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9" r:id="rId4"/>
    <p:sldId id="258" r:id="rId5"/>
    <p:sldId id="263" r:id="rId6"/>
    <p:sldId id="275" r:id="rId7"/>
    <p:sldId id="279" r:id="rId8"/>
    <p:sldId id="298" r:id="rId9"/>
    <p:sldId id="262" r:id="rId10"/>
    <p:sldId id="284" r:id="rId11"/>
    <p:sldId id="287" r:id="rId12"/>
    <p:sldId id="297" r:id="rId13"/>
    <p:sldId id="292" r:id="rId14"/>
    <p:sldId id="293" r:id="rId15"/>
    <p:sldId id="281" r:id="rId16"/>
    <p:sldId id="291" r:id="rId17"/>
    <p:sldId id="274" r:id="rId18"/>
    <p:sldId id="273" r:id="rId19"/>
    <p:sldId id="301" r:id="rId20"/>
    <p:sldId id="299" r:id="rId21"/>
  </p:sldIdLst>
  <p:sldSz cx="9144000" cy="6858000" type="screen4x3"/>
  <p:notesSz cx="6810375" cy="9942513"/>
  <p:embeddedFontLst>
    <p:embeddedFont>
      <p:font typeface="하나 CM" panose="02020603020101020101" pitchFamily="18" charset="-127"/>
      <p:regular r:id="rId23"/>
    </p:embeddedFont>
    <p:embeddedFont>
      <p:font typeface="하나 B" panose="02020603020101020101" pitchFamily="18" charset="-127"/>
      <p:regular r:id="rId24"/>
    </p:embeddedFont>
    <p:embeddedFont>
      <p:font typeface="맑은 고딕" panose="020B0503020000020004" pitchFamily="50" charset="-127"/>
      <p:regular r:id="rId25"/>
      <p:bold r:id="rId26"/>
    </p:embeddedFont>
    <p:embeddedFont>
      <p:font typeface="하나 M" panose="02020603020101020101" pitchFamily="18" charset="-127"/>
      <p:regular r:id="rId27"/>
    </p:embeddedFont>
    <p:embeddedFont>
      <p:font typeface="하나 L" panose="02020603020101020101" pitchFamily="18" charset="-127"/>
      <p:regular r:id="rId2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9DA3"/>
    <a:srgbClr val="000000"/>
    <a:srgbClr val="088B92"/>
    <a:srgbClr val="FFFFFF"/>
    <a:srgbClr val="1B676B"/>
    <a:srgbClr val="7030A0"/>
    <a:srgbClr val="238489"/>
    <a:srgbClr val="23888D"/>
    <a:srgbClr val="269196"/>
    <a:srgbClr val="2DAF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64" autoAdjust="0"/>
    <p:restoredTop sz="94595" autoAdjust="0"/>
  </p:normalViewPr>
  <p:slideViewPr>
    <p:cSldViewPr>
      <p:cViewPr varScale="1">
        <p:scale>
          <a:sx n="95" d="100"/>
          <a:sy n="95" d="100"/>
        </p:scale>
        <p:origin x="1788" y="90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1162" cy="497126"/>
          </a:xfrm>
          <a:prstGeom prst="rect">
            <a:avLst/>
          </a:prstGeom>
        </p:spPr>
        <p:txBody>
          <a:bodyPr vert="horz" lIns="91595" tIns="45798" rIns="91595" bIns="4579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7637" y="0"/>
            <a:ext cx="2951162" cy="497126"/>
          </a:xfrm>
          <a:prstGeom prst="rect">
            <a:avLst/>
          </a:prstGeom>
        </p:spPr>
        <p:txBody>
          <a:bodyPr vert="horz" lIns="91595" tIns="45798" rIns="91595" bIns="45798" rtlCol="0"/>
          <a:lstStyle>
            <a:lvl1pPr algn="r">
              <a:defRPr sz="1200"/>
            </a:lvl1pPr>
          </a:lstStyle>
          <a:p>
            <a:fld id="{3CCDB41A-6C07-4006-B3DE-967E959ED471}" type="datetimeFigureOut">
              <a:rPr lang="ko-KR" altLang="en-US" smtClean="0"/>
              <a:pPr/>
              <a:t>2021-11-09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95" tIns="45798" rIns="91595" bIns="4579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2694"/>
            <a:ext cx="5448300" cy="4474131"/>
          </a:xfrm>
          <a:prstGeom prst="rect">
            <a:avLst/>
          </a:prstGeom>
        </p:spPr>
        <p:txBody>
          <a:bodyPr vert="horz" lIns="91595" tIns="45798" rIns="91595" bIns="45798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43661"/>
            <a:ext cx="2951162" cy="497126"/>
          </a:xfrm>
          <a:prstGeom prst="rect">
            <a:avLst/>
          </a:prstGeom>
        </p:spPr>
        <p:txBody>
          <a:bodyPr vert="horz" lIns="91595" tIns="45798" rIns="91595" bIns="4579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7637" y="9443661"/>
            <a:ext cx="2951162" cy="497126"/>
          </a:xfrm>
          <a:prstGeom prst="rect">
            <a:avLst/>
          </a:prstGeom>
        </p:spPr>
        <p:txBody>
          <a:bodyPr vert="horz" lIns="91595" tIns="45798" rIns="91595" bIns="45798" rtlCol="0" anchor="b"/>
          <a:lstStyle>
            <a:lvl1pPr algn="r">
              <a:defRPr sz="1200"/>
            </a:lvl1pPr>
          </a:lstStyle>
          <a:p>
            <a:fld id="{BB72A854-CA50-463D-AB97-452A158BF5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818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2A854-CA50-463D-AB97-452A158BF5A2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3264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2A854-CA50-463D-AB97-452A158BF5A2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BB072-DCBA-4092-8735-8595CEA0BDE2}" type="datetimeFigureOut">
              <a:rPr lang="ko-KR" altLang="en-US" smtClean="0"/>
              <a:pPr/>
              <a:t>2021-11-09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72E6-3C0E-4F83-A6C3-A86499A3C4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BB072-DCBA-4092-8735-8595CEA0BDE2}" type="datetimeFigureOut">
              <a:rPr lang="ko-KR" altLang="en-US" smtClean="0"/>
              <a:pPr/>
              <a:t>2021-11-09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72E6-3C0E-4F83-A6C3-A86499A3C4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BB072-DCBA-4092-8735-8595CEA0BDE2}" type="datetimeFigureOut">
              <a:rPr lang="ko-KR" altLang="en-US" smtClean="0"/>
              <a:pPr/>
              <a:t>2021-11-09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72E6-3C0E-4F83-A6C3-A86499A3C4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BB072-DCBA-4092-8735-8595CEA0BDE2}" type="datetimeFigureOut">
              <a:rPr lang="ko-KR" altLang="en-US" smtClean="0"/>
              <a:pPr/>
              <a:t>2021-11-09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72E6-3C0E-4F83-A6C3-A86499A3C4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BB072-DCBA-4092-8735-8595CEA0BDE2}" type="datetimeFigureOut">
              <a:rPr lang="ko-KR" altLang="en-US" smtClean="0"/>
              <a:pPr/>
              <a:t>2021-11-09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72E6-3C0E-4F83-A6C3-A86499A3C4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BB072-DCBA-4092-8735-8595CEA0BDE2}" type="datetimeFigureOut">
              <a:rPr lang="ko-KR" altLang="en-US" smtClean="0"/>
              <a:pPr/>
              <a:t>2021-11-09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72E6-3C0E-4F83-A6C3-A86499A3C4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BB072-DCBA-4092-8735-8595CEA0BDE2}" type="datetimeFigureOut">
              <a:rPr lang="ko-KR" altLang="en-US" smtClean="0"/>
              <a:pPr/>
              <a:t>2021-11-09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72E6-3C0E-4F83-A6C3-A86499A3C4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BB072-DCBA-4092-8735-8595CEA0BDE2}" type="datetimeFigureOut">
              <a:rPr lang="ko-KR" altLang="en-US" smtClean="0"/>
              <a:pPr/>
              <a:t>2021-11-09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72E6-3C0E-4F83-A6C3-A86499A3C4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BB072-DCBA-4092-8735-8595CEA0BDE2}" type="datetimeFigureOut">
              <a:rPr lang="ko-KR" altLang="en-US" smtClean="0"/>
              <a:pPr/>
              <a:t>2021-11-09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72E6-3C0E-4F83-A6C3-A86499A3C4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BB072-DCBA-4092-8735-8595CEA0BDE2}" type="datetimeFigureOut">
              <a:rPr lang="ko-KR" altLang="en-US" smtClean="0"/>
              <a:pPr/>
              <a:t>2021-11-09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72E6-3C0E-4F83-A6C3-A86499A3C4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BB072-DCBA-4092-8735-8595CEA0BDE2}" type="datetimeFigureOut">
              <a:rPr lang="ko-KR" altLang="en-US" smtClean="0"/>
              <a:pPr/>
              <a:t>2021-11-09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72E6-3C0E-4F83-A6C3-A86499A3C4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BB072-DCBA-4092-8735-8595CEA0BDE2}" type="datetimeFigureOut">
              <a:rPr lang="ko-KR" altLang="en-US" smtClean="0"/>
              <a:pPr/>
              <a:t>2021-11-09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872E6-3C0E-4F83-A6C3-A86499A3C48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3.png"/><Relationship Id="rId4" Type="http://schemas.openxmlformats.org/officeDocument/2006/relationships/image" Target="../media/image28.png"/><Relationship Id="rId9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57950" y="2935428"/>
            <a:ext cx="22653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하나금융</a:t>
            </a:r>
            <a:r>
              <a:rPr lang="en-US" altLang="ko-KR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TI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85741" y="3822473"/>
            <a:ext cx="16417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Transform IT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3500430" y="3714752"/>
            <a:ext cx="5643570" cy="1588"/>
          </a:xfrm>
          <a:prstGeom prst="line">
            <a:avLst/>
          </a:prstGeom>
          <a:ln w="28575">
            <a:solidFill>
              <a:srgbClr val="39A6A9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" name="타원 9"/>
          <p:cNvSpPr/>
          <p:nvPr/>
        </p:nvSpPr>
        <p:spPr>
          <a:xfrm>
            <a:off x="3428992" y="3643314"/>
            <a:ext cx="142876" cy="142876"/>
          </a:xfrm>
          <a:prstGeom prst="ellipse">
            <a:avLst/>
          </a:prstGeom>
          <a:solidFill>
            <a:srgbClr val="39A6A9"/>
          </a:solidFill>
          <a:ln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L" pitchFamily="18" charset="-127"/>
              <a:ea typeface="하나 L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589240"/>
            <a:ext cx="2856705" cy="119675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109815"/>
            <a:ext cx="16786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CONTENTS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82985" y="795918"/>
            <a:ext cx="1742785" cy="54938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COMPANY</a:t>
            </a:r>
          </a:p>
          <a:p>
            <a:pPr>
              <a:lnSpc>
                <a:spcPct val="200000"/>
              </a:lnSpc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- OVERVIEW</a:t>
            </a:r>
          </a:p>
          <a:p>
            <a:pPr>
              <a:lnSpc>
                <a:spcPct val="200000"/>
              </a:lnSpc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- HISTORY</a:t>
            </a:r>
          </a:p>
          <a:p>
            <a:pPr>
              <a:lnSpc>
                <a:spcPct val="200000"/>
              </a:lnSpc>
              <a:buFontTx/>
              <a:buChar char="-"/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청라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 그룹통합데이터센터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/>
            </a:r>
            <a:b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</a:b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-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지역사회공헌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BUSINESS </a:t>
            </a:r>
          </a:p>
          <a:p>
            <a:pPr>
              <a:lnSpc>
                <a:spcPct val="200000"/>
              </a:lnSpc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- VISON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&amp; STRATEGIC</a:t>
            </a:r>
          </a:p>
          <a:p>
            <a:pPr>
              <a:lnSpc>
                <a:spcPct val="200000"/>
              </a:lnSpc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- BUSINESS AREA</a:t>
            </a:r>
          </a:p>
          <a:p>
            <a:pPr>
              <a:lnSpc>
                <a:spcPct val="200000"/>
              </a:lnSpc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-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금융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IT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전문서비스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Overview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전략 사업</a:t>
            </a:r>
            <a:endParaRPr lang="en-US" altLang="ko-KR" sz="105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-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신성장동력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 marL="285750" indent="-285750">
              <a:lnSpc>
                <a:spcPct val="200000"/>
              </a:lnSpc>
              <a:buFont typeface="Arial" pitchFamily="34" charset="0"/>
              <a:buChar char="•"/>
            </a:pPr>
            <a:r>
              <a:rPr lang="ko-KR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하나금융융합기술원</a:t>
            </a:r>
            <a:endParaRPr lang="en-US" altLang="ko-KR" sz="105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Global Business</a:t>
            </a:r>
          </a:p>
          <a:p>
            <a:pPr>
              <a:lnSpc>
                <a:spcPct val="200000"/>
              </a:lnSpc>
            </a:pP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주요사업 수행 실적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0" y="573068"/>
            <a:ext cx="8072462" cy="0"/>
          </a:xfrm>
          <a:prstGeom prst="line">
            <a:avLst/>
          </a:prstGeom>
          <a:ln>
            <a:solidFill>
              <a:srgbClr val="39A6A9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8" name="타원 7"/>
          <p:cNvSpPr/>
          <p:nvPr/>
        </p:nvSpPr>
        <p:spPr>
          <a:xfrm>
            <a:off x="8069287" y="523857"/>
            <a:ext cx="96838" cy="96838"/>
          </a:xfrm>
          <a:prstGeom prst="ellipse">
            <a:avLst/>
          </a:prstGeom>
          <a:noFill/>
          <a:ln w="9525"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L" pitchFamily="18" charset="-127"/>
              <a:ea typeface="하나 L" pitchFamily="18" charset="-127"/>
            </a:endParaRPr>
          </a:p>
        </p:txBody>
      </p:sp>
      <p:cxnSp>
        <p:nvCxnSpPr>
          <p:cNvPr id="7" name="직선 연결선 6"/>
          <p:cNvCxnSpPr>
            <a:stCxn id="9" idx="4"/>
          </p:cNvCxnSpPr>
          <p:nvPr/>
        </p:nvCxnSpPr>
        <p:spPr>
          <a:xfrm>
            <a:off x="755006" y="1224546"/>
            <a:ext cx="0" cy="4796742"/>
          </a:xfrm>
          <a:prstGeom prst="line">
            <a:avLst/>
          </a:prstGeom>
          <a:ln w="28575">
            <a:solidFill>
              <a:srgbClr val="39A6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타원 8"/>
          <p:cNvSpPr/>
          <p:nvPr/>
        </p:nvSpPr>
        <p:spPr>
          <a:xfrm>
            <a:off x="683568" y="1081670"/>
            <a:ext cx="142876" cy="142876"/>
          </a:xfrm>
          <a:prstGeom prst="ellipse">
            <a:avLst/>
          </a:prstGeom>
          <a:solidFill>
            <a:srgbClr val="39A6A9"/>
          </a:solidFill>
          <a:ln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683568" y="3042999"/>
            <a:ext cx="142876" cy="142876"/>
          </a:xfrm>
          <a:prstGeom prst="ellipse">
            <a:avLst/>
          </a:prstGeom>
          <a:solidFill>
            <a:srgbClr val="39A6A9"/>
          </a:solidFill>
          <a:ln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690401" y="5949850"/>
            <a:ext cx="142876" cy="142876"/>
          </a:xfrm>
          <a:prstGeom prst="ellipse">
            <a:avLst/>
          </a:prstGeom>
          <a:solidFill>
            <a:srgbClr val="39A6A9"/>
          </a:solidFill>
          <a:ln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L" pitchFamily="18" charset="-127"/>
              <a:ea typeface="하나 L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>
            <a:off x="971030" y="3683551"/>
            <a:ext cx="7200800" cy="1588"/>
          </a:xfrm>
          <a:prstGeom prst="line">
            <a:avLst/>
          </a:prstGeom>
          <a:ln w="28575">
            <a:solidFill>
              <a:srgbClr val="39A6A9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" name="타원 2"/>
          <p:cNvSpPr/>
          <p:nvPr/>
        </p:nvSpPr>
        <p:spPr>
          <a:xfrm>
            <a:off x="899592" y="3612113"/>
            <a:ext cx="142876" cy="142876"/>
          </a:xfrm>
          <a:prstGeom prst="ellipse">
            <a:avLst/>
          </a:prstGeom>
          <a:solidFill>
            <a:srgbClr val="39A6A9"/>
          </a:solidFill>
          <a:ln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5" name="타원 4"/>
          <p:cNvSpPr/>
          <p:nvPr/>
        </p:nvSpPr>
        <p:spPr>
          <a:xfrm>
            <a:off x="8172970" y="3612113"/>
            <a:ext cx="142876" cy="142876"/>
          </a:xfrm>
          <a:prstGeom prst="ellipse">
            <a:avLst/>
          </a:prstGeom>
          <a:solidFill>
            <a:srgbClr val="39A6A9"/>
          </a:solidFill>
          <a:ln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53601" y="3820978"/>
            <a:ext cx="26356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IT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를 바꾸다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. TI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로 바꾸다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.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3635896" y="2996952"/>
            <a:ext cx="18501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COMPANY</a:t>
            </a:r>
            <a:endParaRPr lang="ko-KR" altLang="en-US" sz="2800" dirty="0">
              <a:latin typeface="하나 CM" pitchFamily="18" charset="-127"/>
              <a:ea typeface="하나 C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22965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배경 (4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318" y="1071546"/>
            <a:ext cx="8679681" cy="578645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2844" y="109815"/>
            <a:ext cx="6215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OVERVIEW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0" y="571480"/>
            <a:ext cx="8072462" cy="1588"/>
          </a:xfrm>
          <a:prstGeom prst="line">
            <a:avLst/>
          </a:prstGeom>
          <a:ln>
            <a:solidFill>
              <a:srgbClr val="39A6A9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8" name="타원 7"/>
          <p:cNvSpPr/>
          <p:nvPr/>
        </p:nvSpPr>
        <p:spPr>
          <a:xfrm>
            <a:off x="8069287" y="523857"/>
            <a:ext cx="96838" cy="96838"/>
          </a:xfrm>
          <a:prstGeom prst="ellipse">
            <a:avLst/>
          </a:prstGeom>
          <a:noFill/>
          <a:ln w="9525"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4101" y="754586"/>
            <a:ext cx="37144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금융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IT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의 중심에서 손님과 함께 성장해온 하나금융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TI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528" y="2276872"/>
            <a:ext cx="7344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설립일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자본금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임직원 수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>
              <a:lnSpc>
                <a:spcPct val="150000"/>
              </a:lnSpc>
            </a:pP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44537" y="2276872"/>
            <a:ext cx="19191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하나 L" pitchFamily="18" charset="-127"/>
                <a:ea typeface="하나 L" pitchFamily="18" charset="-127"/>
              </a:rPr>
              <a:t>1990</a:t>
            </a:r>
            <a:r>
              <a:rPr lang="ko-KR" altLang="en-US" sz="1200" dirty="0" smtClean="0">
                <a:latin typeface="하나 L" pitchFamily="18" charset="-127"/>
                <a:ea typeface="하나 L" pitchFamily="18" charset="-127"/>
              </a:rPr>
              <a:t>년 </a:t>
            </a:r>
            <a:r>
              <a:rPr lang="en-US" altLang="ko-KR" sz="1200" dirty="0" smtClean="0">
                <a:latin typeface="하나 L" pitchFamily="18" charset="-127"/>
                <a:ea typeface="하나 L" pitchFamily="18" charset="-127"/>
              </a:rPr>
              <a:t>8</a:t>
            </a:r>
            <a:r>
              <a:rPr lang="ko-KR" altLang="en-US" sz="1200" dirty="0" smtClean="0">
                <a:latin typeface="하나 L" pitchFamily="18" charset="-127"/>
                <a:ea typeface="하나 L" pitchFamily="18" charset="-127"/>
              </a:rPr>
              <a:t>월 </a:t>
            </a:r>
            <a:r>
              <a:rPr lang="en-US" altLang="ko-KR" sz="1200" dirty="0" smtClean="0">
                <a:latin typeface="하나 L" pitchFamily="18" charset="-127"/>
                <a:ea typeface="하나 L" pitchFamily="18" charset="-127"/>
              </a:rPr>
              <a:t>30</a:t>
            </a:r>
            <a:r>
              <a:rPr lang="ko-KR" altLang="en-US" sz="1200" dirty="0" smtClean="0">
                <a:latin typeface="하나 L" pitchFamily="18" charset="-127"/>
                <a:ea typeface="하나 L" pitchFamily="18" charset="-127"/>
              </a:rPr>
              <a:t>일</a:t>
            </a:r>
            <a:endParaRPr lang="en-US" altLang="ko-KR" sz="1200" dirty="0" smtClean="0">
              <a:latin typeface="하나 L" pitchFamily="18" charset="-127"/>
              <a:ea typeface="하나 L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하나 L" pitchFamily="18" charset="-127"/>
                <a:ea typeface="하나 L" pitchFamily="18" charset="-127"/>
              </a:rPr>
              <a:t>1,034</a:t>
            </a:r>
            <a:r>
              <a:rPr lang="ko-KR" altLang="en-US" sz="1200" dirty="0" err="1" smtClean="0">
                <a:latin typeface="하나 L" pitchFamily="18" charset="-127"/>
                <a:ea typeface="하나 L" pitchFamily="18" charset="-127"/>
              </a:rPr>
              <a:t>억원</a:t>
            </a:r>
            <a:endParaRPr lang="en-US" altLang="ko-KR" sz="1200" dirty="0" smtClean="0">
              <a:latin typeface="하나 L" pitchFamily="18" charset="-127"/>
              <a:ea typeface="하나 L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하나 L" pitchFamily="18" charset="-127"/>
                <a:ea typeface="하나 L" pitchFamily="18" charset="-127"/>
              </a:rPr>
              <a:t>906</a:t>
            </a:r>
            <a:r>
              <a:rPr lang="ko-KR" altLang="en-US" sz="1200" dirty="0" smtClean="0">
                <a:latin typeface="하나 L" pitchFamily="18" charset="-127"/>
                <a:ea typeface="하나 L" pitchFamily="18" charset="-127"/>
              </a:rPr>
              <a:t>명 </a:t>
            </a:r>
            <a:r>
              <a:rPr lang="en-US" altLang="ko-KR" sz="1200" dirty="0" smtClean="0">
                <a:latin typeface="하나 L" pitchFamily="18" charset="-127"/>
                <a:ea typeface="하나 L" pitchFamily="18" charset="-127"/>
              </a:rPr>
              <a:t>(2021</a:t>
            </a:r>
            <a:r>
              <a:rPr lang="ko-KR" altLang="en-US" sz="1200" dirty="0" smtClean="0">
                <a:latin typeface="하나 L" pitchFamily="18" charset="-127"/>
                <a:ea typeface="하나 L" pitchFamily="18" charset="-127"/>
              </a:rPr>
              <a:t>년 </a:t>
            </a:r>
            <a:r>
              <a:rPr lang="en-US" altLang="ko-KR" sz="1200" dirty="0" smtClean="0">
                <a:latin typeface="하나 L" pitchFamily="18" charset="-127"/>
                <a:ea typeface="하나 L" pitchFamily="18" charset="-127"/>
              </a:rPr>
              <a:t>1</a:t>
            </a:r>
            <a:r>
              <a:rPr lang="ko-KR" altLang="en-US" sz="1200" dirty="0" smtClean="0">
                <a:latin typeface="하나 L" pitchFamily="18" charset="-127"/>
                <a:ea typeface="하나 L" pitchFamily="18" charset="-127"/>
              </a:rPr>
              <a:t>월 말 기준</a:t>
            </a:r>
            <a:r>
              <a:rPr lang="en-US" altLang="ko-KR" sz="1200" dirty="0" smtClean="0">
                <a:latin typeface="하나 L" pitchFamily="18" charset="-127"/>
                <a:ea typeface="하나 L" pitchFamily="18" charset="-127"/>
              </a:rPr>
              <a:t>)</a:t>
            </a:r>
            <a:endParaRPr lang="ko-KR" altLang="en-US" sz="1200" dirty="0">
              <a:latin typeface="하나 L" pitchFamily="18" charset="-127"/>
              <a:ea typeface="하나 L" pitchFamily="18" charset="-127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234101" y="2389757"/>
            <a:ext cx="0" cy="720080"/>
          </a:xfrm>
          <a:prstGeom prst="line">
            <a:avLst/>
          </a:prstGeom>
          <a:ln w="28575">
            <a:solidFill>
              <a:srgbClr val="39A6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34101" y="1215323"/>
            <a:ext cx="7932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하나금융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TI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는 하나금융그룹의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IT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전문기업으로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은행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증권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카드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보험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,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캐피탈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 등 금융 전 분야에서 수준 높은 금융 서비스를 제공하고 있습니다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.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모바일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보안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글로벌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, UI/UX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등 성장성 높은 미래 전략 사업과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4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차 산업혁명에 맞춰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AI, </a:t>
            </a:r>
            <a:r>
              <a:rPr lang="en-US" altLang="ko-KR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Blockchain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,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빅데이터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,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클라우드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등 신기술을 확대해 하나금융그룹의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혁신을 주도해 나갈 것 입니다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.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8100392" y="8476"/>
            <a:ext cx="1018227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COMPANY</a:t>
            </a:r>
            <a:endParaRPr lang="ko-KR" altLang="en-US" sz="1400" dirty="0">
              <a:latin typeface="하나 CM" pitchFamily="18" charset="-127"/>
              <a:ea typeface="하나 CM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109815"/>
            <a:ext cx="7525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HISTORY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0" y="573068"/>
            <a:ext cx="8072462" cy="0"/>
          </a:xfrm>
          <a:prstGeom prst="line">
            <a:avLst/>
          </a:prstGeom>
          <a:ln>
            <a:solidFill>
              <a:srgbClr val="39A6A9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8" name="타원 7"/>
          <p:cNvSpPr/>
          <p:nvPr/>
        </p:nvSpPr>
        <p:spPr>
          <a:xfrm>
            <a:off x="8069287" y="523857"/>
            <a:ext cx="96838" cy="96838"/>
          </a:xfrm>
          <a:prstGeom prst="ellipse">
            <a:avLst/>
          </a:prstGeom>
          <a:noFill/>
          <a:ln w="9525"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112" name="직사각형 111"/>
          <p:cNvSpPr/>
          <p:nvPr/>
        </p:nvSpPr>
        <p:spPr>
          <a:xfrm>
            <a:off x="8100392" y="8476"/>
            <a:ext cx="1018227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COMPANY</a:t>
            </a:r>
            <a:endParaRPr lang="ko-KR" altLang="en-US" sz="1400" dirty="0">
              <a:latin typeface="하나 CM" pitchFamily="18" charset="-127"/>
              <a:ea typeface="하나 CM" pitchFamily="18" charset="-127"/>
            </a:endParaRPr>
          </a:p>
        </p:txBody>
      </p:sp>
      <p:grpSp>
        <p:nvGrpSpPr>
          <p:cNvPr id="375" name="그룹 374"/>
          <p:cNvGrpSpPr/>
          <p:nvPr/>
        </p:nvGrpSpPr>
        <p:grpSpPr>
          <a:xfrm>
            <a:off x="8026035" y="3488204"/>
            <a:ext cx="44717" cy="680226"/>
            <a:chOff x="-702456" y="2492316"/>
            <a:chExt cx="48443" cy="669920"/>
          </a:xfrm>
        </p:grpSpPr>
        <p:cxnSp>
          <p:nvCxnSpPr>
            <p:cNvPr id="376" name="직선 연결선 375"/>
            <p:cNvCxnSpPr>
              <a:endCxn id="377" idx="0"/>
            </p:cNvCxnSpPr>
            <p:nvPr/>
          </p:nvCxnSpPr>
          <p:spPr>
            <a:xfrm>
              <a:off x="-678234" y="2492316"/>
              <a:ext cx="0" cy="621477"/>
            </a:xfrm>
            <a:prstGeom prst="line">
              <a:avLst/>
            </a:prstGeom>
            <a:ln w="12700">
              <a:solidFill>
                <a:srgbClr val="39A6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7" name="타원 376"/>
            <p:cNvSpPr/>
            <p:nvPr/>
          </p:nvSpPr>
          <p:spPr>
            <a:xfrm>
              <a:off x="-702456" y="3113793"/>
              <a:ext cx="48443" cy="48443"/>
            </a:xfrm>
            <a:prstGeom prst="ellipse">
              <a:avLst/>
            </a:prstGeom>
            <a:solidFill>
              <a:srgbClr val="39A6A9"/>
            </a:solidFill>
            <a:ln>
              <a:solidFill>
                <a:srgbClr val="39A6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62">
                <a:latin typeface="하나 CM" pitchFamily="18" charset="-127"/>
                <a:ea typeface="하나 CM" pitchFamily="18" charset="-127"/>
              </a:endParaRPr>
            </a:p>
          </p:txBody>
        </p:sp>
      </p:grpSp>
      <p:grpSp>
        <p:nvGrpSpPr>
          <p:cNvPr id="378" name="그룹 377"/>
          <p:cNvGrpSpPr/>
          <p:nvPr/>
        </p:nvGrpSpPr>
        <p:grpSpPr>
          <a:xfrm>
            <a:off x="7068292" y="3275941"/>
            <a:ext cx="44717" cy="1708615"/>
            <a:chOff x="-702456" y="1431229"/>
            <a:chExt cx="48443" cy="1851000"/>
          </a:xfrm>
        </p:grpSpPr>
        <p:cxnSp>
          <p:nvCxnSpPr>
            <p:cNvPr id="379" name="직선 연결선 378"/>
            <p:cNvCxnSpPr>
              <a:endCxn id="380" idx="0"/>
            </p:cNvCxnSpPr>
            <p:nvPr/>
          </p:nvCxnSpPr>
          <p:spPr>
            <a:xfrm>
              <a:off x="-678234" y="1431229"/>
              <a:ext cx="0" cy="1802557"/>
            </a:xfrm>
            <a:prstGeom prst="line">
              <a:avLst/>
            </a:prstGeom>
            <a:ln w="12700">
              <a:solidFill>
                <a:srgbClr val="39A6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0" name="타원 379"/>
            <p:cNvSpPr/>
            <p:nvPr/>
          </p:nvSpPr>
          <p:spPr>
            <a:xfrm>
              <a:off x="-702456" y="3233786"/>
              <a:ext cx="48443" cy="48443"/>
            </a:xfrm>
            <a:prstGeom prst="ellipse">
              <a:avLst/>
            </a:prstGeom>
            <a:solidFill>
              <a:srgbClr val="39A6A9"/>
            </a:solidFill>
            <a:ln>
              <a:solidFill>
                <a:srgbClr val="39A6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62">
                <a:latin typeface="하나 CM" pitchFamily="18" charset="-127"/>
                <a:ea typeface="하나 CM" pitchFamily="18" charset="-127"/>
              </a:endParaRPr>
            </a:p>
          </p:txBody>
        </p:sp>
      </p:grpSp>
      <p:grpSp>
        <p:nvGrpSpPr>
          <p:cNvPr id="381" name="그룹 380"/>
          <p:cNvGrpSpPr/>
          <p:nvPr/>
        </p:nvGrpSpPr>
        <p:grpSpPr>
          <a:xfrm>
            <a:off x="7621796" y="1833746"/>
            <a:ext cx="44717" cy="1303100"/>
            <a:chOff x="-708806" y="1225220"/>
            <a:chExt cx="48443" cy="1411692"/>
          </a:xfrm>
        </p:grpSpPr>
        <p:cxnSp>
          <p:nvCxnSpPr>
            <p:cNvPr id="382" name="직선 연결선 381"/>
            <p:cNvCxnSpPr/>
            <p:nvPr/>
          </p:nvCxnSpPr>
          <p:spPr>
            <a:xfrm>
              <a:off x="-684584" y="1225220"/>
              <a:ext cx="0" cy="1411692"/>
            </a:xfrm>
            <a:prstGeom prst="line">
              <a:avLst/>
            </a:prstGeom>
            <a:ln w="12700">
              <a:solidFill>
                <a:srgbClr val="39A6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3" name="타원 382"/>
            <p:cNvSpPr/>
            <p:nvPr/>
          </p:nvSpPr>
          <p:spPr>
            <a:xfrm>
              <a:off x="-708806" y="1225220"/>
              <a:ext cx="48443" cy="48443"/>
            </a:xfrm>
            <a:prstGeom prst="ellipse">
              <a:avLst/>
            </a:prstGeom>
            <a:solidFill>
              <a:srgbClr val="39A6A9"/>
            </a:solidFill>
            <a:ln>
              <a:solidFill>
                <a:srgbClr val="39A6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62">
                <a:latin typeface="하나 CM" pitchFamily="18" charset="-127"/>
                <a:ea typeface="하나 CM" pitchFamily="18" charset="-127"/>
              </a:endParaRPr>
            </a:p>
          </p:txBody>
        </p:sp>
      </p:grpSp>
      <p:grpSp>
        <p:nvGrpSpPr>
          <p:cNvPr id="384" name="그룹 383"/>
          <p:cNvGrpSpPr/>
          <p:nvPr/>
        </p:nvGrpSpPr>
        <p:grpSpPr>
          <a:xfrm>
            <a:off x="6270665" y="3350027"/>
            <a:ext cx="44717" cy="810131"/>
            <a:chOff x="-702456" y="2364380"/>
            <a:chExt cx="48443" cy="797856"/>
          </a:xfrm>
        </p:grpSpPr>
        <p:cxnSp>
          <p:nvCxnSpPr>
            <p:cNvPr id="385" name="직선 연결선 384"/>
            <p:cNvCxnSpPr>
              <a:endCxn id="386" idx="0"/>
            </p:cNvCxnSpPr>
            <p:nvPr/>
          </p:nvCxnSpPr>
          <p:spPr>
            <a:xfrm>
              <a:off x="-678234" y="2364380"/>
              <a:ext cx="0" cy="749413"/>
            </a:xfrm>
            <a:prstGeom prst="line">
              <a:avLst/>
            </a:prstGeom>
            <a:ln w="12700">
              <a:solidFill>
                <a:srgbClr val="39A6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6" name="타원 385"/>
            <p:cNvSpPr/>
            <p:nvPr/>
          </p:nvSpPr>
          <p:spPr>
            <a:xfrm>
              <a:off x="-702456" y="3113793"/>
              <a:ext cx="48443" cy="48443"/>
            </a:xfrm>
            <a:prstGeom prst="ellipse">
              <a:avLst/>
            </a:prstGeom>
            <a:solidFill>
              <a:srgbClr val="39A6A9"/>
            </a:solidFill>
            <a:ln>
              <a:solidFill>
                <a:srgbClr val="39A6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62">
                <a:latin typeface="하나 CM" pitchFamily="18" charset="-127"/>
                <a:ea typeface="하나 CM" pitchFamily="18" charset="-127"/>
              </a:endParaRPr>
            </a:p>
          </p:txBody>
        </p:sp>
      </p:grpSp>
      <p:grpSp>
        <p:nvGrpSpPr>
          <p:cNvPr id="387" name="그룹 386"/>
          <p:cNvGrpSpPr/>
          <p:nvPr/>
        </p:nvGrpSpPr>
        <p:grpSpPr>
          <a:xfrm>
            <a:off x="4932146" y="1961736"/>
            <a:ext cx="44717" cy="1201388"/>
            <a:chOff x="-708806" y="1103536"/>
            <a:chExt cx="48443" cy="1301504"/>
          </a:xfrm>
        </p:grpSpPr>
        <p:cxnSp>
          <p:nvCxnSpPr>
            <p:cNvPr id="388" name="직선 연결선 387"/>
            <p:cNvCxnSpPr>
              <a:stCxn id="389" idx="4"/>
            </p:cNvCxnSpPr>
            <p:nvPr/>
          </p:nvCxnSpPr>
          <p:spPr>
            <a:xfrm flipH="1">
              <a:off x="-684585" y="1151979"/>
              <a:ext cx="1" cy="1253061"/>
            </a:xfrm>
            <a:prstGeom prst="line">
              <a:avLst/>
            </a:prstGeom>
            <a:ln w="12700">
              <a:solidFill>
                <a:srgbClr val="39A6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9" name="타원 388"/>
            <p:cNvSpPr/>
            <p:nvPr/>
          </p:nvSpPr>
          <p:spPr>
            <a:xfrm>
              <a:off x="-708806" y="1103536"/>
              <a:ext cx="48443" cy="48443"/>
            </a:xfrm>
            <a:prstGeom prst="ellipse">
              <a:avLst/>
            </a:prstGeom>
            <a:solidFill>
              <a:srgbClr val="39A6A9"/>
            </a:solidFill>
            <a:ln>
              <a:solidFill>
                <a:srgbClr val="39A6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62">
                <a:latin typeface="하나 CM" pitchFamily="18" charset="-127"/>
                <a:ea typeface="하나 CM" pitchFamily="18" charset="-127"/>
              </a:endParaRPr>
            </a:p>
          </p:txBody>
        </p:sp>
      </p:grpSp>
      <p:grpSp>
        <p:nvGrpSpPr>
          <p:cNvPr id="390" name="그룹 389"/>
          <p:cNvGrpSpPr/>
          <p:nvPr/>
        </p:nvGrpSpPr>
        <p:grpSpPr>
          <a:xfrm>
            <a:off x="4343066" y="2700347"/>
            <a:ext cx="44717" cy="612085"/>
            <a:chOff x="-708806" y="1973820"/>
            <a:chExt cx="48443" cy="663092"/>
          </a:xfrm>
        </p:grpSpPr>
        <p:cxnSp>
          <p:nvCxnSpPr>
            <p:cNvPr id="391" name="직선 연결선 390"/>
            <p:cNvCxnSpPr/>
            <p:nvPr/>
          </p:nvCxnSpPr>
          <p:spPr>
            <a:xfrm>
              <a:off x="-686631" y="1999505"/>
              <a:ext cx="0" cy="637407"/>
            </a:xfrm>
            <a:prstGeom prst="line">
              <a:avLst/>
            </a:prstGeom>
            <a:ln w="12700">
              <a:solidFill>
                <a:srgbClr val="39A6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2" name="타원 391"/>
            <p:cNvSpPr/>
            <p:nvPr/>
          </p:nvSpPr>
          <p:spPr>
            <a:xfrm>
              <a:off x="-708806" y="1973820"/>
              <a:ext cx="48443" cy="48443"/>
            </a:xfrm>
            <a:prstGeom prst="ellipse">
              <a:avLst/>
            </a:prstGeom>
            <a:solidFill>
              <a:srgbClr val="39A6A9"/>
            </a:solidFill>
            <a:ln>
              <a:solidFill>
                <a:srgbClr val="39A6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62">
                <a:latin typeface="하나 CM" pitchFamily="18" charset="-127"/>
                <a:ea typeface="하나 CM" pitchFamily="18" charset="-127"/>
              </a:endParaRPr>
            </a:p>
          </p:txBody>
        </p:sp>
      </p:grpSp>
      <p:grpSp>
        <p:nvGrpSpPr>
          <p:cNvPr id="393" name="그룹 392"/>
          <p:cNvGrpSpPr/>
          <p:nvPr/>
        </p:nvGrpSpPr>
        <p:grpSpPr>
          <a:xfrm>
            <a:off x="3939497" y="3349229"/>
            <a:ext cx="44717" cy="1708615"/>
            <a:chOff x="-702456" y="1431229"/>
            <a:chExt cx="48443" cy="1851000"/>
          </a:xfrm>
        </p:grpSpPr>
        <p:cxnSp>
          <p:nvCxnSpPr>
            <p:cNvPr id="394" name="직선 연결선 393"/>
            <p:cNvCxnSpPr>
              <a:endCxn id="395" idx="0"/>
            </p:cNvCxnSpPr>
            <p:nvPr/>
          </p:nvCxnSpPr>
          <p:spPr>
            <a:xfrm>
              <a:off x="-678234" y="1431229"/>
              <a:ext cx="0" cy="1802557"/>
            </a:xfrm>
            <a:prstGeom prst="line">
              <a:avLst/>
            </a:prstGeom>
            <a:ln w="12700">
              <a:solidFill>
                <a:srgbClr val="39A6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5" name="타원 394"/>
            <p:cNvSpPr/>
            <p:nvPr/>
          </p:nvSpPr>
          <p:spPr>
            <a:xfrm>
              <a:off x="-702456" y="3233786"/>
              <a:ext cx="48443" cy="48443"/>
            </a:xfrm>
            <a:prstGeom prst="ellipse">
              <a:avLst/>
            </a:prstGeom>
            <a:solidFill>
              <a:srgbClr val="39A6A9"/>
            </a:solidFill>
            <a:ln>
              <a:solidFill>
                <a:srgbClr val="39A6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62">
                <a:latin typeface="하나 CM" pitchFamily="18" charset="-127"/>
                <a:ea typeface="하나 CM" pitchFamily="18" charset="-127"/>
              </a:endParaRPr>
            </a:p>
          </p:txBody>
        </p:sp>
      </p:grpSp>
      <p:grpSp>
        <p:nvGrpSpPr>
          <p:cNvPr id="396" name="그룹 395"/>
          <p:cNvGrpSpPr/>
          <p:nvPr/>
        </p:nvGrpSpPr>
        <p:grpSpPr>
          <a:xfrm>
            <a:off x="3213094" y="3290738"/>
            <a:ext cx="44717" cy="736482"/>
            <a:chOff x="-702456" y="2364380"/>
            <a:chExt cx="48443" cy="797856"/>
          </a:xfrm>
        </p:grpSpPr>
        <p:cxnSp>
          <p:nvCxnSpPr>
            <p:cNvPr id="397" name="직선 연결선 396"/>
            <p:cNvCxnSpPr>
              <a:endCxn id="398" idx="0"/>
            </p:cNvCxnSpPr>
            <p:nvPr/>
          </p:nvCxnSpPr>
          <p:spPr>
            <a:xfrm>
              <a:off x="-678234" y="2364380"/>
              <a:ext cx="0" cy="749413"/>
            </a:xfrm>
            <a:prstGeom prst="line">
              <a:avLst/>
            </a:prstGeom>
            <a:ln w="12700">
              <a:solidFill>
                <a:srgbClr val="39A6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8" name="타원 397"/>
            <p:cNvSpPr/>
            <p:nvPr/>
          </p:nvSpPr>
          <p:spPr>
            <a:xfrm>
              <a:off x="-702456" y="3113793"/>
              <a:ext cx="48443" cy="48443"/>
            </a:xfrm>
            <a:prstGeom prst="ellipse">
              <a:avLst/>
            </a:prstGeom>
            <a:solidFill>
              <a:srgbClr val="39A6A9"/>
            </a:solidFill>
            <a:ln>
              <a:solidFill>
                <a:srgbClr val="39A6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62">
                <a:latin typeface="하나 CM" pitchFamily="18" charset="-127"/>
                <a:ea typeface="하나 CM" pitchFamily="18" charset="-127"/>
              </a:endParaRPr>
            </a:p>
          </p:txBody>
        </p:sp>
      </p:grpSp>
      <p:grpSp>
        <p:nvGrpSpPr>
          <p:cNvPr id="399" name="그룹 398"/>
          <p:cNvGrpSpPr/>
          <p:nvPr/>
        </p:nvGrpSpPr>
        <p:grpSpPr>
          <a:xfrm>
            <a:off x="2591422" y="2678653"/>
            <a:ext cx="44717" cy="612085"/>
            <a:chOff x="-708806" y="1973820"/>
            <a:chExt cx="48443" cy="663092"/>
          </a:xfrm>
        </p:grpSpPr>
        <p:cxnSp>
          <p:nvCxnSpPr>
            <p:cNvPr id="400" name="직선 연결선 399"/>
            <p:cNvCxnSpPr/>
            <p:nvPr/>
          </p:nvCxnSpPr>
          <p:spPr>
            <a:xfrm>
              <a:off x="-686631" y="1999505"/>
              <a:ext cx="0" cy="637407"/>
            </a:xfrm>
            <a:prstGeom prst="line">
              <a:avLst/>
            </a:prstGeom>
            <a:ln w="12700">
              <a:solidFill>
                <a:srgbClr val="39A6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1" name="타원 400"/>
            <p:cNvSpPr/>
            <p:nvPr/>
          </p:nvSpPr>
          <p:spPr>
            <a:xfrm>
              <a:off x="-708806" y="1973820"/>
              <a:ext cx="48443" cy="48443"/>
            </a:xfrm>
            <a:prstGeom prst="ellipse">
              <a:avLst/>
            </a:prstGeom>
            <a:solidFill>
              <a:srgbClr val="39A6A9"/>
            </a:solidFill>
            <a:ln>
              <a:solidFill>
                <a:srgbClr val="39A6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62">
                <a:latin typeface="하나 CM" pitchFamily="18" charset="-127"/>
                <a:ea typeface="하나 CM" pitchFamily="18" charset="-127"/>
              </a:endParaRPr>
            </a:p>
          </p:txBody>
        </p:sp>
      </p:grpSp>
      <p:grpSp>
        <p:nvGrpSpPr>
          <p:cNvPr id="402" name="그룹 401"/>
          <p:cNvGrpSpPr/>
          <p:nvPr/>
        </p:nvGrpSpPr>
        <p:grpSpPr>
          <a:xfrm>
            <a:off x="936908" y="3249170"/>
            <a:ext cx="44717" cy="985196"/>
            <a:chOff x="-702456" y="2094940"/>
            <a:chExt cx="48443" cy="1067296"/>
          </a:xfrm>
        </p:grpSpPr>
        <p:cxnSp>
          <p:nvCxnSpPr>
            <p:cNvPr id="403" name="직선 연결선 402"/>
            <p:cNvCxnSpPr>
              <a:endCxn id="404" idx="0"/>
            </p:cNvCxnSpPr>
            <p:nvPr/>
          </p:nvCxnSpPr>
          <p:spPr>
            <a:xfrm>
              <a:off x="-678234" y="2094940"/>
              <a:ext cx="0" cy="1018853"/>
            </a:xfrm>
            <a:prstGeom prst="line">
              <a:avLst/>
            </a:prstGeom>
            <a:ln w="12700">
              <a:solidFill>
                <a:srgbClr val="39A6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4" name="타원 403"/>
            <p:cNvSpPr/>
            <p:nvPr/>
          </p:nvSpPr>
          <p:spPr>
            <a:xfrm>
              <a:off x="-702456" y="3113793"/>
              <a:ext cx="48443" cy="48443"/>
            </a:xfrm>
            <a:prstGeom prst="ellipse">
              <a:avLst/>
            </a:prstGeom>
            <a:solidFill>
              <a:srgbClr val="39A6A9"/>
            </a:solidFill>
            <a:ln>
              <a:solidFill>
                <a:srgbClr val="39A6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62">
                <a:latin typeface="하나 CM" pitchFamily="18" charset="-127"/>
                <a:ea typeface="하나 CM" pitchFamily="18" charset="-127"/>
              </a:endParaRPr>
            </a:p>
          </p:txBody>
        </p:sp>
      </p:grpSp>
      <p:grpSp>
        <p:nvGrpSpPr>
          <p:cNvPr id="405" name="그룹 404"/>
          <p:cNvGrpSpPr/>
          <p:nvPr/>
        </p:nvGrpSpPr>
        <p:grpSpPr>
          <a:xfrm>
            <a:off x="1684309" y="3382108"/>
            <a:ext cx="44717" cy="1708615"/>
            <a:chOff x="-702456" y="1431229"/>
            <a:chExt cx="48443" cy="1851000"/>
          </a:xfrm>
        </p:grpSpPr>
        <p:cxnSp>
          <p:nvCxnSpPr>
            <p:cNvPr id="406" name="직선 연결선 405"/>
            <p:cNvCxnSpPr>
              <a:endCxn id="407" idx="0"/>
            </p:cNvCxnSpPr>
            <p:nvPr/>
          </p:nvCxnSpPr>
          <p:spPr>
            <a:xfrm>
              <a:off x="-678234" y="1431229"/>
              <a:ext cx="0" cy="1802557"/>
            </a:xfrm>
            <a:prstGeom prst="line">
              <a:avLst/>
            </a:prstGeom>
            <a:ln w="12700">
              <a:solidFill>
                <a:srgbClr val="39A6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7" name="타원 406"/>
            <p:cNvSpPr/>
            <p:nvPr/>
          </p:nvSpPr>
          <p:spPr>
            <a:xfrm>
              <a:off x="-702456" y="3233786"/>
              <a:ext cx="48443" cy="48443"/>
            </a:xfrm>
            <a:prstGeom prst="ellipse">
              <a:avLst/>
            </a:prstGeom>
            <a:solidFill>
              <a:srgbClr val="39A6A9"/>
            </a:solidFill>
            <a:ln>
              <a:solidFill>
                <a:srgbClr val="39A6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62">
                <a:latin typeface="하나 CM" pitchFamily="18" charset="-127"/>
                <a:ea typeface="하나 CM" pitchFamily="18" charset="-127"/>
              </a:endParaRPr>
            </a:p>
          </p:txBody>
        </p:sp>
      </p:grpSp>
      <p:sp>
        <p:nvSpPr>
          <p:cNvPr id="408" name="직사각형 407"/>
          <p:cNvSpPr/>
          <p:nvPr/>
        </p:nvSpPr>
        <p:spPr>
          <a:xfrm>
            <a:off x="118582" y="3116232"/>
            <a:ext cx="543836" cy="2658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8" dirty="0">
                <a:latin typeface="하나 CM" pitchFamily="18" charset="-127"/>
                <a:ea typeface="하나 CM" pitchFamily="18" charset="-127"/>
              </a:rPr>
              <a:t>1990</a:t>
            </a:r>
            <a:endParaRPr lang="ko-KR" altLang="en-US" sz="1108" dirty="0"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09" name="직사각형 408"/>
          <p:cNvSpPr/>
          <p:nvPr/>
        </p:nvSpPr>
        <p:spPr>
          <a:xfrm>
            <a:off x="417511" y="2498435"/>
            <a:ext cx="1127232" cy="3480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08.</a:t>
            </a:r>
          </a:p>
          <a:p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㈜</a:t>
            </a:r>
            <a:r>
              <a:rPr lang="ko-KR" altLang="en-US" sz="83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서은시스템</a:t>
            </a:r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 법인 설립</a:t>
            </a:r>
          </a:p>
        </p:txBody>
      </p:sp>
      <p:sp>
        <p:nvSpPr>
          <p:cNvPr id="410" name="직사각형 409"/>
          <p:cNvSpPr/>
          <p:nvPr/>
        </p:nvSpPr>
        <p:spPr>
          <a:xfrm>
            <a:off x="709706" y="3116232"/>
            <a:ext cx="543836" cy="2658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8" dirty="0">
                <a:latin typeface="하나 CM" pitchFamily="18" charset="-127"/>
                <a:ea typeface="하나 CM" pitchFamily="18" charset="-127"/>
              </a:rPr>
              <a:t>1994</a:t>
            </a:r>
            <a:endParaRPr lang="ko-KR" altLang="en-US" sz="1108" dirty="0"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11" name="직사각형 410"/>
          <p:cNvSpPr/>
          <p:nvPr/>
        </p:nvSpPr>
        <p:spPr>
          <a:xfrm>
            <a:off x="1300830" y="3116232"/>
            <a:ext cx="543836" cy="2658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8" dirty="0">
                <a:latin typeface="하나 CM" pitchFamily="18" charset="-127"/>
                <a:ea typeface="하나 CM" pitchFamily="18" charset="-127"/>
              </a:rPr>
              <a:t>1997</a:t>
            </a:r>
            <a:endParaRPr lang="ko-KR" altLang="en-US" sz="1108" dirty="0"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12" name="직사각형 411"/>
          <p:cNvSpPr/>
          <p:nvPr/>
        </p:nvSpPr>
        <p:spPr>
          <a:xfrm>
            <a:off x="2483077" y="3116232"/>
            <a:ext cx="543836" cy="2658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8" dirty="0">
                <a:latin typeface="하나 CM" pitchFamily="18" charset="-127"/>
                <a:ea typeface="하나 CM" pitchFamily="18" charset="-127"/>
              </a:rPr>
              <a:t>2005</a:t>
            </a:r>
            <a:endParaRPr lang="ko-KR" altLang="en-US" sz="1108" dirty="0"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13" name="직사각형 412"/>
          <p:cNvSpPr/>
          <p:nvPr/>
        </p:nvSpPr>
        <p:spPr>
          <a:xfrm>
            <a:off x="3074201" y="3116232"/>
            <a:ext cx="543836" cy="2658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8" dirty="0">
                <a:latin typeface="하나 CM" pitchFamily="18" charset="-127"/>
                <a:ea typeface="하나 CM" pitchFamily="18" charset="-127"/>
              </a:rPr>
              <a:t>2008</a:t>
            </a:r>
            <a:endParaRPr lang="ko-KR" altLang="en-US" sz="1108" dirty="0"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14" name="직사각형 413"/>
          <p:cNvSpPr/>
          <p:nvPr/>
        </p:nvSpPr>
        <p:spPr>
          <a:xfrm>
            <a:off x="3665324" y="3116232"/>
            <a:ext cx="543836" cy="2658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8" dirty="0">
                <a:latin typeface="하나 CM" pitchFamily="18" charset="-127"/>
                <a:ea typeface="하나 CM" pitchFamily="18" charset="-127"/>
              </a:rPr>
              <a:t>2009</a:t>
            </a:r>
            <a:endParaRPr lang="ko-KR" altLang="en-US" sz="1108" dirty="0"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15" name="직사각형 414"/>
          <p:cNvSpPr/>
          <p:nvPr/>
        </p:nvSpPr>
        <p:spPr>
          <a:xfrm>
            <a:off x="4256448" y="3116232"/>
            <a:ext cx="543836" cy="2658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8" dirty="0">
                <a:latin typeface="하나 CM" pitchFamily="18" charset="-127"/>
                <a:ea typeface="하나 CM" pitchFamily="18" charset="-127"/>
              </a:rPr>
              <a:t>2011</a:t>
            </a:r>
            <a:endParaRPr lang="ko-KR" altLang="en-US" sz="1108" dirty="0"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16" name="직사각형 415"/>
          <p:cNvSpPr/>
          <p:nvPr/>
        </p:nvSpPr>
        <p:spPr>
          <a:xfrm>
            <a:off x="4847572" y="3116232"/>
            <a:ext cx="543836" cy="2658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8" dirty="0">
                <a:latin typeface="하나 CM" pitchFamily="18" charset="-127"/>
                <a:ea typeface="하나 CM" pitchFamily="18" charset="-127"/>
              </a:rPr>
              <a:t>2012</a:t>
            </a:r>
            <a:endParaRPr lang="ko-KR" altLang="en-US" sz="1108" dirty="0"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17" name="직사각형 416"/>
          <p:cNvSpPr/>
          <p:nvPr/>
        </p:nvSpPr>
        <p:spPr>
          <a:xfrm>
            <a:off x="6029819" y="3116232"/>
            <a:ext cx="543836" cy="2658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8" dirty="0">
                <a:latin typeface="하나 CM" pitchFamily="18" charset="-127"/>
                <a:ea typeface="하나 CM" pitchFamily="18" charset="-127"/>
              </a:rPr>
              <a:t>2015</a:t>
            </a:r>
            <a:endParaRPr lang="ko-KR" altLang="en-US" sz="1108" dirty="0"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18" name="직사각형 417"/>
          <p:cNvSpPr/>
          <p:nvPr/>
        </p:nvSpPr>
        <p:spPr>
          <a:xfrm>
            <a:off x="5438696" y="3116232"/>
            <a:ext cx="543836" cy="2658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8" dirty="0">
                <a:latin typeface="하나 CM" pitchFamily="18" charset="-127"/>
                <a:ea typeface="하나 CM" pitchFamily="18" charset="-127"/>
              </a:rPr>
              <a:t>2014</a:t>
            </a:r>
            <a:endParaRPr lang="ko-KR" altLang="en-US" sz="1108" dirty="0"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19" name="직사각형 418"/>
          <p:cNvSpPr/>
          <p:nvPr/>
        </p:nvSpPr>
        <p:spPr>
          <a:xfrm>
            <a:off x="6620943" y="3116232"/>
            <a:ext cx="543836" cy="2658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8" dirty="0">
                <a:latin typeface="하나 CM" pitchFamily="18" charset="-127"/>
                <a:ea typeface="하나 CM" pitchFamily="18" charset="-127"/>
              </a:rPr>
              <a:t>2016</a:t>
            </a:r>
            <a:endParaRPr lang="ko-KR" altLang="en-US" sz="1108" dirty="0"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20" name="직사각형 419"/>
          <p:cNvSpPr/>
          <p:nvPr/>
        </p:nvSpPr>
        <p:spPr>
          <a:xfrm>
            <a:off x="7212067" y="3116232"/>
            <a:ext cx="543836" cy="2658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8" dirty="0">
                <a:latin typeface="하나 CM" pitchFamily="18" charset="-127"/>
                <a:ea typeface="하나 CM" pitchFamily="18" charset="-127"/>
              </a:rPr>
              <a:t>2017</a:t>
            </a:r>
            <a:endParaRPr lang="ko-KR" altLang="en-US" sz="1108" dirty="0"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21" name="직사각형 420"/>
          <p:cNvSpPr/>
          <p:nvPr/>
        </p:nvSpPr>
        <p:spPr>
          <a:xfrm>
            <a:off x="7798833" y="3116232"/>
            <a:ext cx="543836" cy="2658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8" dirty="0">
                <a:latin typeface="하나 CM" pitchFamily="18" charset="-127"/>
                <a:ea typeface="하나 CM" pitchFamily="18" charset="-127"/>
              </a:rPr>
              <a:t>2018</a:t>
            </a:r>
            <a:endParaRPr lang="ko-KR" altLang="en-US" sz="1108" dirty="0"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22" name="직사각형 421"/>
          <p:cNvSpPr/>
          <p:nvPr/>
        </p:nvSpPr>
        <p:spPr>
          <a:xfrm>
            <a:off x="123463" y="3413293"/>
            <a:ext cx="1721534" cy="414521"/>
          </a:xfrm>
          <a:prstGeom prst="rect">
            <a:avLst/>
          </a:prstGeom>
          <a:solidFill>
            <a:srgbClr val="39A6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15" dirty="0">
                <a:latin typeface="하나 CM" pitchFamily="18" charset="-127"/>
                <a:ea typeface="하나 CM" pitchFamily="18" charset="-127"/>
              </a:rPr>
              <a:t>금융</a:t>
            </a:r>
            <a:r>
              <a:rPr lang="en-US" altLang="ko-KR" sz="1015" dirty="0">
                <a:latin typeface="하나 CM" pitchFamily="18" charset="-127"/>
                <a:ea typeface="하나 CM" pitchFamily="18" charset="-127"/>
              </a:rPr>
              <a:t>IT</a:t>
            </a:r>
            <a:r>
              <a:rPr lang="ko-KR" altLang="en-US" sz="1015" dirty="0">
                <a:latin typeface="하나 CM" pitchFamily="18" charset="-127"/>
                <a:ea typeface="하나 CM" pitchFamily="18" charset="-127"/>
              </a:rPr>
              <a:t>기업으로 출범</a:t>
            </a:r>
          </a:p>
        </p:txBody>
      </p:sp>
      <p:sp>
        <p:nvSpPr>
          <p:cNvPr id="423" name="직사각형 422"/>
          <p:cNvSpPr/>
          <p:nvPr/>
        </p:nvSpPr>
        <p:spPr>
          <a:xfrm>
            <a:off x="1891890" y="3413293"/>
            <a:ext cx="2315307" cy="414521"/>
          </a:xfrm>
          <a:prstGeom prst="rect">
            <a:avLst/>
          </a:prstGeom>
          <a:solidFill>
            <a:srgbClr val="39A6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15" dirty="0">
                <a:latin typeface="하나 CM" pitchFamily="18" charset="-127"/>
                <a:ea typeface="하나 CM" pitchFamily="18" charset="-127"/>
              </a:rPr>
              <a:t>하나금융지주 계열사 편입</a:t>
            </a:r>
            <a:endParaRPr lang="en-US" altLang="ko-KR" sz="1015" dirty="0"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24" name="직사각형 423"/>
          <p:cNvSpPr/>
          <p:nvPr/>
        </p:nvSpPr>
        <p:spPr>
          <a:xfrm>
            <a:off x="4263625" y="3413293"/>
            <a:ext cx="2911227" cy="414521"/>
          </a:xfrm>
          <a:prstGeom prst="rect">
            <a:avLst/>
          </a:prstGeom>
          <a:solidFill>
            <a:srgbClr val="39A6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15" dirty="0">
                <a:latin typeface="하나 CM" pitchFamily="18" charset="-127"/>
                <a:ea typeface="하나 CM" pitchFamily="18" charset="-127"/>
              </a:rPr>
              <a:t>하나금융그룹 핵심 성장동력</a:t>
            </a:r>
          </a:p>
        </p:txBody>
      </p:sp>
      <p:sp>
        <p:nvSpPr>
          <p:cNvPr id="425" name="직사각형 424"/>
          <p:cNvSpPr/>
          <p:nvPr/>
        </p:nvSpPr>
        <p:spPr>
          <a:xfrm>
            <a:off x="7217097" y="3407546"/>
            <a:ext cx="1712339" cy="414521"/>
          </a:xfrm>
          <a:prstGeom prst="rect">
            <a:avLst/>
          </a:prstGeom>
          <a:solidFill>
            <a:srgbClr val="39A6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15" dirty="0">
                <a:latin typeface="하나 CM" pitchFamily="18" charset="-127"/>
                <a:ea typeface="하나 CM" pitchFamily="18" charset="-127"/>
              </a:rPr>
              <a:t>하나금융그룹 </a:t>
            </a:r>
            <a:endParaRPr lang="en-US" altLang="ko-KR" sz="1015" dirty="0">
              <a:latin typeface="하나 CM" pitchFamily="18" charset="-127"/>
              <a:ea typeface="하나 CM" pitchFamily="18" charset="-127"/>
            </a:endParaRPr>
          </a:p>
          <a:p>
            <a:pPr algn="ctr"/>
            <a:r>
              <a:rPr lang="ko-KR" altLang="en-US" sz="1015" dirty="0">
                <a:latin typeface="하나 CM" pitchFamily="18" charset="-127"/>
                <a:ea typeface="하나 CM" pitchFamily="18" charset="-127"/>
              </a:rPr>
              <a:t>디지털 금융 선도</a:t>
            </a:r>
            <a:endParaRPr lang="en-US" altLang="ko-KR" sz="1015" dirty="0">
              <a:latin typeface="하나 CM" pitchFamily="18" charset="-127"/>
              <a:ea typeface="하나 CM" pitchFamily="18" charset="-127"/>
            </a:endParaRPr>
          </a:p>
        </p:txBody>
      </p:sp>
      <p:pic>
        <p:nvPicPr>
          <p:cNvPr id="426" name="Picture 2" descr="C:\Users\HanaTI\Desktop\2018-08-01-5ca64ecb-0940-4bff-8494-63c83f7d23a9\history_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71" t="82778" r="9100" b="927"/>
          <a:stretch/>
        </p:blipFill>
        <p:spPr bwMode="auto">
          <a:xfrm>
            <a:off x="174436" y="1700808"/>
            <a:ext cx="1247949" cy="74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7" name="Picture 3" descr="C:\Users\HanaTI\Desktop\2018-08-01-5ca64ecb-0940-4bff-8494-63c83f7d23a9\history_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47" t="15584" r="9046" b="67796"/>
          <a:stretch/>
        </p:blipFill>
        <p:spPr bwMode="auto">
          <a:xfrm>
            <a:off x="687276" y="5157192"/>
            <a:ext cx="1327367" cy="784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8" name="Picture 4" descr="C:\Users\HanaTI\Desktop\2018-08-01-5ca64ecb-0940-4bff-8494-63c83f7d23a9\history_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03" t="86494" r="9416" b="931"/>
          <a:stretch/>
        </p:blipFill>
        <p:spPr bwMode="auto">
          <a:xfrm>
            <a:off x="2128505" y="1112765"/>
            <a:ext cx="1310175" cy="731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9" name="Picture 5" descr="C:\Users\HanaTI\Desktop\2018-08-01-5ca64ecb-0940-4bff-8494-63c83f7d23a9\history_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70" t="46621" r="8968" b="39762"/>
          <a:stretch/>
        </p:blipFill>
        <p:spPr bwMode="auto">
          <a:xfrm>
            <a:off x="2191036" y="4077330"/>
            <a:ext cx="1238271" cy="72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" name="Picture 6" descr="C:\Users\HanaTI\Desktop\2018-08-01-5ca64ecb-0940-4bff-8494-63c83f7d23a9\history_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7" t="27514" r="64062" b="58339"/>
          <a:stretch/>
        </p:blipFill>
        <p:spPr bwMode="auto">
          <a:xfrm>
            <a:off x="3152544" y="5175105"/>
            <a:ext cx="1256991" cy="76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31" name="그룹 430"/>
          <p:cNvGrpSpPr/>
          <p:nvPr/>
        </p:nvGrpSpPr>
        <p:grpSpPr>
          <a:xfrm>
            <a:off x="345784" y="2520187"/>
            <a:ext cx="44717" cy="612085"/>
            <a:chOff x="-708806" y="1973820"/>
            <a:chExt cx="48443" cy="663092"/>
          </a:xfrm>
        </p:grpSpPr>
        <p:cxnSp>
          <p:nvCxnSpPr>
            <p:cNvPr id="432" name="직선 연결선 431"/>
            <p:cNvCxnSpPr/>
            <p:nvPr/>
          </p:nvCxnSpPr>
          <p:spPr>
            <a:xfrm>
              <a:off x="-686631" y="1999505"/>
              <a:ext cx="0" cy="637407"/>
            </a:xfrm>
            <a:prstGeom prst="line">
              <a:avLst/>
            </a:prstGeom>
            <a:ln w="12700">
              <a:solidFill>
                <a:srgbClr val="39A6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3" name="타원 432"/>
            <p:cNvSpPr/>
            <p:nvPr/>
          </p:nvSpPr>
          <p:spPr>
            <a:xfrm>
              <a:off x="-708806" y="1973820"/>
              <a:ext cx="48443" cy="48443"/>
            </a:xfrm>
            <a:prstGeom prst="ellipse">
              <a:avLst/>
            </a:prstGeom>
            <a:solidFill>
              <a:srgbClr val="39A6A9"/>
            </a:solidFill>
            <a:ln>
              <a:solidFill>
                <a:srgbClr val="39A6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62">
                <a:latin typeface="하나 CM" pitchFamily="18" charset="-127"/>
                <a:ea typeface="하나 CM" pitchFamily="18" charset="-127"/>
              </a:endParaRPr>
            </a:p>
          </p:txBody>
        </p:sp>
      </p:grpSp>
      <p:sp>
        <p:nvSpPr>
          <p:cNvPr id="434" name="직사각형 433"/>
          <p:cNvSpPr/>
          <p:nvPr/>
        </p:nvSpPr>
        <p:spPr>
          <a:xfrm>
            <a:off x="319852" y="4198158"/>
            <a:ext cx="1247457" cy="7885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04.</a:t>
            </a:r>
          </a:p>
          <a:p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㈜</a:t>
            </a:r>
            <a:r>
              <a:rPr lang="ko-KR" altLang="en-US" sz="83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한국오라클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ORACLE DBMS </a:t>
            </a:r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공급계약</a:t>
            </a:r>
          </a:p>
          <a:p>
            <a:endParaRPr lang="en-US" altLang="ko-KR" sz="185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11.</a:t>
            </a:r>
          </a:p>
          <a:p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연구개발 전담부서 설립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endParaRPr lang="en-US" altLang="ko-KR" sz="185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35" name="직사각형 434"/>
          <p:cNvSpPr/>
          <p:nvPr/>
        </p:nvSpPr>
        <p:spPr>
          <a:xfrm>
            <a:off x="647183" y="5955665"/>
            <a:ext cx="1479892" cy="475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11.</a:t>
            </a:r>
          </a:p>
          <a:p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정부회계 종합전산화 사업자선정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(</a:t>
            </a:r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제정경제부</a:t>
            </a:r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)</a:t>
            </a:r>
            <a:endParaRPr lang="ko-KR" altLang="en-US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36" name="직사각형 435"/>
          <p:cNvSpPr/>
          <p:nvPr/>
        </p:nvSpPr>
        <p:spPr>
          <a:xfrm>
            <a:off x="2182001" y="1900215"/>
            <a:ext cx="1479892" cy="6322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02.</a:t>
            </a:r>
          </a:p>
          <a:p>
            <a:r>
              <a:rPr lang="ko-KR" altLang="en-US" sz="83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하나아이앤에스</a:t>
            </a:r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 상호 변경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endParaRPr lang="en-US" altLang="ko-KR" sz="185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03.11.</a:t>
            </a:r>
          </a:p>
          <a:p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정부재정정보시스템 사업자 선정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37" name="직사각형 436"/>
          <p:cNvSpPr/>
          <p:nvPr/>
        </p:nvSpPr>
        <p:spPr>
          <a:xfrm>
            <a:off x="2614874" y="2561420"/>
            <a:ext cx="1215397" cy="4759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12.</a:t>
            </a:r>
          </a:p>
          <a:p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하나금융지주 출범에 따른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금융지주 계열사 편입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38" name="직사각형 437"/>
          <p:cNvSpPr/>
          <p:nvPr/>
        </p:nvSpPr>
        <p:spPr>
          <a:xfrm>
            <a:off x="2118189" y="4825677"/>
            <a:ext cx="1479892" cy="3480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08.</a:t>
            </a:r>
          </a:p>
          <a:p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공인전자문서보관서 사업자 승인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39" name="직사각형 438"/>
          <p:cNvSpPr/>
          <p:nvPr/>
        </p:nvSpPr>
        <p:spPr>
          <a:xfrm>
            <a:off x="2494371" y="5923520"/>
            <a:ext cx="1981633" cy="603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08.</a:t>
            </a:r>
          </a:p>
          <a:p>
            <a:pPr algn="r"/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하나금융그룹 문서관리업무 </a:t>
            </a:r>
            <a:r>
              <a:rPr lang="ko-KR" altLang="en-US" sz="83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위수탁</a:t>
            </a:r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 계약 체결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 algn="r"/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11.</a:t>
            </a:r>
          </a:p>
          <a:p>
            <a:pPr algn="r"/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대한민국 </a:t>
            </a:r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IT</a:t>
            </a:r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이노베이션 그린</a:t>
            </a:r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IT</a:t>
            </a:r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분야 최우수상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40" name="직사각형 439"/>
          <p:cNvSpPr/>
          <p:nvPr/>
        </p:nvSpPr>
        <p:spPr>
          <a:xfrm>
            <a:off x="4010721" y="2232560"/>
            <a:ext cx="1068476" cy="504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08.</a:t>
            </a:r>
          </a:p>
          <a:p>
            <a:r>
              <a:rPr lang="ko-KR" altLang="en-US" sz="83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하나캐피탈</a:t>
            </a:r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 차세대 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시스템 구축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endParaRPr lang="en-US" altLang="ko-KR" sz="185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41" name="직사각형 440"/>
          <p:cNvSpPr/>
          <p:nvPr/>
        </p:nvSpPr>
        <p:spPr>
          <a:xfrm>
            <a:off x="4979973" y="1966684"/>
            <a:ext cx="1224222" cy="887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03.</a:t>
            </a:r>
          </a:p>
          <a:p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하나금융그룹 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통합보안관제 구축</a:t>
            </a:r>
            <a:endParaRPr lang="en-US" altLang="ko-KR" sz="185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endParaRPr lang="en-US" altLang="ko-KR" sz="185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09.</a:t>
            </a:r>
          </a:p>
          <a:p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하나저축은행 통합</a:t>
            </a:r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 </a:t>
            </a:r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프로젝트 완료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grpSp>
        <p:nvGrpSpPr>
          <p:cNvPr id="442" name="그룹 441"/>
          <p:cNvGrpSpPr/>
          <p:nvPr/>
        </p:nvGrpSpPr>
        <p:grpSpPr>
          <a:xfrm>
            <a:off x="5547367" y="3422109"/>
            <a:ext cx="44717" cy="736482"/>
            <a:chOff x="-702456" y="2364380"/>
            <a:chExt cx="48443" cy="797856"/>
          </a:xfrm>
        </p:grpSpPr>
        <p:cxnSp>
          <p:nvCxnSpPr>
            <p:cNvPr id="443" name="직선 연결선 442"/>
            <p:cNvCxnSpPr>
              <a:endCxn id="444" idx="0"/>
            </p:cNvCxnSpPr>
            <p:nvPr/>
          </p:nvCxnSpPr>
          <p:spPr>
            <a:xfrm>
              <a:off x="-678234" y="2364380"/>
              <a:ext cx="0" cy="749413"/>
            </a:xfrm>
            <a:prstGeom prst="line">
              <a:avLst/>
            </a:prstGeom>
            <a:ln w="12700">
              <a:solidFill>
                <a:srgbClr val="39A6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타원 443"/>
            <p:cNvSpPr/>
            <p:nvPr/>
          </p:nvSpPr>
          <p:spPr>
            <a:xfrm>
              <a:off x="-702456" y="3113793"/>
              <a:ext cx="48443" cy="48443"/>
            </a:xfrm>
            <a:prstGeom prst="ellipse">
              <a:avLst/>
            </a:prstGeom>
            <a:solidFill>
              <a:srgbClr val="39A6A9"/>
            </a:solidFill>
            <a:ln>
              <a:solidFill>
                <a:srgbClr val="39A6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62">
                <a:latin typeface="하나 CM" pitchFamily="18" charset="-127"/>
                <a:ea typeface="하나 CM" pitchFamily="18" charset="-127"/>
              </a:endParaRPr>
            </a:p>
          </p:txBody>
        </p:sp>
      </p:grpSp>
      <p:sp>
        <p:nvSpPr>
          <p:cNvPr id="445" name="직사각형 444"/>
          <p:cNvSpPr/>
          <p:nvPr/>
        </p:nvSpPr>
        <p:spPr>
          <a:xfrm>
            <a:off x="4306125" y="4195804"/>
            <a:ext cx="1337238" cy="887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08.</a:t>
            </a:r>
          </a:p>
          <a:p>
            <a:pPr algn="r"/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그룹 전 관계사 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 algn="r"/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보안관제 통합 완료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 algn="r"/>
            <a:endParaRPr lang="en-US" altLang="ko-KR" sz="185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 algn="r"/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12.</a:t>
            </a:r>
          </a:p>
          <a:p>
            <a:pPr algn="r"/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글로벌 </a:t>
            </a:r>
            <a:r>
              <a:rPr lang="ko-KR" altLang="en-US" sz="83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리모트</a:t>
            </a:r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 </a:t>
            </a:r>
            <a:r>
              <a:rPr lang="ko-KR" altLang="en-US" sz="83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뱅킹</a:t>
            </a:r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 플랫폼 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 algn="r"/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구축 및 적용</a:t>
            </a:r>
            <a:endParaRPr lang="en-US" altLang="ko-KR" sz="185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46" name="직사각형 445"/>
          <p:cNvSpPr/>
          <p:nvPr/>
        </p:nvSpPr>
        <p:spPr>
          <a:xfrm>
            <a:off x="5170221" y="5024254"/>
            <a:ext cx="2064154" cy="760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06.</a:t>
            </a:r>
          </a:p>
          <a:p>
            <a:pPr algn="r"/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KEB </a:t>
            </a:r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하나은행 </a:t>
            </a:r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IT</a:t>
            </a:r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통합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 algn="r"/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2016 ‘</a:t>
            </a:r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산업보안대상</a:t>
            </a:r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’ </a:t>
            </a:r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수상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 algn="r"/>
            <a:endParaRPr lang="en-US" altLang="ko-KR" sz="185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 algn="r"/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 11.</a:t>
            </a:r>
          </a:p>
          <a:p>
            <a:pPr algn="r"/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하나금융투자 차세대 시스템 오픈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47" name="직사각형 446"/>
          <p:cNvSpPr/>
          <p:nvPr/>
        </p:nvSpPr>
        <p:spPr>
          <a:xfrm>
            <a:off x="5664585" y="4086720"/>
            <a:ext cx="1337238" cy="916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02.</a:t>
            </a:r>
          </a:p>
          <a:p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기업 신용평가 등급 </a:t>
            </a:r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A </a:t>
            </a:r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획득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endParaRPr lang="en-US" altLang="ko-KR" sz="185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07.</a:t>
            </a:r>
          </a:p>
          <a:p>
            <a:r>
              <a:rPr lang="ko-KR" altLang="en-US" sz="83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청라</a:t>
            </a:r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 그룹데이터센터착공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endParaRPr lang="en-US" altLang="ko-KR" sz="185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12.</a:t>
            </a:r>
          </a:p>
          <a:p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1Q Fido </a:t>
            </a:r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플랫폼 구축</a:t>
            </a:r>
            <a:endParaRPr lang="en-US" altLang="ko-KR" sz="185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48" name="직사각형 447"/>
          <p:cNvSpPr/>
          <p:nvPr/>
        </p:nvSpPr>
        <p:spPr>
          <a:xfrm>
            <a:off x="6191121" y="1810454"/>
            <a:ext cx="1408922" cy="887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02.</a:t>
            </a:r>
          </a:p>
          <a:p>
            <a:pPr algn="r"/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인도네시아 현지 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 algn="r"/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자회사 설립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 algn="r"/>
            <a:endParaRPr lang="en-US" altLang="ko-KR" sz="185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 algn="r"/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06.</a:t>
            </a:r>
          </a:p>
          <a:p>
            <a:pPr algn="r"/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하나금융</a:t>
            </a:r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TI </a:t>
            </a:r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사명 변경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 algn="r"/>
            <a:r>
              <a:rPr lang="ko-KR" altLang="en-US" sz="83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청라</a:t>
            </a:r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 그룹통합데이터센터 준공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49" name="직사각형 448"/>
          <p:cNvSpPr/>
          <p:nvPr/>
        </p:nvSpPr>
        <p:spPr>
          <a:xfrm>
            <a:off x="7465690" y="4113875"/>
            <a:ext cx="1263487" cy="11578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01.</a:t>
            </a:r>
          </a:p>
          <a:p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하나금융융합기술원 설립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endParaRPr lang="en-US" altLang="ko-KR" sz="277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07.</a:t>
            </a:r>
          </a:p>
          <a:p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국가대표브랜드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금융</a:t>
            </a:r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IT</a:t>
            </a:r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부문 대상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11.</a:t>
            </a:r>
          </a:p>
          <a:p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제 </a:t>
            </a:r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17</a:t>
            </a:r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회 대한민국 안전대상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국무총리상 수상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pic>
        <p:nvPicPr>
          <p:cNvPr id="450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4332" y="956884"/>
            <a:ext cx="1172180" cy="781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51" name="그룹 450"/>
          <p:cNvGrpSpPr/>
          <p:nvPr/>
        </p:nvGrpSpPr>
        <p:grpSpPr>
          <a:xfrm>
            <a:off x="2152509" y="1900215"/>
            <a:ext cx="44717" cy="1356259"/>
            <a:chOff x="2691924" y="1556792"/>
            <a:chExt cx="48443" cy="1469281"/>
          </a:xfrm>
        </p:grpSpPr>
        <p:sp>
          <p:nvSpPr>
            <p:cNvPr id="452" name="타원 451"/>
            <p:cNvSpPr/>
            <p:nvPr/>
          </p:nvSpPr>
          <p:spPr>
            <a:xfrm>
              <a:off x="2691924" y="1556792"/>
              <a:ext cx="48443" cy="48443"/>
            </a:xfrm>
            <a:prstGeom prst="ellipse">
              <a:avLst/>
            </a:prstGeom>
            <a:solidFill>
              <a:srgbClr val="39A6A9"/>
            </a:solidFill>
            <a:ln>
              <a:solidFill>
                <a:srgbClr val="39A6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62">
                <a:latin typeface="하나 CM" pitchFamily="18" charset="-127"/>
                <a:ea typeface="하나 CM" pitchFamily="18" charset="-127"/>
              </a:endParaRPr>
            </a:p>
          </p:txBody>
        </p:sp>
        <p:cxnSp>
          <p:nvCxnSpPr>
            <p:cNvPr id="453" name="직선 연결선 452"/>
            <p:cNvCxnSpPr/>
            <p:nvPr/>
          </p:nvCxnSpPr>
          <p:spPr>
            <a:xfrm>
              <a:off x="2716145" y="1591494"/>
              <a:ext cx="0" cy="1434579"/>
            </a:xfrm>
            <a:prstGeom prst="line">
              <a:avLst/>
            </a:prstGeom>
            <a:ln w="12700">
              <a:solidFill>
                <a:srgbClr val="39A6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54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486" y="2690684"/>
            <a:ext cx="966522" cy="366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5" name="Picture 4" descr="\\192.15.50.240\전략기획팀\3. 홍보\사진\2018\국가대표브랜드대상_시상식사진\0 수상자 단체사진 2.jp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524" r="13115" b="5335"/>
          <a:stretch/>
        </p:blipFill>
        <p:spPr bwMode="auto">
          <a:xfrm>
            <a:off x="7525205" y="5288300"/>
            <a:ext cx="1301197" cy="87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6" name="Picture 5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" t="9074" r="-363" b="6124"/>
          <a:stretch/>
        </p:blipFill>
        <p:spPr bwMode="auto">
          <a:xfrm>
            <a:off x="4925734" y="1041744"/>
            <a:ext cx="1168639" cy="781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7" name="직사각형 456"/>
          <p:cNvSpPr/>
          <p:nvPr/>
        </p:nvSpPr>
        <p:spPr>
          <a:xfrm>
            <a:off x="1891953" y="3116232"/>
            <a:ext cx="543836" cy="2658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8" dirty="0">
                <a:latin typeface="하나 CM" pitchFamily="18" charset="-127"/>
                <a:ea typeface="하나 CM" pitchFamily="18" charset="-127"/>
              </a:rPr>
              <a:t>2003</a:t>
            </a:r>
            <a:endParaRPr lang="ko-KR" altLang="en-US" sz="1108" dirty="0">
              <a:latin typeface="하나 CM" pitchFamily="18" charset="-127"/>
              <a:ea typeface="하나 CM" pitchFamily="18" charset="-127"/>
            </a:endParaRPr>
          </a:p>
        </p:txBody>
      </p:sp>
      <p:grpSp>
        <p:nvGrpSpPr>
          <p:cNvPr id="458" name="그룹 457"/>
          <p:cNvGrpSpPr/>
          <p:nvPr/>
        </p:nvGrpSpPr>
        <p:grpSpPr>
          <a:xfrm>
            <a:off x="8826402" y="2054906"/>
            <a:ext cx="44717" cy="1092117"/>
            <a:chOff x="-708806" y="1453785"/>
            <a:chExt cx="48443" cy="1183127"/>
          </a:xfrm>
        </p:grpSpPr>
        <p:cxnSp>
          <p:nvCxnSpPr>
            <p:cNvPr id="459" name="직선 연결선 458"/>
            <p:cNvCxnSpPr>
              <a:stCxn id="460" idx="4"/>
            </p:cNvCxnSpPr>
            <p:nvPr/>
          </p:nvCxnSpPr>
          <p:spPr>
            <a:xfrm>
              <a:off x="-684584" y="1502228"/>
              <a:ext cx="0" cy="1134684"/>
            </a:xfrm>
            <a:prstGeom prst="line">
              <a:avLst/>
            </a:prstGeom>
            <a:ln w="12700">
              <a:solidFill>
                <a:srgbClr val="39A6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0" name="타원 459"/>
            <p:cNvSpPr/>
            <p:nvPr/>
          </p:nvSpPr>
          <p:spPr>
            <a:xfrm>
              <a:off x="-708806" y="1453785"/>
              <a:ext cx="48443" cy="48443"/>
            </a:xfrm>
            <a:prstGeom prst="ellipse">
              <a:avLst/>
            </a:prstGeom>
            <a:solidFill>
              <a:srgbClr val="39A6A9"/>
            </a:solidFill>
            <a:ln>
              <a:solidFill>
                <a:srgbClr val="39A6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62">
                <a:latin typeface="하나 CM" pitchFamily="18" charset="-127"/>
                <a:ea typeface="하나 CM" pitchFamily="18" charset="-127"/>
              </a:endParaRPr>
            </a:p>
          </p:txBody>
        </p:sp>
      </p:grpSp>
      <p:sp>
        <p:nvSpPr>
          <p:cNvPr id="461" name="직사각형 460"/>
          <p:cNvSpPr/>
          <p:nvPr/>
        </p:nvSpPr>
        <p:spPr>
          <a:xfrm>
            <a:off x="8385600" y="3116232"/>
            <a:ext cx="543836" cy="2658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8" dirty="0">
                <a:latin typeface="하나 CM" pitchFamily="18" charset="-127"/>
                <a:ea typeface="하나 CM" pitchFamily="18" charset="-127"/>
              </a:rPr>
              <a:t>2019</a:t>
            </a:r>
            <a:endParaRPr lang="ko-KR" altLang="en-US" sz="1108" dirty="0">
              <a:latin typeface="하나 CM" pitchFamily="18" charset="-127"/>
              <a:ea typeface="하나 CM" pitchFamily="18" charset="-127"/>
            </a:endParaRPr>
          </a:p>
        </p:txBody>
      </p:sp>
      <p:pic>
        <p:nvPicPr>
          <p:cNvPr id="462" name="그림 46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839" y="1200653"/>
            <a:ext cx="1183548" cy="788538"/>
          </a:xfrm>
          <a:prstGeom prst="rect">
            <a:avLst/>
          </a:prstGeom>
        </p:spPr>
      </p:pic>
      <p:sp>
        <p:nvSpPr>
          <p:cNvPr id="463" name="직사각형 462"/>
          <p:cNvSpPr/>
          <p:nvPr/>
        </p:nvSpPr>
        <p:spPr>
          <a:xfrm>
            <a:off x="7430665" y="1966684"/>
            <a:ext cx="1408922" cy="1115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01.</a:t>
            </a:r>
          </a:p>
          <a:p>
            <a:pPr algn="r"/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사내벤처 출범식 개최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 algn="r"/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07.</a:t>
            </a:r>
          </a:p>
          <a:p>
            <a:pPr algn="r"/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국가대표브랜드 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 algn="r"/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금융 </a:t>
            </a:r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IT </a:t>
            </a:r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부문</a:t>
            </a:r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 2</a:t>
            </a:r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년 연속 대상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 algn="r"/>
            <a:r>
              <a:rPr lang="en-US" altLang="ko-KR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07.</a:t>
            </a:r>
          </a:p>
          <a:p>
            <a:pPr algn="r"/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고용노동부 주관 대한민국 </a:t>
            </a:r>
            <a:endParaRPr lang="en-US" altLang="ko-KR" sz="831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 algn="r"/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일자리 </a:t>
            </a:r>
            <a:r>
              <a:rPr lang="ko-KR" altLang="en-US" sz="83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으뜸기업</a:t>
            </a:r>
            <a:r>
              <a:rPr lang="ko-KR" altLang="en-US" sz="831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 선정</a:t>
            </a:r>
            <a:endParaRPr lang="en-US" altLang="ko-KR" sz="185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48270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109815"/>
            <a:ext cx="7597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청라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 그룹통합데이터센터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0" y="573068"/>
            <a:ext cx="8072462" cy="0"/>
          </a:xfrm>
          <a:prstGeom prst="line">
            <a:avLst/>
          </a:prstGeom>
          <a:ln>
            <a:solidFill>
              <a:srgbClr val="39A6A9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8" name="타원 7"/>
          <p:cNvSpPr/>
          <p:nvPr/>
        </p:nvSpPr>
        <p:spPr>
          <a:xfrm>
            <a:off x="8069287" y="523857"/>
            <a:ext cx="96838" cy="96838"/>
          </a:xfrm>
          <a:prstGeom prst="ellipse">
            <a:avLst/>
          </a:prstGeom>
          <a:noFill/>
          <a:ln w="9525"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8100392" y="8476"/>
            <a:ext cx="1018227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COMPANY</a:t>
            </a:r>
            <a:endParaRPr lang="ko-KR" altLang="en-US" sz="1400" dirty="0"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86578" y="1715476"/>
            <a:ext cx="235742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하나 L" pitchFamily="18" charset="-127"/>
                <a:ea typeface="하나 L" pitchFamily="18" charset="-127"/>
              </a:rPr>
              <a:t>■ 하나금융그룹의 분산된 </a:t>
            </a:r>
            <a:r>
              <a:rPr lang="en-US" altLang="ko-KR" sz="1000" dirty="0" smtClean="0">
                <a:latin typeface="하나 L" pitchFamily="18" charset="-127"/>
                <a:ea typeface="하나 L" pitchFamily="18" charset="-127"/>
              </a:rPr>
              <a:t>IT</a:t>
            </a:r>
            <a:r>
              <a:rPr lang="ko-KR" altLang="en-US" sz="1000" dirty="0" smtClean="0">
                <a:latin typeface="하나 L" pitchFamily="18" charset="-127"/>
                <a:ea typeface="하나 L" pitchFamily="18" charset="-127"/>
              </a:rPr>
              <a:t>인프라를</a:t>
            </a:r>
            <a:endParaRPr lang="en-US" altLang="ko-KR" sz="1000" dirty="0" smtClean="0">
              <a:latin typeface="하나 L" pitchFamily="18" charset="-127"/>
              <a:ea typeface="하나 L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하나 L" pitchFamily="18" charset="-127"/>
                <a:ea typeface="하나 L" pitchFamily="18" charset="-127"/>
              </a:rPr>
              <a:t>    </a:t>
            </a:r>
            <a:r>
              <a:rPr lang="ko-KR" altLang="en-US" sz="1000" dirty="0" smtClean="0">
                <a:latin typeface="하나 L" pitchFamily="18" charset="-127"/>
                <a:ea typeface="하나 L" pitchFamily="18" charset="-127"/>
              </a:rPr>
              <a:t>통합 운영하여 시너지 창출</a:t>
            </a:r>
            <a:endParaRPr lang="en-US" altLang="ko-KR" sz="1000" dirty="0" smtClean="0">
              <a:latin typeface="하나 L" pitchFamily="18" charset="-127"/>
              <a:ea typeface="하나 L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하나 L" pitchFamily="18" charset="-127"/>
                <a:ea typeface="하나 L" pitchFamily="18" charset="-127"/>
              </a:rPr>
              <a:t>■ 하나금융그룹 디지털 금융의 허브</a:t>
            </a:r>
            <a:endParaRPr lang="ko-KR" altLang="en-US" sz="1000" dirty="0"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2912" y="1698957"/>
            <a:ext cx="22159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하나 L" pitchFamily="18" charset="-127"/>
                <a:ea typeface="하나 L" pitchFamily="18" charset="-127"/>
              </a:rPr>
              <a:t>■ 국내 금융권 최초의 그룹 통합</a:t>
            </a:r>
            <a:endParaRPr lang="en-US" altLang="ko-KR" sz="1000" dirty="0" smtClean="0">
              <a:latin typeface="하나 L" pitchFamily="18" charset="-127"/>
              <a:ea typeface="하나 L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하나 L" pitchFamily="18" charset="-127"/>
                <a:ea typeface="하나 L" pitchFamily="18" charset="-127"/>
              </a:rPr>
              <a:t>    </a:t>
            </a:r>
            <a:r>
              <a:rPr lang="ko-KR" altLang="en-US" sz="1000" dirty="0" smtClean="0">
                <a:latin typeface="하나 L" pitchFamily="18" charset="-127"/>
                <a:ea typeface="하나 L" pitchFamily="18" charset="-127"/>
              </a:rPr>
              <a:t>데이터센터 구축</a:t>
            </a:r>
            <a:endParaRPr lang="en-US" altLang="ko-KR" sz="1000" dirty="0" smtClean="0">
              <a:latin typeface="하나 L" pitchFamily="18" charset="-127"/>
              <a:ea typeface="하나 L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하나 L" pitchFamily="18" charset="-127"/>
                <a:ea typeface="하나 L" pitchFamily="18" charset="-127"/>
              </a:rPr>
              <a:t>■ 국내 금융권 최초 </a:t>
            </a:r>
            <a:r>
              <a:rPr lang="en-US" altLang="ko-KR" sz="1000" dirty="0" smtClean="0">
                <a:latin typeface="하나 L" pitchFamily="18" charset="-127"/>
                <a:ea typeface="하나 L" pitchFamily="18" charset="-127"/>
              </a:rPr>
              <a:t>‘</a:t>
            </a:r>
            <a:r>
              <a:rPr lang="ko-KR" altLang="en-US" sz="1000" dirty="0" smtClean="0">
                <a:latin typeface="하나 L" pitchFamily="18" charset="-127"/>
                <a:ea typeface="하나 L" pitchFamily="18" charset="-127"/>
              </a:rPr>
              <a:t>그룹 공용</a:t>
            </a:r>
            <a:endParaRPr lang="en-US" altLang="ko-KR" sz="1000" dirty="0" smtClean="0">
              <a:latin typeface="하나 L" pitchFamily="18" charset="-127"/>
              <a:ea typeface="하나 L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하나 L" pitchFamily="18" charset="-127"/>
                <a:ea typeface="하나 L" pitchFamily="18" charset="-127"/>
              </a:rPr>
              <a:t>    </a:t>
            </a:r>
            <a:r>
              <a:rPr lang="ko-KR" altLang="en-US" sz="1000" dirty="0" err="1" smtClean="0">
                <a:latin typeface="하나 L" pitchFamily="18" charset="-127"/>
                <a:ea typeface="하나 L" pitchFamily="18" charset="-127"/>
              </a:rPr>
              <a:t>클라우드</a:t>
            </a:r>
            <a:r>
              <a:rPr lang="ko-KR" altLang="en-US" sz="1000" dirty="0" smtClean="0">
                <a:latin typeface="하나 L" pitchFamily="18" charset="-127"/>
                <a:ea typeface="하나 L" pitchFamily="18" charset="-127"/>
              </a:rPr>
              <a:t> 서비스</a:t>
            </a:r>
            <a:r>
              <a:rPr lang="en-US" altLang="ko-KR" sz="1000" dirty="0" smtClean="0">
                <a:latin typeface="하나 L" pitchFamily="18" charset="-127"/>
                <a:ea typeface="하나 L" pitchFamily="18" charset="-127"/>
              </a:rPr>
              <a:t>’ </a:t>
            </a:r>
            <a:r>
              <a:rPr lang="ko-KR" altLang="en-US" sz="1000" dirty="0" smtClean="0">
                <a:latin typeface="하나 L" pitchFamily="18" charset="-127"/>
                <a:ea typeface="하나 L" pitchFamily="18" charset="-127"/>
              </a:rPr>
              <a:t>오픈</a:t>
            </a:r>
            <a:endParaRPr lang="en-US" altLang="ko-KR" sz="1000" dirty="0" smtClean="0">
              <a:latin typeface="하나 L" pitchFamily="18" charset="-127"/>
              <a:ea typeface="하나 L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>
                <a:latin typeface="하나 L" pitchFamily="18" charset="-127"/>
                <a:ea typeface="하나 L" pitchFamily="18" charset="-127"/>
              </a:rPr>
              <a:t>■ </a:t>
            </a:r>
            <a:r>
              <a:rPr lang="en-US" altLang="ko-KR" sz="1000" dirty="0">
                <a:latin typeface="하나 L" pitchFamily="18" charset="-127"/>
                <a:ea typeface="하나 L" pitchFamily="18" charset="-127"/>
              </a:rPr>
              <a:t> </a:t>
            </a:r>
            <a:r>
              <a:rPr lang="ko-KR" altLang="en-US" sz="1000" dirty="0" smtClean="0">
                <a:latin typeface="하나 L" pitchFamily="18" charset="-127"/>
                <a:ea typeface="하나 L" pitchFamily="18" charset="-127"/>
              </a:rPr>
              <a:t>금융지주 최초 </a:t>
            </a:r>
            <a:r>
              <a:rPr lang="en-US" altLang="ko-KR" sz="1000" dirty="0" smtClean="0">
                <a:latin typeface="하나 L" pitchFamily="18" charset="-127"/>
                <a:ea typeface="하나 L" pitchFamily="18" charset="-127"/>
              </a:rPr>
              <a:t>‘</a:t>
            </a:r>
            <a:r>
              <a:rPr lang="ko-KR" altLang="en-US" sz="1000" dirty="0" err="1" smtClean="0">
                <a:latin typeface="하나 L" pitchFamily="18" charset="-127"/>
                <a:ea typeface="하나 L" pitchFamily="18" charset="-127"/>
              </a:rPr>
              <a:t>금융보안원</a:t>
            </a:r>
            <a:endParaRPr lang="en-US" altLang="ko-KR" sz="1000" dirty="0" smtClean="0">
              <a:latin typeface="하나 L" pitchFamily="18" charset="-127"/>
              <a:ea typeface="하나 L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>
                <a:latin typeface="하나 L" pitchFamily="18" charset="-127"/>
                <a:ea typeface="하나 L" pitchFamily="18" charset="-127"/>
              </a:rPr>
              <a:t> </a:t>
            </a:r>
            <a:r>
              <a:rPr lang="en-US" altLang="ko-KR" sz="1000" dirty="0" smtClean="0">
                <a:latin typeface="하나 L" pitchFamily="18" charset="-127"/>
                <a:ea typeface="하나 L" pitchFamily="18" charset="-127"/>
              </a:rPr>
              <a:t>    ISMS </a:t>
            </a:r>
            <a:r>
              <a:rPr lang="ko-KR" altLang="en-US" sz="1000" dirty="0" smtClean="0">
                <a:latin typeface="하나 L" pitchFamily="18" charset="-127"/>
                <a:ea typeface="하나 L" pitchFamily="18" charset="-127"/>
              </a:rPr>
              <a:t>인증</a:t>
            </a:r>
            <a:r>
              <a:rPr lang="en-US" altLang="ko-KR" sz="1000" dirty="0" smtClean="0">
                <a:latin typeface="하나 L" pitchFamily="18" charset="-127"/>
                <a:ea typeface="하나 L" pitchFamily="18" charset="-127"/>
              </a:rPr>
              <a:t>’ </a:t>
            </a:r>
            <a:r>
              <a:rPr lang="ko-KR" altLang="en-US" sz="1000" dirty="0" smtClean="0">
                <a:latin typeface="하나 L" pitchFamily="18" charset="-127"/>
                <a:ea typeface="하나 L" pitchFamily="18" charset="-127"/>
              </a:rPr>
              <a:t>획득</a:t>
            </a:r>
            <a:endParaRPr lang="ko-KR" altLang="en-US" sz="1000" dirty="0"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786578" y="5358814"/>
            <a:ext cx="228601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하나 L" pitchFamily="18" charset="-127"/>
                <a:ea typeface="하나 L" pitchFamily="18" charset="-127"/>
              </a:rPr>
              <a:t>■ </a:t>
            </a:r>
            <a:r>
              <a:rPr lang="ko-KR" altLang="en-US" sz="1000" dirty="0" err="1" smtClean="0">
                <a:latin typeface="하나 L" pitchFamily="18" charset="-127"/>
                <a:ea typeface="하나 L" pitchFamily="18" charset="-127"/>
              </a:rPr>
              <a:t>스타트업</a:t>
            </a:r>
            <a:r>
              <a:rPr lang="ko-KR" altLang="en-US" sz="1000" dirty="0" smtClean="0">
                <a:latin typeface="하나 L" pitchFamily="18" charset="-127"/>
                <a:ea typeface="하나 L" pitchFamily="18" charset="-127"/>
              </a:rPr>
              <a:t> 등 대내외 협업 및</a:t>
            </a:r>
            <a:endParaRPr lang="en-US" altLang="ko-KR" sz="1000" dirty="0" smtClean="0">
              <a:latin typeface="하나 L" pitchFamily="18" charset="-127"/>
              <a:ea typeface="하나 L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하나 L" pitchFamily="18" charset="-127"/>
                <a:ea typeface="하나 L" pitchFamily="18" charset="-127"/>
              </a:rPr>
              <a:t>    </a:t>
            </a:r>
            <a:r>
              <a:rPr lang="ko-KR" altLang="en-US" sz="1000" dirty="0" smtClean="0">
                <a:latin typeface="하나 L" pitchFamily="18" charset="-127"/>
                <a:ea typeface="하나 L" pitchFamily="18" charset="-127"/>
              </a:rPr>
              <a:t>오픈 이노베이션의 핵심 플랫폼</a:t>
            </a:r>
            <a:endParaRPr lang="en-US" altLang="ko-KR" sz="1000" dirty="0" smtClean="0">
              <a:latin typeface="하나 L" pitchFamily="18" charset="-127"/>
              <a:ea typeface="하나 L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하나 L" pitchFamily="18" charset="-127"/>
                <a:ea typeface="하나 L" pitchFamily="18" charset="-127"/>
              </a:rPr>
              <a:t>■ 하나금융그룹 글로벌 진출의 전진기지</a:t>
            </a:r>
            <a:endParaRPr lang="en-US" altLang="ko-KR" sz="1000" dirty="0"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42844" y="4857760"/>
            <a:ext cx="321471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하나 L" pitchFamily="18" charset="-127"/>
                <a:ea typeface="하나 L" pitchFamily="18" charset="-127"/>
              </a:rPr>
              <a:t>■ 녹색 건축물 인증</a:t>
            </a:r>
            <a:r>
              <a:rPr lang="en-US" altLang="ko-KR" sz="1000" dirty="0" smtClean="0">
                <a:latin typeface="하나 L" pitchFamily="18" charset="-127"/>
                <a:ea typeface="하나 L" pitchFamily="18" charset="-127"/>
              </a:rPr>
              <a:t>/</a:t>
            </a:r>
            <a:r>
              <a:rPr lang="ko-KR" altLang="en-US" sz="1000" dirty="0" smtClean="0">
                <a:latin typeface="하나 L" pitchFamily="18" charset="-127"/>
                <a:ea typeface="하나 L" pitchFamily="18" charset="-127"/>
              </a:rPr>
              <a:t>에너지 우수등급 획득</a:t>
            </a:r>
            <a:endParaRPr lang="en-US" altLang="ko-KR" sz="1000" dirty="0" smtClean="0">
              <a:latin typeface="하나 L" pitchFamily="18" charset="-127"/>
              <a:ea typeface="하나 L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하나 L" pitchFamily="18" charset="-127"/>
                <a:ea typeface="하나 L" pitchFamily="18" charset="-127"/>
              </a:rPr>
              <a:t>■ 지열 및 태양광 등 </a:t>
            </a:r>
            <a:r>
              <a:rPr lang="ko-KR" altLang="en-US" sz="1000" dirty="0" err="1" smtClean="0">
                <a:latin typeface="하나 L" pitchFamily="18" charset="-127"/>
                <a:ea typeface="하나 L" pitchFamily="18" charset="-127"/>
              </a:rPr>
              <a:t>신재생</a:t>
            </a:r>
            <a:r>
              <a:rPr lang="ko-KR" altLang="en-US" sz="1000" dirty="0" smtClean="0">
                <a:latin typeface="하나 L" pitchFamily="18" charset="-127"/>
                <a:ea typeface="하나 L" pitchFamily="18" charset="-127"/>
              </a:rPr>
              <a:t> 에너지 활용</a:t>
            </a:r>
            <a:r>
              <a:rPr lang="en-US" altLang="ko-KR" sz="1000" dirty="0" smtClean="0">
                <a:latin typeface="하나 L" pitchFamily="18" charset="-127"/>
                <a:ea typeface="하나 L" pitchFamily="18" charset="-127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하나 L" pitchFamily="18" charset="-127"/>
                <a:ea typeface="하나 L" pitchFamily="18" charset="-127"/>
              </a:rPr>
              <a:t>    </a:t>
            </a:r>
            <a:r>
              <a:rPr lang="ko-KR" altLang="en-US" sz="1000" dirty="0" smtClean="0">
                <a:latin typeface="하나 L" pitchFamily="18" charset="-127"/>
                <a:ea typeface="하나 L" pitchFamily="18" charset="-127"/>
              </a:rPr>
              <a:t>글로벌 수준의 고효율 그린 데이터센터 구축</a:t>
            </a:r>
            <a:endParaRPr lang="en-US" altLang="ko-KR" sz="1000" dirty="0" smtClean="0">
              <a:latin typeface="하나 L" pitchFamily="18" charset="-127"/>
              <a:ea typeface="하나 L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하나 L" pitchFamily="18" charset="-127"/>
                <a:ea typeface="하나 L" pitchFamily="18" charset="-127"/>
              </a:rPr>
              <a:t>■ </a:t>
            </a:r>
            <a:r>
              <a:rPr lang="en-US" altLang="ko-KR" sz="1000" dirty="0" smtClean="0">
                <a:latin typeface="하나 L" pitchFamily="18" charset="-127"/>
                <a:ea typeface="하나 L" pitchFamily="18" charset="-127"/>
              </a:rPr>
              <a:t>CPTED (</a:t>
            </a:r>
            <a:r>
              <a:rPr lang="ko-KR" altLang="en-US" sz="1000" dirty="0" smtClean="0">
                <a:latin typeface="하나 L" pitchFamily="18" charset="-127"/>
                <a:ea typeface="하나 L" pitchFamily="18" charset="-127"/>
              </a:rPr>
              <a:t>범죄예방설계</a:t>
            </a:r>
            <a:r>
              <a:rPr lang="en-US" altLang="ko-KR" sz="1000" dirty="0" smtClean="0">
                <a:latin typeface="하나 L" pitchFamily="18" charset="-127"/>
                <a:ea typeface="하나 L" pitchFamily="18" charset="-127"/>
              </a:rPr>
              <a:t>, Crime Prevention     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latin typeface="하나 L" pitchFamily="18" charset="-127"/>
                <a:ea typeface="하나 L" pitchFamily="18" charset="-127"/>
              </a:rPr>
              <a:t>    Through Environmental Design) </a:t>
            </a:r>
            <a:r>
              <a:rPr lang="ko-KR" altLang="en-US" sz="1000" dirty="0" smtClean="0">
                <a:latin typeface="하나 L" pitchFamily="18" charset="-127"/>
                <a:ea typeface="하나 L" pitchFamily="18" charset="-127"/>
              </a:rPr>
              <a:t>기법 도입</a:t>
            </a:r>
            <a:endParaRPr lang="en-US" altLang="ko-KR" sz="1000" dirty="0" smtClean="0">
              <a:latin typeface="하나 L" pitchFamily="18" charset="-127"/>
              <a:ea typeface="하나 L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latin typeface="하나 L" pitchFamily="18" charset="-127"/>
                <a:ea typeface="하나 L" pitchFamily="18" charset="-127"/>
              </a:rPr>
              <a:t>■ 최첨단 </a:t>
            </a:r>
            <a:r>
              <a:rPr lang="en-US" altLang="ko-KR" sz="1000" dirty="0" smtClean="0">
                <a:latin typeface="하나 L" pitchFamily="18" charset="-127"/>
                <a:ea typeface="하나 L" pitchFamily="18" charset="-127"/>
              </a:rPr>
              <a:t>IBS (Intelligence Building Systems) </a:t>
            </a:r>
            <a:r>
              <a:rPr lang="ko-KR" altLang="en-US" sz="1000" dirty="0" smtClean="0">
                <a:latin typeface="하나 L" pitchFamily="18" charset="-127"/>
                <a:ea typeface="하나 L" pitchFamily="18" charset="-127"/>
              </a:rPr>
              <a:t>도입</a:t>
            </a:r>
            <a:endParaRPr lang="en-US" altLang="ko-KR" sz="1000" dirty="0">
              <a:latin typeface="하나 L" pitchFamily="18" charset="-127"/>
              <a:ea typeface="하나 L" pitchFamily="18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2671734" y="1785926"/>
            <a:ext cx="2049491" cy="2032003"/>
            <a:chOff x="2743172" y="1785926"/>
            <a:chExt cx="2049491" cy="2032003"/>
          </a:xfrm>
        </p:grpSpPr>
        <p:sp>
          <p:nvSpPr>
            <p:cNvPr id="19" name="타원 18"/>
            <p:cNvSpPr/>
            <p:nvPr/>
          </p:nvSpPr>
          <p:spPr>
            <a:xfrm>
              <a:off x="2757475" y="1817665"/>
              <a:ext cx="2000264" cy="2000264"/>
            </a:xfrm>
            <a:prstGeom prst="ellipse">
              <a:avLst/>
            </a:prstGeom>
            <a:noFill/>
            <a:ln>
              <a:solidFill>
                <a:srgbClr val="3399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막힌 원호 25"/>
            <p:cNvSpPr/>
            <p:nvPr/>
          </p:nvSpPr>
          <p:spPr>
            <a:xfrm>
              <a:off x="2743172" y="1785926"/>
              <a:ext cx="2049491" cy="2028828"/>
            </a:xfrm>
            <a:prstGeom prst="blockArc">
              <a:avLst>
                <a:gd name="adj1" fmla="val 16209781"/>
                <a:gd name="adj2" fmla="val 112509"/>
                <a:gd name="adj3" fmla="val 3166"/>
              </a:avLst>
            </a:prstGeom>
            <a:solidFill>
              <a:srgbClr val="339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4600560" y="1814490"/>
            <a:ext cx="2031207" cy="2035186"/>
            <a:chOff x="4600560" y="1814490"/>
            <a:chExt cx="2031207" cy="2035186"/>
          </a:xfrm>
        </p:grpSpPr>
        <p:sp>
          <p:nvSpPr>
            <p:cNvPr id="27" name="막힌 원호 26"/>
            <p:cNvSpPr/>
            <p:nvPr/>
          </p:nvSpPr>
          <p:spPr>
            <a:xfrm rot="5400000">
              <a:off x="4598571" y="1816479"/>
              <a:ext cx="2035186" cy="2031207"/>
            </a:xfrm>
            <a:prstGeom prst="blockArc">
              <a:avLst>
                <a:gd name="adj1" fmla="val 16161043"/>
                <a:gd name="adj2" fmla="val 112509"/>
                <a:gd name="adj3" fmla="val 3166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타원 20"/>
            <p:cNvSpPr/>
            <p:nvPr/>
          </p:nvSpPr>
          <p:spPr>
            <a:xfrm>
              <a:off x="4600561" y="1814490"/>
              <a:ext cx="2000264" cy="2000264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4569604" y="3671873"/>
            <a:ext cx="2031222" cy="2031207"/>
            <a:chOff x="4569604" y="3671873"/>
            <a:chExt cx="2031222" cy="2031207"/>
          </a:xfrm>
        </p:grpSpPr>
        <p:sp>
          <p:nvSpPr>
            <p:cNvPr id="28" name="막힌 원호 27"/>
            <p:cNvSpPr/>
            <p:nvPr/>
          </p:nvSpPr>
          <p:spPr>
            <a:xfrm rot="10800000">
              <a:off x="4569604" y="3671873"/>
              <a:ext cx="2031219" cy="2031207"/>
            </a:xfrm>
            <a:prstGeom prst="blockArc">
              <a:avLst>
                <a:gd name="adj1" fmla="val 16185518"/>
                <a:gd name="adj2" fmla="val 112509"/>
                <a:gd name="adj3" fmla="val 3166"/>
              </a:avLst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타원 22"/>
            <p:cNvSpPr/>
            <p:nvPr/>
          </p:nvSpPr>
          <p:spPr>
            <a:xfrm>
              <a:off x="4600562" y="3671877"/>
              <a:ext cx="2000264" cy="1995498"/>
            </a:xfrm>
            <a:prstGeom prst="ellipse">
              <a:avLst/>
            </a:prstGeom>
            <a:noFill/>
            <a:ln>
              <a:solidFill>
                <a:srgbClr val="CC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2714612" y="3638537"/>
            <a:ext cx="2028825" cy="2033605"/>
            <a:chOff x="2714612" y="3638537"/>
            <a:chExt cx="2028825" cy="2033605"/>
          </a:xfrm>
        </p:grpSpPr>
        <p:sp>
          <p:nvSpPr>
            <p:cNvPr id="25" name="막힌 원호 24"/>
            <p:cNvSpPr/>
            <p:nvPr/>
          </p:nvSpPr>
          <p:spPr>
            <a:xfrm rot="16200000">
              <a:off x="2712223" y="3640926"/>
              <a:ext cx="2033603" cy="2028825"/>
            </a:xfrm>
            <a:prstGeom prst="blockArc">
              <a:avLst>
                <a:gd name="adj1" fmla="val 16209781"/>
                <a:gd name="adj2" fmla="val 69200"/>
                <a:gd name="adj3" fmla="val 306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타원 21"/>
            <p:cNvSpPr/>
            <p:nvPr/>
          </p:nvSpPr>
          <p:spPr>
            <a:xfrm>
              <a:off x="2743173" y="3671878"/>
              <a:ext cx="2000264" cy="20002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9" name="직사각형 28"/>
          <p:cNvSpPr/>
          <p:nvPr/>
        </p:nvSpPr>
        <p:spPr>
          <a:xfrm>
            <a:off x="3457553" y="2600308"/>
            <a:ext cx="6014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하나 B" pitchFamily="18" charset="-127"/>
                <a:ea typeface="하나 B" pitchFamily="18" charset="-127"/>
              </a:rPr>
              <a:t>선도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하나 B" pitchFamily="18" charset="-127"/>
              <a:ea typeface="하나 B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314941" y="2600308"/>
            <a:ext cx="6429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하나 B" pitchFamily="18" charset="-127"/>
                <a:ea typeface="하나 B" pitchFamily="18" charset="-127"/>
              </a:rPr>
              <a:t>핵심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하나 B" pitchFamily="18" charset="-127"/>
              <a:ea typeface="하나 B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3100363" y="4457696"/>
            <a:ext cx="12907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하나 B" pitchFamily="18" charset="-127"/>
                <a:ea typeface="하나 B" pitchFamily="18" charset="-127"/>
              </a:rPr>
              <a:t>친환경</a:t>
            </a:r>
            <a:r>
              <a:rPr lang="en-US" altLang="ko-K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하나 B" pitchFamily="18" charset="-127"/>
                <a:ea typeface="하나 B" pitchFamily="18" charset="-127"/>
              </a:rPr>
              <a:t>·</a:t>
            </a:r>
            <a:r>
              <a:rPr lang="ko-KR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하나 B" pitchFamily="18" charset="-127"/>
                <a:ea typeface="하나 B" pitchFamily="18" charset="-127"/>
              </a:rPr>
              <a:t>보안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하나 B" pitchFamily="18" charset="-127"/>
              <a:ea typeface="하나 B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314941" y="4457696"/>
            <a:ext cx="6429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하나 B" pitchFamily="18" charset="-127"/>
                <a:ea typeface="하나 B" pitchFamily="18" charset="-127"/>
              </a:rPr>
              <a:t>성장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하나 B" pitchFamily="18" charset="-127"/>
              <a:ea typeface="하나 B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34101" y="754586"/>
            <a:ext cx="39501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국내 금융권 최초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하나금융그룹의 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IT 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인프라 집적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454456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109815"/>
            <a:ext cx="7597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지역사회공헌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cxnSp>
        <p:nvCxnSpPr>
          <p:cNvPr id="3" name="직선 연결선 2"/>
          <p:cNvCxnSpPr/>
          <p:nvPr/>
        </p:nvCxnSpPr>
        <p:spPr>
          <a:xfrm>
            <a:off x="0" y="573068"/>
            <a:ext cx="8072462" cy="0"/>
          </a:xfrm>
          <a:prstGeom prst="line">
            <a:avLst/>
          </a:prstGeom>
          <a:ln>
            <a:solidFill>
              <a:srgbClr val="39A6A9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" name="타원 3"/>
          <p:cNvSpPr/>
          <p:nvPr/>
        </p:nvSpPr>
        <p:spPr>
          <a:xfrm>
            <a:off x="8069287" y="523857"/>
            <a:ext cx="96838" cy="96838"/>
          </a:xfrm>
          <a:prstGeom prst="ellipse">
            <a:avLst/>
          </a:prstGeom>
          <a:noFill/>
          <a:ln w="9525"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4101" y="754586"/>
            <a:ext cx="41681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지역사회와 함께 성장하고 행복을 나누는 하나금융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TI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9604" y="1246230"/>
            <a:ext cx="77457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임직원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사회공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헌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50480" y="1237265"/>
            <a:ext cx="4932761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정기적으로 가족과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함께 이웃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사회와 나눔을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실천하는 사회공헌 활동을 진행합니다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.</a:t>
            </a:r>
          </a:p>
        </p:txBody>
      </p:sp>
      <p:cxnSp>
        <p:nvCxnSpPr>
          <p:cNvPr id="8" name="직선 연결선 7"/>
          <p:cNvCxnSpPr/>
          <p:nvPr/>
        </p:nvCxnSpPr>
        <p:spPr>
          <a:xfrm>
            <a:off x="1403648" y="1289061"/>
            <a:ext cx="0" cy="823494"/>
          </a:xfrm>
          <a:prstGeom prst="line">
            <a:avLst/>
          </a:prstGeom>
          <a:ln w="28575">
            <a:solidFill>
              <a:srgbClr val="39A6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HanaTI\Desktop\0301po9he_1505725508115_img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480" y="3489733"/>
            <a:ext cx="2795293" cy="121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99604" y="3035982"/>
            <a:ext cx="77457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하나금융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코딩캠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프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50478" y="3019844"/>
            <a:ext cx="5981125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인천 지역 초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·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중학생 대상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IT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기초 프로그램 교육을 진행하여 아이들의 다양한 배움과 꿈을 응원합니다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72576" y="4924076"/>
            <a:ext cx="4733988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전문기관과 함께 문화예술 진흥을 위한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예술인 후원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,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공동사업 등을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진행합니다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. 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하나 L" pitchFamily="18" charset="-127"/>
              <a:ea typeface="하나 L" pitchFamily="18" charset="-127"/>
            </a:endParaRPr>
          </a:p>
        </p:txBody>
      </p:sp>
      <p:pic>
        <p:nvPicPr>
          <p:cNvPr id="1032" name="Picture 8" descr="http://autopia.hanafn.com:8206/cimg/04e03n781/bbs/0301po9he_1505725508130_img_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90" b="48719"/>
          <a:stretch/>
        </p:blipFill>
        <p:spPr bwMode="auto">
          <a:xfrm>
            <a:off x="4674816" y="3489733"/>
            <a:ext cx="1649072" cy="121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499604" y="4965663"/>
            <a:ext cx="77457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지역사회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메세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나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cxnSp>
        <p:nvCxnSpPr>
          <p:cNvPr id="24" name="직선 연결선 23"/>
          <p:cNvCxnSpPr/>
          <p:nvPr/>
        </p:nvCxnSpPr>
        <p:spPr>
          <a:xfrm>
            <a:off x="1403648" y="3095855"/>
            <a:ext cx="0" cy="823494"/>
          </a:xfrm>
          <a:prstGeom prst="line">
            <a:avLst/>
          </a:prstGeom>
          <a:ln w="28575">
            <a:solidFill>
              <a:srgbClr val="39A6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1403648" y="5013176"/>
            <a:ext cx="0" cy="823494"/>
          </a:xfrm>
          <a:prstGeom prst="line">
            <a:avLst/>
          </a:prstGeom>
          <a:ln w="28575">
            <a:solidFill>
              <a:srgbClr val="39A6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8100392" y="8476"/>
            <a:ext cx="1018227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COMPANY</a:t>
            </a:r>
            <a:endParaRPr lang="ko-KR" altLang="en-US" sz="1400" dirty="0">
              <a:latin typeface="하나 CM" pitchFamily="18" charset="-127"/>
              <a:ea typeface="하나 CM" pitchFamily="18" charset="-127"/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481" y="1692949"/>
            <a:ext cx="2355472" cy="1109034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11961" y="1686405"/>
            <a:ext cx="1368152" cy="1123034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" t="19950" r="-571" b="1594"/>
          <a:stretch/>
        </p:blipFill>
        <p:spPr>
          <a:xfrm>
            <a:off x="4674817" y="5301208"/>
            <a:ext cx="2129432" cy="1253004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7"/>
          <a:stretch/>
        </p:blipFill>
        <p:spPr>
          <a:xfrm>
            <a:off x="1784480" y="5301208"/>
            <a:ext cx="2795293" cy="123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7296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>
            <a:off x="971030" y="3683551"/>
            <a:ext cx="7200800" cy="1588"/>
          </a:xfrm>
          <a:prstGeom prst="line">
            <a:avLst/>
          </a:prstGeom>
          <a:ln w="28575">
            <a:solidFill>
              <a:srgbClr val="39A6A9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" name="타원 2"/>
          <p:cNvSpPr/>
          <p:nvPr/>
        </p:nvSpPr>
        <p:spPr>
          <a:xfrm>
            <a:off x="899592" y="3612113"/>
            <a:ext cx="142876" cy="142876"/>
          </a:xfrm>
          <a:prstGeom prst="ellipse">
            <a:avLst/>
          </a:prstGeom>
          <a:solidFill>
            <a:srgbClr val="39A6A9"/>
          </a:solidFill>
          <a:ln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5" name="타원 4"/>
          <p:cNvSpPr/>
          <p:nvPr/>
        </p:nvSpPr>
        <p:spPr>
          <a:xfrm>
            <a:off x="8172970" y="3612113"/>
            <a:ext cx="142876" cy="142876"/>
          </a:xfrm>
          <a:prstGeom prst="ellipse">
            <a:avLst/>
          </a:prstGeom>
          <a:solidFill>
            <a:srgbClr val="39A6A9"/>
          </a:solidFill>
          <a:ln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53601" y="3820978"/>
            <a:ext cx="26356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IT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를 바꾸다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. TI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로 바꾸다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.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0" y="2996952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BUSINESS</a:t>
            </a:r>
            <a:endParaRPr lang="ko-KR" altLang="en-US" sz="2800" dirty="0">
              <a:latin typeface="하나 CM" pitchFamily="18" charset="-127"/>
              <a:ea typeface="하나 C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222965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109815"/>
            <a:ext cx="6215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VISON 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&amp; 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STRATEGIC BEST 2025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0" y="573068"/>
            <a:ext cx="8072462" cy="0"/>
          </a:xfrm>
          <a:prstGeom prst="line">
            <a:avLst/>
          </a:prstGeom>
          <a:ln>
            <a:solidFill>
              <a:srgbClr val="39A6A9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8" name="타원 7"/>
          <p:cNvSpPr/>
          <p:nvPr/>
        </p:nvSpPr>
        <p:spPr>
          <a:xfrm>
            <a:off x="8069287" y="523857"/>
            <a:ext cx="96838" cy="96838"/>
          </a:xfrm>
          <a:prstGeom prst="ellipse">
            <a:avLst/>
          </a:prstGeom>
          <a:noFill/>
          <a:ln w="9525"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36" name="타원 35"/>
          <p:cNvSpPr/>
          <p:nvPr/>
        </p:nvSpPr>
        <p:spPr>
          <a:xfrm>
            <a:off x="2753947" y="3294276"/>
            <a:ext cx="1872208" cy="1872208"/>
          </a:xfrm>
          <a:prstGeom prst="ellipse">
            <a:avLst/>
          </a:prstGeom>
          <a:solidFill>
            <a:srgbClr val="39A6A9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38" name="타원 37"/>
          <p:cNvSpPr/>
          <p:nvPr/>
        </p:nvSpPr>
        <p:spPr>
          <a:xfrm>
            <a:off x="6291227" y="3294276"/>
            <a:ext cx="1872208" cy="1872208"/>
          </a:xfrm>
          <a:prstGeom prst="ellipse">
            <a:avLst/>
          </a:prstGeom>
          <a:solidFill>
            <a:srgbClr val="39A6A9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35" name="타원 34"/>
          <p:cNvSpPr/>
          <p:nvPr/>
        </p:nvSpPr>
        <p:spPr>
          <a:xfrm>
            <a:off x="985307" y="3294276"/>
            <a:ext cx="1872208" cy="1872208"/>
          </a:xfrm>
          <a:prstGeom prst="ellipse">
            <a:avLst/>
          </a:pr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37" name="타원 36"/>
          <p:cNvSpPr/>
          <p:nvPr/>
        </p:nvSpPr>
        <p:spPr>
          <a:xfrm>
            <a:off x="4522587" y="3294276"/>
            <a:ext cx="1872208" cy="1872208"/>
          </a:xfrm>
          <a:prstGeom prst="ellipse">
            <a:avLst/>
          </a:pr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56922" y="3595663"/>
            <a:ext cx="17291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Best </a:t>
            </a:r>
          </a:p>
          <a:p>
            <a:pPr algn="ctr"/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IT Service Provider</a:t>
            </a:r>
          </a:p>
          <a:p>
            <a:pPr algn="ctr"/>
            <a:endParaRPr lang="en-US" altLang="ko-KR" sz="1100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그룹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 IT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서비스 품질 향상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금융 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IT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전문가 확보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 </a:t>
            </a:r>
            <a:endParaRPr lang="ko-KR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235266" y="3595663"/>
            <a:ext cx="946093" cy="15234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하나 CM" pitchFamily="18" charset="-127"/>
                <a:ea typeface="하나 CM" pitchFamily="18" charset="-127"/>
              </a:rPr>
              <a:t>Enabler</a:t>
            </a:r>
          </a:p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하나 CM" pitchFamily="18" charset="-127"/>
                <a:ea typeface="하나 CM" pitchFamily="18" charset="-127"/>
              </a:rPr>
              <a:t>To Global</a:t>
            </a:r>
          </a:p>
          <a:p>
            <a:pPr algn="ctr"/>
            <a:endParaRPr lang="en-US" altLang="ko-KR" sz="1100" dirty="0">
              <a:solidFill>
                <a:schemeClr val="bg1"/>
              </a:solidFill>
              <a:latin typeface="하나 CM" pitchFamily="18" charset="-127"/>
              <a:ea typeface="하나 CM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100" dirty="0">
                <a:solidFill>
                  <a:schemeClr val="bg1"/>
                </a:solidFill>
                <a:latin typeface="하나 CM" pitchFamily="18" charset="-127"/>
                <a:ea typeface="하나 CM" pitchFamily="18" charset="-127"/>
              </a:rPr>
              <a:t>Global IT </a:t>
            </a:r>
            <a:endParaRPr lang="en-US" altLang="ko-KR" sz="1100" dirty="0" smtClean="0">
              <a:solidFill>
                <a:schemeClr val="bg1"/>
              </a:solidFill>
              <a:latin typeface="하나 CM" pitchFamily="18" charset="-127"/>
              <a:ea typeface="하나 CM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bg1"/>
                </a:solidFill>
                <a:latin typeface="하나 CM" pitchFamily="18" charset="-127"/>
                <a:ea typeface="하나 CM" pitchFamily="18" charset="-127"/>
              </a:rPr>
              <a:t>커버리지 </a:t>
            </a:r>
            <a:r>
              <a:rPr lang="ko-KR" altLang="en-US" sz="1100" dirty="0">
                <a:solidFill>
                  <a:schemeClr val="bg1"/>
                </a:solidFill>
                <a:latin typeface="하나 CM" pitchFamily="18" charset="-127"/>
                <a:ea typeface="하나 CM" pitchFamily="18" charset="-127"/>
              </a:rPr>
              <a:t>확대</a:t>
            </a:r>
          </a:p>
          <a:p>
            <a:pPr algn="ctr">
              <a:lnSpc>
                <a:spcPct val="150000"/>
              </a:lnSpc>
            </a:pPr>
            <a:endParaRPr lang="en-US" altLang="ko-KR" sz="1400" dirty="0" smtClean="0">
              <a:solidFill>
                <a:schemeClr val="bg1"/>
              </a:solidFill>
              <a:latin typeface="하나 CM" pitchFamily="18" charset="-127"/>
              <a:ea typeface="하나 CM" pitchFamily="18" charset="-127"/>
            </a:endParaRPr>
          </a:p>
        </p:txBody>
      </p:sp>
      <p:cxnSp>
        <p:nvCxnSpPr>
          <p:cNvPr id="7" name="직선 연결선 6"/>
          <p:cNvCxnSpPr>
            <a:stCxn id="35" idx="0"/>
          </p:cNvCxnSpPr>
          <p:nvPr/>
        </p:nvCxnSpPr>
        <p:spPr>
          <a:xfrm flipV="1">
            <a:off x="1921411" y="2574196"/>
            <a:ext cx="0" cy="720080"/>
          </a:xfrm>
          <a:prstGeom prst="line">
            <a:avLst/>
          </a:prstGeom>
          <a:ln w="12700">
            <a:solidFill>
              <a:srgbClr val="39A6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 flipV="1">
            <a:off x="3690051" y="2574196"/>
            <a:ext cx="0" cy="720080"/>
          </a:xfrm>
          <a:prstGeom prst="line">
            <a:avLst/>
          </a:prstGeom>
          <a:ln w="12700">
            <a:solidFill>
              <a:srgbClr val="39A6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 flipV="1">
            <a:off x="5458691" y="2574196"/>
            <a:ext cx="0" cy="720080"/>
          </a:xfrm>
          <a:prstGeom prst="line">
            <a:avLst/>
          </a:prstGeom>
          <a:ln w="12700">
            <a:solidFill>
              <a:srgbClr val="39A6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 flipV="1">
            <a:off x="7227331" y="2574196"/>
            <a:ext cx="0" cy="720080"/>
          </a:xfrm>
          <a:prstGeom prst="line">
            <a:avLst/>
          </a:prstGeom>
          <a:ln w="12700">
            <a:solidFill>
              <a:srgbClr val="39A6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1921411" y="2574196"/>
            <a:ext cx="5305920" cy="0"/>
          </a:xfrm>
          <a:prstGeom prst="line">
            <a:avLst/>
          </a:prstGeom>
          <a:ln w="12700">
            <a:solidFill>
              <a:srgbClr val="39A6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>
            <a:endCxn id="12" idx="2"/>
          </p:cNvCxnSpPr>
          <p:nvPr/>
        </p:nvCxnSpPr>
        <p:spPr>
          <a:xfrm flipV="1">
            <a:off x="4568673" y="1810329"/>
            <a:ext cx="5002" cy="763868"/>
          </a:xfrm>
          <a:prstGeom prst="line">
            <a:avLst/>
          </a:prstGeom>
          <a:ln w="12700">
            <a:solidFill>
              <a:srgbClr val="39A6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2145767" y="1410219"/>
            <a:ext cx="48558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“</a:t>
            </a:r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하나금융그룹 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핵심 성장동력이 되는  </a:t>
            </a:r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IT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 </a:t>
            </a:r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파트너</a:t>
            </a:r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”</a:t>
            </a:r>
            <a:endParaRPr lang="ko-KR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cxnSp>
        <p:nvCxnSpPr>
          <p:cNvPr id="26" name="직선 연결선 25"/>
          <p:cNvCxnSpPr/>
          <p:nvPr/>
        </p:nvCxnSpPr>
        <p:spPr>
          <a:xfrm flipV="1">
            <a:off x="4568673" y="1100366"/>
            <a:ext cx="0" cy="288032"/>
          </a:xfrm>
          <a:prstGeom prst="line">
            <a:avLst/>
          </a:prstGeom>
          <a:ln w="12700">
            <a:solidFill>
              <a:srgbClr val="39A6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/>
          <p:cNvSpPr/>
          <p:nvPr/>
        </p:nvSpPr>
        <p:spPr>
          <a:xfrm>
            <a:off x="3125399" y="764704"/>
            <a:ext cx="28825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신뢰받고 앞서가는 글로벌 금융그룹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cxnSp>
        <p:nvCxnSpPr>
          <p:cNvPr id="22" name="직선 화살표 연결선 21"/>
          <p:cNvCxnSpPr>
            <a:stCxn id="35" idx="4"/>
          </p:cNvCxnSpPr>
          <p:nvPr/>
        </p:nvCxnSpPr>
        <p:spPr>
          <a:xfrm>
            <a:off x="1921411" y="5166484"/>
            <a:ext cx="0" cy="494764"/>
          </a:xfrm>
          <a:prstGeom prst="straightConnector1">
            <a:avLst/>
          </a:prstGeom>
          <a:ln>
            <a:solidFill>
              <a:srgbClr val="39A6A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/>
          <p:cNvCxnSpPr/>
          <p:nvPr/>
        </p:nvCxnSpPr>
        <p:spPr>
          <a:xfrm>
            <a:off x="3708314" y="5166484"/>
            <a:ext cx="0" cy="494764"/>
          </a:xfrm>
          <a:prstGeom prst="straightConnector1">
            <a:avLst/>
          </a:prstGeom>
          <a:ln>
            <a:solidFill>
              <a:srgbClr val="39A6A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/>
          <p:cNvCxnSpPr/>
          <p:nvPr/>
        </p:nvCxnSpPr>
        <p:spPr>
          <a:xfrm>
            <a:off x="5458691" y="5166484"/>
            <a:ext cx="0" cy="494764"/>
          </a:xfrm>
          <a:prstGeom prst="straightConnector1">
            <a:avLst/>
          </a:prstGeom>
          <a:ln>
            <a:solidFill>
              <a:srgbClr val="39A6A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/>
          <p:cNvCxnSpPr/>
          <p:nvPr/>
        </p:nvCxnSpPr>
        <p:spPr>
          <a:xfrm>
            <a:off x="7244072" y="5166484"/>
            <a:ext cx="0" cy="494764"/>
          </a:xfrm>
          <a:prstGeom prst="straightConnector1">
            <a:avLst/>
          </a:prstGeom>
          <a:ln>
            <a:solidFill>
              <a:srgbClr val="39A6A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714877" y="3595663"/>
            <a:ext cx="15001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Synergy</a:t>
            </a:r>
          </a:p>
          <a:p>
            <a:pPr algn="ctr"/>
            <a:r>
              <a:rPr lang="en-US" altLang="ko-KR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Creation</a:t>
            </a:r>
          </a:p>
          <a:p>
            <a:pPr algn="ctr"/>
            <a:endParaRPr lang="en-US" altLang="ko-KR" sz="1100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그룹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통합데이터센터 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커버리지 확대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666827" y="3585993"/>
            <a:ext cx="11544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하나 CM" pitchFamily="18" charset="-127"/>
                <a:ea typeface="하나 CM" pitchFamily="18" charset="-127"/>
              </a:rPr>
              <a:t>Technology </a:t>
            </a:r>
          </a:p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하나 CM" pitchFamily="18" charset="-127"/>
                <a:ea typeface="하나 CM" pitchFamily="18" charset="-127"/>
              </a:rPr>
              <a:t>Leadership</a:t>
            </a:r>
          </a:p>
          <a:p>
            <a:pPr algn="ctr"/>
            <a:endParaRPr lang="en-US" altLang="ko-KR" sz="1100" dirty="0">
              <a:solidFill>
                <a:schemeClr val="bg1"/>
              </a:solidFill>
              <a:latin typeface="하나 CM" pitchFamily="18" charset="-127"/>
              <a:ea typeface="하나 CM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100" dirty="0" smtClean="0">
                <a:solidFill>
                  <a:schemeClr val="bg1"/>
                </a:solidFill>
                <a:latin typeface="하나 CM" pitchFamily="18" charset="-127"/>
                <a:ea typeface="하나 CM" pitchFamily="18" charset="-127"/>
              </a:rPr>
              <a:t>R&amp;BD </a:t>
            </a:r>
            <a:r>
              <a:rPr lang="ko-KR" altLang="en-US" sz="1100" dirty="0" smtClean="0">
                <a:solidFill>
                  <a:schemeClr val="bg1"/>
                </a:solidFill>
                <a:latin typeface="하나 CM" pitchFamily="18" charset="-127"/>
                <a:ea typeface="하나 CM" pitchFamily="18" charset="-127"/>
              </a:rPr>
              <a:t>강화 및</a:t>
            </a:r>
            <a:endParaRPr lang="en-US" altLang="ko-KR" sz="1100" dirty="0" smtClean="0">
              <a:solidFill>
                <a:schemeClr val="bg1"/>
              </a:solidFill>
              <a:latin typeface="하나 CM" pitchFamily="18" charset="-127"/>
              <a:ea typeface="하나 CM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bg1"/>
                </a:solidFill>
                <a:latin typeface="하나 CM" pitchFamily="18" charset="-127"/>
                <a:ea typeface="하나 CM" pitchFamily="18" charset="-127"/>
              </a:rPr>
              <a:t>자체 솔루션 확보</a:t>
            </a:r>
            <a:endParaRPr lang="en-US" altLang="ko-KR" sz="1400" dirty="0" smtClean="0">
              <a:solidFill>
                <a:schemeClr val="bg1"/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144392" y="5649834"/>
            <a:ext cx="1551053" cy="596677"/>
          </a:xfrm>
          <a:prstGeom prst="rect">
            <a:avLst/>
          </a:prstGeom>
          <a:noFill/>
          <a:ln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rgbClr val="39A6A9"/>
                </a:solidFill>
                <a:latin typeface="하나 CM" pitchFamily="18" charset="-127"/>
                <a:ea typeface="하나 CM" pitchFamily="18" charset="-127"/>
              </a:rPr>
              <a:t>그룹 </a:t>
            </a:r>
            <a:r>
              <a:rPr lang="en-US" altLang="ko-KR" sz="1500" dirty="0" smtClean="0">
                <a:solidFill>
                  <a:srgbClr val="39A6A9"/>
                </a:solidFill>
                <a:latin typeface="하나 CM" pitchFamily="18" charset="-127"/>
                <a:ea typeface="하나 CM" pitchFamily="18" charset="-127"/>
              </a:rPr>
              <a:t>IT </a:t>
            </a:r>
            <a:r>
              <a:rPr lang="ko-KR" altLang="en-US" sz="1500" dirty="0" smtClean="0">
                <a:solidFill>
                  <a:srgbClr val="39A6A9"/>
                </a:solidFill>
                <a:latin typeface="하나 CM" pitchFamily="18" charset="-127"/>
                <a:ea typeface="하나 CM" pitchFamily="18" charset="-127"/>
              </a:rPr>
              <a:t>전문화</a:t>
            </a:r>
            <a:endParaRPr lang="ko-KR" altLang="en-US" sz="1500" dirty="0">
              <a:solidFill>
                <a:srgbClr val="39A6A9"/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2920405" y="5649834"/>
            <a:ext cx="1551053" cy="596677"/>
          </a:xfrm>
          <a:prstGeom prst="rect">
            <a:avLst/>
          </a:prstGeom>
          <a:noFill/>
          <a:ln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rgbClr val="39A6A9"/>
                </a:solidFill>
                <a:latin typeface="하나 CM" pitchFamily="18" charset="-127"/>
                <a:ea typeface="하나 CM" pitchFamily="18" charset="-127"/>
              </a:rPr>
              <a:t>Global </a:t>
            </a:r>
            <a:r>
              <a:rPr lang="en-US" altLang="ko-KR" sz="1400" dirty="0">
                <a:solidFill>
                  <a:srgbClr val="39A6A9"/>
                </a:solidFill>
                <a:latin typeface="하나 CM" pitchFamily="18" charset="-127"/>
                <a:ea typeface="하나 CM" pitchFamily="18" charset="-127"/>
              </a:rPr>
              <a:t>IT</a:t>
            </a:r>
          </a:p>
          <a:p>
            <a:pPr algn="ctr"/>
            <a:r>
              <a:rPr lang="en-US" altLang="ko-KR" sz="1400" dirty="0">
                <a:solidFill>
                  <a:srgbClr val="39A6A9"/>
                </a:solidFill>
                <a:latin typeface="하나 CM" pitchFamily="18" charset="-127"/>
                <a:ea typeface="하나 CM" pitchFamily="18" charset="-127"/>
              </a:rPr>
              <a:t>Positioning </a:t>
            </a:r>
            <a:r>
              <a:rPr lang="ko-KR" altLang="en-US" sz="1400" dirty="0" smtClean="0">
                <a:solidFill>
                  <a:srgbClr val="39A6A9"/>
                </a:solidFill>
                <a:latin typeface="하나 CM" pitchFamily="18" charset="-127"/>
                <a:ea typeface="하나 CM" pitchFamily="18" charset="-127"/>
              </a:rPr>
              <a:t>강화</a:t>
            </a:r>
            <a:endParaRPr lang="ko-KR" altLang="en-US" sz="1400" dirty="0">
              <a:solidFill>
                <a:srgbClr val="39A6A9"/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4696418" y="5649834"/>
            <a:ext cx="1551053" cy="596677"/>
          </a:xfrm>
          <a:prstGeom prst="rect">
            <a:avLst/>
          </a:prstGeom>
          <a:noFill/>
          <a:ln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>
                <a:solidFill>
                  <a:srgbClr val="39A6A9"/>
                </a:solidFill>
                <a:latin typeface="하나 CM" pitchFamily="18" charset="-127"/>
                <a:ea typeface="하나 CM" pitchFamily="18" charset="-127"/>
              </a:rPr>
              <a:t>그룹 </a:t>
            </a:r>
            <a:r>
              <a:rPr lang="en-US" altLang="ko-KR" sz="1500" dirty="0">
                <a:solidFill>
                  <a:srgbClr val="39A6A9"/>
                </a:solidFill>
                <a:latin typeface="하나 CM" pitchFamily="18" charset="-127"/>
                <a:ea typeface="하나 CM" pitchFamily="18" charset="-127"/>
              </a:rPr>
              <a:t>IT </a:t>
            </a:r>
            <a:endParaRPr lang="en-US" altLang="ko-KR" sz="1500" dirty="0" smtClean="0">
              <a:solidFill>
                <a:srgbClr val="39A6A9"/>
              </a:solidFill>
              <a:latin typeface="하나 CM" pitchFamily="18" charset="-127"/>
              <a:ea typeface="하나 CM" pitchFamily="18" charset="-127"/>
            </a:endParaRPr>
          </a:p>
          <a:p>
            <a:pPr algn="ctr"/>
            <a:r>
              <a:rPr lang="ko-KR" altLang="en-US" sz="1500" dirty="0" err="1" smtClean="0">
                <a:solidFill>
                  <a:srgbClr val="39A6A9"/>
                </a:solidFill>
                <a:latin typeface="하나 CM" pitchFamily="18" charset="-127"/>
                <a:ea typeface="하나 CM" pitchFamily="18" charset="-127"/>
              </a:rPr>
              <a:t>콜라</a:t>
            </a:r>
            <a:r>
              <a:rPr lang="ko-KR" altLang="en-US" sz="1500" dirty="0" err="1">
                <a:solidFill>
                  <a:srgbClr val="39A6A9"/>
                </a:solidFill>
                <a:latin typeface="하나 CM" pitchFamily="18" charset="-127"/>
                <a:ea typeface="하나 CM" pitchFamily="18" charset="-127"/>
              </a:rPr>
              <a:t>보</a:t>
            </a:r>
            <a:r>
              <a:rPr lang="ko-KR" altLang="en-US" sz="1500" dirty="0" smtClean="0">
                <a:solidFill>
                  <a:srgbClr val="39A6A9"/>
                </a:solidFill>
                <a:latin typeface="하나 CM" pitchFamily="18" charset="-127"/>
                <a:ea typeface="하나 CM" pitchFamily="18" charset="-127"/>
              </a:rPr>
              <a:t> </a:t>
            </a:r>
            <a:r>
              <a:rPr lang="ko-KR" altLang="en-US" sz="1500" dirty="0">
                <a:solidFill>
                  <a:srgbClr val="39A6A9"/>
                </a:solidFill>
                <a:latin typeface="하나 CM" pitchFamily="18" charset="-127"/>
                <a:ea typeface="하나 CM" pitchFamily="18" charset="-127"/>
              </a:rPr>
              <a:t>확대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6472432" y="5649834"/>
            <a:ext cx="1551053" cy="596677"/>
          </a:xfrm>
          <a:prstGeom prst="rect">
            <a:avLst/>
          </a:prstGeom>
          <a:noFill/>
          <a:ln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dirty="0" smtClean="0">
                <a:solidFill>
                  <a:srgbClr val="39A6A9"/>
                </a:solidFill>
                <a:latin typeface="하나 CM" pitchFamily="18" charset="-127"/>
                <a:ea typeface="하나 CM" pitchFamily="18" charset="-127"/>
              </a:rPr>
              <a:t>금융 </a:t>
            </a:r>
            <a:r>
              <a:rPr lang="en-US" altLang="ko-KR" sz="1500" dirty="0" smtClean="0">
                <a:solidFill>
                  <a:srgbClr val="39A6A9"/>
                </a:solidFill>
                <a:latin typeface="하나 CM" pitchFamily="18" charset="-127"/>
                <a:ea typeface="하나 CM" pitchFamily="18" charset="-127"/>
              </a:rPr>
              <a:t>DT* </a:t>
            </a:r>
          </a:p>
          <a:p>
            <a:pPr algn="ctr"/>
            <a:r>
              <a:rPr lang="ko-KR" altLang="en-US" sz="1500" dirty="0" smtClean="0">
                <a:solidFill>
                  <a:srgbClr val="39A6A9"/>
                </a:solidFill>
                <a:latin typeface="하나 CM" pitchFamily="18" charset="-127"/>
                <a:ea typeface="하나 CM" pitchFamily="18" charset="-127"/>
              </a:rPr>
              <a:t>선도 및 확산</a:t>
            </a:r>
            <a:endParaRPr lang="ko-KR" altLang="en-US" sz="1500" dirty="0">
              <a:solidFill>
                <a:srgbClr val="39A6A9"/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7002211" y="6519386"/>
            <a:ext cx="196079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*DT : Digital Transformation</a:t>
            </a:r>
            <a:endParaRPr lang="ko-KR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8236378" y="8476"/>
            <a:ext cx="917239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400" dirty="0" smtClean="0">
                <a:latin typeface="하나 CM" pitchFamily="18" charset="-127"/>
                <a:ea typeface="하나 CM" pitchFamily="18" charset="-127"/>
              </a:rPr>
              <a:t>BUSINESS</a:t>
            </a:r>
            <a:endParaRPr lang="ko-KR" altLang="en-US" sz="1400" dirty="0">
              <a:latin typeface="하나 CM" pitchFamily="18" charset="-127"/>
              <a:ea typeface="하나 C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151521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1" name="직선 연결선 55"/>
          <p:cNvCxnSpPr>
            <a:cxnSpLocks noChangeShapeType="1"/>
          </p:cNvCxnSpPr>
          <p:nvPr/>
        </p:nvCxnSpPr>
        <p:spPr bwMode="auto">
          <a:xfrm>
            <a:off x="3626297" y="4039766"/>
            <a:ext cx="1722437" cy="3175"/>
          </a:xfrm>
          <a:prstGeom prst="line">
            <a:avLst/>
          </a:prstGeom>
          <a:noFill/>
          <a:ln w="38100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2" name="직선 연결선 2"/>
          <p:cNvCxnSpPr>
            <a:cxnSpLocks noChangeShapeType="1"/>
          </p:cNvCxnSpPr>
          <p:nvPr/>
        </p:nvCxnSpPr>
        <p:spPr bwMode="auto">
          <a:xfrm>
            <a:off x="3783459" y="3965153"/>
            <a:ext cx="1724025" cy="3175"/>
          </a:xfrm>
          <a:prstGeom prst="line">
            <a:avLst/>
          </a:prstGeom>
          <a:noFill/>
          <a:ln w="38100" algn="ctr">
            <a:solidFill>
              <a:srgbClr val="DC507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5" name="타원 134"/>
          <p:cNvSpPr/>
          <p:nvPr/>
        </p:nvSpPr>
        <p:spPr>
          <a:xfrm>
            <a:off x="5170934" y="2495128"/>
            <a:ext cx="2736850" cy="273685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DC50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157" name="그룹 7184"/>
          <p:cNvGrpSpPr>
            <a:grpSpLocks/>
          </p:cNvGrpSpPr>
          <p:nvPr/>
        </p:nvGrpSpPr>
        <p:grpSpPr bwMode="auto">
          <a:xfrm>
            <a:off x="5191572" y="1772816"/>
            <a:ext cx="1295400" cy="1296987"/>
            <a:chOff x="5715832" y="1916832"/>
            <a:chExt cx="1296144" cy="1296144"/>
          </a:xfrm>
        </p:grpSpPr>
        <p:sp>
          <p:nvSpPr>
            <p:cNvPr id="158" name="타원 157"/>
            <p:cNvSpPr/>
            <p:nvPr/>
          </p:nvSpPr>
          <p:spPr>
            <a:xfrm>
              <a:off x="5715832" y="1916832"/>
              <a:ext cx="1296144" cy="1296144"/>
            </a:xfrm>
            <a:prstGeom prst="ellipse">
              <a:avLst/>
            </a:prstGeom>
            <a:solidFill>
              <a:srgbClr val="DC50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pic>
          <p:nvPicPr>
            <p:cNvPr id="159" name="Picture 13"/>
            <p:cNvPicPr>
              <a:picLocks noChangeAspect="1" noChangeArrowheads="1"/>
            </p:cNvPicPr>
            <p:nvPr/>
          </p:nvPicPr>
          <p:blipFill>
            <a:blip r:embed="rId2">
              <a:grayscl/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9377" y="2337611"/>
              <a:ext cx="296136" cy="296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142844" y="109815"/>
            <a:ext cx="6215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BUSINESS AREA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0" y="573068"/>
            <a:ext cx="8072462" cy="0"/>
          </a:xfrm>
          <a:prstGeom prst="line">
            <a:avLst/>
          </a:prstGeom>
          <a:ln>
            <a:solidFill>
              <a:srgbClr val="39A6A9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8" name="타원 7"/>
          <p:cNvSpPr/>
          <p:nvPr/>
        </p:nvSpPr>
        <p:spPr>
          <a:xfrm>
            <a:off x="8069287" y="523857"/>
            <a:ext cx="96838" cy="96838"/>
          </a:xfrm>
          <a:prstGeom prst="ellipse">
            <a:avLst/>
          </a:prstGeom>
          <a:noFill/>
          <a:ln w="9525"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8220025" y="8476"/>
            <a:ext cx="917239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400" dirty="0" smtClean="0">
                <a:latin typeface="하나 CM" pitchFamily="18" charset="-127"/>
                <a:ea typeface="하나 CM" pitchFamily="18" charset="-127"/>
              </a:rPr>
              <a:t>BUSINESS</a:t>
            </a:r>
            <a:endParaRPr lang="ko-KR" altLang="en-US" sz="1400" dirty="0"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4" name="Text Box 96"/>
          <p:cNvSpPr txBox="1">
            <a:spLocks noChangeArrowheads="1"/>
          </p:cNvSpPr>
          <p:nvPr/>
        </p:nvSpPr>
        <p:spPr bwMode="auto">
          <a:xfrm>
            <a:off x="290804" y="764704"/>
            <a:ext cx="8605502" cy="6232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하나 B" pitchFamily="18" charset="-127"/>
                <a:ea typeface="하나 B" pitchFamily="18" charset="-127"/>
              </a:rPr>
              <a:t>하나금융티아이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는 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‘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신뢰받고 앞서가는 글로벌 금융그룹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’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이라는 하나금융그룹의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새로운 비전을 바탕으로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그룹 내 관계사에 차별화된 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IT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서비스를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제공하는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것은 물론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,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 스마트 금융의 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IT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트렌드를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 선도하고 새로운 가치를 창조하는 최고의 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IT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서비스 전략을 통해 사업 영역을 확대해 나가고 있습니다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.</a:t>
            </a:r>
          </a:p>
        </p:txBody>
      </p:sp>
      <p:pic>
        <p:nvPicPr>
          <p:cNvPr id="74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6422" y="2192583"/>
            <a:ext cx="311430" cy="29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8" name="직사각형 87"/>
          <p:cNvSpPr/>
          <p:nvPr/>
        </p:nvSpPr>
        <p:spPr>
          <a:xfrm>
            <a:off x="2263865" y="6409904"/>
            <a:ext cx="686598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* A&amp;D (Acquisition &amp; Development) :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시장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대응과 신기술 적기 확보를 위한 인수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, JV (Joint Venture)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설립 등</a:t>
            </a:r>
            <a:endParaRPr lang="en-US" altLang="ko-KR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  C&amp;D (Connect &amp; Development) :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기술 </a:t>
            </a:r>
            <a:r>
              <a:rPr lang="ko-KR" alt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스카우팅을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 위한 이종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(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異種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)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산업 및 </a:t>
            </a:r>
            <a:r>
              <a:rPr lang="ko-KR" alt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스타트업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 연계 협업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,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사내벤처 프로그램 운영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CM" pitchFamily="18" charset="-127"/>
                <a:ea typeface="하나 CM" pitchFamily="18" charset="-127"/>
              </a:rPr>
              <a:t>.</a:t>
            </a:r>
            <a:endParaRPr lang="ko-KR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133" name="타원 132"/>
          <p:cNvSpPr/>
          <p:nvPr/>
        </p:nvSpPr>
        <p:spPr>
          <a:xfrm>
            <a:off x="1048197" y="2491953"/>
            <a:ext cx="2735262" cy="273526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34" name="TextBox 8"/>
          <p:cNvSpPr txBox="1">
            <a:spLocks noChangeArrowheads="1"/>
          </p:cNvSpPr>
          <p:nvPr/>
        </p:nvSpPr>
        <p:spPr bwMode="auto">
          <a:xfrm>
            <a:off x="1538734" y="3674641"/>
            <a:ext cx="17541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금융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IT 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전문서비스</a:t>
            </a:r>
          </a:p>
        </p:txBody>
      </p:sp>
      <p:sp>
        <p:nvSpPr>
          <p:cNvPr id="136" name="TextBox 16"/>
          <p:cNvSpPr txBox="1">
            <a:spLocks noChangeArrowheads="1"/>
          </p:cNvSpPr>
          <p:nvPr/>
        </p:nvSpPr>
        <p:spPr bwMode="auto">
          <a:xfrm>
            <a:off x="5974209" y="3707978"/>
            <a:ext cx="1130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ko-KR" altLang="en-US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신성장동력</a:t>
            </a:r>
          </a:p>
        </p:txBody>
      </p:sp>
      <p:grpSp>
        <p:nvGrpSpPr>
          <p:cNvPr id="137" name="그룹 136"/>
          <p:cNvGrpSpPr/>
          <p:nvPr/>
        </p:nvGrpSpPr>
        <p:grpSpPr>
          <a:xfrm>
            <a:off x="107504" y="3429719"/>
            <a:ext cx="1161190" cy="1161190"/>
            <a:chOff x="632520" y="3573016"/>
            <a:chExt cx="1161190" cy="1161190"/>
          </a:xfrm>
          <a:solidFill>
            <a:srgbClr val="009999"/>
          </a:solidFill>
        </p:grpSpPr>
        <p:sp>
          <p:nvSpPr>
            <p:cNvPr id="138" name="타원 137"/>
            <p:cNvSpPr/>
            <p:nvPr/>
          </p:nvSpPr>
          <p:spPr>
            <a:xfrm>
              <a:off x="632520" y="3573016"/>
              <a:ext cx="1161190" cy="116119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706294" y="4104982"/>
              <a:ext cx="1031051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ko-KR" altLang="en-US" sz="1000" dirty="0">
                  <a:solidFill>
                    <a:schemeClr val="bg1"/>
                  </a:solidFill>
                  <a:latin typeface="하나 CM" pitchFamily="18" charset="-127"/>
                  <a:ea typeface="하나 CM" pitchFamily="18" charset="-127"/>
                </a:rPr>
                <a:t>시스템</a:t>
              </a:r>
              <a:endParaRPr lang="en-US" altLang="ko-KR" sz="1000" dirty="0">
                <a:solidFill>
                  <a:schemeClr val="bg1"/>
                </a:solidFill>
                <a:latin typeface="하나 CM" pitchFamily="18" charset="-127"/>
                <a:ea typeface="하나 CM" pitchFamily="18" charset="-127"/>
              </a:endParaRPr>
            </a:p>
            <a:p>
              <a:pPr algn="ctr">
                <a:defRPr/>
              </a:pPr>
              <a:r>
                <a:rPr lang="ko-KR" altLang="en-US" sz="1000" dirty="0">
                  <a:solidFill>
                    <a:schemeClr val="bg1"/>
                  </a:solidFill>
                  <a:latin typeface="하나 CM" pitchFamily="18" charset="-127"/>
                  <a:ea typeface="하나 CM" pitchFamily="18" charset="-127"/>
                </a:rPr>
                <a:t>개발☞운영☞관리</a:t>
              </a:r>
            </a:p>
          </p:txBody>
        </p:sp>
      </p:grpSp>
      <p:grpSp>
        <p:nvGrpSpPr>
          <p:cNvPr id="140" name="그룹 7183"/>
          <p:cNvGrpSpPr>
            <a:grpSpLocks/>
          </p:cNvGrpSpPr>
          <p:nvPr/>
        </p:nvGrpSpPr>
        <p:grpSpPr bwMode="auto">
          <a:xfrm>
            <a:off x="3186559" y="4349328"/>
            <a:ext cx="1162050" cy="1162050"/>
            <a:chOff x="3656856" y="4593966"/>
            <a:chExt cx="1161190" cy="1161190"/>
          </a:xfrm>
        </p:grpSpPr>
        <p:grpSp>
          <p:nvGrpSpPr>
            <p:cNvPr id="141" name="그룹 140"/>
            <p:cNvGrpSpPr/>
            <p:nvPr/>
          </p:nvGrpSpPr>
          <p:grpSpPr>
            <a:xfrm>
              <a:off x="3656856" y="4593966"/>
              <a:ext cx="1161190" cy="1161190"/>
              <a:chOff x="3656856" y="4593966"/>
              <a:chExt cx="1161190" cy="1161190"/>
            </a:xfrm>
            <a:solidFill>
              <a:srgbClr val="009999"/>
            </a:solidFill>
          </p:grpSpPr>
          <p:sp>
            <p:nvSpPr>
              <p:cNvPr id="143" name="타원 142"/>
              <p:cNvSpPr/>
              <p:nvPr/>
            </p:nvSpPr>
            <p:spPr>
              <a:xfrm>
                <a:off x="3656856" y="4593966"/>
                <a:ext cx="1161190" cy="116119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44" name="TextBox 143"/>
              <p:cNvSpPr txBox="1"/>
              <p:nvPr/>
            </p:nvSpPr>
            <p:spPr>
              <a:xfrm>
                <a:off x="3935173" y="5159370"/>
                <a:ext cx="646331" cy="430887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ko-KR" altLang="en-US" sz="1050" dirty="0">
                    <a:solidFill>
                      <a:schemeClr val="bg1"/>
                    </a:solidFill>
                    <a:latin typeface="하나 CM" pitchFamily="18" charset="-127"/>
                    <a:ea typeface="하나 CM" pitchFamily="18" charset="-127"/>
                  </a:rPr>
                  <a:t>그룹공용</a:t>
                </a:r>
                <a:endParaRPr lang="en-US" altLang="ko-KR" sz="1050" dirty="0">
                  <a:solidFill>
                    <a:schemeClr val="bg1"/>
                  </a:solidFill>
                  <a:latin typeface="하나 CM" pitchFamily="18" charset="-127"/>
                  <a:ea typeface="하나 CM" pitchFamily="18" charset="-127"/>
                </a:endParaRPr>
              </a:p>
              <a:p>
                <a:pPr algn="ctr">
                  <a:defRPr/>
                </a:pPr>
                <a:r>
                  <a:rPr lang="ko-KR" altLang="en-US" sz="1050" dirty="0" err="1">
                    <a:solidFill>
                      <a:schemeClr val="bg1"/>
                    </a:solidFill>
                    <a:latin typeface="하나 CM" pitchFamily="18" charset="-127"/>
                    <a:ea typeface="하나 CM" pitchFamily="18" charset="-127"/>
                  </a:rPr>
                  <a:t>클라우드</a:t>
                </a:r>
                <a:endParaRPr lang="ko-KR" altLang="en-US" sz="1050" dirty="0">
                  <a:solidFill>
                    <a:schemeClr val="bg1"/>
                  </a:solidFill>
                  <a:latin typeface="하나 CM" pitchFamily="18" charset="-127"/>
                  <a:ea typeface="하나 CM" pitchFamily="18" charset="-127"/>
                </a:endParaRPr>
              </a:p>
            </p:txBody>
          </p:sp>
        </p:grpSp>
        <p:pic>
          <p:nvPicPr>
            <p:cNvPr id="142" name="Picture 4" descr="C:\Users\HanaTI\Desktop\4-512.png"/>
            <p:cNvPicPr>
              <a:picLocks noChangeAspect="1" noChangeArrowheads="1"/>
            </p:cNvPicPr>
            <p:nvPr/>
          </p:nvPicPr>
          <p:blipFill>
            <a:blip r:embed="rId4" cstate="print">
              <a:grayscl/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09420" y="4751221"/>
              <a:ext cx="471892" cy="471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5" name="그룹 144"/>
          <p:cNvGrpSpPr/>
          <p:nvPr/>
        </p:nvGrpSpPr>
        <p:grpSpPr>
          <a:xfrm>
            <a:off x="1308593" y="4864689"/>
            <a:ext cx="1161190" cy="1161190"/>
            <a:chOff x="1857885" y="4910882"/>
            <a:chExt cx="1161190" cy="1161190"/>
          </a:xfrm>
          <a:solidFill>
            <a:srgbClr val="009999"/>
          </a:solidFill>
        </p:grpSpPr>
        <p:sp>
          <p:nvSpPr>
            <p:cNvPr id="146" name="타원 145"/>
            <p:cNvSpPr/>
            <p:nvPr/>
          </p:nvSpPr>
          <p:spPr>
            <a:xfrm>
              <a:off x="1857885" y="4910882"/>
              <a:ext cx="1161190" cy="116119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1884481" y="5543654"/>
              <a:ext cx="1107997" cy="2616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ko-KR" altLang="en-US" sz="1050" dirty="0">
                  <a:solidFill>
                    <a:schemeClr val="bg1"/>
                  </a:solidFill>
                  <a:latin typeface="하나 CM" pitchFamily="18" charset="-127"/>
                  <a:ea typeface="하나 CM" pitchFamily="18" charset="-127"/>
                </a:rPr>
                <a:t>공인전자문서센터</a:t>
              </a:r>
            </a:p>
          </p:txBody>
        </p:sp>
      </p:grpSp>
      <p:pic>
        <p:nvPicPr>
          <p:cNvPr id="148" name="Picture 9"/>
          <p:cNvPicPr>
            <a:picLocks noChangeAspect="1" noChangeArrowheads="1"/>
          </p:cNvPicPr>
          <p:nvPr/>
        </p:nvPicPr>
        <p:blipFill>
          <a:blip r:embed="rId5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34" y="3588916"/>
            <a:ext cx="446088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9" name="그룹 7170"/>
          <p:cNvGrpSpPr>
            <a:grpSpLocks/>
          </p:cNvGrpSpPr>
          <p:nvPr/>
        </p:nvGrpSpPr>
        <p:grpSpPr bwMode="auto">
          <a:xfrm>
            <a:off x="1187897" y="1772816"/>
            <a:ext cx="1160462" cy="1162050"/>
            <a:chOff x="1772082" y="1953560"/>
            <a:chExt cx="1161190" cy="1161190"/>
          </a:xfrm>
        </p:grpSpPr>
        <p:grpSp>
          <p:nvGrpSpPr>
            <p:cNvPr id="150" name="그룹 149"/>
            <p:cNvGrpSpPr/>
            <p:nvPr/>
          </p:nvGrpSpPr>
          <p:grpSpPr>
            <a:xfrm>
              <a:off x="1772082" y="1953560"/>
              <a:ext cx="1161190" cy="1161190"/>
              <a:chOff x="1744749" y="2019668"/>
              <a:chExt cx="1161190" cy="1161190"/>
            </a:xfrm>
            <a:solidFill>
              <a:srgbClr val="009999"/>
            </a:solidFill>
          </p:grpSpPr>
          <p:sp>
            <p:nvSpPr>
              <p:cNvPr id="152" name="타원 151"/>
              <p:cNvSpPr/>
              <p:nvPr/>
            </p:nvSpPr>
            <p:spPr>
              <a:xfrm>
                <a:off x="1744749" y="2019668"/>
                <a:ext cx="1161190" cy="116119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153" name="TextBox 152"/>
              <p:cNvSpPr txBox="1"/>
              <p:nvPr/>
            </p:nvSpPr>
            <p:spPr>
              <a:xfrm>
                <a:off x="1915597" y="2708920"/>
                <a:ext cx="877163" cy="26161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ko-KR" altLang="en-US" sz="1050" dirty="0">
                    <a:solidFill>
                      <a:schemeClr val="bg1"/>
                    </a:solidFill>
                    <a:latin typeface="하나 CM" pitchFamily="18" charset="-127"/>
                    <a:ea typeface="하나 CM" pitchFamily="18" charset="-127"/>
                  </a:rPr>
                  <a:t>금융정보보안</a:t>
                </a:r>
              </a:p>
            </p:txBody>
          </p:sp>
        </p:grpSp>
        <p:pic>
          <p:nvPicPr>
            <p:cNvPr id="151" name="Picture 10"/>
            <p:cNvPicPr>
              <a:picLocks noChangeAspect="1" noChangeArrowheads="1"/>
            </p:cNvPicPr>
            <p:nvPr/>
          </p:nvPicPr>
          <p:blipFill>
            <a:blip r:embed="rId6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9825" y="2103222"/>
              <a:ext cx="545703" cy="5395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54" name="그룹 153"/>
          <p:cNvGrpSpPr/>
          <p:nvPr/>
        </p:nvGrpSpPr>
        <p:grpSpPr>
          <a:xfrm>
            <a:off x="3290145" y="2277591"/>
            <a:ext cx="1161190" cy="1161190"/>
            <a:chOff x="3886415" y="2672581"/>
            <a:chExt cx="1161190" cy="1161190"/>
          </a:xfrm>
          <a:solidFill>
            <a:srgbClr val="009999"/>
          </a:solidFill>
        </p:grpSpPr>
        <p:sp>
          <p:nvSpPr>
            <p:cNvPr id="155" name="타원 154"/>
            <p:cNvSpPr/>
            <p:nvPr/>
          </p:nvSpPr>
          <p:spPr>
            <a:xfrm>
              <a:off x="3886415" y="2672581"/>
              <a:ext cx="1161190" cy="116119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4086136" y="3256340"/>
              <a:ext cx="761747" cy="430887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ko-KR" altLang="en-US" sz="1050" dirty="0">
                  <a:solidFill>
                    <a:schemeClr val="bg1"/>
                  </a:solidFill>
                  <a:latin typeface="하나 CM" pitchFamily="18" charset="-127"/>
                  <a:ea typeface="하나 CM" pitchFamily="18" charset="-127"/>
                </a:rPr>
                <a:t>금융</a:t>
              </a:r>
              <a:r>
                <a:rPr lang="en-US" altLang="ko-KR" sz="1050" dirty="0">
                  <a:solidFill>
                    <a:schemeClr val="bg1"/>
                  </a:solidFill>
                  <a:latin typeface="하나 CM" pitchFamily="18" charset="-127"/>
                  <a:ea typeface="하나 CM" pitchFamily="18" charset="-127"/>
                </a:rPr>
                <a:t>IT</a:t>
              </a:r>
            </a:p>
            <a:p>
              <a:pPr algn="ctr">
                <a:defRPr/>
              </a:pPr>
              <a:r>
                <a:rPr lang="ko-KR" altLang="en-US" sz="1050" dirty="0">
                  <a:solidFill>
                    <a:schemeClr val="bg1"/>
                  </a:solidFill>
                  <a:latin typeface="하나 CM" pitchFamily="18" charset="-127"/>
                  <a:ea typeface="하나 CM" pitchFamily="18" charset="-127"/>
                </a:rPr>
                <a:t>특화솔루션</a:t>
              </a:r>
            </a:p>
          </p:txBody>
        </p:sp>
      </p:grpSp>
      <p:grpSp>
        <p:nvGrpSpPr>
          <p:cNvPr id="160" name="그룹 159"/>
          <p:cNvGrpSpPr/>
          <p:nvPr/>
        </p:nvGrpSpPr>
        <p:grpSpPr>
          <a:xfrm>
            <a:off x="5372103" y="4632631"/>
            <a:ext cx="1296144" cy="1296144"/>
            <a:chOff x="5897119" y="4775928"/>
            <a:chExt cx="1296144" cy="1296144"/>
          </a:xfrm>
          <a:solidFill>
            <a:srgbClr val="DC5073"/>
          </a:solidFill>
        </p:grpSpPr>
        <p:sp>
          <p:nvSpPr>
            <p:cNvPr id="161" name="타원 160"/>
            <p:cNvSpPr/>
            <p:nvPr/>
          </p:nvSpPr>
          <p:spPr>
            <a:xfrm>
              <a:off x="5897119" y="4775928"/>
              <a:ext cx="1296144" cy="12961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pic>
          <p:nvPicPr>
            <p:cNvPr id="162" name="그림 161" descr="01 Logo.ai - Adobe Reader"/>
            <p:cNvPicPr>
              <a:picLocks noChangeAspect="1"/>
            </p:cNvPicPr>
            <p:nvPr/>
          </p:nvPicPr>
          <p:blipFill rotWithShape="1">
            <a:blip r:embed="rId7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156" t="43351" r="23363" b="35278"/>
            <a:stretch/>
          </p:blipFill>
          <p:spPr>
            <a:xfrm>
              <a:off x="6091745" y="5002370"/>
              <a:ext cx="893690" cy="489107"/>
            </a:xfrm>
            <a:prstGeom prst="rect">
              <a:avLst/>
            </a:prstGeom>
            <a:grpFill/>
          </p:spPr>
        </p:pic>
        <p:sp>
          <p:nvSpPr>
            <p:cNvPr id="163" name="TextBox 162"/>
            <p:cNvSpPr txBox="1"/>
            <p:nvPr/>
          </p:nvSpPr>
          <p:spPr>
            <a:xfrm>
              <a:off x="6150936" y="5510155"/>
              <a:ext cx="801823" cy="430887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1050" dirty="0">
                  <a:solidFill>
                    <a:schemeClr val="bg1"/>
                  </a:solidFill>
                  <a:latin typeface="하나 CM" pitchFamily="18" charset="-127"/>
                  <a:ea typeface="하나 CM" pitchFamily="18" charset="-127"/>
                </a:rPr>
                <a:t>Global</a:t>
              </a:r>
            </a:p>
            <a:p>
              <a:pPr algn="ctr">
                <a:defRPr/>
              </a:pPr>
              <a:r>
                <a:rPr lang="ko-KR" altLang="en-US" sz="1050" dirty="0">
                  <a:solidFill>
                    <a:schemeClr val="bg1"/>
                  </a:solidFill>
                  <a:latin typeface="하나 CM" pitchFamily="18" charset="-127"/>
                  <a:ea typeface="하나 CM" pitchFamily="18" charset="-127"/>
                </a:rPr>
                <a:t>자회사 설립</a:t>
              </a:r>
            </a:p>
          </p:txBody>
        </p:sp>
      </p:grpSp>
      <p:grpSp>
        <p:nvGrpSpPr>
          <p:cNvPr id="164" name="그룹 7185"/>
          <p:cNvGrpSpPr>
            <a:grpSpLocks/>
          </p:cNvGrpSpPr>
          <p:nvPr/>
        </p:nvGrpSpPr>
        <p:grpSpPr bwMode="auto">
          <a:xfrm>
            <a:off x="7545833" y="3215853"/>
            <a:ext cx="1296988" cy="1295400"/>
            <a:chOff x="8071458" y="3358590"/>
            <a:chExt cx="1296393" cy="1296144"/>
          </a:xfrm>
        </p:grpSpPr>
        <p:sp>
          <p:nvSpPr>
            <p:cNvPr id="165" name="타원 164"/>
            <p:cNvSpPr/>
            <p:nvPr/>
          </p:nvSpPr>
          <p:spPr>
            <a:xfrm>
              <a:off x="8071458" y="3358590"/>
              <a:ext cx="1296393" cy="1296144"/>
            </a:xfrm>
            <a:prstGeom prst="ellipse">
              <a:avLst/>
            </a:prstGeom>
            <a:solidFill>
              <a:srgbClr val="DC50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67" name="TextBox 50"/>
            <p:cNvSpPr txBox="1">
              <a:spLocks noChangeArrowheads="1"/>
            </p:cNvSpPr>
            <p:nvPr/>
          </p:nvSpPr>
          <p:spPr bwMode="auto">
            <a:xfrm>
              <a:off x="8127580" y="3704741"/>
              <a:ext cx="1227658" cy="569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algn="ctr" eaLnBrk="1" hangingPunct="1"/>
              <a:r>
                <a:rPr lang="en-US" altLang="ko-KR" sz="1050" dirty="0">
                  <a:solidFill>
                    <a:schemeClr val="bg1"/>
                  </a:solidFill>
                  <a:latin typeface="하나 CM" pitchFamily="18" charset="-127"/>
                  <a:ea typeface="하나 CM" pitchFamily="18" charset="-127"/>
                </a:rPr>
                <a:t>Open Innovation </a:t>
              </a:r>
              <a:endParaRPr lang="en-US" altLang="ko-KR" sz="1050" dirty="0" smtClean="0">
                <a:solidFill>
                  <a:schemeClr val="bg1"/>
                </a:solidFill>
                <a:latin typeface="하나 CM" pitchFamily="18" charset="-127"/>
                <a:ea typeface="하나 CM" pitchFamily="18" charset="-127"/>
              </a:endParaRPr>
            </a:p>
            <a:p>
              <a:pPr algn="ctr" eaLnBrk="1" hangingPunct="1"/>
              <a:r>
                <a:rPr lang="ko-KR" altLang="en-US" sz="1050" dirty="0" smtClean="0">
                  <a:solidFill>
                    <a:schemeClr val="bg1"/>
                  </a:solidFill>
                  <a:latin typeface="하나 CM" pitchFamily="18" charset="-127"/>
                  <a:ea typeface="하나 CM" pitchFamily="18" charset="-127"/>
                </a:rPr>
                <a:t>확대</a:t>
              </a:r>
              <a:endParaRPr lang="en-US" altLang="ko-KR" sz="1050" dirty="0">
                <a:solidFill>
                  <a:schemeClr val="bg1"/>
                </a:solidFill>
                <a:latin typeface="하나 CM" pitchFamily="18" charset="-127"/>
                <a:ea typeface="하나 CM" pitchFamily="18" charset="-127"/>
              </a:endParaRPr>
            </a:p>
            <a:p>
              <a:pPr algn="ctr" eaLnBrk="1" hangingPunct="1"/>
              <a:r>
                <a:rPr lang="en-US" altLang="ko-KR" sz="1000" dirty="0">
                  <a:solidFill>
                    <a:schemeClr val="bg1"/>
                  </a:solidFill>
                  <a:latin typeface="하나 CM" pitchFamily="18" charset="-127"/>
                  <a:ea typeface="하나 CM" pitchFamily="18" charset="-127"/>
                </a:rPr>
                <a:t>*A&amp;D, C&amp;D</a:t>
              </a:r>
              <a:endParaRPr lang="ko-KR" altLang="en-US" sz="1000" dirty="0">
                <a:solidFill>
                  <a:schemeClr val="bg1"/>
                </a:solidFill>
                <a:latin typeface="하나 CM" pitchFamily="18" charset="-127"/>
                <a:ea typeface="하나 CM" pitchFamily="18" charset="-127"/>
              </a:endParaRPr>
            </a:p>
          </p:txBody>
        </p:sp>
      </p:grpSp>
      <p:grpSp>
        <p:nvGrpSpPr>
          <p:cNvPr id="168" name="그룹 7190"/>
          <p:cNvGrpSpPr>
            <a:grpSpLocks/>
          </p:cNvGrpSpPr>
          <p:nvPr/>
        </p:nvGrpSpPr>
        <p:grpSpPr bwMode="auto">
          <a:xfrm>
            <a:off x="3578672" y="2364953"/>
            <a:ext cx="582612" cy="581025"/>
            <a:chOff x="2618156" y="2790139"/>
            <a:chExt cx="1056868" cy="1056868"/>
          </a:xfrm>
        </p:grpSpPr>
        <p:pic>
          <p:nvPicPr>
            <p:cNvPr id="169" name="Picture 2" descr="C:\Users\HanaTI\Desktop\ico_global2.png"/>
            <p:cNvPicPr>
              <a:picLocks noChangeAspect="1" noChangeArrowheads="1"/>
            </p:cNvPicPr>
            <p:nvPr/>
          </p:nvPicPr>
          <p:blipFill>
            <a:blip r:embed="rId8">
              <a:grayscl/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8156" y="2790139"/>
              <a:ext cx="1056868" cy="10568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0" name="Picture 9"/>
            <p:cNvPicPr>
              <a:picLocks noChangeAspect="1" noChangeArrowheads="1"/>
            </p:cNvPicPr>
            <p:nvPr/>
          </p:nvPicPr>
          <p:blipFill>
            <a:blip r:embed="rId9">
              <a:grayscl/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9888" y="3078022"/>
              <a:ext cx="446702" cy="401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71" name="Picture 35"/>
          <p:cNvPicPr>
            <a:picLocks noChangeAspect="1" noChangeArrowheads="1"/>
          </p:cNvPicPr>
          <p:nvPr/>
        </p:nvPicPr>
        <p:blipFill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172" y="4998616"/>
            <a:ext cx="5857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2" name="Picture 36"/>
          <p:cNvPicPr>
            <a:picLocks noChangeAspect="1" noChangeArrowheads="1"/>
          </p:cNvPicPr>
          <p:nvPr/>
        </p:nvPicPr>
        <p:blipFill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1297" y="2239541"/>
            <a:ext cx="876300" cy="28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51521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순서도: 판단 54"/>
          <p:cNvSpPr/>
          <p:nvPr/>
        </p:nvSpPr>
        <p:spPr>
          <a:xfrm>
            <a:off x="1197485" y="1292676"/>
            <a:ext cx="6660663" cy="3633086"/>
          </a:xfrm>
          <a:prstGeom prst="flowChartDecision">
            <a:avLst/>
          </a:prstGeom>
          <a:solidFill>
            <a:schemeClr val="bg1"/>
          </a:solidFill>
          <a:ln w="76200">
            <a:solidFill>
              <a:srgbClr val="088B9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06" name="직선 연결선 105"/>
          <p:cNvCxnSpPr/>
          <p:nvPr/>
        </p:nvCxnSpPr>
        <p:spPr>
          <a:xfrm>
            <a:off x="3286116" y="2011805"/>
            <a:ext cx="1857388" cy="107157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" name="그룹 78"/>
          <p:cNvGrpSpPr/>
          <p:nvPr/>
        </p:nvGrpSpPr>
        <p:grpSpPr>
          <a:xfrm>
            <a:off x="2697683" y="1645105"/>
            <a:ext cx="1357322" cy="740357"/>
            <a:chOff x="7572396" y="3000372"/>
            <a:chExt cx="1357322" cy="740357"/>
          </a:xfrm>
        </p:grpSpPr>
        <p:sp>
          <p:nvSpPr>
            <p:cNvPr id="83" name="순서도: 판단 82"/>
            <p:cNvSpPr/>
            <p:nvPr/>
          </p:nvSpPr>
          <p:spPr>
            <a:xfrm>
              <a:off x="7572396" y="3000372"/>
              <a:ext cx="1357322" cy="740357"/>
            </a:xfrm>
            <a:prstGeom prst="flowChartDecision">
              <a:avLst/>
            </a:prstGeom>
            <a:solidFill>
              <a:schemeClr val="accent5">
                <a:lumMod val="75000"/>
              </a:schemeClr>
            </a:solidFill>
            <a:ln w="76200">
              <a:solidFill>
                <a:srgbClr val="088B9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순서도: 판단 88"/>
            <p:cNvSpPr/>
            <p:nvPr/>
          </p:nvSpPr>
          <p:spPr>
            <a:xfrm>
              <a:off x="7606716" y="3017519"/>
              <a:ext cx="1293444" cy="697233"/>
            </a:xfrm>
            <a:prstGeom prst="flowChartDecision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97" name="직선 연결선 96"/>
          <p:cNvCxnSpPr/>
          <p:nvPr/>
        </p:nvCxnSpPr>
        <p:spPr>
          <a:xfrm rot="10800000" flipV="1">
            <a:off x="3262314" y="3154810"/>
            <a:ext cx="1738319" cy="1019198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>
          <a:xfrm flipV="1">
            <a:off x="5786446" y="3091949"/>
            <a:ext cx="1177328" cy="4415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42844" y="109815"/>
            <a:ext cx="6215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금융 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IT 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전문서비스 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- Overview   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0" y="573068"/>
            <a:ext cx="8072462" cy="0"/>
          </a:xfrm>
          <a:prstGeom prst="line">
            <a:avLst/>
          </a:prstGeom>
          <a:ln>
            <a:solidFill>
              <a:srgbClr val="39A6A9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8" name="타원 7"/>
          <p:cNvSpPr/>
          <p:nvPr/>
        </p:nvSpPr>
        <p:spPr>
          <a:xfrm>
            <a:off x="8069287" y="523857"/>
            <a:ext cx="96838" cy="96838"/>
          </a:xfrm>
          <a:prstGeom prst="ellipse">
            <a:avLst/>
          </a:prstGeom>
          <a:noFill/>
          <a:ln w="9525"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L" pitchFamily="18" charset="-127"/>
              <a:ea typeface="하나 L" pitchFamily="18" charset="-127"/>
            </a:endParaRPr>
          </a:p>
        </p:txBody>
      </p:sp>
      <p:grpSp>
        <p:nvGrpSpPr>
          <p:cNvPr id="4" name="그룹 64"/>
          <p:cNvGrpSpPr/>
          <p:nvPr/>
        </p:nvGrpSpPr>
        <p:grpSpPr>
          <a:xfrm>
            <a:off x="6929454" y="2726185"/>
            <a:ext cx="1357322" cy="740357"/>
            <a:chOff x="7572396" y="3000372"/>
            <a:chExt cx="1357322" cy="740357"/>
          </a:xfrm>
        </p:grpSpPr>
        <p:sp>
          <p:nvSpPr>
            <p:cNvPr id="60" name="순서도: 판단 59"/>
            <p:cNvSpPr/>
            <p:nvPr/>
          </p:nvSpPr>
          <p:spPr>
            <a:xfrm>
              <a:off x="7572396" y="3000372"/>
              <a:ext cx="1357322" cy="740357"/>
            </a:xfrm>
            <a:prstGeom prst="flowChartDecision">
              <a:avLst/>
            </a:prstGeom>
            <a:solidFill>
              <a:schemeClr val="accent5">
                <a:lumMod val="75000"/>
              </a:schemeClr>
            </a:solidFill>
            <a:ln w="76200">
              <a:solidFill>
                <a:srgbClr val="088B9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순서도: 판단 63"/>
            <p:cNvSpPr/>
            <p:nvPr/>
          </p:nvSpPr>
          <p:spPr>
            <a:xfrm>
              <a:off x="7606716" y="3017519"/>
              <a:ext cx="1293444" cy="697233"/>
            </a:xfrm>
            <a:prstGeom prst="flowChartDecision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" name="그룹 68"/>
          <p:cNvGrpSpPr/>
          <p:nvPr/>
        </p:nvGrpSpPr>
        <p:grpSpPr>
          <a:xfrm>
            <a:off x="4429124" y="2726185"/>
            <a:ext cx="1357322" cy="740357"/>
            <a:chOff x="7572396" y="3000372"/>
            <a:chExt cx="1357322" cy="740357"/>
          </a:xfrm>
        </p:grpSpPr>
        <p:sp>
          <p:nvSpPr>
            <p:cNvPr id="72" name="순서도: 판단 71"/>
            <p:cNvSpPr/>
            <p:nvPr/>
          </p:nvSpPr>
          <p:spPr>
            <a:xfrm>
              <a:off x="7572396" y="3000372"/>
              <a:ext cx="1357322" cy="740357"/>
            </a:xfrm>
            <a:prstGeom prst="flowChartDecision">
              <a:avLst/>
            </a:prstGeom>
            <a:solidFill>
              <a:schemeClr val="accent5">
                <a:lumMod val="75000"/>
              </a:schemeClr>
            </a:solidFill>
            <a:ln w="76200">
              <a:solidFill>
                <a:srgbClr val="088B9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순서도: 판단 74"/>
            <p:cNvSpPr/>
            <p:nvPr/>
          </p:nvSpPr>
          <p:spPr>
            <a:xfrm>
              <a:off x="7606716" y="3017519"/>
              <a:ext cx="1293444" cy="697233"/>
            </a:xfrm>
            <a:prstGeom prst="flowChartDecision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그룹 89"/>
          <p:cNvGrpSpPr/>
          <p:nvPr/>
        </p:nvGrpSpPr>
        <p:grpSpPr>
          <a:xfrm>
            <a:off x="2643174" y="3771778"/>
            <a:ext cx="1357322" cy="740357"/>
            <a:chOff x="7572396" y="3000372"/>
            <a:chExt cx="1357322" cy="740357"/>
          </a:xfrm>
        </p:grpSpPr>
        <p:sp>
          <p:nvSpPr>
            <p:cNvPr id="91" name="순서도: 판단 90"/>
            <p:cNvSpPr/>
            <p:nvPr/>
          </p:nvSpPr>
          <p:spPr>
            <a:xfrm>
              <a:off x="7572396" y="3000372"/>
              <a:ext cx="1357322" cy="740357"/>
            </a:xfrm>
            <a:prstGeom prst="flowChartDecision">
              <a:avLst/>
            </a:prstGeom>
            <a:solidFill>
              <a:schemeClr val="accent5">
                <a:lumMod val="75000"/>
              </a:schemeClr>
            </a:solidFill>
            <a:ln w="76200">
              <a:solidFill>
                <a:srgbClr val="088B9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순서도: 판단 91"/>
            <p:cNvSpPr/>
            <p:nvPr/>
          </p:nvSpPr>
          <p:spPr>
            <a:xfrm>
              <a:off x="7606716" y="3017519"/>
              <a:ext cx="1293444" cy="697233"/>
            </a:xfrm>
            <a:prstGeom prst="flowChartDecision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3" name="순서도: 판단 92"/>
          <p:cNvSpPr/>
          <p:nvPr/>
        </p:nvSpPr>
        <p:spPr>
          <a:xfrm>
            <a:off x="1210185" y="1287915"/>
            <a:ext cx="6638032" cy="3641283"/>
          </a:xfrm>
          <a:prstGeom prst="flowChartDecision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순서도: 판단 51"/>
          <p:cNvSpPr/>
          <p:nvPr/>
        </p:nvSpPr>
        <p:spPr>
          <a:xfrm>
            <a:off x="785786" y="2716675"/>
            <a:ext cx="1357322" cy="740357"/>
          </a:xfrm>
          <a:prstGeom prst="flowChartDecision">
            <a:avLst/>
          </a:prstGeom>
          <a:solidFill>
            <a:srgbClr val="22858A"/>
          </a:solidFill>
          <a:ln w="76200">
            <a:solidFill>
              <a:srgbClr val="228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278289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4658" y="2869081"/>
            <a:ext cx="428628" cy="392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6311" y="1787981"/>
            <a:ext cx="480676" cy="434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84546" y="2921475"/>
            <a:ext cx="456343" cy="36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03088" y="2917453"/>
            <a:ext cx="438131" cy="37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74718" y="3891386"/>
            <a:ext cx="312738" cy="427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" name="TextBox 33"/>
          <p:cNvSpPr txBox="1"/>
          <p:nvPr/>
        </p:nvSpPr>
        <p:spPr>
          <a:xfrm>
            <a:off x="1240561" y="3140870"/>
            <a:ext cx="4379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chemeClr val="bg1"/>
                </a:solidFill>
                <a:latin typeface="하나 B" pitchFamily="18" charset="-127"/>
                <a:ea typeface="하나 B" pitchFamily="18" charset="-127"/>
              </a:rPr>
              <a:t>손님</a:t>
            </a:r>
            <a:endParaRPr lang="ko-KR" altLang="en-US" sz="1100" dirty="0">
              <a:solidFill>
                <a:schemeClr val="bg1"/>
              </a:solidFill>
              <a:latin typeface="하나 B" pitchFamily="18" charset="-127"/>
              <a:ea typeface="하나 B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697947" y="3500234"/>
            <a:ext cx="81785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278289"/>
                </a:solidFill>
                <a:latin typeface="하나 B" pitchFamily="18" charset="-127"/>
                <a:ea typeface="하나 B" pitchFamily="18" charset="-127"/>
              </a:rPr>
              <a:t>그룹통합</a:t>
            </a:r>
            <a:endParaRPr lang="en-US" altLang="ko-KR" sz="1100" dirty="0" smtClean="0">
              <a:solidFill>
                <a:srgbClr val="278289"/>
              </a:solidFill>
              <a:latin typeface="하나 B" pitchFamily="18" charset="-127"/>
              <a:ea typeface="하나 B" pitchFamily="18" charset="-127"/>
            </a:endParaRPr>
          </a:p>
          <a:p>
            <a:pPr algn="ctr"/>
            <a:r>
              <a:rPr lang="ko-KR" altLang="en-US" sz="1100" dirty="0" smtClean="0">
                <a:solidFill>
                  <a:srgbClr val="278289"/>
                </a:solidFill>
                <a:latin typeface="하나 B" pitchFamily="18" charset="-127"/>
                <a:ea typeface="하나 B" pitchFamily="18" charset="-127"/>
              </a:rPr>
              <a:t>데이터센터</a:t>
            </a:r>
            <a:endParaRPr lang="ko-KR" altLang="en-US" sz="1100" dirty="0">
              <a:solidFill>
                <a:srgbClr val="278289"/>
              </a:solidFill>
              <a:latin typeface="하나 B" pitchFamily="18" charset="-127"/>
              <a:ea typeface="하나 B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83739" y="3500234"/>
            <a:ext cx="107112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278289"/>
                </a:solidFill>
                <a:latin typeface="하나 B" pitchFamily="18" charset="-127"/>
                <a:ea typeface="하나 B" pitchFamily="18" charset="-127"/>
              </a:rPr>
              <a:t>그룹공용</a:t>
            </a:r>
            <a:endParaRPr lang="en-US" altLang="ko-KR" sz="1100" dirty="0" smtClean="0">
              <a:solidFill>
                <a:srgbClr val="278289"/>
              </a:solidFill>
              <a:latin typeface="하나 B" pitchFamily="18" charset="-127"/>
              <a:ea typeface="하나 B" pitchFamily="18" charset="-127"/>
            </a:endParaRPr>
          </a:p>
          <a:p>
            <a:pPr algn="ctr"/>
            <a:r>
              <a:rPr lang="ko-KR" altLang="en-US" sz="1100" dirty="0" err="1" smtClean="0">
                <a:solidFill>
                  <a:srgbClr val="278289"/>
                </a:solidFill>
                <a:latin typeface="하나 B" pitchFamily="18" charset="-127"/>
                <a:ea typeface="하나 B" pitchFamily="18" charset="-127"/>
              </a:rPr>
              <a:t>클라우드서비스</a:t>
            </a:r>
            <a:endParaRPr lang="ko-KR" altLang="en-US" sz="1100" dirty="0">
              <a:solidFill>
                <a:srgbClr val="278289"/>
              </a:solidFill>
              <a:latin typeface="하나 B" pitchFamily="18" charset="-127"/>
              <a:ea typeface="하나 B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000364" y="4565354"/>
            <a:ext cx="6429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278289"/>
                </a:solidFill>
                <a:latin typeface="하나 B" pitchFamily="18" charset="-127"/>
                <a:ea typeface="하나 B" pitchFamily="18" charset="-127"/>
              </a:rPr>
              <a:t>비대면</a:t>
            </a:r>
            <a:endParaRPr lang="ko-KR" altLang="en-US" sz="1100" dirty="0">
              <a:solidFill>
                <a:srgbClr val="278289"/>
              </a:solidFill>
              <a:latin typeface="하나 B" pitchFamily="18" charset="-127"/>
              <a:ea typeface="하나 B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163330" y="1352022"/>
            <a:ext cx="4379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278289"/>
                </a:solidFill>
                <a:latin typeface="하나 B" pitchFamily="18" charset="-127"/>
                <a:ea typeface="하나 B" pitchFamily="18" charset="-127"/>
              </a:rPr>
              <a:t>대면</a:t>
            </a:r>
            <a:endParaRPr lang="ko-KR" altLang="en-US" sz="1100" dirty="0">
              <a:solidFill>
                <a:srgbClr val="278289"/>
              </a:solidFill>
              <a:latin typeface="하나 B" pitchFamily="18" charset="-127"/>
              <a:ea typeface="하나 B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5895" y="816401"/>
            <a:ext cx="64831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L" pitchFamily="18" charset="-127"/>
                <a:ea typeface="하나 L" pitchFamily="18" charset="-127"/>
              </a:rPr>
              <a:t>하나금융</a:t>
            </a:r>
            <a:r>
              <a:rPr lang="en-US" altLang="ko-KR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L" pitchFamily="18" charset="-127"/>
                <a:ea typeface="하나 L" pitchFamily="18" charset="-127"/>
              </a:rPr>
              <a:t>TI</a:t>
            </a:r>
            <a:r>
              <a:rPr lang="ko-KR" alt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L" pitchFamily="18" charset="-127"/>
                <a:ea typeface="하나 L" pitchFamily="18" charset="-127"/>
              </a:rPr>
              <a:t>는 금융거래가 발생하는 모든 과정에서 고품질의 안전하고 원활한 금융서비스를 제공합니다</a:t>
            </a:r>
            <a:r>
              <a:rPr lang="en-US" altLang="ko-KR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L" pitchFamily="18" charset="-127"/>
                <a:ea typeface="하나 L" pitchFamily="18" charset="-127"/>
              </a:rPr>
              <a:t>.</a:t>
            </a:r>
            <a:endParaRPr lang="ko-KR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하나 L" pitchFamily="18" charset="-127"/>
              <a:ea typeface="하나 L" pitchFamily="18" charset="-127"/>
            </a:endParaRPr>
          </a:p>
        </p:txBody>
      </p:sp>
      <p:cxnSp>
        <p:nvCxnSpPr>
          <p:cNvPr id="51" name="직선 화살표 연결선 50"/>
          <p:cNvCxnSpPr/>
          <p:nvPr/>
        </p:nvCxnSpPr>
        <p:spPr>
          <a:xfrm>
            <a:off x="3843342" y="2254731"/>
            <a:ext cx="304800" cy="183356"/>
          </a:xfrm>
          <a:prstGeom prst="straightConnector1">
            <a:avLst/>
          </a:prstGeom>
          <a:ln w="6350">
            <a:prstDash val="sysDash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화살표 연결선 61"/>
          <p:cNvCxnSpPr/>
          <p:nvPr/>
        </p:nvCxnSpPr>
        <p:spPr>
          <a:xfrm>
            <a:off x="4469614" y="2619071"/>
            <a:ext cx="304800" cy="183356"/>
          </a:xfrm>
          <a:prstGeom prst="straightConnector1">
            <a:avLst/>
          </a:prstGeom>
          <a:ln w="6350">
            <a:prstDash val="sysDash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화살표 연결선 62"/>
          <p:cNvCxnSpPr/>
          <p:nvPr/>
        </p:nvCxnSpPr>
        <p:spPr>
          <a:xfrm>
            <a:off x="4338643" y="2685752"/>
            <a:ext cx="304800" cy="183356"/>
          </a:xfrm>
          <a:prstGeom prst="straightConnector1">
            <a:avLst/>
          </a:prstGeom>
          <a:ln w="6350">
            <a:prstDash val="sysDash"/>
            <a:headEnd type="triangle" w="sm" len="sm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/>
          <p:cNvCxnSpPr/>
          <p:nvPr/>
        </p:nvCxnSpPr>
        <p:spPr>
          <a:xfrm>
            <a:off x="3702849" y="2323809"/>
            <a:ext cx="304800" cy="183356"/>
          </a:xfrm>
          <a:prstGeom prst="straightConnector1">
            <a:avLst/>
          </a:prstGeom>
          <a:ln w="6350">
            <a:prstDash val="sysDash"/>
            <a:headEnd type="triangle" w="sm" len="sm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직사각형 65"/>
          <p:cNvSpPr/>
          <p:nvPr/>
        </p:nvSpPr>
        <p:spPr>
          <a:xfrm rot="1868166">
            <a:off x="3852858" y="2218991"/>
            <a:ext cx="324128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500" b="1" dirty="0" smtClean="0">
                <a:solidFill>
                  <a:schemeClr val="accent1"/>
                </a:solidFill>
                <a:latin typeface="하나 B" pitchFamily="18" charset="-127"/>
                <a:ea typeface="하나 B" pitchFamily="18" charset="-127"/>
              </a:rPr>
              <a:t>Data</a:t>
            </a:r>
            <a:endParaRPr lang="ko-KR" altLang="en-US" sz="500" b="1" dirty="0">
              <a:solidFill>
                <a:schemeClr val="accent1"/>
              </a:solidFill>
            </a:endParaRPr>
          </a:p>
        </p:txBody>
      </p:sp>
      <p:sp>
        <p:nvSpPr>
          <p:cNvPr id="67" name="직사각형 66"/>
          <p:cNvSpPr/>
          <p:nvPr/>
        </p:nvSpPr>
        <p:spPr>
          <a:xfrm rot="1868166">
            <a:off x="4474364" y="2580941"/>
            <a:ext cx="324128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500" b="1" dirty="0" smtClean="0">
                <a:solidFill>
                  <a:schemeClr val="accent1"/>
                </a:solidFill>
                <a:latin typeface="하나 B" pitchFamily="18" charset="-127"/>
                <a:ea typeface="하나 B" pitchFamily="18" charset="-127"/>
              </a:rPr>
              <a:t>Data</a:t>
            </a:r>
            <a:endParaRPr lang="ko-KR" altLang="en-US" sz="500" b="1" dirty="0">
              <a:solidFill>
                <a:schemeClr val="accent1"/>
              </a:solidFill>
            </a:endParaRPr>
          </a:p>
        </p:txBody>
      </p:sp>
      <p:sp>
        <p:nvSpPr>
          <p:cNvPr id="68" name="직사각형 67"/>
          <p:cNvSpPr/>
          <p:nvPr/>
        </p:nvSpPr>
        <p:spPr>
          <a:xfrm rot="1868166">
            <a:off x="3681408" y="2376153"/>
            <a:ext cx="324128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500" b="1" dirty="0" smtClean="0">
                <a:solidFill>
                  <a:schemeClr val="accent1"/>
                </a:solidFill>
                <a:latin typeface="하나 B" pitchFamily="18" charset="-127"/>
                <a:ea typeface="하나 B" pitchFamily="18" charset="-127"/>
              </a:rPr>
              <a:t>Data</a:t>
            </a:r>
            <a:endParaRPr lang="ko-KR" altLang="en-US" sz="500" b="1" dirty="0">
              <a:solidFill>
                <a:schemeClr val="accent1"/>
              </a:solidFill>
            </a:endParaRPr>
          </a:p>
        </p:txBody>
      </p:sp>
      <p:sp>
        <p:nvSpPr>
          <p:cNvPr id="69" name="직사각형 68"/>
          <p:cNvSpPr/>
          <p:nvPr/>
        </p:nvSpPr>
        <p:spPr>
          <a:xfrm rot="1868166">
            <a:off x="4319580" y="2747638"/>
            <a:ext cx="324128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500" b="1" dirty="0" smtClean="0">
                <a:solidFill>
                  <a:schemeClr val="accent1"/>
                </a:solidFill>
                <a:latin typeface="하나 B" pitchFamily="18" charset="-127"/>
                <a:ea typeface="하나 B" pitchFamily="18" charset="-127"/>
              </a:rPr>
              <a:t>Data</a:t>
            </a:r>
            <a:endParaRPr lang="ko-KR" altLang="en-US" sz="500" b="1" dirty="0">
              <a:solidFill>
                <a:schemeClr val="accent1"/>
              </a:solidFill>
            </a:endParaRPr>
          </a:p>
        </p:txBody>
      </p:sp>
      <p:cxnSp>
        <p:nvCxnSpPr>
          <p:cNvPr id="70" name="직선 화살표 연결선 69"/>
          <p:cNvCxnSpPr/>
          <p:nvPr/>
        </p:nvCxnSpPr>
        <p:spPr>
          <a:xfrm rot="10800000" flipV="1">
            <a:off x="4296914" y="3321519"/>
            <a:ext cx="282231" cy="166231"/>
          </a:xfrm>
          <a:prstGeom prst="straightConnector1">
            <a:avLst/>
          </a:prstGeom>
          <a:ln w="6350">
            <a:prstDash val="sysDash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/>
          <p:cNvCxnSpPr/>
          <p:nvPr/>
        </p:nvCxnSpPr>
        <p:spPr>
          <a:xfrm rot="10800000" flipV="1">
            <a:off x="3683985" y="3681088"/>
            <a:ext cx="283178" cy="166241"/>
          </a:xfrm>
          <a:prstGeom prst="straightConnector1">
            <a:avLst/>
          </a:prstGeom>
          <a:ln w="6350">
            <a:prstDash val="sysDash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화살표 연결선 72"/>
          <p:cNvCxnSpPr/>
          <p:nvPr/>
        </p:nvCxnSpPr>
        <p:spPr>
          <a:xfrm rot="10800000" flipV="1">
            <a:off x="3816110" y="3747763"/>
            <a:ext cx="279644" cy="159103"/>
          </a:xfrm>
          <a:prstGeom prst="straightConnector1">
            <a:avLst/>
          </a:prstGeom>
          <a:ln w="6350">
            <a:prstDash val="sysDash"/>
            <a:headEnd type="triangle" w="sm" len="sm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화살표 연결선 73"/>
          <p:cNvCxnSpPr/>
          <p:nvPr/>
        </p:nvCxnSpPr>
        <p:spPr>
          <a:xfrm rot="10800000" flipV="1">
            <a:off x="4449677" y="3378670"/>
            <a:ext cx="281866" cy="175778"/>
          </a:xfrm>
          <a:prstGeom prst="straightConnector1">
            <a:avLst/>
          </a:prstGeom>
          <a:ln w="6350">
            <a:prstDash val="sysDash"/>
            <a:headEnd type="triangle" w="sm" len="sm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직사각형 75"/>
          <p:cNvSpPr/>
          <p:nvPr/>
        </p:nvSpPr>
        <p:spPr>
          <a:xfrm rot="19731834" flipH="1">
            <a:off x="4268060" y="3275807"/>
            <a:ext cx="297502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500" b="1" dirty="0" smtClean="0">
                <a:solidFill>
                  <a:schemeClr val="accent1"/>
                </a:solidFill>
                <a:latin typeface="하나 B" pitchFamily="18" charset="-127"/>
                <a:ea typeface="하나 B" pitchFamily="18" charset="-127"/>
              </a:rPr>
              <a:t>Data</a:t>
            </a:r>
            <a:endParaRPr lang="ko-KR" altLang="en-US" sz="500" b="1" dirty="0">
              <a:solidFill>
                <a:schemeClr val="accent1"/>
              </a:solidFill>
            </a:endParaRPr>
          </a:p>
        </p:txBody>
      </p:sp>
      <p:sp>
        <p:nvSpPr>
          <p:cNvPr id="77" name="직사각형 76"/>
          <p:cNvSpPr/>
          <p:nvPr/>
        </p:nvSpPr>
        <p:spPr>
          <a:xfrm rot="19731834" flipH="1">
            <a:off x="3661889" y="3637753"/>
            <a:ext cx="297502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500" b="1" dirty="0" smtClean="0">
                <a:solidFill>
                  <a:schemeClr val="accent1"/>
                </a:solidFill>
                <a:latin typeface="하나 B" pitchFamily="18" charset="-127"/>
                <a:ea typeface="하나 B" pitchFamily="18" charset="-127"/>
              </a:rPr>
              <a:t>Data</a:t>
            </a:r>
            <a:endParaRPr lang="ko-KR" altLang="en-US" sz="500" b="1" dirty="0">
              <a:solidFill>
                <a:schemeClr val="accent1"/>
              </a:solidFill>
            </a:endParaRPr>
          </a:p>
        </p:txBody>
      </p:sp>
      <p:sp>
        <p:nvSpPr>
          <p:cNvPr id="78" name="직사각형 77"/>
          <p:cNvSpPr/>
          <p:nvPr/>
        </p:nvSpPr>
        <p:spPr>
          <a:xfrm rot="19653177" flipH="1">
            <a:off x="4468125" y="3429104"/>
            <a:ext cx="297502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500" b="1" dirty="0" smtClean="0">
                <a:solidFill>
                  <a:schemeClr val="accent1"/>
                </a:solidFill>
                <a:latin typeface="하나 B" pitchFamily="18" charset="-127"/>
                <a:ea typeface="하나 B" pitchFamily="18" charset="-127"/>
              </a:rPr>
              <a:t>Data</a:t>
            </a:r>
            <a:endParaRPr lang="ko-KR" altLang="en-US" sz="500" b="1" dirty="0">
              <a:solidFill>
                <a:schemeClr val="accent1"/>
              </a:solidFill>
            </a:endParaRPr>
          </a:p>
        </p:txBody>
      </p:sp>
      <p:sp>
        <p:nvSpPr>
          <p:cNvPr id="79" name="직사각형 78"/>
          <p:cNvSpPr/>
          <p:nvPr/>
        </p:nvSpPr>
        <p:spPr>
          <a:xfrm rot="19757800" flipH="1">
            <a:off x="3820427" y="3798198"/>
            <a:ext cx="297502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500" b="1" dirty="0" smtClean="0">
                <a:solidFill>
                  <a:schemeClr val="accent1"/>
                </a:solidFill>
                <a:latin typeface="하나 B" pitchFamily="18" charset="-127"/>
                <a:ea typeface="하나 B" pitchFamily="18" charset="-127"/>
              </a:rPr>
              <a:t>Data</a:t>
            </a:r>
            <a:endParaRPr lang="ko-KR" altLang="en-US" sz="500" b="1" dirty="0">
              <a:solidFill>
                <a:schemeClr val="accent1"/>
              </a:solidFill>
            </a:endParaRPr>
          </a:p>
        </p:txBody>
      </p:sp>
      <p:sp>
        <p:nvSpPr>
          <p:cNvPr id="101" name="직사각형 100"/>
          <p:cNvSpPr/>
          <p:nvPr/>
        </p:nvSpPr>
        <p:spPr>
          <a:xfrm>
            <a:off x="5652120" y="2852936"/>
            <a:ext cx="142218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" dirty="0" smtClean="0">
                <a:solidFill>
                  <a:schemeClr val="accent1"/>
                </a:solidFill>
                <a:latin typeface="하나 B" pitchFamily="18" charset="-127"/>
                <a:ea typeface="하나 B" pitchFamily="18" charset="-127"/>
              </a:rPr>
              <a:t>금융 특화 </a:t>
            </a:r>
            <a:r>
              <a:rPr lang="ko-KR" altLang="en-US" sz="800" dirty="0" err="1" smtClean="0">
                <a:solidFill>
                  <a:schemeClr val="accent1"/>
                </a:solidFill>
                <a:latin typeface="하나 B" pitchFamily="18" charset="-127"/>
                <a:ea typeface="하나 B" pitchFamily="18" charset="-127"/>
              </a:rPr>
              <a:t>클라우드</a:t>
            </a:r>
            <a:r>
              <a:rPr lang="ko-KR" altLang="en-US" sz="800" dirty="0" smtClean="0">
                <a:solidFill>
                  <a:schemeClr val="accent1"/>
                </a:solidFill>
                <a:latin typeface="하나 B" pitchFamily="18" charset="-127"/>
                <a:ea typeface="하나 B" pitchFamily="18" charset="-127"/>
              </a:rPr>
              <a:t> 환경 구축</a:t>
            </a:r>
            <a:endParaRPr lang="ko-KR" altLang="en-US" sz="800" dirty="0">
              <a:solidFill>
                <a:schemeClr val="accent1"/>
              </a:solidFill>
            </a:endParaRPr>
          </a:p>
        </p:txBody>
      </p:sp>
      <p:pic>
        <p:nvPicPr>
          <p:cNvPr id="81" name="그림 80" descr="4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807385" y="3631237"/>
            <a:ext cx="404653" cy="714380"/>
          </a:xfrm>
          <a:prstGeom prst="rect">
            <a:avLst/>
          </a:prstGeom>
        </p:spPr>
      </p:pic>
      <p:pic>
        <p:nvPicPr>
          <p:cNvPr id="82" name="그림 81" descr="4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940410" y="3562332"/>
            <a:ext cx="404653" cy="714380"/>
          </a:xfrm>
          <a:prstGeom prst="rect">
            <a:avLst/>
          </a:prstGeom>
        </p:spPr>
      </p:pic>
      <p:pic>
        <p:nvPicPr>
          <p:cNvPr id="87" name="그림 86" descr="4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525445" y="3786190"/>
            <a:ext cx="404653" cy="714380"/>
          </a:xfrm>
          <a:prstGeom prst="rect">
            <a:avLst/>
          </a:prstGeom>
        </p:spPr>
      </p:pic>
      <p:pic>
        <p:nvPicPr>
          <p:cNvPr id="88" name="그림 87" descr="4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658470" y="3714752"/>
            <a:ext cx="404653" cy="714380"/>
          </a:xfrm>
          <a:prstGeom prst="rect">
            <a:avLst/>
          </a:prstGeom>
        </p:spPr>
      </p:pic>
      <p:sp>
        <p:nvSpPr>
          <p:cNvPr id="90" name="TextBox 89"/>
          <p:cNvSpPr txBox="1"/>
          <p:nvPr/>
        </p:nvSpPr>
        <p:spPr>
          <a:xfrm>
            <a:off x="5983600" y="4351020"/>
            <a:ext cx="9444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smtClean="0">
                <a:solidFill>
                  <a:srgbClr val="278289"/>
                </a:solidFill>
                <a:latin typeface="하나 B" pitchFamily="18" charset="-127"/>
                <a:ea typeface="하나 B" pitchFamily="18" charset="-127"/>
              </a:rPr>
              <a:t>금융정보보안</a:t>
            </a:r>
            <a:endParaRPr lang="ko-KR" altLang="en-US" sz="1100" dirty="0">
              <a:solidFill>
                <a:srgbClr val="278289"/>
              </a:solidFill>
              <a:latin typeface="하나 B" pitchFamily="18" charset="-127"/>
              <a:ea typeface="하나 B" pitchFamily="18" charset="-127"/>
            </a:endParaRPr>
          </a:p>
        </p:txBody>
      </p:sp>
      <p:pic>
        <p:nvPicPr>
          <p:cNvPr id="94" name="그림 93" descr="무제-5.png"/>
          <p:cNvPicPr>
            <a:picLocks noChangeAspect="1"/>
          </p:cNvPicPr>
          <p:nvPr/>
        </p:nvPicPr>
        <p:blipFill>
          <a:blip r:embed="rId8" cstate="print"/>
          <a:srcRect t="33333" b="37500"/>
          <a:stretch>
            <a:fillRect/>
          </a:stretch>
        </p:blipFill>
        <p:spPr>
          <a:xfrm>
            <a:off x="5859472" y="3467100"/>
            <a:ext cx="571504" cy="294277"/>
          </a:xfrm>
          <a:prstGeom prst="rect">
            <a:avLst/>
          </a:prstGeom>
        </p:spPr>
      </p:pic>
      <p:sp>
        <p:nvSpPr>
          <p:cNvPr id="61" name="직사각형 60"/>
          <p:cNvSpPr/>
          <p:nvPr/>
        </p:nvSpPr>
        <p:spPr>
          <a:xfrm>
            <a:off x="8220025" y="8476"/>
            <a:ext cx="917239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400" dirty="0" smtClean="0">
                <a:latin typeface="하나 CM" pitchFamily="18" charset="-127"/>
                <a:ea typeface="하나 CM" pitchFamily="18" charset="-127"/>
              </a:rPr>
              <a:t>BUSINESS</a:t>
            </a:r>
            <a:endParaRPr lang="ko-KR" altLang="en-US" sz="1400" dirty="0">
              <a:latin typeface="하나 CM" pitchFamily="18" charset="-127"/>
              <a:ea typeface="하나 C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151521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직사각형 144"/>
          <p:cNvSpPr/>
          <p:nvPr/>
        </p:nvSpPr>
        <p:spPr>
          <a:xfrm>
            <a:off x="6924674" y="1009650"/>
            <a:ext cx="1981201" cy="979170"/>
          </a:xfrm>
          <a:prstGeom prst="rect">
            <a:avLst/>
          </a:prstGeom>
          <a:solidFill>
            <a:schemeClr val="bg1">
              <a:alpha val="14118"/>
            </a:schemeClr>
          </a:solidFill>
          <a:ln w="12700">
            <a:solidFill>
              <a:srgbClr val="299D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연결선 5"/>
          <p:cNvCxnSpPr/>
          <p:nvPr/>
        </p:nvCxnSpPr>
        <p:spPr>
          <a:xfrm>
            <a:off x="0" y="573068"/>
            <a:ext cx="8072462" cy="0"/>
          </a:xfrm>
          <a:prstGeom prst="line">
            <a:avLst/>
          </a:prstGeom>
          <a:ln>
            <a:solidFill>
              <a:srgbClr val="39A6A9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8" name="타원 7"/>
          <p:cNvSpPr/>
          <p:nvPr/>
        </p:nvSpPr>
        <p:spPr>
          <a:xfrm>
            <a:off x="8069287" y="523857"/>
            <a:ext cx="96838" cy="96838"/>
          </a:xfrm>
          <a:prstGeom prst="ellipse">
            <a:avLst/>
          </a:prstGeom>
          <a:noFill/>
          <a:ln w="9525"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929486" y="1001914"/>
            <a:ext cx="2214546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● 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그룹 관계사 대상</a:t>
            </a:r>
            <a:r>
              <a:rPr lang="en-US" altLang="ko-KR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 </a:t>
            </a:r>
            <a:r>
              <a:rPr lang="ko-KR" altLang="en-US" sz="9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클라우드서비스</a:t>
            </a:r>
            <a:endParaRPr lang="en-US" altLang="ko-KR" sz="900" dirty="0" smtClean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● </a:t>
            </a:r>
            <a:r>
              <a:rPr lang="ko-KR" altLang="en-US" sz="9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클라우드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 환경 구현 및 업무 적용</a:t>
            </a:r>
            <a:endParaRPr lang="en-US" altLang="ko-KR" sz="900" dirty="0" smtClean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● </a:t>
            </a:r>
            <a:r>
              <a:rPr lang="ko-KR" altLang="en-US" sz="9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클라우드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 </a:t>
            </a:r>
            <a:r>
              <a:rPr lang="ko-KR" altLang="en-US" sz="9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마이그레이션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 서비스</a:t>
            </a:r>
            <a:endParaRPr lang="en-US" altLang="ko-KR" sz="900" dirty="0" smtClean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● 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모니터링</a:t>
            </a:r>
            <a:r>
              <a:rPr lang="en-US" altLang="ko-KR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, 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백업</a:t>
            </a:r>
            <a:r>
              <a:rPr lang="en-US" altLang="ko-KR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/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복구 서비스</a:t>
            </a:r>
            <a:endParaRPr lang="en-US" altLang="ko-KR" sz="900" dirty="0" smtClean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● </a:t>
            </a:r>
            <a:r>
              <a:rPr lang="ko-KR" altLang="en-US" sz="9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클라우드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 도입전략 및 </a:t>
            </a:r>
            <a:r>
              <a:rPr lang="ko-KR" altLang="en-US" sz="9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로드맵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 수립</a:t>
            </a:r>
            <a:endParaRPr lang="en-US" altLang="ko-KR" sz="900" dirty="0" smtClean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  <a:p>
            <a:pPr>
              <a:lnSpc>
                <a:spcPct val="130000"/>
              </a:lnSpc>
            </a:pPr>
            <a:endParaRPr lang="en-US" altLang="ko-KR" sz="1050" dirty="0" smtClean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</p:txBody>
      </p:sp>
      <p:sp>
        <p:nvSpPr>
          <p:cNvPr id="59" name="순서도: 판단 58"/>
          <p:cNvSpPr/>
          <p:nvPr/>
        </p:nvSpPr>
        <p:spPr>
          <a:xfrm>
            <a:off x="1197485" y="1285860"/>
            <a:ext cx="6660663" cy="3633086"/>
          </a:xfrm>
          <a:prstGeom prst="flowChartDecision">
            <a:avLst/>
          </a:prstGeom>
          <a:solidFill>
            <a:schemeClr val="bg1"/>
          </a:solidFill>
          <a:ln w="76200">
            <a:solidFill>
              <a:srgbClr val="088B92">
                <a:alpha val="34902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61" name="직선 연결선 60"/>
          <p:cNvCxnSpPr/>
          <p:nvPr/>
        </p:nvCxnSpPr>
        <p:spPr>
          <a:xfrm>
            <a:off x="3286116" y="2011805"/>
            <a:ext cx="1857388" cy="107157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 rot="10800000" flipV="1">
            <a:off x="3262314" y="3154810"/>
            <a:ext cx="1738319" cy="1019198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직선 연결선 84"/>
          <p:cNvCxnSpPr/>
          <p:nvPr/>
        </p:nvCxnSpPr>
        <p:spPr>
          <a:xfrm flipV="1">
            <a:off x="5786446" y="3091949"/>
            <a:ext cx="1177328" cy="4415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0" name="그룹 68"/>
          <p:cNvGrpSpPr/>
          <p:nvPr/>
        </p:nvGrpSpPr>
        <p:grpSpPr>
          <a:xfrm>
            <a:off x="4429124" y="2726185"/>
            <a:ext cx="1357322" cy="740357"/>
            <a:chOff x="7572396" y="3000372"/>
            <a:chExt cx="1357322" cy="740357"/>
          </a:xfrm>
        </p:grpSpPr>
        <p:sp>
          <p:nvSpPr>
            <p:cNvPr id="94" name="순서도: 판단 93"/>
            <p:cNvSpPr/>
            <p:nvPr/>
          </p:nvSpPr>
          <p:spPr>
            <a:xfrm>
              <a:off x="7572396" y="3000372"/>
              <a:ext cx="1357322" cy="740357"/>
            </a:xfrm>
            <a:prstGeom prst="flowChartDecision">
              <a:avLst/>
            </a:prstGeom>
            <a:solidFill>
              <a:schemeClr val="accent5">
                <a:lumMod val="75000"/>
              </a:schemeClr>
            </a:solidFill>
            <a:ln w="76200">
              <a:solidFill>
                <a:srgbClr val="088B9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순서도: 판단 94"/>
            <p:cNvSpPr/>
            <p:nvPr/>
          </p:nvSpPr>
          <p:spPr>
            <a:xfrm>
              <a:off x="7606716" y="3017519"/>
              <a:ext cx="1293444" cy="697233"/>
            </a:xfrm>
            <a:prstGeom prst="flowChartDecision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2" name="순서도: 판단 101"/>
          <p:cNvSpPr/>
          <p:nvPr/>
        </p:nvSpPr>
        <p:spPr>
          <a:xfrm>
            <a:off x="1210185" y="1287915"/>
            <a:ext cx="6638032" cy="3641283"/>
          </a:xfrm>
          <a:prstGeom prst="flowChartDecision">
            <a:avLst/>
          </a:prstGeom>
          <a:noFill/>
          <a:ln w="127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순서도: 판단 102"/>
          <p:cNvSpPr/>
          <p:nvPr/>
        </p:nvSpPr>
        <p:spPr>
          <a:xfrm>
            <a:off x="785786" y="2716675"/>
            <a:ext cx="1357322" cy="740357"/>
          </a:xfrm>
          <a:prstGeom prst="flowChartDecision">
            <a:avLst/>
          </a:prstGeom>
          <a:solidFill>
            <a:srgbClr val="22858A"/>
          </a:solidFill>
          <a:ln w="76200">
            <a:solidFill>
              <a:srgbClr val="228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278289"/>
              </a:solidFill>
            </a:endParaRPr>
          </a:p>
        </p:txBody>
      </p:sp>
      <p:pic>
        <p:nvPicPr>
          <p:cNvPr id="10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4658" y="2869081"/>
            <a:ext cx="428628" cy="392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7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84546" y="2921475"/>
            <a:ext cx="456343" cy="36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0" name="TextBox 109"/>
          <p:cNvSpPr txBox="1"/>
          <p:nvPr/>
        </p:nvSpPr>
        <p:spPr>
          <a:xfrm>
            <a:off x="1240561" y="3140870"/>
            <a:ext cx="4379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chemeClr val="bg1"/>
                </a:solidFill>
                <a:latin typeface="하나 B" pitchFamily="18" charset="-127"/>
                <a:ea typeface="하나 B" pitchFamily="18" charset="-127"/>
              </a:rPr>
              <a:t>손님</a:t>
            </a:r>
            <a:endParaRPr lang="ko-KR" altLang="en-US" sz="1100" dirty="0">
              <a:solidFill>
                <a:schemeClr val="bg1"/>
              </a:solidFill>
              <a:latin typeface="하나 B" pitchFamily="18" charset="-127"/>
              <a:ea typeface="하나 B" pitchFamily="18" charset="-127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4697947" y="3500234"/>
            <a:ext cx="81785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278289"/>
                </a:solidFill>
                <a:latin typeface="하나 B" pitchFamily="18" charset="-127"/>
                <a:ea typeface="하나 B" pitchFamily="18" charset="-127"/>
              </a:rPr>
              <a:t>그룹통합</a:t>
            </a:r>
            <a:endParaRPr lang="en-US" altLang="ko-KR" sz="1100" dirty="0" smtClean="0">
              <a:solidFill>
                <a:srgbClr val="278289"/>
              </a:solidFill>
              <a:latin typeface="하나 B" pitchFamily="18" charset="-127"/>
              <a:ea typeface="하나 B" pitchFamily="18" charset="-127"/>
            </a:endParaRPr>
          </a:p>
          <a:p>
            <a:pPr algn="ctr"/>
            <a:r>
              <a:rPr lang="ko-KR" altLang="en-US" sz="1100" dirty="0" smtClean="0">
                <a:solidFill>
                  <a:srgbClr val="278289"/>
                </a:solidFill>
                <a:latin typeface="하나 B" pitchFamily="18" charset="-127"/>
                <a:ea typeface="하나 B" pitchFamily="18" charset="-127"/>
              </a:rPr>
              <a:t>데이터센터</a:t>
            </a:r>
            <a:endParaRPr lang="ko-KR" altLang="en-US" sz="1100" dirty="0">
              <a:solidFill>
                <a:srgbClr val="278289"/>
              </a:solidFill>
              <a:latin typeface="하나 B" pitchFamily="18" charset="-127"/>
              <a:ea typeface="하나 B" pitchFamily="18" charset="-127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7083739" y="3500234"/>
            <a:ext cx="107112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278289"/>
                </a:solidFill>
                <a:latin typeface="하나 B" pitchFamily="18" charset="-127"/>
                <a:ea typeface="하나 B" pitchFamily="18" charset="-127"/>
              </a:rPr>
              <a:t>그룹공용</a:t>
            </a:r>
            <a:endParaRPr lang="en-US" altLang="ko-KR" sz="1100" dirty="0" smtClean="0">
              <a:solidFill>
                <a:srgbClr val="278289"/>
              </a:solidFill>
              <a:latin typeface="하나 B" pitchFamily="18" charset="-127"/>
              <a:ea typeface="하나 B" pitchFamily="18" charset="-127"/>
            </a:endParaRPr>
          </a:p>
          <a:p>
            <a:pPr algn="ctr"/>
            <a:r>
              <a:rPr lang="ko-KR" altLang="en-US" sz="1100" dirty="0" err="1" smtClean="0">
                <a:solidFill>
                  <a:srgbClr val="278289"/>
                </a:solidFill>
                <a:latin typeface="하나 B" pitchFamily="18" charset="-127"/>
                <a:ea typeface="하나 B" pitchFamily="18" charset="-127"/>
              </a:rPr>
              <a:t>클라우드서비스</a:t>
            </a:r>
            <a:endParaRPr lang="ko-KR" altLang="en-US" sz="1100" dirty="0">
              <a:solidFill>
                <a:srgbClr val="278289"/>
              </a:solidFill>
              <a:latin typeface="하나 B" pitchFamily="18" charset="-127"/>
              <a:ea typeface="하나 B" pitchFamily="18" charset="-127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3000364" y="4565354"/>
            <a:ext cx="6429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278289"/>
                </a:solidFill>
                <a:latin typeface="하나 B" pitchFamily="18" charset="-127"/>
                <a:ea typeface="하나 B" pitchFamily="18" charset="-127"/>
              </a:rPr>
              <a:t>비대면</a:t>
            </a:r>
            <a:endParaRPr lang="ko-KR" altLang="en-US" sz="1100" dirty="0">
              <a:solidFill>
                <a:srgbClr val="278289"/>
              </a:solidFill>
              <a:latin typeface="하나 B" pitchFamily="18" charset="-127"/>
              <a:ea typeface="하나 B" pitchFamily="18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3163330" y="1352022"/>
            <a:ext cx="4379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278289"/>
                </a:solidFill>
                <a:latin typeface="하나 B" pitchFamily="18" charset="-127"/>
                <a:ea typeface="하나 B" pitchFamily="18" charset="-127"/>
              </a:rPr>
              <a:t>대면</a:t>
            </a:r>
            <a:endParaRPr lang="ko-KR" altLang="en-US" sz="1100" dirty="0">
              <a:solidFill>
                <a:srgbClr val="278289"/>
              </a:solidFill>
              <a:latin typeface="하나 B" pitchFamily="18" charset="-127"/>
              <a:ea typeface="하나 B" pitchFamily="18" charset="-127"/>
            </a:endParaRPr>
          </a:p>
        </p:txBody>
      </p:sp>
      <p:cxnSp>
        <p:nvCxnSpPr>
          <p:cNvPr id="115" name="직선 화살표 연결선 114"/>
          <p:cNvCxnSpPr/>
          <p:nvPr/>
        </p:nvCxnSpPr>
        <p:spPr>
          <a:xfrm>
            <a:off x="3843342" y="2254731"/>
            <a:ext cx="304800" cy="183356"/>
          </a:xfrm>
          <a:prstGeom prst="straightConnector1">
            <a:avLst/>
          </a:prstGeom>
          <a:ln w="6350">
            <a:prstDash val="sysDash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직선 화살표 연결선 115"/>
          <p:cNvCxnSpPr/>
          <p:nvPr/>
        </p:nvCxnSpPr>
        <p:spPr>
          <a:xfrm>
            <a:off x="4469614" y="2619071"/>
            <a:ext cx="304800" cy="183356"/>
          </a:xfrm>
          <a:prstGeom prst="straightConnector1">
            <a:avLst/>
          </a:prstGeom>
          <a:ln w="6350">
            <a:prstDash val="sysDash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직선 화살표 연결선 117"/>
          <p:cNvCxnSpPr/>
          <p:nvPr/>
        </p:nvCxnSpPr>
        <p:spPr>
          <a:xfrm>
            <a:off x="4338643" y="2685752"/>
            <a:ext cx="304800" cy="183356"/>
          </a:xfrm>
          <a:prstGeom prst="straightConnector1">
            <a:avLst/>
          </a:prstGeom>
          <a:ln w="6350">
            <a:prstDash val="sysDash"/>
            <a:headEnd type="triangle" w="sm" len="sm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직선 화살표 연결선 118"/>
          <p:cNvCxnSpPr/>
          <p:nvPr/>
        </p:nvCxnSpPr>
        <p:spPr>
          <a:xfrm>
            <a:off x="3702849" y="2323809"/>
            <a:ext cx="304800" cy="183356"/>
          </a:xfrm>
          <a:prstGeom prst="straightConnector1">
            <a:avLst/>
          </a:prstGeom>
          <a:ln w="6350">
            <a:prstDash val="sysDash"/>
            <a:headEnd type="triangle" w="sm" len="sm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직사각형 120"/>
          <p:cNvSpPr/>
          <p:nvPr/>
        </p:nvSpPr>
        <p:spPr>
          <a:xfrm rot="1868166">
            <a:off x="3852858" y="2218991"/>
            <a:ext cx="324128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500" b="1" dirty="0" smtClean="0">
                <a:solidFill>
                  <a:schemeClr val="accent1"/>
                </a:solidFill>
                <a:latin typeface="하나 B" pitchFamily="18" charset="-127"/>
                <a:ea typeface="하나 B" pitchFamily="18" charset="-127"/>
              </a:rPr>
              <a:t>Data</a:t>
            </a:r>
            <a:endParaRPr lang="ko-KR" altLang="en-US" sz="500" b="1" dirty="0">
              <a:solidFill>
                <a:schemeClr val="accent1"/>
              </a:solidFill>
            </a:endParaRPr>
          </a:p>
        </p:txBody>
      </p:sp>
      <p:sp>
        <p:nvSpPr>
          <p:cNvPr id="123" name="직사각형 122"/>
          <p:cNvSpPr/>
          <p:nvPr/>
        </p:nvSpPr>
        <p:spPr>
          <a:xfrm rot="1868166">
            <a:off x="4474364" y="2580941"/>
            <a:ext cx="324128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500" b="1" dirty="0" smtClean="0">
                <a:solidFill>
                  <a:schemeClr val="accent1"/>
                </a:solidFill>
                <a:latin typeface="하나 B" pitchFamily="18" charset="-127"/>
                <a:ea typeface="하나 B" pitchFamily="18" charset="-127"/>
              </a:rPr>
              <a:t>Data</a:t>
            </a:r>
            <a:endParaRPr lang="ko-KR" altLang="en-US" sz="500" b="1" dirty="0">
              <a:solidFill>
                <a:schemeClr val="accent1"/>
              </a:solidFill>
            </a:endParaRPr>
          </a:p>
        </p:txBody>
      </p:sp>
      <p:sp>
        <p:nvSpPr>
          <p:cNvPr id="124" name="직사각형 123"/>
          <p:cNvSpPr/>
          <p:nvPr/>
        </p:nvSpPr>
        <p:spPr>
          <a:xfrm rot="1868166">
            <a:off x="3681408" y="2376153"/>
            <a:ext cx="324128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500" b="1" dirty="0" smtClean="0">
                <a:solidFill>
                  <a:schemeClr val="accent1"/>
                </a:solidFill>
                <a:latin typeface="하나 B" pitchFamily="18" charset="-127"/>
                <a:ea typeface="하나 B" pitchFamily="18" charset="-127"/>
              </a:rPr>
              <a:t>Data</a:t>
            </a:r>
            <a:endParaRPr lang="ko-KR" altLang="en-US" sz="500" b="1" dirty="0">
              <a:solidFill>
                <a:schemeClr val="accent1"/>
              </a:solidFill>
            </a:endParaRPr>
          </a:p>
        </p:txBody>
      </p:sp>
      <p:sp>
        <p:nvSpPr>
          <p:cNvPr id="125" name="직사각형 124"/>
          <p:cNvSpPr/>
          <p:nvPr/>
        </p:nvSpPr>
        <p:spPr>
          <a:xfrm rot="1868166">
            <a:off x="4319580" y="2747638"/>
            <a:ext cx="324128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500" b="1" dirty="0" smtClean="0">
                <a:solidFill>
                  <a:schemeClr val="accent1"/>
                </a:solidFill>
                <a:latin typeface="하나 B" pitchFamily="18" charset="-127"/>
                <a:ea typeface="하나 B" pitchFamily="18" charset="-127"/>
              </a:rPr>
              <a:t>Data</a:t>
            </a:r>
            <a:endParaRPr lang="ko-KR" altLang="en-US" sz="500" b="1" dirty="0">
              <a:solidFill>
                <a:schemeClr val="accent1"/>
              </a:solidFill>
            </a:endParaRPr>
          </a:p>
        </p:txBody>
      </p:sp>
      <p:cxnSp>
        <p:nvCxnSpPr>
          <p:cNvPr id="126" name="직선 화살표 연결선 125"/>
          <p:cNvCxnSpPr/>
          <p:nvPr/>
        </p:nvCxnSpPr>
        <p:spPr>
          <a:xfrm rot="10800000" flipV="1">
            <a:off x="4296914" y="3321519"/>
            <a:ext cx="282231" cy="166231"/>
          </a:xfrm>
          <a:prstGeom prst="straightConnector1">
            <a:avLst/>
          </a:prstGeom>
          <a:ln w="6350">
            <a:prstDash val="sysDash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직선 화살표 연결선 126"/>
          <p:cNvCxnSpPr/>
          <p:nvPr/>
        </p:nvCxnSpPr>
        <p:spPr>
          <a:xfrm rot="10800000" flipV="1">
            <a:off x="3683985" y="3681088"/>
            <a:ext cx="283178" cy="166241"/>
          </a:xfrm>
          <a:prstGeom prst="straightConnector1">
            <a:avLst/>
          </a:prstGeom>
          <a:ln w="6350">
            <a:prstDash val="sysDash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직선 화살표 연결선 127"/>
          <p:cNvCxnSpPr/>
          <p:nvPr/>
        </p:nvCxnSpPr>
        <p:spPr>
          <a:xfrm rot="10800000" flipV="1">
            <a:off x="3816110" y="3747763"/>
            <a:ext cx="279644" cy="159103"/>
          </a:xfrm>
          <a:prstGeom prst="straightConnector1">
            <a:avLst/>
          </a:prstGeom>
          <a:ln w="6350">
            <a:prstDash val="sysDash"/>
            <a:headEnd type="triangle" w="sm" len="sm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직선 화살표 연결선 128"/>
          <p:cNvCxnSpPr/>
          <p:nvPr/>
        </p:nvCxnSpPr>
        <p:spPr>
          <a:xfrm rot="10800000" flipV="1">
            <a:off x="4449677" y="3378670"/>
            <a:ext cx="281866" cy="175778"/>
          </a:xfrm>
          <a:prstGeom prst="straightConnector1">
            <a:avLst/>
          </a:prstGeom>
          <a:ln w="6350">
            <a:prstDash val="sysDash"/>
            <a:headEnd type="triangle" w="sm" len="sm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직사각형 129"/>
          <p:cNvSpPr/>
          <p:nvPr/>
        </p:nvSpPr>
        <p:spPr>
          <a:xfrm rot="19731834" flipH="1">
            <a:off x="4268060" y="3275807"/>
            <a:ext cx="297502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500" b="1" dirty="0" smtClean="0">
                <a:solidFill>
                  <a:schemeClr val="accent1"/>
                </a:solidFill>
                <a:latin typeface="하나 B" pitchFamily="18" charset="-127"/>
                <a:ea typeface="하나 B" pitchFamily="18" charset="-127"/>
              </a:rPr>
              <a:t>Data</a:t>
            </a:r>
            <a:endParaRPr lang="ko-KR" altLang="en-US" sz="500" b="1" dirty="0">
              <a:solidFill>
                <a:schemeClr val="accent1"/>
              </a:solidFill>
            </a:endParaRPr>
          </a:p>
        </p:txBody>
      </p:sp>
      <p:sp>
        <p:nvSpPr>
          <p:cNvPr id="131" name="직사각형 130"/>
          <p:cNvSpPr/>
          <p:nvPr/>
        </p:nvSpPr>
        <p:spPr>
          <a:xfrm rot="19731834" flipH="1">
            <a:off x="3661889" y="3637753"/>
            <a:ext cx="297502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500" b="1" dirty="0" smtClean="0">
                <a:solidFill>
                  <a:schemeClr val="accent1"/>
                </a:solidFill>
                <a:latin typeface="하나 B" pitchFamily="18" charset="-127"/>
                <a:ea typeface="하나 B" pitchFamily="18" charset="-127"/>
              </a:rPr>
              <a:t>Data</a:t>
            </a:r>
            <a:endParaRPr lang="ko-KR" altLang="en-US" sz="500" b="1" dirty="0">
              <a:solidFill>
                <a:schemeClr val="accent1"/>
              </a:solidFill>
            </a:endParaRPr>
          </a:p>
        </p:txBody>
      </p:sp>
      <p:sp>
        <p:nvSpPr>
          <p:cNvPr id="132" name="직사각형 131"/>
          <p:cNvSpPr/>
          <p:nvPr/>
        </p:nvSpPr>
        <p:spPr>
          <a:xfrm rot="19653177" flipH="1">
            <a:off x="4468125" y="3429104"/>
            <a:ext cx="297502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500" b="1" dirty="0" smtClean="0">
                <a:solidFill>
                  <a:schemeClr val="accent1"/>
                </a:solidFill>
                <a:latin typeface="하나 B" pitchFamily="18" charset="-127"/>
                <a:ea typeface="하나 B" pitchFamily="18" charset="-127"/>
              </a:rPr>
              <a:t>Data</a:t>
            </a:r>
            <a:endParaRPr lang="ko-KR" altLang="en-US" sz="500" b="1" dirty="0">
              <a:solidFill>
                <a:schemeClr val="accent1"/>
              </a:solidFill>
            </a:endParaRPr>
          </a:p>
        </p:txBody>
      </p:sp>
      <p:sp>
        <p:nvSpPr>
          <p:cNvPr id="133" name="직사각형 132"/>
          <p:cNvSpPr/>
          <p:nvPr/>
        </p:nvSpPr>
        <p:spPr>
          <a:xfrm rot="19757800" flipH="1">
            <a:off x="3820427" y="3798198"/>
            <a:ext cx="297502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500" b="1" dirty="0" smtClean="0">
                <a:solidFill>
                  <a:schemeClr val="accent1"/>
                </a:solidFill>
                <a:latin typeface="하나 B" pitchFamily="18" charset="-127"/>
                <a:ea typeface="하나 B" pitchFamily="18" charset="-127"/>
              </a:rPr>
              <a:t>Data</a:t>
            </a:r>
            <a:endParaRPr lang="ko-KR" altLang="en-US" sz="500" b="1" dirty="0">
              <a:solidFill>
                <a:schemeClr val="accent1"/>
              </a:solidFill>
            </a:endParaRPr>
          </a:p>
        </p:txBody>
      </p:sp>
      <p:pic>
        <p:nvPicPr>
          <p:cNvPr id="135" name="그림 134" descr="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07385" y="3631237"/>
            <a:ext cx="404653" cy="714380"/>
          </a:xfrm>
          <a:prstGeom prst="rect">
            <a:avLst/>
          </a:prstGeom>
        </p:spPr>
      </p:pic>
      <p:pic>
        <p:nvPicPr>
          <p:cNvPr id="136" name="그림 135" descr="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40410" y="3562332"/>
            <a:ext cx="404653" cy="714380"/>
          </a:xfrm>
          <a:prstGeom prst="rect">
            <a:avLst/>
          </a:prstGeom>
        </p:spPr>
      </p:pic>
      <p:pic>
        <p:nvPicPr>
          <p:cNvPr id="137" name="그림 136" descr="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25445" y="3786190"/>
            <a:ext cx="404653" cy="714380"/>
          </a:xfrm>
          <a:prstGeom prst="rect">
            <a:avLst/>
          </a:prstGeom>
        </p:spPr>
      </p:pic>
      <p:pic>
        <p:nvPicPr>
          <p:cNvPr id="138" name="그림 137" descr="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58470" y="3714752"/>
            <a:ext cx="404653" cy="714380"/>
          </a:xfrm>
          <a:prstGeom prst="rect">
            <a:avLst/>
          </a:prstGeom>
        </p:spPr>
      </p:pic>
      <p:sp>
        <p:nvSpPr>
          <p:cNvPr id="139" name="TextBox 138"/>
          <p:cNvSpPr txBox="1"/>
          <p:nvPr/>
        </p:nvSpPr>
        <p:spPr>
          <a:xfrm>
            <a:off x="5983600" y="4357694"/>
            <a:ext cx="9444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 smtClean="0">
                <a:solidFill>
                  <a:srgbClr val="278289"/>
                </a:solidFill>
                <a:latin typeface="하나 B" pitchFamily="18" charset="-127"/>
                <a:ea typeface="하나 B" pitchFamily="18" charset="-127"/>
              </a:rPr>
              <a:t>금융정보보안</a:t>
            </a:r>
            <a:endParaRPr lang="ko-KR" altLang="en-US" sz="1100" dirty="0">
              <a:solidFill>
                <a:srgbClr val="278289"/>
              </a:solidFill>
              <a:latin typeface="하나 B" pitchFamily="18" charset="-127"/>
              <a:ea typeface="하나 B" pitchFamily="18" charset="-127"/>
            </a:endParaRPr>
          </a:p>
        </p:txBody>
      </p:sp>
      <p:pic>
        <p:nvPicPr>
          <p:cNvPr id="140" name="그림 139" descr="무제-5.png"/>
          <p:cNvPicPr>
            <a:picLocks noChangeAspect="1"/>
          </p:cNvPicPr>
          <p:nvPr/>
        </p:nvPicPr>
        <p:blipFill>
          <a:blip r:embed="rId6" cstate="print"/>
          <a:srcRect t="33333" b="37500"/>
          <a:stretch>
            <a:fillRect/>
          </a:stretch>
        </p:blipFill>
        <p:spPr>
          <a:xfrm>
            <a:off x="5868181" y="3475808"/>
            <a:ext cx="571504" cy="294277"/>
          </a:xfrm>
          <a:prstGeom prst="rect">
            <a:avLst/>
          </a:prstGeom>
        </p:spPr>
      </p:pic>
      <p:sp>
        <p:nvSpPr>
          <p:cNvPr id="143" name="타원 142"/>
          <p:cNvSpPr/>
          <p:nvPr/>
        </p:nvSpPr>
        <p:spPr>
          <a:xfrm>
            <a:off x="8143900" y="3661465"/>
            <a:ext cx="48443" cy="53287"/>
          </a:xfrm>
          <a:prstGeom prst="ellipse">
            <a:avLst/>
          </a:prstGeom>
          <a:solidFill>
            <a:srgbClr val="39A6A9"/>
          </a:solidFill>
          <a:ln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L" pitchFamily="18" charset="-127"/>
              <a:ea typeface="하나 L" pitchFamily="18" charset="-127"/>
            </a:endParaRPr>
          </a:p>
        </p:txBody>
      </p:sp>
      <p:cxnSp>
        <p:nvCxnSpPr>
          <p:cNvPr id="159" name="Shape 158"/>
          <p:cNvCxnSpPr>
            <a:endCxn id="143" idx="6"/>
          </p:cNvCxnSpPr>
          <p:nvPr/>
        </p:nvCxnSpPr>
        <p:spPr>
          <a:xfrm rot="5400000">
            <a:off x="7643268" y="2536626"/>
            <a:ext cx="1700559" cy="602407"/>
          </a:xfrm>
          <a:prstGeom prst="bentConnector2">
            <a:avLst/>
          </a:prstGeom>
          <a:ln>
            <a:solidFill>
              <a:srgbClr val="299D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타원 162"/>
          <p:cNvSpPr/>
          <p:nvPr/>
        </p:nvSpPr>
        <p:spPr>
          <a:xfrm>
            <a:off x="3357554" y="1285860"/>
            <a:ext cx="48443" cy="53287"/>
          </a:xfrm>
          <a:prstGeom prst="ellipse">
            <a:avLst/>
          </a:prstGeom>
          <a:solidFill>
            <a:srgbClr val="39A6A9"/>
          </a:solidFill>
          <a:ln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L" pitchFamily="18" charset="-127"/>
              <a:ea typeface="하나 L" pitchFamily="18" charset="-127"/>
            </a:endParaRPr>
          </a:p>
        </p:txBody>
      </p:sp>
      <p:cxnSp>
        <p:nvCxnSpPr>
          <p:cNvPr id="164" name="Shape 163"/>
          <p:cNvCxnSpPr>
            <a:endCxn id="163" idx="0"/>
          </p:cNvCxnSpPr>
          <p:nvPr/>
        </p:nvCxnSpPr>
        <p:spPr>
          <a:xfrm>
            <a:off x="2500298" y="928670"/>
            <a:ext cx="881478" cy="357190"/>
          </a:xfrm>
          <a:prstGeom prst="bentConnector2">
            <a:avLst/>
          </a:prstGeom>
          <a:ln>
            <a:solidFill>
              <a:srgbClr val="299D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/>
          <p:cNvSpPr/>
          <p:nvPr/>
        </p:nvSpPr>
        <p:spPr>
          <a:xfrm>
            <a:off x="285720" y="771525"/>
            <a:ext cx="2228880" cy="1371600"/>
          </a:xfrm>
          <a:prstGeom prst="rect">
            <a:avLst/>
          </a:prstGeom>
          <a:solidFill>
            <a:schemeClr val="bg1"/>
          </a:solidFill>
          <a:ln w="12700">
            <a:solidFill>
              <a:srgbClr val="299D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2" name="TextBox 161"/>
          <p:cNvSpPr txBox="1"/>
          <p:nvPr/>
        </p:nvSpPr>
        <p:spPr>
          <a:xfrm>
            <a:off x="285720" y="782380"/>
            <a:ext cx="3000396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000" dirty="0" smtClean="0">
                <a:solidFill>
                  <a:srgbClr val="299DA3"/>
                </a:solidFill>
                <a:latin typeface="하나 B" pitchFamily="18" charset="-127"/>
                <a:ea typeface="하나 B" pitchFamily="18" charset="-127"/>
              </a:rPr>
              <a:t>공인전자문서센터</a:t>
            </a:r>
            <a:endParaRPr lang="en-US" altLang="ko-KR" sz="800" dirty="0" smtClean="0">
              <a:solidFill>
                <a:srgbClr val="299DA3"/>
              </a:solidFill>
              <a:latin typeface="하나 B" pitchFamily="18" charset="-127"/>
              <a:ea typeface="하나 B" pitchFamily="18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● 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국내 금융권 공인전자문서센터 </a:t>
            </a:r>
            <a:r>
              <a:rPr lang="en-US" altLang="ko-KR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1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호</a:t>
            </a:r>
            <a:endParaRPr lang="en-US" altLang="ko-KR" sz="900" dirty="0" smtClean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● 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국내 최초 </a:t>
            </a:r>
            <a:r>
              <a:rPr lang="en-US" altLang="ko-KR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‘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전자문서 작성 시설</a:t>
            </a:r>
            <a:r>
              <a:rPr lang="en-US" altLang="ko-KR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/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장비인증</a:t>
            </a:r>
            <a:r>
              <a:rPr lang="en-US" altLang="ko-KR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/</a:t>
            </a:r>
          </a:p>
          <a:p>
            <a:pPr>
              <a:lnSpc>
                <a:spcPct val="130000"/>
              </a:lnSpc>
            </a:pPr>
            <a:r>
              <a:rPr lang="en-US" altLang="ko-KR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   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공인전자문서 보관 지정</a:t>
            </a:r>
            <a:r>
              <a:rPr lang="en-US" altLang="ko-KR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’ 3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개 영역 인증</a:t>
            </a:r>
            <a:endParaRPr lang="en-US" altLang="ko-KR" sz="900" dirty="0" smtClean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● 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중요 원본 문서의 전자화문서와 전자문서</a:t>
            </a:r>
            <a:endParaRPr lang="en-US" altLang="ko-KR" sz="900" dirty="0" smtClean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   (TSA) 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보관하여 법적</a:t>
            </a:r>
            <a:r>
              <a:rPr lang="en-US" altLang="ko-KR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, 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기술적</a:t>
            </a:r>
            <a:r>
              <a:rPr lang="en-US" altLang="ko-KR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, 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관리적 및</a:t>
            </a:r>
            <a:endParaRPr lang="en-US" altLang="ko-KR" sz="900" dirty="0" smtClean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   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물리적 신뢰성 확보</a:t>
            </a:r>
            <a:endParaRPr lang="en-US" altLang="ko-KR" sz="1050" dirty="0" smtClean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</p:txBody>
      </p:sp>
      <p:cxnSp>
        <p:nvCxnSpPr>
          <p:cNvPr id="172" name="Shape 171"/>
          <p:cNvCxnSpPr>
            <a:endCxn id="173" idx="6"/>
          </p:cNvCxnSpPr>
          <p:nvPr/>
        </p:nvCxnSpPr>
        <p:spPr>
          <a:xfrm rot="10800000">
            <a:off x="6952479" y="4485031"/>
            <a:ext cx="1869304" cy="644318"/>
          </a:xfrm>
          <a:prstGeom prst="bentConnector3">
            <a:avLst>
              <a:gd name="adj1" fmla="val 618"/>
            </a:avLst>
          </a:prstGeom>
          <a:ln>
            <a:solidFill>
              <a:srgbClr val="299D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타원 172"/>
          <p:cNvSpPr/>
          <p:nvPr/>
        </p:nvSpPr>
        <p:spPr>
          <a:xfrm>
            <a:off x="6904036" y="4458387"/>
            <a:ext cx="48443" cy="53287"/>
          </a:xfrm>
          <a:prstGeom prst="ellipse">
            <a:avLst/>
          </a:prstGeom>
          <a:solidFill>
            <a:srgbClr val="39A6A9"/>
          </a:solidFill>
          <a:ln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5072066" y="5128260"/>
            <a:ext cx="3954438" cy="1673134"/>
          </a:xfrm>
          <a:prstGeom prst="rect">
            <a:avLst/>
          </a:prstGeom>
          <a:solidFill>
            <a:srgbClr val="FFFFFF"/>
          </a:solidFill>
          <a:ln w="12700">
            <a:solidFill>
              <a:srgbClr val="299D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0" name="TextBox 169"/>
          <p:cNvSpPr txBox="1"/>
          <p:nvPr/>
        </p:nvSpPr>
        <p:spPr>
          <a:xfrm>
            <a:off x="5072066" y="5185258"/>
            <a:ext cx="1885992" cy="167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000" dirty="0" smtClean="0">
                <a:solidFill>
                  <a:srgbClr val="299DA3"/>
                </a:solidFill>
                <a:latin typeface="하나 B" pitchFamily="18" charset="-127"/>
                <a:ea typeface="하나 B" pitchFamily="18" charset="-127"/>
              </a:rPr>
              <a:t>보안 관제</a:t>
            </a:r>
            <a:endParaRPr lang="en-US" altLang="ko-KR" sz="800" dirty="0" smtClean="0">
              <a:solidFill>
                <a:srgbClr val="299DA3"/>
              </a:solidFill>
              <a:latin typeface="하나 B" pitchFamily="18" charset="-127"/>
              <a:ea typeface="하나 B" pitchFamily="18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● </a:t>
            </a:r>
            <a:r>
              <a:rPr lang="en-US" altLang="ko-KR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24/365 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상시 모니터링</a:t>
            </a:r>
            <a:endParaRPr lang="en-US" altLang="ko-KR" sz="900" dirty="0" smtClean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  <a:p>
            <a:pPr>
              <a:lnSpc>
                <a:spcPct val="130000"/>
              </a:lnSpc>
            </a:pPr>
            <a:endParaRPr lang="en-US" altLang="ko-KR" sz="900" dirty="0" smtClean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  <a:p>
            <a:pPr>
              <a:lnSpc>
                <a:spcPct val="130000"/>
              </a:lnSpc>
            </a:pPr>
            <a:endParaRPr lang="en-US" altLang="ko-KR" sz="700" dirty="0" smtClean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  <a:p>
            <a:pPr>
              <a:lnSpc>
                <a:spcPct val="130000"/>
              </a:lnSpc>
            </a:pPr>
            <a:endParaRPr lang="en-US" altLang="ko-KR" sz="700" dirty="0" smtClean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1000" dirty="0" smtClean="0">
                <a:solidFill>
                  <a:srgbClr val="299DA3"/>
                </a:solidFill>
                <a:latin typeface="하나 B" pitchFamily="18" charset="-127"/>
                <a:ea typeface="하나 B" pitchFamily="18" charset="-127"/>
              </a:rPr>
              <a:t>보안 솔루션</a:t>
            </a:r>
            <a:endParaRPr lang="en-US" altLang="ko-KR" sz="800" dirty="0" smtClean="0">
              <a:solidFill>
                <a:srgbClr val="299DA3"/>
              </a:solidFill>
              <a:latin typeface="하나 B" pitchFamily="18" charset="-127"/>
              <a:ea typeface="하나 B" pitchFamily="18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● </a:t>
            </a:r>
            <a:r>
              <a:rPr lang="ko-KR" altLang="en-US" sz="9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웹쉘방지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 솔루션 </a:t>
            </a:r>
            <a:r>
              <a:rPr lang="en-US" altLang="ko-KR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1Q </a:t>
            </a:r>
            <a:r>
              <a:rPr lang="en-US" altLang="ko-KR" sz="9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ShellGuard</a:t>
            </a:r>
            <a:endParaRPr lang="en-US" altLang="ko-KR" sz="800" dirty="0" smtClean="0">
              <a:solidFill>
                <a:srgbClr val="299DA3"/>
              </a:solidFill>
              <a:latin typeface="하나 B" pitchFamily="18" charset="-127"/>
              <a:ea typeface="하나 B" pitchFamily="18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● </a:t>
            </a:r>
            <a:r>
              <a:rPr lang="ko-KR" altLang="en-US" sz="9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포렌식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 서비스</a:t>
            </a:r>
            <a:endParaRPr lang="en-US" altLang="ko-KR" sz="900" dirty="0" smtClean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  <a:p>
            <a:pPr>
              <a:lnSpc>
                <a:spcPct val="130000"/>
              </a:lnSpc>
            </a:pPr>
            <a:endParaRPr lang="en-US" altLang="ko-KR" sz="900" dirty="0" smtClean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6858016" y="5156670"/>
            <a:ext cx="2244784" cy="167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000" dirty="0" smtClean="0">
                <a:solidFill>
                  <a:srgbClr val="299DA3"/>
                </a:solidFill>
                <a:latin typeface="하나 B" pitchFamily="18" charset="-127"/>
                <a:ea typeface="하나 B" pitchFamily="18" charset="-127"/>
              </a:rPr>
              <a:t>침해대응분석</a:t>
            </a:r>
            <a:endParaRPr lang="en-US" altLang="ko-KR" sz="1000" dirty="0" smtClean="0">
              <a:solidFill>
                <a:srgbClr val="299DA3"/>
              </a:solidFill>
              <a:latin typeface="하나 B" pitchFamily="18" charset="-127"/>
              <a:ea typeface="하나 B" pitchFamily="18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● 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최신 보안위협 분석 기반 침해사고 예방</a:t>
            </a:r>
            <a:endParaRPr lang="en-US" altLang="ko-KR" sz="1000" dirty="0" smtClean="0">
              <a:solidFill>
                <a:srgbClr val="299DA3"/>
              </a:solidFill>
              <a:latin typeface="하나 B" pitchFamily="18" charset="-127"/>
              <a:ea typeface="하나 B" pitchFamily="18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● </a:t>
            </a:r>
            <a:r>
              <a:rPr lang="en-US" altLang="ko-KR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24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사고 원인 분석</a:t>
            </a:r>
            <a:r>
              <a:rPr lang="en-US" altLang="ko-KR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, 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복구</a:t>
            </a:r>
            <a:r>
              <a:rPr lang="en-US" altLang="ko-KR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, 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재발방지책 수립</a:t>
            </a:r>
            <a:endParaRPr lang="en-US" altLang="ko-KR" sz="900" dirty="0" smtClean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  <a:p>
            <a:pPr>
              <a:lnSpc>
                <a:spcPct val="130000"/>
              </a:lnSpc>
            </a:pPr>
            <a:endParaRPr lang="en-US" altLang="ko-KR" sz="700" dirty="0" smtClean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  <a:p>
            <a:pPr>
              <a:lnSpc>
                <a:spcPct val="130000"/>
              </a:lnSpc>
            </a:pPr>
            <a:endParaRPr lang="en-US" altLang="ko-KR" sz="700" dirty="0" smtClean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1000" dirty="0" smtClean="0">
                <a:solidFill>
                  <a:srgbClr val="299DA3"/>
                </a:solidFill>
                <a:latin typeface="하나 B" pitchFamily="18" charset="-127"/>
                <a:ea typeface="하나 B" pitchFamily="18" charset="-127"/>
              </a:rPr>
              <a:t>보안 솔루션</a:t>
            </a:r>
            <a:endParaRPr lang="en-US" altLang="ko-KR" sz="800" dirty="0" smtClean="0">
              <a:solidFill>
                <a:srgbClr val="299DA3"/>
              </a:solidFill>
              <a:latin typeface="하나 B" pitchFamily="18" charset="-127"/>
              <a:ea typeface="하나 B" pitchFamily="18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● 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정보보호</a:t>
            </a:r>
            <a:r>
              <a:rPr lang="en-US" altLang="ko-KR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, 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개인정보 관리체계 인증 컨설팅</a:t>
            </a:r>
            <a:endParaRPr lang="en-US" altLang="ko-KR" sz="800" dirty="0" smtClean="0">
              <a:solidFill>
                <a:srgbClr val="299DA3"/>
              </a:solidFill>
              <a:latin typeface="하나 B" pitchFamily="18" charset="-127"/>
              <a:ea typeface="하나 B" pitchFamily="18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● 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보안 취약점 진단</a:t>
            </a:r>
            <a:endParaRPr lang="en-US" altLang="ko-KR" sz="900" dirty="0" smtClean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  <a:p>
            <a:pPr>
              <a:lnSpc>
                <a:spcPct val="130000"/>
              </a:lnSpc>
            </a:pPr>
            <a:endParaRPr lang="en-US" altLang="ko-KR" sz="900" dirty="0" smtClean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</p:txBody>
      </p:sp>
      <p:cxnSp>
        <p:nvCxnSpPr>
          <p:cNvPr id="187" name="직선 연결선 186"/>
          <p:cNvCxnSpPr/>
          <p:nvPr/>
        </p:nvCxnSpPr>
        <p:spPr>
          <a:xfrm>
            <a:off x="5143504" y="5929330"/>
            <a:ext cx="3816000" cy="0"/>
          </a:xfrm>
          <a:prstGeom prst="line">
            <a:avLst/>
          </a:prstGeom>
          <a:ln>
            <a:solidFill>
              <a:srgbClr val="299D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타원 193"/>
          <p:cNvSpPr/>
          <p:nvPr/>
        </p:nvSpPr>
        <p:spPr>
          <a:xfrm>
            <a:off x="3044790" y="4673504"/>
            <a:ext cx="48443" cy="53287"/>
          </a:xfrm>
          <a:prstGeom prst="ellipse">
            <a:avLst/>
          </a:prstGeom>
          <a:solidFill>
            <a:srgbClr val="39A6A9"/>
          </a:solidFill>
          <a:ln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L" pitchFamily="18" charset="-127"/>
              <a:ea typeface="하나 L" pitchFamily="18" charset="-127"/>
            </a:endParaRPr>
          </a:p>
        </p:txBody>
      </p:sp>
      <p:cxnSp>
        <p:nvCxnSpPr>
          <p:cNvPr id="195" name="Shape 171"/>
          <p:cNvCxnSpPr>
            <a:stCxn id="194" idx="2"/>
          </p:cNvCxnSpPr>
          <p:nvPr/>
        </p:nvCxnSpPr>
        <p:spPr>
          <a:xfrm rot="10800000" flipV="1">
            <a:off x="596900" y="4700148"/>
            <a:ext cx="2447890" cy="354452"/>
          </a:xfrm>
          <a:prstGeom prst="bentConnector3">
            <a:avLst>
              <a:gd name="adj1" fmla="val 100066"/>
            </a:avLst>
          </a:prstGeom>
          <a:ln>
            <a:solidFill>
              <a:srgbClr val="299D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직사각형 189"/>
          <p:cNvSpPr/>
          <p:nvPr/>
        </p:nvSpPr>
        <p:spPr>
          <a:xfrm>
            <a:off x="214282" y="4857759"/>
            <a:ext cx="3786214" cy="1926217"/>
          </a:xfrm>
          <a:prstGeom prst="rect">
            <a:avLst/>
          </a:prstGeom>
          <a:solidFill>
            <a:srgbClr val="FFFFFF"/>
          </a:solidFill>
          <a:ln w="12700">
            <a:solidFill>
              <a:srgbClr val="299D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1" name="TextBox 190"/>
          <p:cNvSpPr txBox="1"/>
          <p:nvPr/>
        </p:nvSpPr>
        <p:spPr>
          <a:xfrm>
            <a:off x="742127" y="4892594"/>
            <a:ext cx="2767012" cy="1810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endParaRPr lang="en-US" altLang="ko-KR" sz="800" dirty="0" smtClean="0">
              <a:solidFill>
                <a:srgbClr val="299DA3"/>
              </a:solidFill>
              <a:latin typeface="하나 B" pitchFamily="18" charset="-127"/>
              <a:ea typeface="하나 B" pitchFamily="18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24/365 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온라인으로 접속하여</a:t>
            </a:r>
            <a:endParaRPr lang="en-US" altLang="ko-KR" sz="900" dirty="0" smtClean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다양한 단말기로 테스트 및 점검 가능한 통합 플랫폼</a:t>
            </a:r>
            <a:endParaRPr lang="en-US" altLang="ko-KR" sz="1100" dirty="0" smtClean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  <a:p>
            <a:pPr>
              <a:lnSpc>
                <a:spcPct val="130000"/>
              </a:lnSpc>
            </a:pPr>
            <a:endParaRPr lang="en-US" altLang="ko-KR" sz="1050" dirty="0" smtClean="0">
              <a:solidFill>
                <a:srgbClr val="299DA3"/>
              </a:solidFill>
              <a:latin typeface="하나 B" pitchFamily="18" charset="-127"/>
              <a:ea typeface="하나 B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050" dirty="0" smtClean="0">
              <a:solidFill>
                <a:srgbClr val="299DA3"/>
              </a:solidFill>
              <a:latin typeface="하나 M" pitchFamily="18" charset="-127"/>
              <a:ea typeface="하나 M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050" dirty="0">
              <a:solidFill>
                <a:srgbClr val="299DA3"/>
              </a:solidFill>
              <a:latin typeface="하나 M" pitchFamily="18" charset="-127"/>
              <a:ea typeface="하나 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50" dirty="0" smtClean="0">
                <a:solidFill>
                  <a:srgbClr val="299DA3"/>
                </a:solidFill>
                <a:latin typeface="하나 M" pitchFamily="18" charset="-127"/>
                <a:ea typeface="하나 M" pitchFamily="18" charset="-127"/>
              </a:rPr>
              <a:t>One API</a:t>
            </a:r>
            <a:r>
              <a:rPr lang="en-US" altLang="ko-KR" sz="1400" dirty="0" smtClean="0">
                <a:solidFill>
                  <a:srgbClr val="299DA3"/>
                </a:solidFill>
                <a:latin typeface="하나 M" pitchFamily="18" charset="-127"/>
                <a:ea typeface="하나 M" pitchFamily="18" charset="-127"/>
              </a:rPr>
              <a:t> </a:t>
            </a:r>
            <a:endParaRPr lang="en-US" altLang="ko-KR" sz="1050" dirty="0" smtClean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9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제휴사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 서비스 연동 솔루션</a:t>
            </a:r>
            <a:endParaRPr lang="en-US" altLang="ko-KR" sz="800" dirty="0" smtClean="0">
              <a:solidFill>
                <a:srgbClr val="299DA3"/>
              </a:solidFill>
              <a:latin typeface="하나 B" pitchFamily="18" charset="-127"/>
              <a:ea typeface="하나 B" pitchFamily="18" charset="-127"/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2162178" y="5510083"/>
            <a:ext cx="1766880" cy="1262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050" dirty="0" smtClean="0">
                <a:solidFill>
                  <a:srgbClr val="299DA3"/>
                </a:solidFill>
                <a:latin typeface="하나 B" pitchFamily="18" charset="-127"/>
                <a:ea typeface="하나 B" pitchFamily="18" charset="-127"/>
              </a:rPr>
              <a:t>Digital OTP</a:t>
            </a:r>
            <a:endParaRPr lang="en-US" altLang="ko-KR" sz="1050" dirty="0" smtClean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추가적인 보안매체가 </a:t>
            </a:r>
            <a:r>
              <a:rPr lang="ko-KR" altLang="en-US" sz="9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필요없는</a:t>
            </a:r>
            <a:endParaRPr lang="en-US" altLang="ko-KR" sz="900" dirty="0" smtClean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높은 보안성의 전자서명 솔루션</a:t>
            </a:r>
            <a:endParaRPr lang="en-US" altLang="ko-KR" sz="900" dirty="0" smtClean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 smtClean="0">
                <a:solidFill>
                  <a:srgbClr val="299DA3"/>
                </a:solidFill>
                <a:latin typeface="하나 M" pitchFamily="18" charset="-127"/>
                <a:ea typeface="하나 M" pitchFamily="18" charset="-127"/>
              </a:rPr>
              <a:t>GLI</a:t>
            </a:r>
            <a:r>
              <a:rPr lang="en-US" altLang="ko-KR" sz="1400" dirty="0" smtClean="0">
                <a:solidFill>
                  <a:srgbClr val="299DA3"/>
                </a:solidFill>
                <a:latin typeface="하나 M" pitchFamily="18" charset="-127"/>
                <a:ea typeface="하나 M" pitchFamily="18" charset="-127"/>
              </a:rPr>
              <a:t> </a:t>
            </a:r>
            <a:endParaRPr lang="en-US" altLang="ko-KR" sz="1100" dirty="0" smtClean="0">
              <a:solidFill>
                <a:srgbClr val="299DA3"/>
              </a:solidFill>
              <a:latin typeface="하나 M" pitchFamily="18" charset="-127"/>
              <a:ea typeface="하나 M" pitchFamily="18" charset="-127"/>
            </a:endParaRPr>
          </a:p>
          <a:p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글로벌 </a:t>
            </a:r>
            <a:r>
              <a:rPr lang="ko-KR" altLang="en-US" sz="9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뱅킹</a:t>
            </a: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 시스템 및 서비스</a:t>
            </a:r>
            <a:endParaRPr lang="en-US" altLang="ko-KR" sz="900" dirty="0" smtClean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  <a:p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구축을 위한 인터페이스 시스템</a:t>
            </a:r>
            <a:endParaRPr lang="en-US" altLang="ko-KR" sz="900" dirty="0" smtClean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</p:txBody>
      </p:sp>
      <p:cxnSp>
        <p:nvCxnSpPr>
          <p:cNvPr id="199" name="직선 연결선 198"/>
          <p:cNvCxnSpPr/>
          <p:nvPr/>
        </p:nvCxnSpPr>
        <p:spPr>
          <a:xfrm>
            <a:off x="285720" y="5500702"/>
            <a:ext cx="3636000" cy="0"/>
          </a:xfrm>
          <a:prstGeom prst="line">
            <a:avLst/>
          </a:prstGeom>
          <a:ln>
            <a:solidFill>
              <a:srgbClr val="299DA3">
                <a:alpha val="5882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직선 연결선 199"/>
          <p:cNvCxnSpPr/>
          <p:nvPr/>
        </p:nvCxnSpPr>
        <p:spPr>
          <a:xfrm>
            <a:off x="293058" y="6178478"/>
            <a:ext cx="3636000" cy="0"/>
          </a:xfrm>
          <a:prstGeom prst="line">
            <a:avLst/>
          </a:prstGeom>
          <a:ln>
            <a:solidFill>
              <a:srgbClr val="299DA3">
                <a:alpha val="5882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직사각형 201"/>
          <p:cNvSpPr/>
          <p:nvPr/>
        </p:nvSpPr>
        <p:spPr>
          <a:xfrm>
            <a:off x="283935" y="5049322"/>
            <a:ext cx="4603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 smtClean="0">
                <a:solidFill>
                  <a:srgbClr val="299DA3"/>
                </a:solidFill>
                <a:latin typeface="하나 B" pitchFamily="18" charset="-127"/>
                <a:ea typeface="하나 B" pitchFamily="18" charset="-127"/>
              </a:rPr>
              <a:t>통합</a:t>
            </a:r>
            <a:endParaRPr lang="ko-KR" altLang="en-US" sz="1200" dirty="0"/>
          </a:p>
        </p:txBody>
      </p:sp>
      <p:sp>
        <p:nvSpPr>
          <p:cNvPr id="203" name="직사각형 202"/>
          <p:cNvSpPr/>
          <p:nvPr/>
        </p:nvSpPr>
        <p:spPr>
          <a:xfrm>
            <a:off x="266670" y="5695951"/>
            <a:ext cx="49533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smtClean="0">
                <a:solidFill>
                  <a:srgbClr val="299DA3"/>
                </a:solidFill>
                <a:latin typeface="하나 B" pitchFamily="18" charset="-127"/>
                <a:ea typeface="하나 B" pitchFamily="18" charset="-127"/>
              </a:rPr>
              <a:t>인증</a:t>
            </a:r>
            <a:endParaRPr lang="ko-KR" altLang="en-US" sz="1200" dirty="0"/>
          </a:p>
        </p:txBody>
      </p:sp>
      <p:sp>
        <p:nvSpPr>
          <p:cNvPr id="204" name="직사각형 203"/>
          <p:cNvSpPr/>
          <p:nvPr/>
        </p:nvSpPr>
        <p:spPr>
          <a:xfrm>
            <a:off x="119056" y="6200001"/>
            <a:ext cx="7953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b="1" dirty="0" smtClean="0">
                <a:solidFill>
                  <a:srgbClr val="299DA3"/>
                </a:solidFill>
                <a:latin typeface="하나 B" pitchFamily="18" charset="-127"/>
                <a:ea typeface="하나 B" pitchFamily="18" charset="-127"/>
              </a:rPr>
              <a:t>서비스</a:t>
            </a:r>
            <a:r>
              <a:rPr lang="ko-KR" altLang="en-US" sz="1200" dirty="0" smtClean="0">
                <a:solidFill>
                  <a:srgbClr val="299DA3"/>
                </a:solidFill>
                <a:latin typeface="하나 B" pitchFamily="18" charset="-127"/>
                <a:ea typeface="하나 B" pitchFamily="18" charset="-127"/>
              </a:rPr>
              <a:t> </a:t>
            </a:r>
            <a:endParaRPr lang="en-US" altLang="ko-KR" sz="1200" dirty="0" smtClean="0">
              <a:solidFill>
                <a:srgbClr val="299DA3"/>
              </a:solidFill>
              <a:latin typeface="하나 B" pitchFamily="18" charset="-127"/>
              <a:ea typeface="하나 B" pitchFamily="18" charset="-127"/>
            </a:endParaRPr>
          </a:p>
          <a:p>
            <a:pPr algn="ctr"/>
            <a:r>
              <a:rPr lang="ko-KR" altLang="en-US" sz="1200" dirty="0" smtClean="0">
                <a:solidFill>
                  <a:srgbClr val="299DA3"/>
                </a:solidFill>
                <a:latin typeface="하나 B" pitchFamily="18" charset="-127"/>
                <a:ea typeface="하나 B" pitchFamily="18" charset="-127"/>
              </a:rPr>
              <a:t>확장</a:t>
            </a:r>
            <a:endParaRPr lang="ko-KR" altLang="en-US" sz="1200" dirty="0"/>
          </a:p>
        </p:txBody>
      </p:sp>
      <p:grpSp>
        <p:nvGrpSpPr>
          <p:cNvPr id="86" name="그룹 64"/>
          <p:cNvGrpSpPr/>
          <p:nvPr/>
        </p:nvGrpSpPr>
        <p:grpSpPr>
          <a:xfrm>
            <a:off x="6929454" y="2726185"/>
            <a:ext cx="1357322" cy="740357"/>
            <a:chOff x="7572396" y="3000372"/>
            <a:chExt cx="1357322" cy="740357"/>
          </a:xfrm>
        </p:grpSpPr>
        <p:sp>
          <p:nvSpPr>
            <p:cNvPr id="87" name="순서도: 판단 86"/>
            <p:cNvSpPr/>
            <p:nvPr/>
          </p:nvSpPr>
          <p:spPr>
            <a:xfrm>
              <a:off x="7572396" y="3000372"/>
              <a:ext cx="1357322" cy="740357"/>
            </a:xfrm>
            <a:prstGeom prst="flowChartDecision">
              <a:avLst/>
            </a:prstGeom>
            <a:solidFill>
              <a:schemeClr val="accent5">
                <a:lumMod val="75000"/>
              </a:schemeClr>
            </a:solidFill>
            <a:ln w="76200">
              <a:solidFill>
                <a:srgbClr val="088B9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순서도: 판단 87"/>
            <p:cNvSpPr/>
            <p:nvPr/>
          </p:nvSpPr>
          <p:spPr>
            <a:xfrm>
              <a:off x="7606716" y="3017519"/>
              <a:ext cx="1293444" cy="697233"/>
            </a:xfrm>
            <a:prstGeom prst="flowChartDecision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08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403088" y="2917453"/>
            <a:ext cx="438131" cy="37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98" name="그룹 89"/>
          <p:cNvGrpSpPr/>
          <p:nvPr/>
        </p:nvGrpSpPr>
        <p:grpSpPr>
          <a:xfrm>
            <a:off x="2643174" y="3771778"/>
            <a:ext cx="1357322" cy="740357"/>
            <a:chOff x="7572396" y="3000372"/>
            <a:chExt cx="1357322" cy="740357"/>
          </a:xfrm>
        </p:grpSpPr>
        <p:sp>
          <p:nvSpPr>
            <p:cNvPr id="99" name="순서도: 판단 98"/>
            <p:cNvSpPr/>
            <p:nvPr/>
          </p:nvSpPr>
          <p:spPr>
            <a:xfrm>
              <a:off x="7572396" y="3000372"/>
              <a:ext cx="1357322" cy="740357"/>
            </a:xfrm>
            <a:prstGeom prst="flowChartDecision">
              <a:avLst/>
            </a:prstGeom>
            <a:solidFill>
              <a:schemeClr val="accent5">
                <a:lumMod val="75000"/>
              </a:schemeClr>
            </a:solidFill>
            <a:ln w="76200">
              <a:solidFill>
                <a:srgbClr val="088B9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순서도: 판단 99"/>
            <p:cNvSpPr/>
            <p:nvPr/>
          </p:nvSpPr>
          <p:spPr>
            <a:xfrm>
              <a:off x="7606716" y="3017519"/>
              <a:ext cx="1293444" cy="697233"/>
            </a:xfrm>
            <a:prstGeom prst="flowChartDecision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09" name="Picture 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174718" y="3891386"/>
            <a:ext cx="312738" cy="427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80" name="그룹 78"/>
          <p:cNvGrpSpPr/>
          <p:nvPr/>
        </p:nvGrpSpPr>
        <p:grpSpPr>
          <a:xfrm>
            <a:off x="2697683" y="1645105"/>
            <a:ext cx="1357322" cy="740357"/>
            <a:chOff x="7572396" y="3000372"/>
            <a:chExt cx="1357322" cy="740357"/>
          </a:xfrm>
        </p:grpSpPr>
        <p:sp>
          <p:nvSpPr>
            <p:cNvPr id="81" name="순서도: 판단 80"/>
            <p:cNvSpPr/>
            <p:nvPr/>
          </p:nvSpPr>
          <p:spPr>
            <a:xfrm>
              <a:off x="7572396" y="3000372"/>
              <a:ext cx="1357322" cy="740357"/>
            </a:xfrm>
            <a:prstGeom prst="flowChartDecision">
              <a:avLst/>
            </a:prstGeom>
            <a:solidFill>
              <a:schemeClr val="accent5">
                <a:lumMod val="75000"/>
              </a:schemeClr>
            </a:solidFill>
            <a:ln w="76200">
              <a:solidFill>
                <a:srgbClr val="088B9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2" name="순서도: 판단 81"/>
            <p:cNvSpPr/>
            <p:nvPr/>
          </p:nvSpPr>
          <p:spPr>
            <a:xfrm>
              <a:off x="7606716" y="3017519"/>
              <a:ext cx="1293444" cy="697233"/>
            </a:xfrm>
            <a:prstGeom prst="flowChartDecision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05" name="Picture 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126311" y="1787981"/>
            <a:ext cx="480676" cy="434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3" name="그림 82" descr="tit_mtcenter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0813" y="4929198"/>
            <a:ext cx="758981" cy="149086"/>
          </a:xfrm>
          <a:prstGeom prst="rect">
            <a:avLst/>
          </a:prstGeom>
        </p:spPr>
      </p:pic>
      <p:sp>
        <p:nvSpPr>
          <p:cNvPr id="91" name="직사각형 90"/>
          <p:cNvSpPr/>
          <p:nvPr/>
        </p:nvSpPr>
        <p:spPr>
          <a:xfrm>
            <a:off x="8220025" y="8476"/>
            <a:ext cx="917239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400" dirty="0" smtClean="0">
                <a:latin typeface="하나 CM" pitchFamily="18" charset="-127"/>
                <a:ea typeface="하나 CM" pitchFamily="18" charset="-127"/>
              </a:rPr>
              <a:t>BUSINESS</a:t>
            </a:r>
            <a:endParaRPr lang="ko-KR" altLang="en-US" sz="1400" dirty="0"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42844" y="109815"/>
            <a:ext cx="6215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금융 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IT 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전문서비스 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- Overview   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93" name="직사각형 92"/>
          <p:cNvSpPr/>
          <p:nvPr/>
        </p:nvSpPr>
        <p:spPr>
          <a:xfrm>
            <a:off x="5652120" y="2852936"/>
            <a:ext cx="142218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800" dirty="0" smtClean="0">
                <a:solidFill>
                  <a:schemeClr val="accent1"/>
                </a:solidFill>
                <a:latin typeface="하나 B" pitchFamily="18" charset="-127"/>
                <a:ea typeface="하나 B" pitchFamily="18" charset="-127"/>
              </a:rPr>
              <a:t>금융 특화 </a:t>
            </a:r>
            <a:r>
              <a:rPr lang="ko-KR" altLang="en-US" sz="800" dirty="0" err="1" smtClean="0">
                <a:solidFill>
                  <a:schemeClr val="accent1"/>
                </a:solidFill>
                <a:latin typeface="하나 B" pitchFamily="18" charset="-127"/>
                <a:ea typeface="하나 B" pitchFamily="18" charset="-127"/>
              </a:rPr>
              <a:t>클라우드</a:t>
            </a:r>
            <a:r>
              <a:rPr lang="ko-KR" altLang="en-US" sz="800" dirty="0" smtClean="0">
                <a:solidFill>
                  <a:schemeClr val="accent1"/>
                </a:solidFill>
                <a:latin typeface="하나 B" pitchFamily="18" charset="-127"/>
                <a:ea typeface="하나 B" pitchFamily="18" charset="-127"/>
              </a:rPr>
              <a:t> 환경 구축</a:t>
            </a:r>
            <a:endParaRPr lang="ko-KR" altLang="en-US" sz="800" dirty="0">
              <a:solidFill>
                <a:schemeClr val="accent1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47720" y="5535923"/>
            <a:ext cx="1766880" cy="662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050" dirty="0">
                <a:solidFill>
                  <a:srgbClr val="299DA3"/>
                </a:solidFill>
                <a:latin typeface="하나 B" pitchFamily="18" charset="-127"/>
                <a:ea typeface="하나 B" pitchFamily="18" charset="-127"/>
              </a:rPr>
              <a:t>생체 인증 서비스</a:t>
            </a:r>
            <a:endParaRPr lang="en-US" altLang="ko-KR" sz="1050" dirty="0">
              <a:solidFill>
                <a:srgbClr val="299DA3"/>
              </a:solidFill>
              <a:latin typeface="하나 B" pitchFamily="18" charset="-127"/>
              <a:ea typeface="하나 B" pitchFamily="18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금융공공기업 </a:t>
            </a:r>
            <a:r>
              <a:rPr lang="ko-KR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등 </a:t>
            </a:r>
            <a:r>
              <a:rPr lang="ko-KR" altLang="en-US" sz="9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산업군별</a:t>
            </a:r>
            <a:endParaRPr lang="en-US" altLang="ko-KR" sz="900" dirty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특화된 </a:t>
            </a:r>
            <a:r>
              <a:rPr lang="en-US" altLang="ko-KR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Fido </a:t>
            </a:r>
            <a:r>
              <a:rPr lang="ko-KR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하나 M" pitchFamily="18" charset="-127"/>
                <a:ea typeface="하나 M" pitchFamily="18" charset="-127"/>
              </a:rPr>
              <a:t>인증 솔루션</a:t>
            </a:r>
            <a:endParaRPr lang="en-US" altLang="ko-KR" sz="1050" dirty="0">
              <a:solidFill>
                <a:schemeClr val="tx1">
                  <a:lumMod val="85000"/>
                  <a:lumOff val="15000"/>
                </a:schemeClr>
              </a:solidFill>
              <a:latin typeface="하나 M" pitchFamily="18" charset="-127"/>
              <a:ea typeface="하나 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151521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63514" y="3032108"/>
            <a:ext cx="759260" cy="73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67026" y="5582582"/>
            <a:ext cx="756308" cy="756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65128" y="5541646"/>
            <a:ext cx="792800" cy="773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62406" y="3027712"/>
            <a:ext cx="833746" cy="824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95622" y="1619794"/>
            <a:ext cx="933251" cy="79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직선 연결선 5"/>
          <p:cNvCxnSpPr/>
          <p:nvPr/>
        </p:nvCxnSpPr>
        <p:spPr>
          <a:xfrm>
            <a:off x="0" y="573068"/>
            <a:ext cx="8072462" cy="0"/>
          </a:xfrm>
          <a:prstGeom prst="line">
            <a:avLst/>
          </a:prstGeom>
          <a:ln>
            <a:solidFill>
              <a:srgbClr val="39A6A9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8" name="타원 7"/>
          <p:cNvSpPr/>
          <p:nvPr/>
        </p:nvSpPr>
        <p:spPr>
          <a:xfrm>
            <a:off x="8069287" y="523857"/>
            <a:ext cx="96838" cy="96838"/>
          </a:xfrm>
          <a:prstGeom prst="ellipse">
            <a:avLst/>
          </a:prstGeom>
          <a:noFill/>
          <a:ln w="9525"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34101" y="754586"/>
            <a:ext cx="136447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공인전자문서센터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  <a:p>
            <a:r>
              <a:rPr lang="en-US" altLang="ko-KR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Hana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 </a:t>
            </a:r>
            <a:r>
              <a:rPr lang="en-US" altLang="ko-KR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Docu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928794" y="714356"/>
            <a:ext cx="657229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dirty="0" smtClean="0">
                <a:latin typeface="하나 L" pitchFamily="18" charset="-127"/>
                <a:ea typeface="하나 L" pitchFamily="18" charset="-127"/>
              </a:rPr>
              <a:t>금융권 최초로 </a:t>
            </a:r>
            <a:r>
              <a:rPr lang="en-US" altLang="ko-KR" sz="1100" dirty="0" smtClean="0">
                <a:latin typeface="하나 L" pitchFamily="18" charset="-127"/>
                <a:ea typeface="하나 L" pitchFamily="18" charset="-127"/>
              </a:rPr>
              <a:t>‘</a:t>
            </a:r>
            <a:r>
              <a:rPr lang="ko-KR" altLang="en-US" sz="1100" dirty="0" smtClean="0">
                <a:latin typeface="하나 L" pitchFamily="18" charset="-127"/>
                <a:ea typeface="하나 L" pitchFamily="18" charset="-127"/>
              </a:rPr>
              <a:t>전자화문서 작성 시설 또는 장비 인증</a:t>
            </a:r>
            <a:r>
              <a:rPr lang="en-US" altLang="ko-KR" sz="1100" dirty="0" smtClean="0">
                <a:latin typeface="하나 L" pitchFamily="18" charset="-127"/>
                <a:ea typeface="하나 L" pitchFamily="18" charset="-127"/>
              </a:rPr>
              <a:t>’</a:t>
            </a:r>
            <a:r>
              <a:rPr lang="ko-KR" altLang="en-US" sz="1100" dirty="0" smtClean="0">
                <a:latin typeface="하나 L" pitchFamily="18" charset="-127"/>
                <a:ea typeface="하나 L" pitchFamily="18" charset="-127"/>
              </a:rPr>
              <a:t>과 </a:t>
            </a:r>
            <a:r>
              <a:rPr lang="en-US" altLang="ko-KR" sz="1100" dirty="0" smtClean="0">
                <a:latin typeface="하나 L" pitchFamily="18" charset="-127"/>
                <a:ea typeface="하나 L" pitchFamily="18" charset="-127"/>
              </a:rPr>
              <a:t>‘</a:t>
            </a:r>
            <a:r>
              <a:rPr lang="ko-KR" altLang="en-US" sz="1100" dirty="0" smtClean="0">
                <a:latin typeface="하나 L" pitchFamily="18" charset="-127"/>
                <a:ea typeface="하나 L" pitchFamily="18" charset="-127"/>
              </a:rPr>
              <a:t>공인전자문서 보관 지정</a:t>
            </a:r>
            <a:r>
              <a:rPr lang="en-US" altLang="ko-KR" sz="1100" dirty="0" smtClean="0">
                <a:latin typeface="하나 L" pitchFamily="18" charset="-127"/>
                <a:ea typeface="하나 L" pitchFamily="18" charset="-127"/>
              </a:rPr>
              <a:t>’</a:t>
            </a:r>
            <a:r>
              <a:rPr lang="ko-KR" altLang="en-US" sz="1100" dirty="0" smtClean="0">
                <a:latin typeface="하나 L" pitchFamily="18" charset="-127"/>
                <a:ea typeface="하나 L" pitchFamily="18" charset="-127"/>
              </a:rPr>
              <a:t>을 모두 받은 공인전자</a:t>
            </a:r>
            <a:endParaRPr lang="en-US" altLang="ko-KR" sz="1100" dirty="0" smtClean="0">
              <a:latin typeface="하나 L" pitchFamily="18" charset="-127"/>
              <a:ea typeface="하나 L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dirty="0" smtClean="0">
                <a:latin typeface="하나 L" pitchFamily="18" charset="-127"/>
                <a:ea typeface="하나 L" pitchFamily="18" charset="-127"/>
              </a:rPr>
              <a:t>문서센터로</a:t>
            </a:r>
            <a:r>
              <a:rPr lang="en-US" altLang="ko-KR" sz="1100" dirty="0" smtClean="0">
                <a:latin typeface="하나 L" pitchFamily="18" charset="-127"/>
                <a:ea typeface="하나 L" pitchFamily="18" charset="-127"/>
              </a:rPr>
              <a:t>, ‘</a:t>
            </a:r>
            <a:r>
              <a:rPr lang="ko-KR" altLang="en-US" sz="1100" dirty="0" smtClean="0">
                <a:latin typeface="하나 L" pitchFamily="18" charset="-127"/>
                <a:ea typeface="하나 L" pitchFamily="18" charset="-127"/>
              </a:rPr>
              <a:t>전자화 문서</a:t>
            </a:r>
            <a:r>
              <a:rPr lang="en-US" altLang="ko-KR" sz="1100" dirty="0" smtClean="0">
                <a:latin typeface="하나 L" pitchFamily="18" charset="-127"/>
                <a:ea typeface="하나 L" pitchFamily="18" charset="-127"/>
              </a:rPr>
              <a:t>, </a:t>
            </a:r>
            <a:r>
              <a:rPr lang="ko-KR" altLang="en-US" sz="1100" dirty="0" smtClean="0">
                <a:latin typeface="하나 L" pitchFamily="18" charset="-127"/>
                <a:ea typeface="하나 L" pitchFamily="18" charset="-127"/>
              </a:rPr>
              <a:t>전자문서 보관 및 대내외 문서고 보관 폐기 및 </a:t>
            </a:r>
            <a:r>
              <a:rPr lang="en-US" altLang="ko-KR" sz="1100" dirty="0" smtClean="0">
                <a:latin typeface="하나 L" pitchFamily="18" charset="-127"/>
                <a:ea typeface="하나 L" pitchFamily="18" charset="-127"/>
              </a:rPr>
              <a:t>TSA </a:t>
            </a:r>
            <a:r>
              <a:rPr lang="ko-KR" altLang="en-US" sz="1100" dirty="0" smtClean="0">
                <a:latin typeface="하나 L" pitchFamily="18" charset="-127"/>
                <a:ea typeface="하나 L" pitchFamily="18" charset="-127"/>
              </a:rPr>
              <a:t>발급 서비스</a:t>
            </a:r>
            <a:r>
              <a:rPr lang="en-US" altLang="ko-KR" sz="1100" dirty="0" smtClean="0">
                <a:latin typeface="하나 L" pitchFamily="18" charset="-127"/>
                <a:ea typeface="하나 L" pitchFamily="18" charset="-127"/>
              </a:rPr>
              <a:t>’</a:t>
            </a:r>
            <a:r>
              <a:rPr lang="ko-KR" altLang="en-US" sz="1100" dirty="0" smtClean="0">
                <a:latin typeface="하나 L" pitchFamily="18" charset="-127"/>
                <a:ea typeface="하나 L" pitchFamily="18" charset="-127"/>
              </a:rPr>
              <a:t>를 제공합니다</a:t>
            </a:r>
            <a:r>
              <a:rPr lang="en-US" altLang="ko-KR" sz="1100" dirty="0" smtClean="0">
                <a:latin typeface="하나 L" pitchFamily="18" charset="-127"/>
                <a:ea typeface="하나 L" pitchFamily="18" charset="-127"/>
              </a:rPr>
              <a:t>.</a:t>
            </a:r>
            <a:endParaRPr lang="ko-KR" altLang="en-US" sz="1100" dirty="0">
              <a:latin typeface="하나 L" pitchFamily="18" charset="-127"/>
              <a:ea typeface="하나 L" pitchFamily="18" charset="-127"/>
            </a:endParaRPr>
          </a:p>
        </p:txBody>
      </p:sp>
      <p:grpSp>
        <p:nvGrpSpPr>
          <p:cNvPr id="86" name="그룹 85"/>
          <p:cNvGrpSpPr/>
          <p:nvPr/>
        </p:nvGrpSpPr>
        <p:grpSpPr>
          <a:xfrm>
            <a:off x="3071802" y="2712744"/>
            <a:ext cx="2976411" cy="2930834"/>
            <a:chOff x="3071802" y="2143116"/>
            <a:chExt cx="2976411" cy="2930834"/>
          </a:xfrm>
        </p:grpSpPr>
        <p:grpSp>
          <p:nvGrpSpPr>
            <p:cNvPr id="77" name="그룹 76"/>
            <p:cNvGrpSpPr/>
            <p:nvPr/>
          </p:nvGrpSpPr>
          <p:grpSpPr>
            <a:xfrm>
              <a:off x="3071802" y="2143116"/>
              <a:ext cx="2976411" cy="2930834"/>
              <a:chOff x="3131633" y="2101343"/>
              <a:chExt cx="2976411" cy="2930834"/>
            </a:xfrm>
          </p:grpSpPr>
          <p:sp>
            <p:nvSpPr>
              <p:cNvPr id="56" name="막힌 원호 55"/>
              <p:cNvSpPr/>
              <p:nvPr/>
            </p:nvSpPr>
            <p:spPr>
              <a:xfrm rot="2909829">
                <a:off x="3237903" y="2165197"/>
                <a:ext cx="2736000" cy="2736000"/>
              </a:xfrm>
              <a:prstGeom prst="blockArc">
                <a:avLst>
                  <a:gd name="adj1" fmla="val 8526271"/>
                  <a:gd name="adj2" fmla="val 10786682"/>
                  <a:gd name="adj3" fmla="val 9223"/>
                </a:avLst>
              </a:prstGeom>
              <a:solidFill>
                <a:srgbClr val="32C1C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막힌 원호 57"/>
              <p:cNvSpPr/>
              <p:nvPr/>
            </p:nvSpPr>
            <p:spPr>
              <a:xfrm rot="19748691">
                <a:off x="3240773" y="2170910"/>
                <a:ext cx="2736000" cy="2736000"/>
              </a:xfrm>
              <a:prstGeom prst="blockArc">
                <a:avLst>
                  <a:gd name="adj1" fmla="val 8526271"/>
                  <a:gd name="adj2" fmla="val 10786682"/>
                  <a:gd name="adj3" fmla="val 9223"/>
                </a:avLst>
              </a:prstGeom>
              <a:solidFill>
                <a:srgbClr val="299D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막힌 원호 62"/>
              <p:cNvSpPr/>
              <p:nvPr/>
            </p:nvSpPr>
            <p:spPr>
              <a:xfrm rot="12634725">
                <a:off x="3264583" y="2161358"/>
                <a:ext cx="2736000" cy="2736000"/>
              </a:xfrm>
              <a:prstGeom prst="blockArc">
                <a:avLst>
                  <a:gd name="adj1" fmla="val 8526271"/>
                  <a:gd name="adj2" fmla="val 10786682"/>
                  <a:gd name="adj3" fmla="val 9223"/>
                </a:avLst>
              </a:prstGeom>
              <a:solidFill>
                <a:srgbClr val="1B67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막힌 원호 64"/>
              <p:cNvSpPr/>
              <p:nvPr/>
            </p:nvSpPr>
            <p:spPr>
              <a:xfrm rot="7786427">
                <a:off x="3273137" y="2153074"/>
                <a:ext cx="2736000" cy="2736000"/>
              </a:xfrm>
              <a:prstGeom prst="blockArc">
                <a:avLst>
                  <a:gd name="adj1" fmla="val 8488816"/>
                  <a:gd name="adj2" fmla="val 10786682"/>
                  <a:gd name="adj3" fmla="val 9223"/>
                </a:avLst>
              </a:prstGeom>
              <a:solidFill>
                <a:srgbClr val="0C1D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76" name="그룹 75"/>
              <p:cNvGrpSpPr/>
              <p:nvPr/>
            </p:nvGrpSpPr>
            <p:grpSpPr>
              <a:xfrm>
                <a:off x="3131633" y="2101343"/>
                <a:ext cx="2976411" cy="2930834"/>
                <a:chOff x="3131633" y="2101343"/>
                <a:chExt cx="2976411" cy="2930834"/>
              </a:xfrm>
            </p:grpSpPr>
            <p:sp>
              <p:nvSpPr>
                <p:cNvPr id="51" name="타원 50"/>
                <p:cNvSpPr/>
                <p:nvPr/>
              </p:nvSpPr>
              <p:spPr>
                <a:xfrm>
                  <a:off x="3929058" y="2857496"/>
                  <a:ext cx="1357322" cy="1357322"/>
                </a:xfrm>
                <a:prstGeom prst="ellipse">
                  <a:avLst/>
                </a:prstGeom>
                <a:solidFill>
                  <a:srgbClr val="23888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700" dirty="0" smtClean="0">
                      <a:solidFill>
                        <a:schemeClr val="bg1"/>
                      </a:solidFill>
                      <a:latin typeface="하나 B" pitchFamily="18" charset="-127"/>
                      <a:ea typeface="하나 B" pitchFamily="18" charset="-127"/>
                    </a:rPr>
                    <a:t>공인전자</a:t>
                  </a:r>
                  <a:endParaRPr lang="en-US" altLang="ko-KR" sz="1700" dirty="0" smtClean="0">
                    <a:solidFill>
                      <a:schemeClr val="bg1"/>
                    </a:solidFill>
                    <a:latin typeface="하나 B" pitchFamily="18" charset="-127"/>
                    <a:ea typeface="하나 B" pitchFamily="18" charset="-127"/>
                  </a:endParaRPr>
                </a:p>
                <a:p>
                  <a:pPr algn="ctr"/>
                  <a:r>
                    <a:rPr lang="ko-KR" altLang="en-US" sz="1700" dirty="0" smtClean="0">
                      <a:solidFill>
                        <a:schemeClr val="bg1"/>
                      </a:solidFill>
                      <a:latin typeface="하나 B" pitchFamily="18" charset="-127"/>
                      <a:ea typeface="하나 B" pitchFamily="18" charset="-127"/>
                    </a:rPr>
                    <a:t>문서센터</a:t>
                  </a:r>
                  <a:endParaRPr lang="ko-KR" altLang="en-US" sz="1700" dirty="0">
                    <a:solidFill>
                      <a:schemeClr val="bg1"/>
                    </a:solidFill>
                    <a:latin typeface="하나 B" pitchFamily="18" charset="-127"/>
                    <a:ea typeface="하나 B" pitchFamily="18" charset="-127"/>
                  </a:endParaRPr>
                </a:p>
              </p:txBody>
            </p:sp>
            <p:sp>
              <p:nvSpPr>
                <p:cNvPr id="52" name="타원 51"/>
                <p:cNvSpPr/>
                <p:nvPr/>
              </p:nvSpPr>
              <p:spPr>
                <a:xfrm>
                  <a:off x="3714744" y="2643182"/>
                  <a:ext cx="1785950" cy="1785950"/>
                </a:xfrm>
                <a:prstGeom prst="ellipse">
                  <a:avLst/>
                </a:prstGeom>
                <a:noFill/>
                <a:ln w="19050">
                  <a:solidFill>
                    <a:srgbClr val="23888D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 dirty="0">
                    <a:solidFill>
                      <a:schemeClr val="bg1"/>
                    </a:solidFill>
                    <a:latin typeface="하나 B" pitchFamily="18" charset="-127"/>
                    <a:ea typeface="하나 B" pitchFamily="18" charset="-127"/>
                  </a:endParaRPr>
                </a:p>
              </p:txBody>
            </p:sp>
            <p:sp>
              <p:nvSpPr>
                <p:cNvPr id="54" name="막힌 원호 53"/>
                <p:cNvSpPr/>
                <p:nvPr/>
              </p:nvSpPr>
              <p:spPr>
                <a:xfrm rot="5400000">
                  <a:off x="3243674" y="2154605"/>
                  <a:ext cx="2743506" cy="2736000"/>
                </a:xfrm>
                <a:prstGeom prst="blockArc">
                  <a:avLst>
                    <a:gd name="adj1" fmla="val 8403800"/>
                    <a:gd name="adj2" fmla="val 10786682"/>
                    <a:gd name="adj3" fmla="val 9223"/>
                  </a:avLst>
                </a:prstGeom>
                <a:solidFill>
                  <a:srgbClr val="47CA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7" name="막힌 원호 56"/>
                <p:cNvSpPr/>
                <p:nvPr/>
              </p:nvSpPr>
              <p:spPr>
                <a:xfrm rot="534926">
                  <a:off x="3236004" y="2169961"/>
                  <a:ext cx="2736000" cy="2736000"/>
                </a:xfrm>
                <a:prstGeom prst="blockArc">
                  <a:avLst>
                    <a:gd name="adj1" fmla="val 8526271"/>
                    <a:gd name="adj2" fmla="val 10786682"/>
                    <a:gd name="adj3" fmla="val 9223"/>
                  </a:avLst>
                </a:prstGeom>
                <a:solidFill>
                  <a:srgbClr val="2DAFB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9" name="막힌 원호 58"/>
                <p:cNvSpPr/>
                <p:nvPr/>
              </p:nvSpPr>
              <p:spPr>
                <a:xfrm rot="17389647">
                  <a:off x="3254113" y="2170902"/>
                  <a:ext cx="2736000" cy="2736000"/>
                </a:xfrm>
                <a:prstGeom prst="blockArc">
                  <a:avLst>
                    <a:gd name="adj1" fmla="val 8526271"/>
                    <a:gd name="adj2" fmla="val 10786682"/>
                    <a:gd name="adj3" fmla="val 9223"/>
                  </a:avLst>
                </a:prstGeom>
                <a:solidFill>
                  <a:srgbClr val="26919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0" name="막힌 원호 59"/>
                <p:cNvSpPr/>
                <p:nvPr/>
              </p:nvSpPr>
              <p:spPr>
                <a:xfrm rot="15033709">
                  <a:off x="3263637" y="2164224"/>
                  <a:ext cx="2736000" cy="2736000"/>
                </a:xfrm>
                <a:prstGeom prst="blockArc">
                  <a:avLst>
                    <a:gd name="adj1" fmla="val 8526271"/>
                    <a:gd name="adj2" fmla="val 10786682"/>
                    <a:gd name="adj3" fmla="val 9223"/>
                  </a:avLst>
                </a:prstGeom>
                <a:solidFill>
                  <a:srgbClr val="23848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4" name="막힌 원호 63"/>
                <p:cNvSpPr/>
                <p:nvPr/>
              </p:nvSpPr>
              <p:spPr>
                <a:xfrm rot="10251112">
                  <a:off x="3268383" y="2154688"/>
                  <a:ext cx="2736000" cy="2736000"/>
                </a:xfrm>
                <a:prstGeom prst="blockArc">
                  <a:avLst>
                    <a:gd name="adj1" fmla="val 8469352"/>
                    <a:gd name="adj2" fmla="val 10786682"/>
                    <a:gd name="adj3" fmla="val 9223"/>
                  </a:avLst>
                </a:prstGeom>
                <a:solidFill>
                  <a:srgbClr val="11414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6" name="TextBox 65"/>
                <p:cNvSpPr txBox="1"/>
                <p:nvPr/>
              </p:nvSpPr>
              <p:spPr>
                <a:xfrm rot="1359227">
                  <a:off x="4955380" y="2110738"/>
                  <a:ext cx="370614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ko-KR" sz="600" dirty="0" smtClean="0">
                      <a:solidFill>
                        <a:srgbClr val="0C1D32"/>
                      </a:solidFill>
                      <a:latin typeface="하나 B" pitchFamily="18" charset="-127"/>
                      <a:ea typeface="하나 B" pitchFamily="18" charset="-127"/>
                    </a:rPr>
                    <a:t>01</a:t>
                  </a:r>
                </a:p>
                <a:p>
                  <a:pPr algn="ctr"/>
                  <a:r>
                    <a:rPr lang="ko-KR" altLang="en-US" sz="800" dirty="0" smtClean="0">
                      <a:solidFill>
                        <a:schemeClr val="bg1"/>
                      </a:solidFill>
                      <a:latin typeface="하나 B" pitchFamily="18" charset="-127"/>
                      <a:ea typeface="하나 B" pitchFamily="18" charset="-127"/>
                    </a:rPr>
                    <a:t>접수</a:t>
                  </a:r>
                  <a:endParaRPr lang="ko-KR" altLang="en-US" sz="800" dirty="0">
                    <a:solidFill>
                      <a:schemeClr val="bg1"/>
                    </a:solidFill>
                    <a:latin typeface="하나 B" pitchFamily="18" charset="-127"/>
                    <a:ea typeface="하나 B" pitchFamily="18" charset="-127"/>
                  </a:endParaRPr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 rot="3671013">
                  <a:off x="5536265" y="2730500"/>
                  <a:ext cx="55656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ko-KR" sz="600" dirty="0" smtClean="0">
                      <a:solidFill>
                        <a:srgbClr val="1B676B"/>
                      </a:solidFill>
                      <a:latin typeface="하나 B" pitchFamily="18" charset="-127"/>
                      <a:ea typeface="하나 B" pitchFamily="18" charset="-127"/>
                    </a:rPr>
                    <a:t>02</a:t>
                  </a:r>
                </a:p>
                <a:p>
                  <a:pPr algn="ctr"/>
                  <a:r>
                    <a:rPr lang="ko-KR" altLang="en-US" sz="800" dirty="0" smtClean="0">
                      <a:solidFill>
                        <a:schemeClr val="bg1"/>
                      </a:solidFill>
                      <a:latin typeface="하나 B" pitchFamily="18" charset="-127"/>
                      <a:ea typeface="하나 B" pitchFamily="18" charset="-127"/>
                    </a:rPr>
                    <a:t>사전검사</a:t>
                  </a:r>
                  <a:endParaRPr lang="ko-KR" altLang="en-US" sz="800" dirty="0">
                    <a:solidFill>
                      <a:schemeClr val="bg1"/>
                    </a:solidFill>
                    <a:latin typeface="하나 B" pitchFamily="18" charset="-127"/>
                    <a:ea typeface="하나 B" pitchFamily="18" charset="-127"/>
                  </a:endParaRPr>
                </a:p>
              </p:txBody>
            </p:sp>
            <p:sp>
              <p:nvSpPr>
                <p:cNvPr id="68" name="TextBox 67"/>
                <p:cNvSpPr txBox="1"/>
                <p:nvPr/>
              </p:nvSpPr>
              <p:spPr>
                <a:xfrm rot="16902207">
                  <a:off x="5768848" y="3642764"/>
                  <a:ext cx="37061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ko-KR" altLang="en-US" sz="800" dirty="0" smtClean="0">
                      <a:solidFill>
                        <a:schemeClr val="bg1"/>
                      </a:solidFill>
                      <a:latin typeface="하나 B" pitchFamily="18" charset="-127"/>
                      <a:ea typeface="하나 B" pitchFamily="18" charset="-127"/>
                    </a:rPr>
                    <a:t>스캔</a:t>
                  </a:r>
                </a:p>
                <a:p>
                  <a:pPr algn="ctr"/>
                  <a:r>
                    <a:rPr lang="en-US" altLang="ko-KR" sz="600" dirty="0" smtClean="0">
                      <a:solidFill>
                        <a:srgbClr val="238489"/>
                      </a:solidFill>
                      <a:latin typeface="하나 B" pitchFamily="18" charset="-127"/>
                      <a:ea typeface="하나 B" pitchFamily="18" charset="-127"/>
                    </a:rPr>
                    <a:t>03</a:t>
                  </a:r>
                </a:p>
              </p:txBody>
            </p:sp>
            <p:sp>
              <p:nvSpPr>
                <p:cNvPr id="69" name="TextBox 68"/>
                <p:cNvSpPr txBox="1"/>
                <p:nvPr/>
              </p:nvSpPr>
              <p:spPr>
                <a:xfrm rot="19293325">
                  <a:off x="5185459" y="4417205"/>
                  <a:ext cx="58541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ko-KR" altLang="en-US" sz="800" dirty="0" smtClean="0">
                      <a:solidFill>
                        <a:schemeClr val="bg1"/>
                      </a:solidFill>
                      <a:latin typeface="하나 B" pitchFamily="18" charset="-127"/>
                      <a:ea typeface="하나 B" pitchFamily="18" charset="-127"/>
                    </a:rPr>
                    <a:t>인식</a:t>
                  </a:r>
                  <a:r>
                    <a:rPr lang="en-US" altLang="ko-KR" sz="800" dirty="0" smtClean="0">
                      <a:solidFill>
                        <a:schemeClr val="bg1"/>
                      </a:solidFill>
                      <a:latin typeface="하나 B" pitchFamily="18" charset="-127"/>
                      <a:ea typeface="하나 B" pitchFamily="18" charset="-127"/>
                    </a:rPr>
                    <a:t>·</a:t>
                  </a:r>
                  <a:r>
                    <a:rPr lang="ko-KR" altLang="en-US" sz="800" dirty="0" smtClean="0">
                      <a:solidFill>
                        <a:schemeClr val="bg1"/>
                      </a:solidFill>
                      <a:latin typeface="하나 B" pitchFamily="18" charset="-127"/>
                      <a:ea typeface="하나 B" pitchFamily="18" charset="-127"/>
                    </a:rPr>
                    <a:t>압축</a:t>
                  </a:r>
                  <a:endParaRPr lang="en-US" altLang="ko-KR" sz="800" dirty="0" smtClean="0">
                    <a:solidFill>
                      <a:schemeClr val="bg1"/>
                    </a:solidFill>
                    <a:latin typeface="하나 B" pitchFamily="18" charset="-127"/>
                    <a:ea typeface="하나 B" pitchFamily="18" charset="-127"/>
                  </a:endParaRPr>
                </a:p>
                <a:p>
                  <a:pPr algn="ctr"/>
                  <a:r>
                    <a:rPr lang="en-US" altLang="ko-KR" sz="600" dirty="0" smtClean="0">
                      <a:solidFill>
                        <a:srgbClr val="23888D"/>
                      </a:solidFill>
                      <a:latin typeface="하나 B" pitchFamily="18" charset="-127"/>
                      <a:ea typeface="하나 B" pitchFamily="18" charset="-127"/>
                    </a:rPr>
                    <a:t>04</a:t>
                  </a:r>
                  <a:endParaRPr lang="ko-KR" altLang="en-US" sz="800" dirty="0">
                    <a:solidFill>
                      <a:srgbClr val="23888D"/>
                    </a:solidFill>
                    <a:latin typeface="하나 B" pitchFamily="18" charset="-127"/>
                    <a:ea typeface="하나 B" pitchFamily="18" charset="-127"/>
                  </a:endParaRPr>
                </a:p>
              </p:txBody>
            </p:sp>
            <p:sp>
              <p:nvSpPr>
                <p:cNvPr id="70" name="TextBox 69"/>
                <p:cNvSpPr txBox="1"/>
                <p:nvPr/>
              </p:nvSpPr>
              <p:spPr>
                <a:xfrm>
                  <a:off x="4417517" y="4724400"/>
                  <a:ext cx="40005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800" dirty="0" smtClean="0">
                      <a:solidFill>
                        <a:schemeClr val="bg1"/>
                      </a:solidFill>
                      <a:latin typeface="하나 B" pitchFamily="18" charset="-127"/>
                      <a:ea typeface="하나 B" pitchFamily="18" charset="-127"/>
                    </a:rPr>
                    <a:t>교정</a:t>
                  </a:r>
                  <a:endParaRPr lang="en-US" altLang="ko-KR" sz="800" dirty="0" smtClean="0">
                    <a:solidFill>
                      <a:schemeClr val="bg1"/>
                    </a:solidFill>
                    <a:latin typeface="하나 B" pitchFamily="18" charset="-127"/>
                    <a:ea typeface="하나 B" pitchFamily="18" charset="-127"/>
                  </a:endParaRPr>
                </a:p>
                <a:p>
                  <a:pPr algn="ctr"/>
                  <a:r>
                    <a:rPr lang="en-US" altLang="ko-KR" sz="600" dirty="0" smtClean="0">
                      <a:solidFill>
                        <a:srgbClr val="269196"/>
                      </a:solidFill>
                      <a:latin typeface="하나 B" pitchFamily="18" charset="-127"/>
                      <a:ea typeface="하나 B" pitchFamily="18" charset="-127"/>
                    </a:rPr>
                    <a:t>05</a:t>
                  </a:r>
                  <a:endParaRPr lang="ko-KR" altLang="en-US" sz="800" dirty="0">
                    <a:solidFill>
                      <a:srgbClr val="269196"/>
                    </a:solidFill>
                    <a:latin typeface="하나 B" pitchFamily="18" charset="-127"/>
                    <a:ea typeface="하나 B" pitchFamily="18" charset="-127"/>
                  </a:endParaRPr>
                </a:p>
              </p:txBody>
            </p:sp>
            <p:sp>
              <p:nvSpPr>
                <p:cNvPr id="71" name="TextBox 70"/>
                <p:cNvSpPr txBox="1"/>
                <p:nvPr/>
              </p:nvSpPr>
              <p:spPr>
                <a:xfrm rot="2300295">
                  <a:off x="3472065" y="4421788"/>
                  <a:ext cx="55656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ko-KR" altLang="en-US" sz="800" dirty="0" smtClean="0">
                      <a:solidFill>
                        <a:schemeClr val="bg1"/>
                      </a:solidFill>
                      <a:latin typeface="하나 B" pitchFamily="18" charset="-127"/>
                      <a:ea typeface="하나 B" pitchFamily="18" charset="-127"/>
                    </a:rPr>
                    <a:t>내용검사</a:t>
                  </a:r>
                  <a:endParaRPr lang="en-US" altLang="ko-KR" sz="800" dirty="0" smtClean="0">
                    <a:solidFill>
                      <a:schemeClr val="bg1"/>
                    </a:solidFill>
                    <a:latin typeface="하나 B" pitchFamily="18" charset="-127"/>
                    <a:ea typeface="하나 B" pitchFamily="18" charset="-127"/>
                  </a:endParaRPr>
                </a:p>
                <a:p>
                  <a:pPr algn="ctr"/>
                  <a:r>
                    <a:rPr lang="en-US" altLang="ko-KR" sz="600" dirty="0" smtClean="0">
                      <a:solidFill>
                        <a:srgbClr val="299DA3"/>
                      </a:solidFill>
                      <a:latin typeface="하나 B" pitchFamily="18" charset="-127"/>
                      <a:ea typeface="하나 B" pitchFamily="18" charset="-127"/>
                    </a:rPr>
                    <a:t>06</a:t>
                  </a:r>
                  <a:endParaRPr lang="en-US" altLang="ko-KR" sz="700" dirty="0" smtClean="0">
                    <a:solidFill>
                      <a:srgbClr val="299DA3"/>
                    </a:solidFill>
                    <a:latin typeface="하나 B" pitchFamily="18" charset="-127"/>
                    <a:ea typeface="하나 B" pitchFamily="18" charset="-127"/>
                  </a:endParaRPr>
                </a:p>
              </p:txBody>
            </p:sp>
            <p:sp>
              <p:nvSpPr>
                <p:cNvPr id="72" name="TextBox 71"/>
                <p:cNvSpPr txBox="1"/>
                <p:nvPr/>
              </p:nvSpPr>
              <p:spPr>
                <a:xfrm rot="4828880">
                  <a:off x="3007240" y="3620820"/>
                  <a:ext cx="55656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ko-KR" altLang="en-US" sz="800" dirty="0" smtClean="0">
                      <a:solidFill>
                        <a:schemeClr val="bg1"/>
                      </a:solidFill>
                      <a:latin typeface="하나 B" pitchFamily="18" charset="-127"/>
                      <a:ea typeface="하나 B" pitchFamily="18" charset="-127"/>
                    </a:rPr>
                    <a:t>품질검사</a:t>
                  </a:r>
                  <a:endParaRPr lang="en-US" altLang="ko-KR" sz="800" dirty="0" smtClean="0">
                    <a:solidFill>
                      <a:schemeClr val="bg1"/>
                    </a:solidFill>
                    <a:latin typeface="하나 B" pitchFamily="18" charset="-127"/>
                    <a:ea typeface="하나 B" pitchFamily="18" charset="-127"/>
                  </a:endParaRPr>
                </a:p>
                <a:p>
                  <a:pPr algn="ctr"/>
                  <a:r>
                    <a:rPr lang="en-US" altLang="ko-KR" sz="600" dirty="0" smtClean="0">
                      <a:solidFill>
                        <a:srgbClr val="2DAFB5"/>
                      </a:solidFill>
                      <a:latin typeface="하나 B" pitchFamily="18" charset="-127"/>
                      <a:ea typeface="하나 B" pitchFamily="18" charset="-127"/>
                    </a:rPr>
                    <a:t>07</a:t>
                  </a:r>
                  <a:endParaRPr lang="en-US" altLang="ko-KR" sz="700" dirty="0" smtClean="0">
                    <a:solidFill>
                      <a:srgbClr val="2DAFB5"/>
                    </a:solidFill>
                    <a:latin typeface="하나 B" pitchFamily="18" charset="-127"/>
                    <a:ea typeface="하나 B" pitchFamily="18" charset="-127"/>
                  </a:endParaRPr>
                </a:p>
              </p:txBody>
            </p:sp>
            <p:sp>
              <p:nvSpPr>
                <p:cNvPr id="73" name="TextBox 72"/>
                <p:cNvSpPr txBox="1"/>
                <p:nvPr/>
              </p:nvSpPr>
              <p:spPr>
                <a:xfrm rot="18020856">
                  <a:off x="3107096" y="2683657"/>
                  <a:ext cx="74251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600" dirty="0" smtClean="0">
                      <a:solidFill>
                        <a:srgbClr val="32C1C8"/>
                      </a:solidFill>
                      <a:latin typeface="하나 B" pitchFamily="18" charset="-127"/>
                      <a:ea typeface="하나 B" pitchFamily="18" charset="-127"/>
                    </a:rPr>
                    <a:t>08</a:t>
                  </a:r>
                  <a:endParaRPr lang="en-US" altLang="ko-KR" sz="700" dirty="0" smtClean="0">
                    <a:solidFill>
                      <a:srgbClr val="32C1C8"/>
                    </a:solidFill>
                    <a:latin typeface="하나 B" pitchFamily="18" charset="-127"/>
                    <a:ea typeface="하나 B" pitchFamily="18" charset="-127"/>
                  </a:endParaRPr>
                </a:p>
                <a:p>
                  <a:pPr algn="ctr"/>
                  <a:r>
                    <a:rPr lang="ko-KR" altLang="en-US" sz="700" dirty="0" smtClean="0">
                      <a:solidFill>
                        <a:schemeClr val="bg1"/>
                      </a:solidFill>
                      <a:latin typeface="하나 B" pitchFamily="18" charset="-127"/>
                      <a:ea typeface="하나 B" pitchFamily="18" charset="-127"/>
                    </a:rPr>
                    <a:t>품질검사</a:t>
                  </a:r>
                  <a:endParaRPr lang="en-US" altLang="ko-KR" sz="700" dirty="0" smtClean="0">
                    <a:solidFill>
                      <a:schemeClr val="bg1"/>
                    </a:solidFill>
                    <a:latin typeface="하나 B" pitchFamily="18" charset="-127"/>
                    <a:ea typeface="하나 B" pitchFamily="18" charset="-127"/>
                  </a:endParaRPr>
                </a:p>
                <a:p>
                  <a:pPr algn="ctr"/>
                  <a:r>
                    <a:rPr lang="ko-KR" altLang="en-US" sz="700" dirty="0" smtClean="0">
                      <a:solidFill>
                        <a:schemeClr val="bg1"/>
                      </a:solidFill>
                      <a:latin typeface="하나 B" pitchFamily="18" charset="-127"/>
                      <a:ea typeface="하나 B" pitchFamily="18" charset="-127"/>
                    </a:rPr>
                    <a:t>확인</a:t>
                  </a:r>
                  <a:endParaRPr lang="en-US" altLang="ko-KR" sz="700" dirty="0" smtClean="0">
                    <a:solidFill>
                      <a:schemeClr val="bg1"/>
                    </a:solidFill>
                    <a:latin typeface="하나 B" pitchFamily="18" charset="-127"/>
                    <a:ea typeface="하나 B" pitchFamily="18" charset="-127"/>
                  </a:endParaRPr>
                </a:p>
              </p:txBody>
            </p:sp>
            <p:sp>
              <p:nvSpPr>
                <p:cNvPr id="75" name="TextBox 74"/>
                <p:cNvSpPr txBox="1"/>
                <p:nvPr/>
              </p:nvSpPr>
              <p:spPr>
                <a:xfrm rot="20489444">
                  <a:off x="3802411" y="2101343"/>
                  <a:ext cx="74251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ko-KR" sz="600" dirty="0" smtClean="0">
                      <a:solidFill>
                        <a:srgbClr val="47CAD1"/>
                      </a:solidFill>
                      <a:latin typeface="하나 B" pitchFamily="18" charset="-127"/>
                      <a:ea typeface="하나 B" pitchFamily="18" charset="-127"/>
                    </a:rPr>
                    <a:t>09</a:t>
                  </a:r>
                  <a:endParaRPr lang="en-US" altLang="ko-KR" sz="700" dirty="0" smtClean="0">
                    <a:solidFill>
                      <a:srgbClr val="47CAD1"/>
                    </a:solidFill>
                    <a:latin typeface="하나 B" pitchFamily="18" charset="-127"/>
                    <a:ea typeface="하나 B" pitchFamily="18" charset="-127"/>
                  </a:endParaRPr>
                </a:p>
                <a:p>
                  <a:pPr algn="ctr"/>
                  <a:r>
                    <a:rPr lang="ko-KR" altLang="en-US" sz="700" dirty="0" smtClean="0">
                      <a:solidFill>
                        <a:schemeClr val="bg1"/>
                      </a:solidFill>
                      <a:latin typeface="하나 B" pitchFamily="18" charset="-127"/>
                      <a:ea typeface="하나 B" pitchFamily="18" charset="-127"/>
                    </a:rPr>
                    <a:t>문서보관실</a:t>
                  </a:r>
                  <a:endParaRPr lang="en-US" altLang="ko-KR" sz="700" dirty="0" smtClean="0">
                    <a:solidFill>
                      <a:schemeClr val="bg1"/>
                    </a:solidFill>
                    <a:latin typeface="하나 B" pitchFamily="18" charset="-127"/>
                    <a:ea typeface="하나 B" pitchFamily="18" charset="-127"/>
                  </a:endParaRPr>
                </a:p>
                <a:p>
                  <a:pPr algn="ctr"/>
                  <a:r>
                    <a:rPr lang="ko-KR" altLang="en-US" sz="700" dirty="0" smtClean="0">
                      <a:solidFill>
                        <a:schemeClr val="bg1"/>
                      </a:solidFill>
                      <a:latin typeface="하나 B" pitchFamily="18" charset="-127"/>
                      <a:ea typeface="하나 B" pitchFamily="18" charset="-127"/>
                    </a:rPr>
                    <a:t>입고 및 폐기</a:t>
                  </a:r>
                  <a:endParaRPr lang="en-US" altLang="ko-KR" sz="700" dirty="0" smtClean="0">
                    <a:solidFill>
                      <a:schemeClr val="bg1"/>
                    </a:solidFill>
                    <a:latin typeface="하나 B" pitchFamily="18" charset="-127"/>
                    <a:ea typeface="하나 B" pitchFamily="18" charset="-127"/>
                  </a:endParaRPr>
                </a:p>
              </p:txBody>
            </p:sp>
          </p:grpSp>
        </p:grpSp>
        <p:sp>
          <p:nvSpPr>
            <p:cNvPr id="78" name="갈매기형 수장 77"/>
            <p:cNvSpPr/>
            <p:nvPr/>
          </p:nvSpPr>
          <p:spPr>
            <a:xfrm>
              <a:off x="4547398" y="2642393"/>
              <a:ext cx="93658" cy="93658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79" name="갈매기형 수장 78"/>
            <p:cNvSpPr/>
            <p:nvPr/>
          </p:nvSpPr>
          <p:spPr>
            <a:xfrm rot="10800000">
              <a:off x="4518822" y="4423572"/>
              <a:ext cx="93658" cy="93658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83" name="갈매기형 수장 82"/>
            <p:cNvSpPr/>
            <p:nvPr/>
          </p:nvSpPr>
          <p:spPr>
            <a:xfrm rot="16200000">
              <a:off x="3609184" y="3547264"/>
              <a:ext cx="93658" cy="93658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84" name="갈매기형 수장 83"/>
            <p:cNvSpPr/>
            <p:nvPr/>
          </p:nvSpPr>
          <p:spPr>
            <a:xfrm rot="5400000">
              <a:off x="5395121" y="3513925"/>
              <a:ext cx="93658" cy="93658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5" name="타원 84"/>
          <p:cNvSpPr/>
          <p:nvPr/>
        </p:nvSpPr>
        <p:spPr>
          <a:xfrm>
            <a:off x="4150515" y="1571612"/>
            <a:ext cx="857256" cy="857256"/>
          </a:xfrm>
          <a:prstGeom prst="ellipse">
            <a:avLst/>
          </a:prstGeom>
          <a:solidFill>
            <a:srgbClr val="FFFFFF">
              <a:alpha val="20000"/>
            </a:srgbClr>
          </a:solidFill>
          <a:ln w="6350">
            <a:solidFill>
              <a:srgbClr val="23888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7" name="타원 86"/>
          <p:cNvSpPr/>
          <p:nvPr/>
        </p:nvSpPr>
        <p:spPr>
          <a:xfrm>
            <a:off x="6142910" y="2982819"/>
            <a:ext cx="857256" cy="857256"/>
          </a:xfrm>
          <a:prstGeom prst="ellipse">
            <a:avLst/>
          </a:prstGeom>
          <a:solidFill>
            <a:srgbClr val="FFFFFF">
              <a:alpha val="20000"/>
            </a:srgbClr>
          </a:solidFill>
          <a:ln w="6350">
            <a:solidFill>
              <a:srgbClr val="23888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94" name="직선 연결선 93"/>
          <p:cNvCxnSpPr/>
          <p:nvPr/>
        </p:nvCxnSpPr>
        <p:spPr>
          <a:xfrm>
            <a:off x="2917031" y="3574255"/>
            <a:ext cx="296079" cy="126203"/>
          </a:xfrm>
          <a:prstGeom prst="line">
            <a:avLst/>
          </a:prstGeom>
          <a:ln>
            <a:solidFill>
              <a:srgbClr val="23888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연결선 96"/>
          <p:cNvCxnSpPr>
            <a:stCxn id="85" idx="4"/>
          </p:cNvCxnSpPr>
          <p:nvPr/>
        </p:nvCxnSpPr>
        <p:spPr>
          <a:xfrm rot="5400000">
            <a:off x="4417613" y="2589608"/>
            <a:ext cx="322271" cy="790"/>
          </a:xfrm>
          <a:prstGeom prst="line">
            <a:avLst/>
          </a:prstGeom>
          <a:ln>
            <a:solidFill>
              <a:srgbClr val="23888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직선 연결선 101"/>
          <p:cNvCxnSpPr/>
          <p:nvPr/>
        </p:nvCxnSpPr>
        <p:spPr>
          <a:xfrm rot="10800000" flipV="1">
            <a:off x="5905500" y="3595686"/>
            <a:ext cx="273050" cy="127000"/>
          </a:xfrm>
          <a:prstGeom prst="line">
            <a:avLst/>
          </a:prstGeom>
          <a:ln>
            <a:solidFill>
              <a:srgbClr val="23888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직선 연결선 107"/>
          <p:cNvCxnSpPr/>
          <p:nvPr/>
        </p:nvCxnSpPr>
        <p:spPr>
          <a:xfrm rot="5400000">
            <a:off x="3540670" y="5373777"/>
            <a:ext cx="288290" cy="206829"/>
          </a:xfrm>
          <a:prstGeom prst="line">
            <a:avLst/>
          </a:prstGeom>
          <a:ln>
            <a:solidFill>
              <a:srgbClr val="23888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타원 89"/>
          <p:cNvSpPr/>
          <p:nvPr/>
        </p:nvSpPr>
        <p:spPr>
          <a:xfrm>
            <a:off x="2915190" y="5530853"/>
            <a:ext cx="857256" cy="857256"/>
          </a:xfrm>
          <a:prstGeom prst="ellipse">
            <a:avLst/>
          </a:prstGeom>
          <a:solidFill>
            <a:srgbClr val="FFFFFF">
              <a:alpha val="20000"/>
            </a:srgbClr>
          </a:solidFill>
          <a:ln w="6350">
            <a:solidFill>
              <a:srgbClr val="23888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117" name="직선 연결선 116"/>
          <p:cNvCxnSpPr/>
          <p:nvPr/>
        </p:nvCxnSpPr>
        <p:spPr>
          <a:xfrm rot="16200000" flipV="1">
            <a:off x="5283202" y="5354637"/>
            <a:ext cx="298449" cy="247649"/>
          </a:xfrm>
          <a:prstGeom prst="line">
            <a:avLst/>
          </a:prstGeom>
          <a:ln>
            <a:solidFill>
              <a:srgbClr val="23888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타원 88"/>
          <p:cNvSpPr/>
          <p:nvPr/>
        </p:nvSpPr>
        <p:spPr>
          <a:xfrm>
            <a:off x="5416540" y="5503839"/>
            <a:ext cx="857256" cy="857256"/>
          </a:xfrm>
          <a:prstGeom prst="ellipse">
            <a:avLst/>
          </a:prstGeom>
          <a:solidFill>
            <a:srgbClr val="FFFFFF">
              <a:alpha val="20000"/>
            </a:srgbClr>
          </a:solidFill>
          <a:ln w="6350">
            <a:solidFill>
              <a:srgbClr val="299DA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2" name="타원 91"/>
          <p:cNvSpPr/>
          <p:nvPr/>
        </p:nvSpPr>
        <p:spPr>
          <a:xfrm>
            <a:off x="2106737" y="2968393"/>
            <a:ext cx="857256" cy="857256"/>
          </a:xfrm>
          <a:prstGeom prst="ellipse">
            <a:avLst/>
          </a:prstGeom>
          <a:solidFill>
            <a:srgbClr val="FFFFFF">
              <a:alpha val="20000"/>
            </a:srgbClr>
          </a:solidFill>
          <a:ln w="6350">
            <a:solidFill>
              <a:srgbClr val="23888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1" name="직사각형 120"/>
          <p:cNvSpPr/>
          <p:nvPr/>
        </p:nvSpPr>
        <p:spPr>
          <a:xfrm>
            <a:off x="4983472" y="1774779"/>
            <a:ext cx="111280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smtClean="0">
                <a:solidFill>
                  <a:srgbClr val="23888D"/>
                </a:solidFill>
                <a:latin typeface="하나 L" pitchFamily="18" charset="-127"/>
                <a:ea typeface="하나 L" pitchFamily="18" charset="-127"/>
              </a:rPr>
              <a:t>종이감축을 통한</a:t>
            </a:r>
            <a:endParaRPr lang="en-US" altLang="ko-KR" sz="1100" dirty="0" smtClean="0">
              <a:solidFill>
                <a:srgbClr val="23888D"/>
              </a:solidFill>
              <a:latin typeface="하나 L" pitchFamily="18" charset="-127"/>
              <a:ea typeface="하나 L" pitchFamily="18" charset="-127"/>
            </a:endParaRPr>
          </a:p>
          <a:p>
            <a:r>
              <a:rPr lang="ko-KR" altLang="en-US" sz="1100" dirty="0" smtClean="0">
                <a:solidFill>
                  <a:srgbClr val="23888D"/>
                </a:solidFill>
                <a:latin typeface="하나 L" pitchFamily="18" charset="-127"/>
                <a:ea typeface="하나 L" pitchFamily="18" charset="-127"/>
              </a:rPr>
              <a:t>녹색성장</a:t>
            </a:r>
            <a:endParaRPr lang="ko-KR" altLang="en-US" sz="1100" dirty="0">
              <a:solidFill>
                <a:srgbClr val="23888D"/>
              </a:solidFill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122" name="직사각형 121"/>
          <p:cNvSpPr/>
          <p:nvPr/>
        </p:nvSpPr>
        <p:spPr>
          <a:xfrm>
            <a:off x="6959657" y="3203131"/>
            <a:ext cx="102624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smtClean="0">
                <a:solidFill>
                  <a:srgbClr val="23888D"/>
                </a:solidFill>
                <a:latin typeface="하나 L" pitchFamily="18" charset="-127"/>
                <a:ea typeface="하나 L" pitchFamily="18" charset="-127"/>
              </a:rPr>
              <a:t>시간</a:t>
            </a:r>
            <a:r>
              <a:rPr lang="en-US" altLang="ko-KR" sz="1100" dirty="0" smtClean="0">
                <a:solidFill>
                  <a:srgbClr val="23888D"/>
                </a:solidFill>
                <a:latin typeface="하나 L" pitchFamily="18" charset="-127"/>
                <a:ea typeface="하나 L" pitchFamily="18" charset="-127"/>
              </a:rPr>
              <a:t>, </a:t>
            </a:r>
            <a:r>
              <a:rPr lang="ko-KR" altLang="en-US" sz="1100" dirty="0" smtClean="0">
                <a:solidFill>
                  <a:srgbClr val="23888D"/>
                </a:solidFill>
                <a:latin typeface="하나 L" pitchFamily="18" charset="-127"/>
                <a:ea typeface="하나 L" pitchFamily="18" charset="-127"/>
              </a:rPr>
              <a:t>비용절감</a:t>
            </a:r>
            <a:endParaRPr lang="en-US" altLang="ko-KR" sz="1100" dirty="0" smtClean="0">
              <a:solidFill>
                <a:srgbClr val="23888D"/>
              </a:solidFill>
              <a:latin typeface="하나 L" pitchFamily="18" charset="-127"/>
              <a:ea typeface="하나 L" pitchFamily="18" charset="-127"/>
            </a:endParaRPr>
          </a:p>
          <a:p>
            <a:r>
              <a:rPr lang="ko-KR" altLang="en-US" sz="1100" dirty="0" smtClean="0">
                <a:solidFill>
                  <a:srgbClr val="23888D"/>
                </a:solidFill>
                <a:latin typeface="하나 L" pitchFamily="18" charset="-127"/>
                <a:ea typeface="하나 L" pitchFamily="18" charset="-127"/>
              </a:rPr>
              <a:t>경제적 효과</a:t>
            </a:r>
            <a:endParaRPr lang="ko-KR" altLang="en-US" sz="1100" dirty="0">
              <a:solidFill>
                <a:srgbClr val="23888D"/>
              </a:solidFill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123" name="직사각형 122"/>
          <p:cNvSpPr/>
          <p:nvPr/>
        </p:nvSpPr>
        <p:spPr>
          <a:xfrm>
            <a:off x="6224444" y="5719500"/>
            <a:ext cx="85953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100" dirty="0" smtClean="0">
                <a:solidFill>
                  <a:srgbClr val="23888D"/>
                </a:solidFill>
                <a:latin typeface="하나 L" pitchFamily="18" charset="-127"/>
                <a:ea typeface="하나 L" pitchFamily="18" charset="-127"/>
              </a:rPr>
              <a:t>전자문서</a:t>
            </a:r>
            <a:endParaRPr lang="en-US" altLang="ko-KR" sz="1100" dirty="0" smtClean="0">
              <a:solidFill>
                <a:srgbClr val="23888D"/>
              </a:solidFill>
              <a:latin typeface="하나 L" pitchFamily="18" charset="-127"/>
              <a:ea typeface="하나 L" pitchFamily="18" charset="-127"/>
            </a:endParaRPr>
          </a:p>
          <a:p>
            <a:r>
              <a:rPr lang="ko-KR" altLang="en-US" sz="1100" dirty="0" smtClean="0">
                <a:solidFill>
                  <a:srgbClr val="23888D"/>
                </a:solidFill>
                <a:latin typeface="하나 L" pitchFamily="18" charset="-127"/>
                <a:ea typeface="하나 L" pitchFamily="18" charset="-127"/>
              </a:rPr>
              <a:t>신뢰성 제고</a:t>
            </a:r>
            <a:endParaRPr lang="ko-KR" altLang="en-US" sz="1100" dirty="0">
              <a:solidFill>
                <a:srgbClr val="23888D"/>
              </a:solidFill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124" name="직사각형 123"/>
          <p:cNvSpPr/>
          <p:nvPr/>
        </p:nvSpPr>
        <p:spPr>
          <a:xfrm>
            <a:off x="1991523" y="5723724"/>
            <a:ext cx="98616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ko-KR" altLang="en-US" sz="1100" dirty="0" smtClean="0">
                <a:solidFill>
                  <a:srgbClr val="23888D"/>
                </a:solidFill>
                <a:latin typeface="하나 L" pitchFamily="18" charset="-127"/>
                <a:ea typeface="하나 L" pitchFamily="18" charset="-127"/>
              </a:rPr>
              <a:t>프로세스 혁신</a:t>
            </a:r>
            <a:endParaRPr lang="en-US" altLang="ko-KR" sz="1100" dirty="0" smtClean="0">
              <a:solidFill>
                <a:srgbClr val="23888D"/>
              </a:solidFill>
              <a:latin typeface="하나 L" pitchFamily="18" charset="-127"/>
              <a:ea typeface="하나 L" pitchFamily="18" charset="-127"/>
            </a:endParaRPr>
          </a:p>
          <a:p>
            <a:pPr algn="r"/>
            <a:r>
              <a:rPr lang="ko-KR" altLang="en-US" sz="1100" dirty="0" smtClean="0">
                <a:solidFill>
                  <a:srgbClr val="23888D"/>
                </a:solidFill>
                <a:latin typeface="하나 L" pitchFamily="18" charset="-127"/>
                <a:ea typeface="하나 L" pitchFamily="18" charset="-127"/>
              </a:rPr>
              <a:t>업무효율 향상</a:t>
            </a:r>
            <a:endParaRPr lang="ko-KR" altLang="en-US" sz="1100" dirty="0">
              <a:solidFill>
                <a:srgbClr val="23888D"/>
              </a:solidFill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125" name="직사각형 124"/>
          <p:cNvSpPr/>
          <p:nvPr/>
        </p:nvSpPr>
        <p:spPr>
          <a:xfrm>
            <a:off x="1406961" y="3205569"/>
            <a:ext cx="73616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1100" dirty="0" smtClean="0">
                <a:solidFill>
                  <a:srgbClr val="23888D"/>
                </a:solidFill>
                <a:latin typeface="하나 L" pitchFamily="18" charset="-127"/>
                <a:ea typeface="하나 L" pitchFamily="18" charset="-127"/>
              </a:rPr>
              <a:t>Paperless</a:t>
            </a:r>
          </a:p>
          <a:p>
            <a:pPr algn="r"/>
            <a:r>
              <a:rPr lang="ko-KR" altLang="en-US" sz="1100" dirty="0" smtClean="0">
                <a:solidFill>
                  <a:srgbClr val="23888D"/>
                </a:solidFill>
                <a:latin typeface="하나 L" pitchFamily="18" charset="-127"/>
                <a:ea typeface="하나 L" pitchFamily="18" charset="-127"/>
              </a:rPr>
              <a:t>환경 구현</a:t>
            </a:r>
            <a:endParaRPr lang="ko-KR" altLang="en-US" sz="1100" dirty="0">
              <a:solidFill>
                <a:srgbClr val="23888D"/>
              </a:solidFill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8220025" y="8476"/>
            <a:ext cx="917239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400" dirty="0" smtClean="0">
                <a:latin typeface="하나 CM" pitchFamily="18" charset="-127"/>
                <a:ea typeface="하나 CM" pitchFamily="18" charset="-127"/>
              </a:rPr>
              <a:t>BUSINESS</a:t>
            </a:r>
            <a:endParaRPr lang="ko-KR" altLang="en-US" sz="1400" dirty="0"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42844" y="109815"/>
            <a:ext cx="6215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금융 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IT 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전문서비스 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– 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전략 사업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   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87891" y="1700808"/>
            <a:ext cx="9717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서비스 분야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cxnSp>
        <p:nvCxnSpPr>
          <p:cNvPr id="74" name="직선 연결선 73"/>
          <p:cNvCxnSpPr/>
          <p:nvPr/>
        </p:nvCxnSpPr>
        <p:spPr>
          <a:xfrm>
            <a:off x="323528" y="1556792"/>
            <a:ext cx="200201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65001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0" y="573068"/>
            <a:ext cx="8072462" cy="0"/>
          </a:xfrm>
          <a:prstGeom prst="line">
            <a:avLst/>
          </a:prstGeom>
          <a:ln>
            <a:solidFill>
              <a:srgbClr val="39A6A9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8" name="타원 7"/>
          <p:cNvSpPr/>
          <p:nvPr/>
        </p:nvSpPr>
        <p:spPr>
          <a:xfrm>
            <a:off x="8069287" y="523857"/>
            <a:ext cx="96838" cy="96838"/>
          </a:xfrm>
          <a:prstGeom prst="ellipse">
            <a:avLst/>
          </a:prstGeom>
          <a:noFill/>
          <a:ln w="9525"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34101" y="754586"/>
            <a:ext cx="1463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그룹 공용 </a:t>
            </a:r>
            <a:r>
              <a:rPr lang="ko-KR" alt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클라우드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428860" y="714356"/>
            <a:ext cx="5929354" cy="824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dirty="0">
                <a:latin typeface="하나 L" pitchFamily="18" charset="-127"/>
                <a:ea typeface="하나 L" pitchFamily="18" charset="-127"/>
              </a:rPr>
              <a:t>하나금융티아이에서 그룹 내 관계사에 제공하는 ‘그룹 공용 </a:t>
            </a:r>
            <a:r>
              <a:rPr lang="ko-KR" altLang="en-US" sz="1100" dirty="0" err="1">
                <a:latin typeface="하나 L" pitchFamily="18" charset="-127"/>
                <a:ea typeface="하나 L" pitchFamily="18" charset="-127"/>
              </a:rPr>
              <a:t>클라우드’는</a:t>
            </a:r>
            <a:r>
              <a:rPr lang="ko-KR" altLang="en-US" sz="1100" dirty="0">
                <a:latin typeface="하나 L" pitchFamily="18" charset="-127"/>
                <a:ea typeface="하나 L" pitchFamily="18" charset="-127"/>
              </a:rPr>
              <a:t> 급변하는 비즈니스 환경에 대응하기 위하여 </a:t>
            </a:r>
            <a:r>
              <a:rPr lang="ko-KR" altLang="en-US" sz="1100" dirty="0" smtClean="0">
                <a:latin typeface="하나 L" pitchFamily="18" charset="-127"/>
                <a:ea typeface="하나 L" pitchFamily="18" charset="-127"/>
              </a:rPr>
              <a:t>유연한 </a:t>
            </a:r>
            <a:r>
              <a:rPr lang="en-US" altLang="ko-KR" sz="1100" dirty="0">
                <a:latin typeface="하나 L" pitchFamily="18" charset="-127"/>
                <a:ea typeface="하나 L" pitchFamily="18" charset="-127"/>
              </a:rPr>
              <a:t>IT </a:t>
            </a:r>
            <a:r>
              <a:rPr lang="ko-KR" altLang="en-US" sz="1100" dirty="0">
                <a:latin typeface="하나 L" pitchFamily="18" charset="-127"/>
                <a:ea typeface="하나 L" pitchFamily="18" charset="-127"/>
              </a:rPr>
              <a:t>인프라 환경을 신속하고 안정적으로 제공하여 인프라 구축비용 절감 및 </a:t>
            </a:r>
            <a:r>
              <a:rPr lang="ko-KR" altLang="en-US" sz="1100" dirty="0" err="1">
                <a:latin typeface="하나 L" pitchFamily="18" charset="-127"/>
                <a:ea typeface="하나 L" pitchFamily="18" charset="-127"/>
              </a:rPr>
              <a:t>클라우드</a:t>
            </a:r>
            <a:r>
              <a:rPr lang="ko-KR" altLang="en-US" sz="1100" dirty="0">
                <a:latin typeface="하나 L" pitchFamily="18" charset="-127"/>
                <a:ea typeface="하나 L" pitchFamily="18" charset="-127"/>
              </a:rPr>
              <a:t> 기반 관리서비스를 통해 운영 효율성을 </a:t>
            </a:r>
            <a:r>
              <a:rPr lang="ko-KR" altLang="en-US" sz="1100" dirty="0" err="1">
                <a:latin typeface="하나 L" pitchFamily="18" charset="-127"/>
                <a:ea typeface="하나 L" pitchFamily="18" charset="-127"/>
              </a:rPr>
              <a:t>증대시킵니다</a:t>
            </a:r>
            <a:r>
              <a:rPr lang="en-US" altLang="ko-KR" sz="1100" dirty="0">
                <a:latin typeface="하나 L" pitchFamily="18" charset="-127"/>
                <a:ea typeface="하나 L" pitchFamily="18" charset="-127"/>
              </a:rPr>
              <a:t>. </a:t>
            </a:r>
            <a:endParaRPr lang="ko-KR" altLang="en-US" sz="1100" dirty="0"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242914" y="3357562"/>
            <a:ext cx="3357586" cy="1071570"/>
          </a:xfrm>
          <a:prstGeom prst="rect">
            <a:avLst/>
          </a:prstGeom>
          <a:solidFill>
            <a:schemeClr val="bg1"/>
          </a:solidFill>
          <a:ln w="12700">
            <a:solidFill>
              <a:srgbClr val="228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4814814" y="3357562"/>
            <a:ext cx="3357586" cy="1071570"/>
          </a:xfrm>
          <a:prstGeom prst="rect">
            <a:avLst/>
          </a:prstGeom>
          <a:solidFill>
            <a:schemeClr val="bg1"/>
          </a:solidFill>
          <a:ln w="12700">
            <a:solidFill>
              <a:srgbClr val="228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1242914" y="2071678"/>
            <a:ext cx="3357586" cy="1071570"/>
          </a:xfrm>
          <a:prstGeom prst="rect">
            <a:avLst/>
          </a:prstGeom>
          <a:solidFill>
            <a:schemeClr val="bg1"/>
          </a:solidFill>
          <a:ln w="12700">
            <a:solidFill>
              <a:srgbClr val="228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4814814" y="2071678"/>
            <a:ext cx="3357586" cy="1071570"/>
          </a:xfrm>
          <a:prstGeom prst="rect">
            <a:avLst/>
          </a:prstGeom>
          <a:solidFill>
            <a:schemeClr val="bg1"/>
          </a:solidFill>
          <a:ln w="12700">
            <a:solidFill>
              <a:srgbClr val="228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TextBox 60"/>
          <p:cNvSpPr txBox="1"/>
          <p:nvPr/>
        </p:nvSpPr>
        <p:spPr>
          <a:xfrm>
            <a:off x="4886252" y="3429000"/>
            <a:ext cx="2078281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rgbClr val="23888D"/>
                </a:solidFill>
                <a:latin typeface="하나 B" pitchFamily="18" charset="-127"/>
                <a:ea typeface="하나 B" pitchFamily="18" charset="-127"/>
              </a:rPr>
              <a:t>Managed Service</a:t>
            </a: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●</a:t>
            </a:r>
            <a:r>
              <a: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모니터링</a:t>
            </a:r>
            <a:r>
              <a: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백업</a:t>
            </a:r>
            <a:r>
              <a: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/</a:t>
            </a: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복구 서비스</a:t>
            </a:r>
            <a:endParaRPr lang="en-US" altLang="ko-KR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하나 B" pitchFamily="18" charset="-127"/>
              <a:ea typeface="하나 B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● 비즈니스 요구사항 관리</a:t>
            </a:r>
            <a:endParaRPr lang="ko-KR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하나 B" pitchFamily="18" charset="-127"/>
              <a:ea typeface="하나 B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886252" y="2143116"/>
            <a:ext cx="2928958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rgbClr val="23888D"/>
                </a:solidFill>
                <a:latin typeface="하나 B" pitchFamily="18" charset="-127"/>
                <a:ea typeface="하나 B" pitchFamily="18" charset="-127"/>
              </a:rPr>
              <a:t>Construction &amp; Implementation</a:t>
            </a: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●</a:t>
            </a:r>
            <a:r>
              <a: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</a:t>
            </a:r>
            <a:r>
              <a:rPr lang="en-US" altLang="ko-KR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Openstack</a:t>
            </a:r>
            <a:r>
              <a: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</a:t>
            </a: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기반 </a:t>
            </a:r>
            <a:r>
              <a:rPr lang="ko-KR" alt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클라우드</a:t>
            </a: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구축</a:t>
            </a:r>
            <a:endParaRPr lang="en-US" altLang="ko-KR" sz="1400" dirty="0" smtClean="0">
              <a:solidFill>
                <a:srgbClr val="23888D"/>
              </a:solidFill>
              <a:latin typeface="하나 B" pitchFamily="18" charset="-127"/>
              <a:ea typeface="하나 B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●</a:t>
            </a:r>
            <a:r>
              <a: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클라우드</a:t>
            </a: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환경 구현</a:t>
            </a:r>
            <a:r>
              <a: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, </a:t>
            </a: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업무 적용</a:t>
            </a:r>
            <a:endParaRPr lang="ko-KR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하나 B" pitchFamily="18" charset="-127"/>
              <a:ea typeface="하나 B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314352" y="3429000"/>
            <a:ext cx="300039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rgbClr val="23888D"/>
                </a:solidFill>
                <a:latin typeface="하나 B" pitchFamily="18" charset="-127"/>
                <a:ea typeface="하나 B" pitchFamily="18" charset="-127"/>
              </a:rPr>
              <a:t>Migration Service</a:t>
            </a: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●</a:t>
            </a:r>
            <a:r>
              <a: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Migration </a:t>
            </a: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일정 계획 수립</a:t>
            </a:r>
            <a:endParaRPr lang="en-US" altLang="ko-KR" sz="1400" dirty="0" smtClean="0">
              <a:solidFill>
                <a:srgbClr val="23888D"/>
              </a:solidFill>
              <a:latin typeface="하나 B" pitchFamily="18" charset="-127"/>
              <a:ea typeface="하나 B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●</a:t>
            </a:r>
            <a:r>
              <a: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Application, DB </a:t>
            </a: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이관 테스트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314352" y="2143116"/>
            <a:ext cx="2928958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rgbClr val="23888D"/>
                </a:solidFill>
                <a:latin typeface="하나 B" pitchFamily="18" charset="-127"/>
                <a:ea typeface="하나 B" pitchFamily="18" charset="-127"/>
              </a:rPr>
              <a:t>Group Cloud Operation</a:t>
            </a: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●</a:t>
            </a:r>
            <a:r>
              <a: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그룹사</a:t>
            </a: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대상 </a:t>
            </a:r>
            <a:r>
              <a:rPr lang="ko-KR" alt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클라우드</a:t>
            </a: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서비스 </a:t>
            </a:r>
            <a:r>
              <a: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/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    </a:t>
            </a:r>
            <a:r>
              <a:rPr lang="ko-KR" alt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클라우드</a:t>
            </a: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인프라 </a:t>
            </a:r>
            <a:r>
              <a: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/ </a:t>
            </a: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플랫폼 운영</a:t>
            </a:r>
            <a:endParaRPr lang="ko-KR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하나 B" pitchFamily="18" charset="-127"/>
              <a:ea typeface="하나 B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242914" y="4643446"/>
            <a:ext cx="3357586" cy="1071570"/>
          </a:xfrm>
          <a:prstGeom prst="rect">
            <a:avLst/>
          </a:prstGeom>
          <a:solidFill>
            <a:schemeClr val="bg1"/>
          </a:solidFill>
          <a:ln w="12700">
            <a:solidFill>
              <a:srgbClr val="228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4814814" y="4643446"/>
            <a:ext cx="3357586" cy="1071570"/>
          </a:xfrm>
          <a:prstGeom prst="rect">
            <a:avLst/>
          </a:prstGeom>
          <a:solidFill>
            <a:schemeClr val="bg1"/>
          </a:solidFill>
          <a:ln w="12700">
            <a:solidFill>
              <a:srgbClr val="228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886252" y="4714884"/>
            <a:ext cx="2078281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rgbClr val="23888D"/>
                </a:solidFill>
                <a:latin typeface="하나 B" pitchFamily="18" charset="-127"/>
                <a:ea typeface="하나 B" pitchFamily="18" charset="-127"/>
              </a:rPr>
              <a:t>Technical Support</a:t>
            </a: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●</a:t>
            </a:r>
            <a:r>
              <a: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오픈소스</a:t>
            </a: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적용 기술지원</a:t>
            </a:r>
            <a:endParaRPr lang="en-US" altLang="ko-KR" sz="1000" dirty="0" smtClean="0">
              <a:solidFill>
                <a:schemeClr val="tx1">
                  <a:lumMod val="85000"/>
                  <a:lumOff val="15000"/>
                </a:schemeClr>
              </a:solidFill>
              <a:latin typeface="하나 B" pitchFamily="18" charset="-127"/>
              <a:ea typeface="하나 B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●</a:t>
            </a:r>
            <a:r>
              <a: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U2L </a:t>
            </a: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전환 지원</a:t>
            </a:r>
            <a:endParaRPr lang="ko-KR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하나 B" pitchFamily="18" charset="-127"/>
              <a:ea typeface="하나 B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314352" y="4714884"/>
            <a:ext cx="300039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rgbClr val="23888D"/>
                </a:solidFill>
                <a:latin typeface="하나 B" pitchFamily="18" charset="-127"/>
                <a:ea typeface="하나 B" pitchFamily="18" charset="-127"/>
              </a:rPr>
              <a:t>Consulting Service</a:t>
            </a: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●</a:t>
            </a:r>
            <a:r>
              <a: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클라우드</a:t>
            </a: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도입전략 및 </a:t>
            </a:r>
            <a:r>
              <a:rPr lang="ko-KR" alt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로드맵</a:t>
            </a: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수립</a:t>
            </a:r>
            <a:endParaRPr lang="en-US" altLang="ko-KR" sz="1400" dirty="0" smtClean="0">
              <a:solidFill>
                <a:srgbClr val="23888D"/>
              </a:solidFill>
              <a:latin typeface="하나 B" pitchFamily="18" charset="-127"/>
              <a:ea typeface="하나 B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●</a:t>
            </a:r>
            <a:r>
              <a:rPr lang="en-US" altLang="ko-KR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</a:t>
            </a:r>
            <a:r>
              <a:rPr lang="ko-KR" altLang="en-US" sz="1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클라우드</a:t>
            </a:r>
            <a:r>
              <a:rPr lang="ko-KR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하나 B" pitchFamily="18" charset="-127"/>
                <a:ea typeface="하나 B" pitchFamily="18" charset="-127"/>
              </a:rPr>
              <a:t> 서비스 요구분석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8220025" y="8476"/>
            <a:ext cx="917239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400" dirty="0" smtClean="0">
                <a:latin typeface="하나 CM" pitchFamily="18" charset="-127"/>
                <a:ea typeface="하나 CM" pitchFamily="18" charset="-127"/>
              </a:rPr>
              <a:t>BUSINESS</a:t>
            </a:r>
            <a:endParaRPr lang="ko-KR" altLang="en-US" sz="1400" dirty="0"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42844" y="109815"/>
            <a:ext cx="6215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금융 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IT 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전문서비스 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– 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전략 사업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   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7891" y="1700808"/>
            <a:ext cx="9717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서비스 분야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cxnSp>
        <p:nvCxnSpPr>
          <p:cNvPr id="31" name="직선 연결선 30"/>
          <p:cNvCxnSpPr/>
          <p:nvPr/>
        </p:nvCxnSpPr>
        <p:spPr>
          <a:xfrm>
            <a:off x="323528" y="1556792"/>
            <a:ext cx="200201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65001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0" y="573068"/>
            <a:ext cx="8072462" cy="0"/>
          </a:xfrm>
          <a:prstGeom prst="line">
            <a:avLst/>
          </a:prstGeom>
          <a:ln>
            <a:solidFill>
              <a:srgbClr val="39A6A9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8" name="타원 7"/>
          <p:cNvSpPr/>
          <p:nvPr/>
        </p:nvSpPr>
        <p:spPr>
          <a:xfrm>
            <a:off x="8069287" y="523857"/>
            <a:ext cx="96838" cy="96838"/>
          </a:xfrm>
          <a:prstGeom prst="ellipse">
            <a:avLst/>
          </a:prstGeom>
          <a:noFill/>
          <a:ln w="9525"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70663" y="786286"/>
            <a:ext cx="17636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생체 인증 서비스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        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357422" y="714356"/>
            <a:ext cx="592935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dirty="0" smtClean="0">
                <a:latin typeface="하나 L" pitchFamily="18" charset="-127"/>
                <a:ea typeface="하나 L" pitchFamily="18" charset="-127"/>
              </a:rPr>
              <a:t>생체 인증을 접목한 사용자 인증 플랫폼을 통해 편리한</a:t>
            </a:r>
            <a:r>
              <a:rPr lang="en-US" altLang="ko-KR" sz="1100" dirty="0" smtClean="0">
                <a:latin typeface="하나 L" pitchFamily="18" charset="-127"/>
                <a:ea typeface="하나 L" pitchFamily="18" charset="-127"/>
              </a:rPr>
              <a:t> </a:t>
            </a:r>
            <a:r>
              <a:rPr lang="ko-KR" altLang="en-US" sz="1100" dirty="0" smtClean="0">
                <a:latin typeface="하나 L" pitchFamily="18" charset="-127"/>
                <a:ea typeface="하나 L" pitchFamily="18" charset="-127"/>
              </a:rPr>
              <a:t>금융서비스 이용을 가능하게 하며</a:t>
            </a:r>
            <a:r>
              <a:rPr lang="en-US" altLang="ko-KR" sz="1100" dirty="0" smtClean="0">
                <a:latin typeface="하나 L" pitchFamily="18" charset="-127"/>
                <a:ea typeface="하나 L" pitchFamily="18" charset="-127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sz="1100" dirty="0">
                <a:latin typeface="하나 L" pitchFamily="18" charset="-127"/>
                <a:ea typeface="하나 L" pitchFamily="18" charset="-127"/>
              </a:rPr>
              <a:t>금융</a:t>
            </a:r>
            <a:r>
              <a:rPr lang="en-US" altLang="ko-KR" sz="1100" dirty="0">
                <a:latin typeface="하나 L" pitchFamily="18" charset="-127"/>
                <a:ea typeface="하나 L" pitchFamily="18" charset="-127"/>
              </a:rPr>
              <a:t>, </a:t>
            </a:r>
            <a:r>
              <a:rPr lang="ko-KR" altLang="en-US" sz="1100" dirty="0">
                <a:latin typeface="하나 L" pitchFamily="18" charset="-127"/>
                <a:ea typeface="하나 L" pitchFamily="18" charset="-127"/>
              </a:rPr>
              <a:t>공공</a:t>
            </a:r>
            <a:r>
              <a:rPr lang="en-US" altLang="ko-KR" sz="1100" dirty="0">
                <a:latin typeface="하나 L" pitchFamily="18" charset="-127"/>
                <a:ea typeface="하나 L" pitchFamily="18" charset="-127"/>
              </a:rPr>
              <a:t>, </a:t>
            </a:r>
            <a:r>
              <a:rPr lang="ko-KR" altLang="en-US" sz="1100" dirty="0">
                <a:latin typeface="하나 L" pitchFamily="18" charset="-127"/>
                <a:ea typeface="하나 L" pitchFamily="18" charset="-127"/>
              </a:rPr>
              <a:t>기업 등 </a:t>
            </a:r>
            <a:r>
              <a:rPr lang="ko-KR" altLang="en-US" sz="1100" dirty="0" err="1">
                <a:latin typeface="하나 L" pitchFamily="18" charset="-127"/>
                <a:ea typeface="하나 L" pitchFamily="18" charset="-127"/>
              </a:rPr>
              <a:t>산업군별</a:t>
            </a:r>
            <a:r>
              <a:rPr lang="ko-KR" altLang="en-US" sz="1100" dirty="0">
                <a:latin typeface="하나 L" pitchFamily="18" charset="-127"/>
                <a:ea typeface="하나 L" pitchFamily="18" charset="-127"/>
              </a:rPr>
              <a:t> 특화된 생체 인증 </a:t>
            </a:r>
            <a:r>
              <a:rPr lang="ko-KR" altLang="en-US" sz="1100" dirty="0" smtClean="0">
                <a:latin typeface="하나 L" pitchFamily="18" charset="-127"/>
                <a:ea typeface="하나 L" pitchFamily="18" charset="-127"/>
              </a:rPr>
              <a:t>솔루션을 구축합니다</a:t>
            </a:r>
            <a:r>
              <a:rPr lang="en-US" altLang="ko-KR" sz="1100" dirty="0" smtClean="0">
                <a:latin typeface="하나 L" pitchFamily="18" charset="-127"/>
                <a:ea typeface="하나 L" pitchFamily="18" charset="-127"/>
              </a:rPr>
              <a:t>.</a:t>
            </a:r>
            <a:endParaRPr lang="ko-KR" altLang="en-US" sz="1100" dirty="0"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7891" y="1700808"/>
            <a:ext cx="11224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인증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Process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cxnSp>
        <p:nvCxnSpPr>
          <p:cNvPr id="20" name="직선 연결선 19"/>
          <p:cNvCxnSpPr/>
          <p:nvPr/>
        </p:nvCxnSpPr>
        <p:spPr>
          <a:xfrm>
            <a:off x="323528" y="1556792"/>
            <a:ext cx="200201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8220025" y="8476"/>
            <a:ext cx="917239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400" dirty="0" smtClean="0">
                <a:latin typeface="하나 CM" pitchFamily="18" charset="-127"/>
                <a:ea typeface="하나 CM" pitchFamily="18" charset="-127"/>
              </a:rPr>
              <a:t>BUSINESS</a:t>
            </a:r>
            <a:endParaRPr lang="ko-KR" altLang="en-US" sz="1400" dirty="0"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2844" y="109815"/>
            <a:ext cx="6215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금융 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IT 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전문서비스 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– 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전략 사업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   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69"/>
          <a:stretch/>
        </p:blipFill>
        <p:spPr>
          <a:xfrm>
            <a:off x="2986837" y="4181691"/>
            <a:ext cx="5235458" cy="240571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97"/>
          <a:stretch/>
        </p:blipFill>
        <p:spPr>
          <a:xfrm>
            <a:off x="3187743" y="1665289"/>
            <a:ext cx="4268712" cy="1080120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35"/>
          <a:stretch/>
        </p:blipFill>
        <p:spPr>
          <a:xfrm>
            <a:off x="3250397" y="2750802"/>
            <a:ext cx="4268712" cy="101606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23528" y="4365104"/>
            <a:ext cx="16417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종류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소유 기반 인증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)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cxnSp>
        <p:nvCxnSpPr>
          <p:cNvPr id="27" name="직선 연결선 26"/>
          <p:cNvCxnSpPr/>
          <p:nvPr/>
        </p:nvCxnSpPr>
        <p:spPr>
          <a:xfrm>
            <a:off x="359165" y="4221088"/>
            <a:ext cx="200201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65001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/>
        </p:nvCxnSpPr>
        <p:spPr>
          <a:xfrm>
            <a:off x="0" y="573068"/>
            <a:ext cx="8072462" cy="0"/>
          </a:xfrm>
          <a:prstGeom prst="line">
            <a:avLst/>
          </a:prstGeom>
          <a:ln>
            <a:solidFill>
              <a:srgbClr val="39A6A9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8" name="타원 7"/>
          <p:cNvSpPr/>
          <p:nvPr/>
        </p:nvSpPr>
        <p:spPr>
          <a:xfrm>
            <a:off x="8069287" y="523857"/>
            <a:ext cx="96838" cy="96838"/>
          </a:xfrm>
          <a:prstGeom prst="ellipse">
            <a:avLst/>
          </a:prstGeom>
          <a:noFill/>
          <a:ln w="9525"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34101" y="754586"/>
            <a:ext cx="25474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OLI</a:t>
            </a:r>
          </a:p>
          <a:p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(Open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Source Light Interface)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723624" y="694512"/>
            <a:ext cx="592935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 smtClean="0">
                <a:latin typeface="하나 L" pitchFamily="18" charset="-127"/>
                <a:ea typeface="하나 L" pitchFamily="18" charset="-127"/>
              </a:rPr>
              <a:t>OLI</a:t>
            </a:r>
            <a:r>
              <a:rPr lang="ko-KR" altLang="en-US" sz="1100" dirty="0" smtClean="0">
                <a:latin typeface="하나 L" pitchFamily="18" charset="-127"/>
                <a:ea typeface="하나 L" pitchFamily="18" charset="-127"/>
              </a:rPr>
              <a:t>는 복잡한 인터페이스를 하나로 통합하여 서비스 관리 비용 절감과 함께 장애 발생을 최소화하는 </a:t>
            </a:r>
            <a:endParaRPr lang="en-US" altLang="ko-KR" sz="1100" dirty="0" smtClean="0">
              <a:latin typeface="하나 L" pitchFamily="18" charset="-127"/>
              <a:ea typeface="하나 L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dirty="0" smtClean="0">
                <a:latin typeface="하나 L" pitchFamily="18" charset="-127"/>
                <a:ea typeface="하나 L" pitchFamily="18" charset="-127"/>
              </a:rPr>
              <a:t>글로벌 인터페이스 솔루션입니다</a:t>
            </a:r>
            <a:r>
              <a:rPr lang="en-US" altLang="ko-KR" sz="1100" dirty="0" smtClean="0">
                <a:latin typeface="하나 L" pitchFamily="18" charset="-127"/>
                <a:ea typeface="하나 L" pitchFamily="18" charset="-127"/>
              </a:rPr>
              <a:t>. </a:t>
            </a:r>
            <a:r>
              <a:rPr lang="ko-KR" altLang="en-US" sz="1100" dirty="0" smtClean="0">
                <a:latin typeface="하나 L" pitchFamily="18" charset="-127"/>
                <a:ea typeface="하나 L" pitchFamily="18" charset="-127"/>
              </a:rPr>
              <a:t>오픈 소스 기반의 인프라와 </a:t>
            </a:r>
            <a:r>
              <a:rPr lang="en-US" altLang="ko-KR" sz="1100" dirty="0" smtClean="0">
                <a:latin typeface="하나 L" pitchFamily="18" charset="-127"/>
                <a:ea typeface="하나 L" pitchFamily="18" charset="-127"/>
              </a:rPr>
              <a:t>Java Framework</a:t>
            </a:r>
            <a:r>
              <a:rPr lang="ko-KR" altLang="en-US" sz="1100" dirty="0" smtClean="0">
                <a:latin typeface="하나 L" pitchFamily="18" charset="-127"/>
                <a:ea typeface="하나 L" pitchFamily="18" charset="-127"/>
              </a:rPr>
              <a:t>로 구성되어 내부</a:t>
            </a:r>
            <a:r>
              <a:rPr lang="en-US" altLang="ko-KR" sz="1100" dirty="0" smtClean="0">
                <a:latin typeface="하나 L" pitchFamily="18" charset="-127"/>
                <a:ea typeface="하나 L" pitchFamily="18" charset="-127"/>
              </a:rPr>
              <a:t>, </a:t>
            </a:r>
            <a:r>
              <a:rPr lang="ko-KR" altLang="en-US" sz="1100" dirty="0" smtClean="0">
                <a:latin typeface="하나 L" pitchFamily="18" charset="-127"/>
                <a:ea typeface="하나 L" pitchFamily="18" charset="-127"/>
              </a:rPr>
              <a:t>대외</a:t>
            </a:r>
            <a:r>
              <a:rPr lang="en-US" altLang="ko-KR" sz="1100" dirty="0" smtClean="0">
                <a:latin typeface="하나 L" pitchFamily="18" charset="-127"/>
                <a:ea typeface="하나 L" pitchFamily="18" charset="-127"/>
              </a:rPr>
              <a:t>, </a:t>
            </a:r>
            <a:r>
              <a:rPr lang="ko-KR" altLang="en-US" sz="1100" dirty="0" smtClean="0">
                <a:latin typeface="하나 L" pitchFamily="18" charset="-127"/>
                <a:ea typeface="하나 L" pitchFamily="18" charset="-127"/>
              </a:rPr>
              <a:t>채널 연계를 효율적으로 제공하며 가볍고 확장성 높은 구조로 설계되어 글로벌</a:t>
            </a:r>
            <a:r>
              <a:rPr lang="en-US" altLang="ko-KR" sz="1100" dirty="0">
                <a:latin typeface="하나 L" pitchFamily="18" charset="-127"/>
                <a:ea typeface="하나 L" pitchFamily="18" charset="-127"/>
              </a:rPr>
              <a:t> </a:t>
            </a:r>
            <a:r>
              <a:rPr lang="ko-KR" altLang="en-US" sz="1100" dirty="0" smtClean="0">
                <a:latin typeface="하나 L" pitchFamily="18" charset="-127"/>
                <a:ea typeface="하나 L" pitchFamily="18" charset="-127"/>
              </a:rPr>
              <a:t>서비스를 지원합니다</a:t>
            </a:r>
            <a:r>
              <a:rPr lang="en-US" altLang="ko-KR" sz="1100" dirty="0" smtClean="0">
                <a:latin typeface="하나 L" pitchFamily="18" charset="-127"/>
                <a:ea typeface="하나 L" pitchFamily="18" charset="-127"/>
              </a:rPr>
              <a:t>. </a:t>
            </a:r>
            <a:endParaRPr lang="ko-KR" altLang="en-US" sz="1100" dirty="0"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8220025" y="8476"/>
            <a:ext cx="917239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400" dirty="0" smtClean="0">
                <a:latin typeface="하나 CM" pitchFamily="18" charset="-127"/>
                <a:ea typeface="하나 CM" pitchFamily="18" charset="-127"/>
              </a:rPr>
              <a:t>BUSINESS</a:t>
            </a:r>
            <a:endParaRPr lang="ko-KR" altLang="en-US" sz="1400" dirty="0"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2844" y="109815"/>
            <a:ext cx="6215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금융 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IT 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전문서비스 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– 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전략 사업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   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7891" y="1700808"/>
            <a:ext cx="9717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서비스 분야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cxnSp>
        <p:nvCxnSpPr>
          <p:cNvPr id="27" name="직선 연결선 26"/>
          <p:cNvCxnSpPr/>
          <p:nvPr/>
        </p:nvCxnSpPr>
        <p:spPr>
          <a:xfrm>
            <a:off x="323528" y="1556792"/>
            <a:ext cx="200201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87" b="5118"/>
          <a:stretch/>
        </p:blipFill>
        <p:spPr>
          <a:xfrm>
            <a:off x="2709543" y="1641034"/>
            <a:ext cx="5732371" cy="497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5001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직선 화살표 연결선 31"/>
          <p:cNvCxnSpPr/>
          <p:nvPr/>
        </p:nvCxnSpPr>
        <p:spPr>
          <a:xfrm flipV="1">
            <a:off x="4716016" y="2420889"/>
            <a:ext cx="508427" cy="439749"/>
          </a:xfrm>
          <a:prstGeom prst="straightConnector1">
            <a:avLst/>
          </a:prstGeom>
          <a:ln w="28575">
            <a:solidFill>
              <a:srgbClr val="39A6A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/>
          <p:cNvCxnSpPr/>
          <p:nvPr/>
        </p:nvCxnSpPr>
        <p:spPr>
          <a:xfrm>
            <a:off x="4769780" y="4066754"/>
            <a:ext cx="495673" cy="406230"/>
          </a:xfrm>
          <a:prstGeom prst="straightConnector1">
            <a:avLst/>
          </a:prstGeom>
          <a:ln w="28575">
            <a:solidFill>
              <a:srgbClr val="39A6A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42844" y="109815"/>
            <a:ext cx="7525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M" pitchFamily="18" charset="-127"/>
                <a:ea typeface="하나 M" pitchFamily="18" charset="-127"/>
              </a:rPr>
              <a:t>신성장동력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M" pitchFamily="18" charset="-127"/>
                <a:ea typeface="하나 M" pitchFamily="18" charset="-127"/>
              </a:rPr>
              <a:t> 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M" pitchFamily="18" charset="-127"/>
                <a:ea typeface="하나 M" pitchFamily="18" charset="-127"/>
              </a:rPr>
              <a:t>- 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M" pitchFamily="18" charset="-127"/>
                <a:ea typeface="하나 M" pitchFamily="18" charset="-127"/>
              </a:rPr>
              <a:t>하나금융융합기술원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하나 M" pitchFamily="18" charset="-127"/>
              <a:ea typeface="하나 M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0" y="573068"/>
            <a:ext cx="8072462" cy="0"/>
          </a:xfrm>
          <a:prstGeom prst="line">
            <a:avLst/>
          </a:prstGeom>
          <a:ln>
            <a:solidFill>
              <a:srgbClr val="39A6A9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34101" y="754586"/>
            <a:ext cx="47099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하나금융그룹의 미래 핵심 원천기술 확보를 위한 연구∙개발 전담조직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1040098" y="3085583"/>
            <a:ext cx="1309237" cy="449064"/>
          </a:xfrm>
          <a:prstGeom prst="rect">
            <a:avLst/>
          </a:prstGeom>
          <a:solidFill>
            <a:srgbClr val="39A6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>
                <a:latin typeface="하나 M" pitchFamily="18" charset="-127"/>
                <a:ea typeface="하나 M" pitchFamily="18" charset="-127"/>
              </a:rPr>
              <a:t>R&amp;D</a:t>
            </a:r>
            <a:endParaRPr lang="ko-KR" altLang="en-US" sz="1600" dirty="0">
              <a:latin typeface="하나 M" pitchFamily="18" charset="-127"/>
              <a:ea typeface="하나 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060622" y="2124119"/>
            <a:ext cx="1309237" cy="449064"/>
          </a:xfrm>
          <a:prstGeom prst="rect">
            <a:avLst/>
          </a:prstGeom>
          <a:solidFill>
            <a:srgbClr val="39A6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>
                <a:latin typeface="하나 M" pitchFamily="18" charset="-127"/>
                <a:ea typeface="하나 M" pitchFamily="18" charset="-127"/>
              </a:rPr>
              <a:t>Consulting</a:t>
            </a:r>
            <a:endParaRPr lang="ko-KR" altLang="en-US" sz="1600" dirty="0">
              <a:latin typeface="하나 M" pitchFamily="18" charset="-127"/>
              <a:ea typeface="하나 M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038951" y="4381228"/>
            <a:ext cx="1309237" cy="449064"/>
          </a:xfrm>
          <a:prstGeom prst="rect">
            <a:avLst/>
          </a:prstGeom>
          <a:solidFill>
            <a:srgbClr val="39A6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 smtClean="0">
                <a:latin typeface="하나 M" pitchFamily="18" charset="-127"/>
                <a:ea typeface="하나 M" pitchFamily="18" charset="-127"/>
              </a:rPr>
              <a:t>HRD</a:t>
            </a:r>
            <a:endParaRPr lang="ko-KR" altLang="en-US" sz="1600" dirty="0">
              <a:latin typeface="하나 M" pitchFamily="18" charset="-127"/>
              <a:ea typeface="하나 M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412283" y="3561830"/>
            <a:ext cx="2047040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하나 L" pitchFamily="18" charset="-127"/>
                <a:ea typeface="하나 L" pitchFamily="18" charset="-127"/>
              </a:rPr>
              <a:t>금융 데이터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하나 L" pitchFamily="18" charset="-127"/>
                <a:ea typeface="하나 L" pitchFamily="18" charset="-127"/>
              </a:rPr>
              <a:t>, </a:t>
            </a:r>
            <a:r>
              <a:rPr lang="ko-KR" altLang="en-US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하나 L" pitchFamily="18" charset="-127"/>
                <a:ea typeface="하나 L" pitchFamily="18" charset="-127"/>
              </a:rPr>
              <a:t>빅데이터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하나 L" pitchFamily="18" charset="-127"/>
              <a:ea typeface="하나 L" pitchFamily="18" charset="-127"/>
            </a:endParaRPr>
          </a:p>
          <a:p>
            <a:pPr algn="r">
              <a:lnSpc>
                <a:spcPct val="120000"/>
              </a:lnSpc>
            </a:pP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하나 L" pitchFamily="18" charset="-127"/>
                <a:ea typeface="하나 L" pitchFamily="18" charset="-127"/>
              </a:rPr>
              <a:t>인공지능 연구개발</a:t>
            </a:r>
            <a:endParaRPr lang="ko-KR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5544" y="2617807"/>
            <a:ext cx="24669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그룹 내 신기술 활용 자문활동</a:t>
            </a:r>
            <a:endParaRPr lang="ko-KR" altLang="en-US" sz="1400" dirty="0"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-32" y="4907173"/>
            <a:ext cx="24344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1400" dirty="0" smtClean="0">
                <a:latin typeface="하나 L" pitchFamily="18" charset="-127"/>
                <a:ea typeface="하나 L" pitchFamily="18" charset="-127"/>
              </a:rPr>
              <a:t>신기술 교육 및 세미나 진행</a:t>
            </a:r>
            <a:endParaRPr lang="ko-KR" altLang="en-US" sz="1400" dirty="0"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23" name="타원 22"/>
          <p:cNvSpPr/>
          <p:nvPr/>
        </p:nvSpPr>
        <p:spPr>
          <a:xfrm>
            <a:off x="2643174" y="2357430"/>
            <a:ext cx="2332505" cy="2322970"/>
          </a:xfrm>
          <a:prstGeom prst="ellipse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400" dirty="0" smtClean="0">
              <a:solidFill>
                <a:srgbClr val="39A6A9"/>
              </a:solidFill>
              <a:latin typeface="하나 B" pitchFamily="18" charset="-127"/>
              <a:ea typeface="하나 B" pitchFamily="18" charset="-127"/>
            </a:endParaRPr>
          </a:p>
          <a:p>
            <a:pPr algn="ctr"/>
            <a:r>
              <a:rPr lang="ko-KR" altLang="en-US" sz="2400" dirty="0" smtClean="0">
                <a:solidFill>
                  <a:srgbClr val="39A6A9"/>
                </a:solidFill>
                <a:latin typeface="하나 B" pitchFamily="18" charset="-127"/>
                <a:ea typeface="하나 B" pitchFamily="18" charset="-127"/>
              </a:rPr>
              <a:t>하나금융</a:t>
            </a:r>
            <a:endParaRPr lang="en-US" altLang="ko-KR" sz="2400" dirty="0" smtClean="0">
              <a:solidFill>
                <a:srgbClr val="39A6A9"/>
              </a:solidFill>
              <a:latin typeface="하나 B" pitchFamily="18" charset="-127"/>
              <a:ea typeface="하나 B" pitchFamily="18" charset="-127"/>
            </a:endParaRPr>
          </a:p>
          <a:p>
            <a:pPr algn="ctr"/>
            <a:r>
              <a:rPr lang="ko-KR" altLang="en-US" sz="2400" dirty="0" smtClean="0">
                <a:solidFill>
                  <a:srgbClr val="39A6A9"/>
                </a:solidFill>
                <a:latin typeface="하나 B" pitchFamily="18" charset="-127"/>
                <a:ea typeface="하나 B" pitchFamily="18" charset="-127"/>
              </a:rPr>
              <a:t>융합기술원</a:t>
            </a:r>
            <a:endParaRPr lang="en-US" altLang="ko-KR" sz="2400" dirty="0" smtClean="0">
              <a:solidFill>
                <a:srgbClr val="39A6A9"/>
              </a:solidFill>
              <a:latin typeface="하나 B" pitchFamily="18" charset="-127"/>
              <a:ea typeface="하나 B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5228878" y="2071678"/>
            <a:ext cx="35531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u="sng" dirty="0" smtClean="0">
                <a:solidFill>
                  <a:srgbClr val="39A6A9"/>
                </a:solidFill>
                <a:latin typeface="하나 M" pitchFamily="18" charset="-127"/>
                <a:ea typeface="하나 M" pitchFamily="18" charset="-127"/>
              </a:rPr>
              <a:t>하나금융그룹 디지털 혁신</a:t>
            </a:r>
            <a:r>
              <a:rPr lang="en-US" altLang="ko-KR" sz="2000" u="sng" dirty="0" smtClean="0">
                <a:solidFill>
                  <a:srgbClr val="39A6A9"/>
                </a:solidFill>
                <a:latin typeface="하나 M" pitchFamily="18" charset="-127"/>
                <a:ea typeface="하나 M" pitchFamily="18" charset="-127"/>
              </a:rPr>
              <a:t> </a:t>
            </a:r>
            <a:r>
              <a:rPr lang="ko-KR" altLang="en-US" sz="2000" u="sng" dirty="0" smtClean="0">
                <a:solidFill>
                  <a:srgbClr val="39A6A9"/>
                </a:solidFill>
                <a:latin typeface="하나 M" pitchFamily="18" charset="-127"/>
                <a:ea typeface="하나 M" pitchFamily="18" charset="-127"/>
              </a:rPr>
              <a:t>선도</a:t>
            </a:r>
            <a:endParaRPr lang="en-US" altLang="ko-KR" sz="2000" u="sng" dirty="0">
              <a:solidFill>
                <a:srgbClr val="39A6A9"/>
              </a:solidFill>
              <a:latin typeface="하나 M" pitchFamily="18" charset="-127"/>
              <a:ea typeface="하나 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■ 인공지능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(AI),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빅데이터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등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미래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핵심 원천 기술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확보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하나 L" pitchFamily="18" charset="-127"/>
              <a:ea typeface="하나 L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■ 데이터 기반 디지털 전략실행의 원동력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하나 L" pitchFamily="18" charset="-127"/>
              <a:ea typeface="하나 L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■ 금융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전문가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+ IT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전문가 융합으로 서비스 상향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5224443" y="3859604"/>
            <a:ext cx="39195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u="sng" dirty="0">
                <a:solidFill>
                  <a:srgbClr val="39A6A9"/>
                </a:solidFill>
                <a:latin typeface="하나 M" pitchFamily="18" charset="-127"/>
                <a:ea typeface="하나 M" pitchFamily="18" charset="-127"/>
              </a:rPr>
              <a:t>국내외 우수 </a:t>
            </a:r>
            <a:r>
              <a:rPr lang="ko-KR" altLang="en-US" sz="2000" u="sng" dirty="0" smtClean="0">
                <a:solidFill>
                  <a:srgbClr val="39A6A9"/>
                </a:solidFill>
                <a:latin typeface="하나 M" pitchFamily="18" charset="-127"/>
                <a:ea typeface="하나 M" pitchFamily="18" charset="-127"/>
              </a:rPr>
              <a:t>기술인재 </a:t>
            </a:r>
            <a:r>
              <a:rPr lang="ko-KR" altLang="en-US" sz="2000" u="sng" dirty="0">
                <a:solidFill>
                  <a:srgbClr val="39A6A9"/>
                </a:solidFill>
                <a:latin typeface="하나 M" pitchFamily="18" charset="-127"/>
                <a:ea typeface="하나 M" pitchFamily="18" charset="-127"/>
              </a:rPr>
              <a:t>영입 및 </a:t>
            </a:r>
            <a:r>
              <a:rPr lang="ko-KR" altLang="en-US" sz="2000" u="sng" dirty="0" smtClean="0">
                <a:solidFill>
                  <a:srgbClr val="39A6A9"/>
                </a:solidFill>
                <a:latin typeface="하나 M" pitchFamily="18" charset="-127"/>
                <a:ea typeface="하나 M" pitchFamily="18" charset="-127"/>
              </a:rPr>
              <a:t>육성</a:t>
            </a:r>
            <a:endParaRPr lang="en-US" altLang="ko-KR" sz="2000" u="sng" dirty="0" smtClean="0">
              <a:solidFill>
                <a:srgbClr val="39A6A9"/>
              </a:solidFill>
              <a:latin typeface="하나 M" pitchFamily="18" charset="-127"/>
              <a:ea typeface="하나 M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■ 금융 분야로 외부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IT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전문가 영입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하나 L" pitchFamily="18" charset="-127"/>
              <a:ea typeface="하나 L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■ 해외 연구소 제휴를 통한 우수 기술 확보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하나 L" pitchFamily="18" charset="-127"/>
              <a:ea typeface="하나 L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000" u="sng" dirty="0">
              <a:solidFill>
                <a:srgbClr val="39A6A9"/>
              </a:solidFill>
              <a:latin typeface="하나 M" pitchFamily="18" charset="-127"/>
              <a:ea typeface="하나 M" pitchFamily="18" charset="-127"/>
            </a:endParaRPr>
          </a:p>
        </p:txBody>
      </p:sp>
      <p:pic>
        <p:nvPicPr>
          <p:cNvPr id="1026" name="Picture 2" descr="\\192.15.50.240\전략기획팀\3. 홍보\CI\하나금융티아이_국문.png"/>
          <p:cNvPicPr>
            <a:picLocks noChangeAspect="1" noChangeArrowheads="1"/>
          </p:cNvPicPr>
          <p:nvPr/>
        </p:nvPicPr>
        <p:blipFill>
          <a:blip r:embed="rId2"/>
          <a:srcRect r="80000"/>
          <a:stretch>
            <a:fillRect/>
          </a:stretch>
        </p:blipFill>
        <p:spPr bwMode="auto">
          <a:xfrm>
            <a:off x="3589285" y="2860638"/>
            <a:ext cx="435291" cy="390643"/>
          </a:xfrm>
          <a:prstGeom prst="rect">
            <a:avLst/>
          </a:prstGeom>
          <a:noFill/>
        </p:spPr>
      </p:pic>
      <p:sp>
        <p:nvSpPr>
          <p:cNvPr id="16" name="직사각형 15"/>
          <p:cNvSpPr/>
          <p:nvPr/>
        </p:nvSpPr>
        <p:spPr>
          <a:xfrm>
            <a:off x="8220025" y="8476"/>
            <a:ext cx="917239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400" dirty="0" smtClean="0">
                <a:latin typeface="하나 CM" pitchFamily="18" charset="-127"/>
                <a:ea typeface="하나 CM" pitchFamily="18" charset="-127"/>
              </a:rPr>
              <a:t>BUSINESS</a:t>
            </a:r>
            <a:endParaRPr lang="ko-KR" altLang="en-US" sz="1400" dirty="0">
              <a:latin typeface="하나 CM" pitchFamily="18" charset="-127"/>
              <a:ea typeface="하나 CM" pitchFamily="18" charset="-127"/>
            </a:endParaRPr>
          </a:p>
        </p:txBody>
      </p:sp>
      <p:cxnSp>
        <p:nvCxnSpPr>
          <p:cNvPr id="21" name="직선 연결선 20"/>
          <p:cNvCxnSpPr>
            <a:endCxn id="23" idx="1"/>
          </p:cNvCxnSpPr>
          <p:nvPr/>
        </p:nvCxnSpPr>
        <p:spPr>
          <a:xfrm>
            <a:off x="2348188" y="2339399"/>
            <a:ext cx="636573" cy="358222"/>
          </a:xfrm>
          <a:prstGeom prst="line">
            <a:avLst/>
          </a:prstGeom>
          <a:ln w="12700">
            <a:solidFill>
              <a:srgbClr val="39A6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>
            <a:endCxn id="23" idx="3"/>
          </p:cNvCxnSpPr>
          <p:nvPr/>
        </p:nvCxnSpPr>
        <p:spPr>
          <a:xfrm flipV="1">
            <a:off x="2348188" y="4340209"/>
            <a:ext cx="636573" cy="265551"/>
          </a:xfrm>
          <a:prstGeom prst="line">
            <a:avLst/>
          </a:prstGeom>
          <a:ln w="12700">
            <a:solidFill>
              <a:srgbClr val="39A6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 flipH="1" flipV="1">
            <a:off x="2349336" y="3300395"/>
            <a:ext cx="317138" cy="9720"/>
          </a:xfrm>
          <a:prstGeom prst="line">
            <a:avLst/>
          </a:prstGeom>
          <a:ln w="12700">
            <a:solidFill>
              <a:srgbClr val="39A6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89809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928662" y="1857364"/>
            <a:ext cx="3358292" cy="3763067"/>
          </a:xfrm>
          <a:prstGeom prst="rect">
            <a:avLst/>
          </a:prstGeom>
          <a:noFill/>
          <a:ln w="38100">
            <a:solidFill>
              <a:srgbClr val="7030A0">
                <a:alpha val="34118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M" pitchFamily="18" charset="-127"/>
              <a:ea typeface="하나 M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0" y="573068"/>
            <a:ext cx="8072462" cy="0"/>
          </a:xfrm>
          <a:prstGeom prst="line">
            <a:avLst/>
          </a:prstGeom>
          <a:ln>
            <a:solidFill>
              <a:srgbClr val="39A6A9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8" name="타원 7"/>
          <p:cNvSpPr/>
          <p:nvPr/>
        </p:nvSpPr>
        <p:spPr>
          <a:xfrm>
            <a:off x="8069287" y="523857"/>
            <a:ext cx="96838" cy="96838"/>
          </a:xfrm>
          <a:prstGeom prst="ellipse">
            <a:avLst/>
          </a:prstGeom>
          <a:noFill/>
          <a:ln w="9525"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829553" y="3557891"/>
            <a:ext cx="3267241" cy="8194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L" pitchFamily="18" charset="-127"/>
                <a:ea typeface="하나 L" pitchFamily="18" charset="-127"/>
              </a:rPr>
              <a:t>현지 인니 로컬 은행 </a:t>
            </a:r>
            <a:r>
              <a:rPr lang="ko-KR" altLang="en-US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L" pitchFamily="18" charset="-127"/>
                <a:ea typeface="하나 L" pitchFamily="18" charset="-127"/>
              </a:rPr>
              <a:t>안다라</a:t>
            </a:r>
            <a:r>
              <a:rPr lang="ko-KR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L" pitchFamily="18" charset="-127"/>
                <a:ea typeface="하나 L" pitchFamily="18" charset="-127"/>
              </a:rPr>
              <a:t> 차세대 시스템 구축</a:t>
            </a:r>
            <a:endParaRPr lang="en-US" altLang="ko-KR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하나 L" pitchFamily="18" charset="-127"/>
              <a:ea typeface="하나 L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L" pitchFamily="18" charset="-127"/>
                <a:ea typeface="하나 L" pitchFamily="18" charset="-127"/>
              </a:rPr>
              <a:t>해외 시스템 </a:t>
            </a:r>
            <a:r>
              <a:rPr lang="ko-KR" altLang="en-US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L" pitchFamily="18" charset="-127"/>
                <a:ea typeface="하나 L" pitchFamily="18" charset="-127"/>
              </a:rPr>
              <a:t>커스터마이징으로</a:t>
            </a:r>
            <a:r>
              <a:rPr lang="en-US" altLang="ko-K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L" pitchFamily="18" charset="-127"/>
                <a:ea typeface="하나 L" pitchFamily="18" charset="-127"/>
              </a:rPr>
              <a:t> </a:t>
            </a:r>
            <a:r>
              <a:rPr lang="ko-KR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L" pitchFamily="18" charset="-127"/>
                <a:ea typeface="하나 L" pitchFamily="18" charset="-127"/>
              </a:rPr>
              <a:t>빠른 시장 변화 대응 가능</a:t>
            </a:r>
            <a:endParaRPr lang="en-US" altLang="ko-KR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하나 L" pitchFamily="18" charset="-127"/>
              <a:ea typeface="하나 L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L" pitchFamily="18" charset="-127"/>
                <a:ea typeface="하나 L" pitchFamily="18" charset="-127"/>
              </a:rPr>
              <a:t>INOAN </a:t>
            </a:r>
            <a:r>
              <a:rPr lang="ko-KR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L" pitchFamily="18" charset="-127"/>
                <a:ea typeface="하나 L" pitchFamily="18" charset="-127"/>
              </a:rPr>
              <a:t>기반 글로벌 진출 확대</a:t>
            </a:r>
            <a:endParaRPr lang="en-US" altLang="ko-KR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74206" y="2094825"/>
            <a:ext cx="3358292" cy="3763067"/>
          </a:xfrm>
          <a:prstGeom prst="rect">
            <a:avLst/>
          </a:prstGeom>
          <a:noFill/>
          <a:ln w="38100">
            <a:solidFill>
              <a:srgbClr val="7030A0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M" pitchFamily="18" charset="-127"/>
              <a:ea typeface="하나 M" pitchFamily="18" charset="-127"/>
            </a:endParaRPr>
          </a:p>
        </p:txBody>
      </p:sp>
      <p:pic>
        <p:nvPicPr>
          <p:cNvPr id="12" name="그림 11" descr="01 Logo.ai - Adobe Reader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4286" b="64694" l="39961" r="75318">
                        <a14:foregroundMark x1="45348" y1="53469" x2="45348" y2="53469"/>
                        <a14:foregroundMark x1="48678" y1="54796" x2="48678" y2="54796"/>
                        <a14:foregroundMark x1="51616" y1="54694" x2="51616" y2="54694"/>
                        <a14:foregroundMark x1="54261" y1="53061" x2="54261" y2="53061"/>
                        <a14:foregroundMark x1="59452" y1="53673" x2="59452" y2="53673"/>
                        <a14:foregroundMark x1="65818" y1="46939" x2="69833" y2="47959"/>
                        <a14:foregroundMark x1="72674" y1="52041" x2="72674" y2="572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56" t="43351" r="23363" b="35278"/>
          <a:stretch/>
        </p:blipFill>
        <p:spPr>
          <a:xfrm>
            <a:off x="1428728" y="3143248"/>
            <a:ext cx="2109399" cy="115445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234101" y="754586"/>
            <a:ext cx="63578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M" pitchFamily="18" charset="-127"/>
                <a:ea typeface="하나 M" pitchFamily="18" charset="-127"/>
              </a:rPr>
              <a:t>국내 금융권 최초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M" pitchFamily="18" charset="-127"/>
                <a:ea typeface="하나 M" pitchFamily="18" charset="-127"/>
              </a:rPr>
              <a:t>로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M" pitchFamily="18" charset="-127"/>
                <a:ea typeface="하나 M" pitchFamily="18" charset="-127"/>
              </a:rPr>
              <a:t> 설립한 해외 자회사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M" pitchFamily="18" charset="-127"/>
                <a:ea typeface="하나 M" pitchFamily="18" charset="-127"/>
              </a:rPr>
              <a:t>Next TI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M" pitchFamily="18" charset="-127"/>
                <a:ea typeface="하나 M" pitchFamily="18" charset="-127"/>
              </a:rPr>
              <a:t>를 기반으로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M" pitchFamily="18" charset="-127"/>
                <a:ea typeface="하나 M" pitchFamily="18" charset="-127"/>
              </a:rPr>
              <a:t>Global Business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M" pitchFamily="18" charset="-127"/>
                <a:ea typeface="하나 M" pitchFamily="18" charset="-127"/>
              </a:rPr>
              <a:t>확대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하나 M" pitchFamily="18" charset="-127"/>
              <a:ea typeface="하나 M" pitchFamily="18" charset="-127"/>
            </a:endParaRPr>
          </a:p>
        </p:txBody>
      </p:sp>
      <p:cxnSp>
        <p:nvCxnSpPr>
          <p:cNvPr id="58" name="직선 연결선 57"/>
          <p:cNvCxnSpPr/>
          <p:nvPr/>
        </p:nvCxnSpPr>
        <p:spPr>
          <a:xfrm>
            <a:off x="4694188" y="4509120"/>
            <a:ext cx="3327921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4850398" y="5054177"/>
            <a:ext cx="3225563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스타트업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 등 외부 협업 통해</a:t>
            </a:r>
            <a:r>
              <a:rPr lang="en-US" altLang="ko-KR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 </a:t>
            </a:r>
            <a:r>
              <a:rPr lang="ko-KR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글로벌 서비스 현지화 추진</a:t>
            </a:r>
            <a:endParaRPr lang="en-US" altLang="ko-KR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하나 L" pitchFamily="18" charset="-127"/>
              <a:ea typeface="하나 L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베트남</a:t>
            </a:r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, </a:t>
            </a:r>
            <a:r>
              <a:rPr lang="ko-KR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인도 </a:t>
            </a:r>
            <a:r>
              <a:rPr lang="ko-KR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L" pitchFamily="18" charset="-127"/>
                <a:ea typeface="하나 L" pitchFamily="18" charset="-127"/>
              </a:rPr>
              <a:t>등에 글로벌 비즈니스 확대</a:t>
            </a:r>
            <a:endParaRPr lang="en-US" altLang="ko-KR" sz="1050" dirty="0">
              <a:solidFill>
                <a:schemeClr val="tx1">
                  <a:lumMod val="75000"/>
                  <a:lumOff val="25000"/>
                </a:schemeClr>
              </a:solidFill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5094529" y="3213762"/>
            <a:ext cx="2737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>
                <a:solidFill>
                  <a:srgbClr val="7030A0"/>
                </a:solidFill>
                <a:latin typeface="하나 M" pitchFamily="18" charset="-127"/>
                <a:ea typeface="하나 M" pitchFamily="18" charset="-127"/>
              </a:rPr>
              <a:t>현지 차세대 시스템 </a:t>
            </a:r>
            <a:r>
              <a:rPr lang="en-US" altLang="ko-KR" dirty="0" smtClean="0">
                <a:solidFill>
                  <a:srgbClr val="7030A0"/>
                </a:solidFill>
                <a:latin typeface="하나 M" pitchFamily="18" charset="-127"/>
                <a:ea typeface="하나 M" pitchFamily="18" charset="-127"/>
              </a:rPr>
              <a:t>INOAN</a:t>
            </a:r>
            <a:endParaRPr lang="ko-KR" altLang="en-US" dirty="0">
              <a:solidFill>
                <a:srgbClr val="7030A0"/>
              </a:solidFill>
              <a:latin typeface="하나 M" pitchFamily="18" charset="-127"/>
              <a:ea typeface="하나 M" pitchFamily="18" charset="-127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4651619" y="1899185"/>
            <a:ext cx="36231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>
                <a:solidFill>
                  <a:srgbClr val="7030A0"/>
                </a:solidFill>
                <a:latin typeface="하나 M" pitchFamily="18" charset="-127"/>
                <a:ea typeface="하나 M" pitchFamily="18" charset="-127"/>
              </a:rPr>
              <a:t>국내 최대 글로벌 금융 네</a:t>
            </a:r>
            <a:r>
              <a:rPr lang="ko-KR" altLang="en-US" dirty="0">
                <a:solidFill>
                  <a:srgbClr val="7030A0"/>
                </a:solidFill>
                <a:latin typeface="하나 M" pitchFamily="18" charset="-127"/>
                <a:ea typeface="하나 M" pitchFamily="18" charset="-127"/>
              </a:rPr>
              <a:t>트워크 </a:t>
            </a:r>
            <a:r>
              <a:rPr lang="ko-KR" altLang="en-US" dirty="0" smtClean="0">
                <a:solidFill>
                  <a:srgbClr val="7030A0"/>
                </a:solidFill>
                <a:latin typeface="하나 M" pitchFamily="18" charset="-127"/>
                <a:ea typeface="하나 M" pitchFamily="18" charset="-127"/>
              </a:rPr>
              <a:t>보유</a:t>
            </a:r>
            <a:endParaRPr lang="ko-KR" altLang="en-US" dirty="0">
              <a:solidFill>
                <a:srgbClr val="7030A0"/>
              </a:solidFill>
              <a:latin typeface="하나 M" pitchFamily="18" charset="-127"/>
              <a:ea typeface="하나 M" pitchFamily="18" charset="-127"/>
            </a:endParaRPr>
          </a:p>
        </p:txBody>
      </p:sp>
      <p:cxnSp>
        <p:nvCxnSpPr>
          <p:cNvPr id="63" name="직선 연결선 62"/>
          <p:cNvCxnSpPr/>
          <p:nvPr/>
        </p:nvCxnSpPr>
        <p:spPr>
          <a:xfrm>
            <a:off x="4694188" y="3007030"/>
            <a:ext cx="3327921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4" name="직사각형 13"/>
          <p:cNvSpPr/>
          <p:nvPr/>
        </p:nvSpPr>
        <p:spPr>
          <a:xfrm>
            <a:off x="4177173" y="2267669"/>
            <a:ext cx="4572000" cy="5770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L" pitchFamily="18" charset="-127"/>
                <a:ea typeface="하나 L" pitchFamily="18" charset="-127"/>
              </a:rPr>
              <a:t>24</a:t>
            </a:r>
            <a:r>
              <a:rPr lang="ko-KR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L" pitchFamily="18" charset="-127"/>
                <a:ea typeface="하나 L" pitchFamily="18" charset="-127"/>
              </a:rPr>
              <a:t>개국 </a:t>
            </a:r>
            <a:r>
              <a:rPr lang="en-US" altLang="ko-K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L" pitchFamily="18" charset="-127"/>
                <a:ea typeface="하나 L" pitchFamily="18" charset="-127"/>
              </a:rPr>
              <a:t>186</a:t>
            </a:r>
            <a:r>
              <a:rPr lang="ko-KR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L" pitchFamily="18" charset="-127"/>
                <a:ea typeface="하나 L" pitchFamily="18" charset="-127"/>
              </a:rPr>
              <a:t>개의 축적된 해외 </a:t>
            </a:r>
            <a:r>
              <a:rPr lang="ko-KR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하나 L" pitchFamily="18" charset="-127"/>
                <a:ea typeface="하나 L" pitchFamily="18" charset="-127"/>
              </a:rPr>
              <a:t>현지 은행 </a:t>
            </a:r>
            <a:r>
              <a:rPr lang="ko-KR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L" pitchFamily="18" charset="-127"/>
                <a:ea typeface="하나 L" pitchFamily="18" charset="-127"/>
              </a:rPr>
              <a:t>운영 기술</a:t>
            </a:r>
            <a:r>
              <a:rPr lang="en-US" altLang="ko-K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L" pitchFamily="18" charset="-127"/>
                <a:ea typeface="하나 L" pitchFamily="18" charset="-127"/>
              </a:rPr>
              <a:t>·</a:t>
            </a:r>
            <a:r>
              <a:rPr lang="ko-KR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L" pitchFamily="18" charset="-127"/>
                <a:ea typeface="하나 L" pitchFamily="18" charset="-127"/>
              </a:rPr>
              <a:t>경험</a:t>
            </a:r>
            <a:endParaRPr lang="en-US" altLang="ko-KR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하나 L" pitchFamily="18" charset="-127"/>
              <a:ea typeface="하나 L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L" pitchFamily="18" charset="-127"/>
                <a:ea typeface="하나 L" pitchFamily="18" charset="-127"/>
              </a:rPr>
              <a:t>기반으로 인도네시아 자회사 </a:t>
            </a:r>
            <a:r>
              <a:rPr lang="en-US" altLang="ko-K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L" pitchFamily="18" charset="-127"/>
                <a:ea typeface="하나 L" pitchFamily="18" charset="-127"/>
              </a:rPr>
              <a:t>Next TI </a:t>
            </a:r>
            <a:r>
              <a:rPr lang="ko-KR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하나 L" pitchFamily="18" charset="-127"/>
                <a:ea typeface="하나 L" pitchFamily="18" charset="-127"/>
              </a:rPr>
              <a:t>설립</a:t>
            </a:r>
            <a:endParaRPr lang="en-US" altLang="ko-KR" sz="1050" dirty="0">
              <a:solidFill>
                <a:schemeClr val="tx1">
                  <a:lumMod val="65000"/>
                  <a:lumOff val="35000"/>
                </a:schemeClr>
              </a:solidFill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368162" y="4706119"/>
            <a:ext cx="21900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smtClean="0">
                <a:solidFill>
                  <a:srgbClr val="7030A0"/>
                </a:solidFill>
                <a:latin typeface="하나 M" pitchFamily="18" charset="-127"/>
                <a:ea typeface="하나 M" pitchFamily="18" charset="-127"/>
              </a:rPr>
              <a:t>글로벌 비즈니스 확장</a:t>
            </a:r>
            <a:endParaRPr lang="ko-KR" altLang="en-US" dirty="0">
              <a:latin typeface="하나 M" pitchFamily="18" charset="-127"/>
              <a:ea typeface="하나 M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853199" y="4324657"/>
            <a:ext cx="12186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2400" dirty="0" smtClean="0">
                <a:solidFill>
                  <a:srgbClr val="7030A0"/>
                </a:solidFill>
                <a:latin typeface="하나 B" pitchFamily="18" charset="-127"/>
                <a:ea typeface="하나 B" pitchFamily="18" charset="-127"/>
              </a:rPr>
              <a:t>Next TI</a:t>
            </a:r>
            <a:endParaRPr lang="ko-KR" altLang="en-US" sz="2400" dirty="0">
              <a:latin typeface="하나 B" pitchFamily="18" charset="-127"/>
              <a:ea typeface="하나 B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2844" y="109815"/>
            <a:ext cx="7525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M" pitchFamily="18" charset="-127"/>
                <a:ea typeface="하나 M" pitchFamily="18" charset="-127"/>
              </a:rPr>
              <a:t>신성장동력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M" pitchFamily="18" charset="-127"/>
                <a:ea typeface="하나 M" pitchFamily="18" charset="-127"/>
              </a:rPr>
              <a:t> 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M" pitchFamily="18" charset="-127"/>
                <a:ea typeface="하나 M" pitchFamily="18" charset="-127"/>
              </a:rPr>
              <a:t>– Global Business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하나 M" pitchFamily="18" charset="-127"/>
              <a:ea typeface="하나 M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8220025" y="8476"/>
            <a:ext cx="917239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ko-KR" sz="1400" dirty="0" smtClean="0">
                <a:latin typeface="하나 CM" pitchFamily="18" charset="-127"/>
                <a:ea typeface="하나 CM" pitchFamily="18" charset="-127"/>
              </a:rPr>
              <a:t>BUSINESS</a:t>
            </a:r>
            <a:endParaRPr lang="ko-KR" altLang="en-US" sz="1400" dirty="0">
              <a:latin typeface="하나 CM" pitchFamily="18" charset="-127"/>
              <a:ea typeface="하나 C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568204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>
            <a:off x="971030" y="3683551"/>
            <a:ext cx="7200800" cy="1588"/>
          </a:xfrm>
          <a:prstGeom prst="line">
            <a:avLst/>
          </a:prstGeom>
          <a:ln w="28575">
            <a:solidFill>
              <a:srgbClr val="39A6A9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" name="타원 2"/>
          <p:cNvSpPr/>
          <p:nvPr/>
        </p:nvSpPr>
        <p:spPr>
          <a:xfrm>
            <a:off x="899592" y="3612113"/>
            <a:ext cx="142876" cy="142876"/>
          </a:xfrm>
          <a:prstGeom prst="ellipse">
            <a:avLst/>
          </a:prstGeom>
          <a:solidFill>
            <a:srgbClr val="39A6A9"/>
          </a:solidFill>
          <a:ln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5" name="타원 4"/>
          <p:cNvSpPr/>
          <p:nvPr/>
        </p:nvSpPr>
        <p:spPr>
          <a:xfrm>
            <a:off x="8172970" y="3612113"/>
            <a:ext cx="142876" cy="142876"/>
          </a:xfrm>
          <a:prstGeom prst="ellipse">
            <a:avLst/>
          </a:prstGeom>
          <a:solidFill>
            <a:srgbClr val="39A6A9"/>
          </a:solidFill>
          <a:ln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L" pitchFamily="18" charset="-127"/>
              <a:ea typeface="하나 L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53601" y="3820978"/>
            <a:ext cx="26356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IT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를 바꾸다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. TI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로 바꾸다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.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0" y="2996952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주요사업 수행 실적</a:t>
            </a:r>
            <a:endParaRPr lang="ko-KR" altLang="en-US" sz="2800" dirty="0">
              <a:latin typeface="하나 CM" pitchFamily="18" charset="-127"/>
              <a:ea typeface="하나 C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32381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6989" y="2959037"/>
            <a:ext cx="22846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smtClean="0">
                <a:solidFill>
                  <a:schemeClr val="tx1">
                    <a:lumMod val="75000"/>
                    <a:lumOff val="25000"/>
                  </a:schemeClr>
                </a:solidFill>
                <a:latin typeface="하나 CM" pitchFamily="18" charset="-127"/>
                <a:ea typeface="하나 CM" pitchFamily="18" charset="-127"/>
              </a:rPr>
              <a:t>감사합니다</a:t>
            </a:r>
            <a:endParaRPr lang="ko-KR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하나 CM" pitchFamily="18" charset="-127"/>
              <a:ea typeface="하나 CM" pitchFamily="18" charset="-127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0" y="3728668"/>
            <a:ext cx="5643570" cy="1588"/>
          </a:xfrm>
          <a:prstGeom prst="line">
            <a:avLst/>
          </a:prstGeom>
          <a:ln w="28575">
            <a:solidFill>
              <a:srgbClr val="39A6A9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" name="타원 9"/>
          <p:cNvSpPr/>
          <p:nvPr/>
        </p:nvSpPr>
        <p:spPr>
          <a:xfrm>
            <a:off x="5626365" y="3653989"/>
            <a:ext cx="142876" cy="142876"/>
          </a:xfrm>
          <a:prstGeom prst="ellipse">
            <a:avLst/>
          </a:prstGeom>
          <a:solidFill>
            <a:srgbClr val="39A6A9"/>
          </a:solidFill>
          <a:ln>
            <a:solidFill>
              <a:srgbClr val="39A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하나 L" pitchFamily="18" charset="-127"/>
              <a:ea typeface="하나 L" pitchFamily="18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589240"/>
            <a:ext cx="2856705" cy="119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4441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5959</TotalTime>
  <Words>1516</Words>
  <Application>Microsoft Office PowerPoint</Application>
  <PresentationFormat>화면 슬라이드 쇼(4:3)</PresentationFormat>
  <Paragraphs>425</Paragraphs>
  <Slides>20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7" baseType="lpstr">
      <vt:lpstr>Arial</vt:lpstr>
      <vt:lpstr>하나 CM</vt:lpstr>
      <vt:lpstr>하나 B</vt:lpstr>
      <vt:lpstr>맑은 고딕</vt:lpstr>
      <vt:lpstr>하나 M</vt:lpstr>
      <vt:lpstr>하나 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HanaTI</dc:creator>
  <cp:lastModifiedBy>HanaTI</cp:lastModifiedBy>
  <cp:revision>962</cp:revision>
  <cp:lastPrinted>2018-08-02T07:34:34Z</cp:lastPrinted>
  <dcterms:created xsi:type="dcterms:W3CDTF">2018-07-24T06:22:39Z</dcterms:created>
  <dcterms:modified xsi:type="dcterms:W3CDTF">2021-11-09T08:47:12Z</dcterms:modified>
</cp:coreProperties>
</file>