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3" r:id="rId6"/>
    <p:sldId id="275" r:id="rId7"/>
    <p:sldId id="279" r:id="rId8"/>
    <p:sldId id="298" r:id="rId9"/>
    <p:sldId id="262" r:id="rId10"/>
    <p:sldId id="284" r:id="rId11"/>
    <p:sldId id="287" r:id="rId12"/>
    <p:sldId id="297" r:id="rId13"/>
    <p:sldId id="292" r:id="rId14"/>
    <p:sldId id="293" r:id="rId15"/>
    <p:sldId id="281" r:id="rId16"/>
    <p:sldId id="291" r:id="rId17"/>
    <p:sldId id="274" r:id="rId18"/>
    <p:sldId id="273" r:id="rId19"/>
    <p:sldId id="301" r:id="rId20"/>
    <p:sldId id="299" r:id="rId21"/>
  </p:sldIdLst>
  <p:sldSz cx="9144000" cy="6858000" type="screen4x3"/>
  <p:notesSz cx="6810375" cy="9942513"/>
  <p:embeddedFontLst>
    <p:embeddedFont>
      <p:font typeface="하나 CM" panose="02020603020101020101" pitchFamily="18" charset="-127"/>
      <p:regular r:id="rId23"/>
    </p:embeddedFont>
    <p:embeddedFont>
      <p:font typeface="하나 B" panose="02020603020101020101" pitchFamily="18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하나 M" panose="02020603020101020101" pitchFamily="18" charset="-127"/>
      <p:regular r:id="rId27"/>
    </p:embeddedFont>
    <p:embeddedFont>
      <p:font typeface="하나 L" panose="02020603020101020101" pitchFamily="18" charset="-127"/>
      <p:regular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9DA3"/>
    <a:srgbClr val="000000"/>
    <a:srgbClr val="088B92"/>
    <a:srgbClr val="FFFFFF"/>
    <a:srgbClr val="1B676B"/>
    <a:srgbClr val="7030A0"/>
    <a:srgbClr val="238489"/>
    <a:srgbClr val="23888D"/>
    <a:srgbClr val="269196"/>
    <a:srgbClr val="2DA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4595" autoAdjust="0"/>
  </p:normalViewPr>
  <p:slideViewPr>
    <p:cSldViewPr>
      <p:cViewPr varScale="1">
        <p:scale>
          <a:sx n="95" d="100"/>
          <a:sy n="95" d="100"/>
        </p:scale>
        <p:origin x="1788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3CCDB41A-6C07-4006-B3DE-967E959ED471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7637" y="9443661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BB72A854-CA50-463D-AB97-452A158BF5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81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2A854-CA50-463D-AB97-452A158BF5A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326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2A854-CA50-463D-AB97-452A158BF5A2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B072-DCBA-4092-8735-8595CEA0BDE2}" type="datetimeFigureOut">
              <a:rPr lang="ko-KR" altLang="en-US" smtClean="0"/>
              <a:pPr/>
              <a:t>2021-11-09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72E6-3C0E-4F83-A6C3-A86499A3C4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7950" y="2935428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</a:t>
            </a:r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TI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5741" y="3822473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Transform IT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500430" y="3714752"/>
            <a:ext cx="5643570" cy="1588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3428992" y="3643314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2856705" cy="11967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직선 연결선 55"/>
          <p:cNvCxnSpPr>
            <a:cxnSpLocks noChangeShapeType="1"/>
          </p:cNvCxnSpPr>
          <p:nvPr/>
        </p:nvCxnSpPr>
        <p:spPr bwMode="auto">
          <a:xfrm>
            <a:off x="3626297" y="4039766"/>
            <a:ext cx="1722437" cy="3175"/>
          </a:xfrm>
          <a:prstGeom prst="line">
            <a:avLst/>
          </a:prstGeom>
          <a:noFill/>
          <a:ln w="38100" algn="ctr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직선 연결선 2"/>
          <p:cNvCxnSpPr>
            <a:cxnSpLocks noChangeShapeType="1"/>
          </p:cNvCxnSpPr>
          <p:nvPr/>
        </p:nvCxnSpPr>
        <p:spPr bwMode="auto">
          <a:xfrm>
            <a:off x="3783459" y="3965153"/>
            <a:ext cx="1724025" cy="3175"/>
          </a:xfrm>
          <a:prstGeom prst="line">
            <a:avLst/>
          </a:prstGeom>
          <a:noFill/>
          <a:ln w="38100" algn="ctr">
            <a:solidFill>
              <a:srgbClr val="DC50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타원 134"/>
          <p:cNvSpPr/>
          <p:nvPr/>
        </p:nvSpPr>
        <p:spPr>
          <a:xfrm>
            <a:off x="5170934" y="2495128"/>
            <a:ext cx="2736850" cy="2736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DC5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57" name="그룹 7184"/>
          <p:cNvGrpSpPr>
            <a:grpSpLocks/>
          </p:cNvGrpSpPr>
          <p:nvPr/>
        </p:nvGrpSpPr>
        <p:grpSpPr bwMode="auto">
          <a:xfrm>
            <a:off x="5191572" y="1772816"/>
            <a:ext cx="1295400" cy="1296987"/>
            <a:chOff x="5715832" y="1916832"/>
            <a:chExt cx="1296144" cy="1296144"/>
          </a:xfrm>
        </p:grpSpPr>
        <p:sp>
          <p:nvSpPr>
            <p:cNvPr id="158" name="타원 157"/>
            <p:cNvSpPr/>
            <p:nvPr/>
          </p:nvSpPr>
          <p:spPr>
            <a:xfrm>
              <a:off x="5715832" y="1916832"/>
              <a:ext cx="1296144" cy="1296144"/>
            </a:xfrm>
            <a:prstGeom prst="ellipse">
              <a:avLst/>
            </a:prstGeom>
            <a:solidFill>
              <a:srgbClr val="DC5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59" name="Picture 13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377" y="2337611"/>
              <a:ext cx="296136" cy="296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BUSINESS AREA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4" name="Text Box 96"/>
          <p:cNvSpPr txBox="1">
            <a:spLocks noChangeArrowheads="1"/>
          </p:cNvSpPr>
          <p:nvPr/>
        </p:nvSpPr>
        <p:spPr bwMode="auto">
          <a:xfrm>
            <a:off x="290804" y="764704"/>
            <a:ext cx="8605502" cy="623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하나 B" pitchFamily="18" charset="-127"/>
                <a:ea typeface="하나 B" pitchFamily="18" charset="-127"/>
              </a:rPr>
              <a:t>하나금융티아이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는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‘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신뢰받고 앞서가는 글로벌 금융그룹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이라는 하나금융그룹의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새로운 비전을 바탕으로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그룹 내 관계사에 차별화된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서비스를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제공하는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것은 물론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,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스마트 금융의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트렌드를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선도하고 새로운 가치를 창조하는 최고의 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서비스 전략을 통해 사업 영역을 확대해 나가고 있습니다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.</a:t>
            </a:r>
          </a:p>
        </p:txBody>
      </p:sp>
      <p:pic>
        <p:nvPicPr>
          <p:cNvPr id="7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422" y="2192583"/>
            <a:ext cx="311430" cy="29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직사각형 87"/>
          <p:cNvSpPr/>
          <p:nvPr/>
        </p:nvSpPr>
        <p:spPr>
          <a:xfrm>
            <a:off x="2263865" y="6409904"/>
            <a:ext cx="68659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* A&amp;D (Acquisition &amp; Development) :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시장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대응과 신기술 적기 확보를 위한 인수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, JV (Joint Venture)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설립 등</a:t>
            </a:r>
            <a:endParaRPr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 C&amp;D (Connect &amp; Development) :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기술 </a:t>
            </a:r>
            <a:r>
              <a:rPr lang="ko-KR" alt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스카우팅을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위한 이종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(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異種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)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산업 및 </a:t>
            </a:r>
            <a:r>
              <a:rPr lang="ko-KR" alt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스타트업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연계 협업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사내벤처 프로그램 운영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.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133" name="타원 132"/>
          <p:cNvSpPr/>
          <p:nvPr/>
        </p:nvSpPr>
        <p:spPr>
          <a:xfrm>
            <a:off x="1048197" y="2491953"/>
            <a:ext cx="2735262" cy="27352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4" name="TextBox 8"/>
          <p:cNvSpPr txBox="1">
            <a:spLocks noChangeArrowheads="1"/>
          </p:cNvSpPr>
          <p:nvPr/>
        </p:nvSpPr>
        <p:spPr bwMode="auto">
          <a:xfrm>
            <a:off x="1538734" y="3674641"/>
            <a:ext cx="1754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전문서비스</a:t>
            </a:r>
          </a:p>
        </p:txBody>
      </p:sp>
      <p:sp>
        <p:nvSpPr>
          <p:cNvPr id="136" name="TextBox 16"/>
          <p:cNvSpPr txBox="1">
            <a:spLocks noChangeArrowheads="1"/>
          </p:cNvSpPr>
          <p:nvPr/>
        </p:nvSpPr>
        <p:spPr bwMode="auto">
          <a:xfrm>
            <a:off x="5974209" y="3707978"/>
            <a:ext cx="113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신성장동력</a:t>
            </a:r>
          </a:p>
        </p:txBody>
      </p:sp>
      <p:grpSp>
        <p:nvGrpSpPr>
          <p:cNvPr id="137" name="그룹 136"/>
          <p:cNvGrpSpPr/>
          <p:nvPr/>
        </p:nvGrpSpPr>
        <p:grpSpPr>
          <a:xfrm>
            <a:off x="107504" y="3429719"/>
            <a:ext cx="1161190" cy="1161190"/>
            <a:chOff x="632520" y="3573016"/>
            <a:chExt cx="1161190" cy="1161190"/>
          </a:xfrm>
          <a:solidFill>
            <a:srgbClr val="009999"/>
          </a:solidFill>
        </p:grpSpPr>
        <p:sp>
          <p:nvSpPr>
            <p:cNvPr id="138" name="타원 137"/>
            <p:cNvSpPr/>
            <p:nvPr/>
          </p:nvSpPr>
          <p:spPr>
            <a:xfrm>
              <a:off x="632520" y="3573016"/>
              <a:ext cx="1161190" cy="1161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06294" y="4104982"/>
              <a:ext cx="103105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0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시스템</a:t>
              </a:r>
              <a:endParaRPr lang="en-US" altLang="ko-KR" sz="1000" dirty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endParaRPr>
            </a:p>
            <a:p>
              <a:pPr algn="ctr">
                <a:defRPr/>
              </a:pPr>
              <a:r>
                <a:rPr lang="ko-KR" altLang="en-US" sz="100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개발☞운영☞관리</a:t>
              </a:r>
            </a:p>
          </p:txBody>
        </p:sp>
      </p:grpSp>
      <p:grpSp>
        <p:nvGrpSpPr>
          <p:cNvPr id="140" name="그룹 7183"/>
          <p:cNvGrpSpPr>
            <a:grpSpLocks/>
          </p:cNvGrpSpPr>
          <p:nvPr/>
        </p:nvGrpSpPr>
        <p:grpSpPr bwMode="auto">
          <a:xfrm>
            <a:off x="3186559" y="4349328"/>
            <a:ext cx="1162050" cy="1162050"/>
            <a:chOff x="3656856" y="4593966"/>
            <a:chExt cx="1161190" cy="1161190"/>
          </a:xfrm>
        </p:grpSpPr>
        <p:grpSp>
          <p:nvGrpSpPr>
            <p:cNvPr id="141" name="그룹 140"/>
            <p:cNvGrpSpPr/>
            <p:nvPr/>
          </p:nvGrpSpPr>
          <p:grpSpPr>
            <a:xfrm>
              <a:off x="3656856" y="4593966"/>
              <a:ext cx="1161190" cy="1161190"/>
              <a:chOff x="3656856" y="4593966"/>
              <a:chExt cx="1161190" cy="1161190"/>
            </a:xfrm>
            <a:solidFill>
              <a:srgbClr val="009999"/>
            </a:solidFill>
          </p:grpSpPr>
          <p:sp>
            <p:nvSpPr>
              <p:cNvPr id="143" name="타원 142"/>
              <p:cNvSpPr/>
              <p:nvPr/>
            </p:nvSpPr>
            <p:spPr>
              <a:xfrm>
                <a:off x="3656856" y="4593966"/>
                <a:ext cx="1161190" cy="11611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935173" y="5159370"/>
                <a:ext cx="646331" cy="430887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ko-KR" altLang="en-US" sz="1050" dirty="0">
                    <a:solidFill>
                      <a:schemeClr val="bg1"/>
                    </a:solidFill>
                    <a:latin typeface="하나 CM" pitchFamily="18" charset="-127"/>
                    <a:ea typeface="하나 CM" pitchFamily="18" charset="-127"/>
                  </a:rPr>
                  <a:t>그룹공용</a:t>
                </a:r>
                <a:endParaRPr lang="en-US" altLang="ko-KR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endParaRPr>
              </a:p>
              <a:p>
                <a:pPr algn="ctr">
                  <a:defRPr/>
                </a:pPr>
                <a:r>
                  <a:rPr lang="ko-KR" altLang="en-US" sz="1050" dirty="0" err="1">
                    <a:solidFill>
                      <a:schemeClr val="bg1"/>
                    </a:solidFill>
                    <a:latin typeface="하나 CM" pitchFamily="18" charset="-127"/>
                    <a:ea typeface="하나 CM" pitchFamily="18" charset="-127"/>
                  </a:rPr>
                  <a:t>클라우드</a:t>
                </a:r>
                <a:endParaRPr lang="ko-KR" altLang="en-US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endParaRPr>
              </a:p>
            </p:txBody>
          </p:sp>
        </p:grpSp>
        <p:pic>
          <p:nvPicPr>
            <p:cNvPr id="142" name="Picture 4" descr="C:\Users\HanaTI\Desktop\4-512.pn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420" y="4751221"/>
              <a:ext cx="471892" cy="47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" name="그룹 144"/>
          <p:cNvGrpSpPr/>
          <p:nvPr/>
        </p:nvGrpSpPr>
        <p:grpSpPr>
          <a:xfrm>
            <a:off x="1308593" y="4864689"/>
            <a:ext cx="1161190" cy="1161190"/>
            <a:chOff x="1857885" y="4910882"/>
            <a:chExt cx="1161190" cy="1161190"/>
          </a:xfrm>
          <a:solidFill>
            <a:srgbClr val="009999"/>
          </a:solidFill>
        </p:grpSpPr>
        <p:sp>
          <p:nvSpPr>
            <p:cNvPr id="146" name="타원 145"/>
            <p:cNvSpPr/>
            <p:nvPr/>
          </p:nvSpPr>
          <p:spPr>
            <a:xfrm>
              <a:off x="1857885" y="4910882"/>
              <a:ext cx="1161190" cy="1161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884481" y="5543654"/>
              <a:ext cx="110799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공인전자문서센터</a:t>
              </a:r>
            </a:p>
          </p:txBody>
        </p:sp>
      </p:grpSp>
      <p:pic>
        <p:nvPicPr>
          <p:cNvPr id="148" name="Picture 9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4" y="3588916"/>
            <a:ext cx="446088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9" name="그룹 7170"/>
          <p:cNvGrpSpPr>
            <a:grpSpLocks/>
          </p:cNvGrpSpPr>
          <p:nvPr/>
        </p:nvGrpSpPr>
        <p:grpSpPr bwMode="auto">
          <a:xfrm>
            <a:off x="1187897" y="1772816"/>
            <a:ext cx="1160462" cy="1162050"/>
            <a:chOff x="1772082" y="1953560"/>
            <a:chExt cx="1161190" cy="1161190"/>
          </a:xfrm>
        </p:grpSpPr>
        <p:grpSp>
          <p:nvGrpSpPr>
            <p:cNvPr id="150" name="그룹 149"/>
            <p:cNvGrpSpPr/>
            <p:nvPr/>
          </p:nvGrpSpPr>
          <p:grpSpPr>
            <a:xfrm>
              <a:off x="1772082" y="1953560"/>
              <a:ext cx="1161190" cy="1161190"/>
              <a:chOff x="1744749" y="2019668"/>
              <a:chExt cx="1161190" cy="1161190"/>
            </a:xfrm>
            <a:solidFill>
              <a:srgbClr val="009999"/>
            </a:solidFill>
          </p:grpSpPr>
          <p:sp>
            <p:nvSpPr>
              <p:cNvPr id="152" name="타원 151"/>
              <p:cNvSpPr/>
              <p:nvPr/>
            </p:nvSpPr>
            <p:spPr>
              <a:xfrm>
                <a:off x="1744749" y="2019668"/>
                <a:ext cx="1161190" cy="116119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915597" y="2708920"/>
                <a:ext cx="877163" cy="2616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050" dirty="0">
                    <a:solidFill>
                      <a:schemeClr val="bg1"/>
                    </a:solidFill>
                    <a:latin typeface="하나 CM" pitchFamily="18" charset="-127"/>
                    <a:ea typeface="하나 CM" pitchFamily="18" charset="-127"/>
                  </a:rPr>
                  <a:t>금융정보보안</a:t>
                </a:r>
              </a:p>
            </p:txBody>
          </p:sp>
        </p:grpSp>
        <p:pic>
          <p:nvPicPr>
            <p:cNvPr id="151" name="Picture 10"/>
            <p:cNvPicPr>
              <a:picLocks noChangeAspect="1" noChangeArrowheads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825" y="2103222"/>
              <a:ext cx="545703" cy="539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4" name="그룹 153"/>
          <p:cNvGrpSpPr/>
          <p:nvPr/>
        </p:nvGrpSpPr>
        <p:grpSpPr>
          <a:xfrm>
            <a:off x="3290145" y="2277591"/>
            <a:ext cx="1161190" cy="1161190"/>
            <a:chOff x="3886415" y="2672581"/>
            <a:chExt cx="1161190" cy="1161190"/>
          </a:xfrm>
          <a:solidFill>
            <a:srgbClr val="009999"/>
          </a:solidFill>
        </p:grpSpPr>
        <p:sp>
          <p:nvSpPr>
            <p:cNvPr id="155" name="타원 154"/>
            <p:cNvSpPr/>
            <p:nvPr/>
          </p:nvSpPr>
          <p:spPr>
            <a:xfrm>
              <a:off x="3886415" y="2672581"/>
              <a:ext cx="1161190" cy="11611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086136" y="3256340"/>
              <a:ext cx="761747" cy="4308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금융</a:t>
              </a:r>
              <a:r>
                <a:rPr lang="en-US" altLang="ko-KR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IT</a:t>
              </a:r>
            </a:p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특화솔루션</a:t>
              </a:r>
            </a:p>
          </p:txBody>
        </p:sp>
      </p:grpSp>
      <p:grpSp>
        <p:nvGrpSpPr>
          <p:cNvPr id="160" name="그룹 159"/>
          <p:cNvGrpSpPr/>
          <p:nvPr/>
        </p:nvGrpSpPr>
        <p:grpSpPr>
          <a:xfrm>
            <a:off x="5372103" y="4632631"/>
            <a:ext cx="1296144" cy="1296144"/>
            <a:chOff x="5897119" y="4775928"/>
            <a:chExt cx="1296144" cy="1296144"/>
          </a:xfrm>
          <a:solidFill>
            <a:srgbClr val="DC5073"/>
          </a:solidFill>
        </p:grpSpPr>
        <p:sp>
          <p:nvSpPr>
            <p:cNvPr id="161" name="타원 160"/>
            <p:cNvSpPr/>
            <p:nvPr/>
          </p:nvSpPr>
          <p:spPr>
            <a:xfrm>
              <a:off x="5897119" y="4775928"/>
              <a:ext cx="1296144" cy="12961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62" name="그림 161" descr="01 Logo.ai - Adobe Reader"/>
            <p:cNvPicPr>
              <a:picLocks noChangeAspect="1"/>
            </p:cNvPicPr>
            <p:nvPr/>
          </p:nvPicPr>
          <p:blipFill rotWithShape="1"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56" t="43351" r="23363" b="35278"/>
            <a:stretch/>
          </p:blipFill>
          <p:spPr>
            <a:xfrm>
              <a:off x="6091745" y="5002370"/>
              <a:ext cx="893690" cy="489107"/>
            </a:xfrm>
            <a:prstGeom prst="rect">
              <a:avLst/>
            </a:prstGeom>
            <a:grpFill/>
          </p:spPr>
        </p:pic>
        <p:sp>
          <p:nvSpPr>
            <p:cNvPr id="163" name="TextBox 162"/>
            <p:cNvSpPr txBox="1"/>
            <p:nvPr/>
          </p:nvSpPr>
          <p:spPr>
            <a:xfrm>
              <a:off x="6150936" y="5510155"/>
              <a:ext cx="801823" cy="4308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Global</a:t>
              </a:r>
            </a:p>
            <a:p>
              <a:pPr algn="ctr">
                <a:defRPr/>
              </a:pPr>
              <a:r>
                <a:rPr lang="ko-KR" altLang="en-US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자회사 설립</a:t>
              </a:r>
            </a:p>
          </p:txBody>
        </p:sp>
      </p:grpSp>
      <p:grpSp>
        <p:nvGrpSpPr>
          <p:cNvPr id="164" name="그룹 7185"/>
          <p:cNvGrpSpPr>
            <a:grpSpLocks/>
          </p:cNvGrpSpPr>
          <p:nvPr/>
        </p:nvGrpSpPr>
        <p:grpSpPr bwMode="auto">
          <a:xfrm>
            <a:off x="7545833" y="3215853"/>
            <a:ext cx="1296988" cy="1295400"/>
            <a:chOff x="8071458" y="3358590"/>
            <a:chExt cx="1296393" cy="1296144"/>
          </a:xfrm>
        </p:grpSpPr>
        <p:sp>
          <p:nvSpPr>
            <p:cNvPr id="165" name="타원 164"/>
            <p:cNvSpPr/>
            <p:nvPr/>
          </p:nvSpPr>
          <p:spPr>
            <a:xfrm>
              <a:off x="8071458" y="3358590"/>
              <a:ext cx="1296393" cy="1296144"/>
            </a:xfrm>
            <a:prstGeom prst="ellipse">
              <a:avLst/>
            </a:prstGeom>
            <a:solidFill>
              <a:srgbClr val="DC50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7" name="TextBox 50"/>
            <p:cNvSpPr txBox="1">
              <a:spLocks noChangeArrowheads="1"/>
            </p:cNvSpPr>
            <p:nvPr/>
          </p:nvSpPr>
          <p:spPr bwMode="auto">
            <a:xfrm>
              <a:off x="8127580" y="3704741"/>
              <a:ext cx="1227658" cy="56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05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Open Innovation </a:t>
              </a:r>
              <a:endParaRPr lang="en-US" altLang="ko-KR" sz="105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endParaRPr>
            </a:p>
            <a:p>
              <a:pPr algn="ctr" eaLnBrk="1" hangingPunct="1"/>
              <a:r>
                <a:rPr lang="ko-KR" altLang="en-US" sz="1050" dirty="0" smtClean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확대</a:t>
              </a:r>
              <a:endParaRPr lang="en-US" altLang="ko-KR" sz="1050" dirty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endParaRPr>
            </a:p>
            <a:p>
              <a:pPr algn="ctr" eaLnBrk="1" hangingPunct="1"/>
              <a:r>
                <a:rPr lang="en-US" altLang="ko-KR" sz="1000" dirty="0">
                  <a:solidFill>
                    <a:schemeClr val="bg1"/>
                  </a:solidFill>
                  <a:latin typeface="하나 CM" pitchFamily="18" charset="-127"/>
                  <a:ea typeface="하나 CM" pitchFamily="18" charset="-127"/>
                </a:rPr>
                <a:t>*A&amp;D, C&amp;D</a:t>
              </a:r>
              <a:endParaRPr lang="ko-KR" altLang="en-US" sz="1000" dirty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168" name="그룹 7190"/>
          <p:cNvGrpSpPr>
            <a:grpSpLocks/>
          </p:cNvGrpSpPr>
          <p:nvPr/>
        </p:nvGrpSpPr>
        <p:grpSpPr bwMode="auto">
          <a:xfrm>
            <a:off x="3578672" y="2364953"/>
            <a:ext cx="582612" cy="581025"/>
            <a:chOff x="2618156" y="2790139"/>
            <a:chExt cx="1056868" cy="1056868"/>
          </a:xfrm>
        </p:grpSpPr>
        <p:pic>
          <p:nvPicPr>
            <p:cNvPr id="169" name="Picture 2" descr="C:\Users\HanaTI\Desktop\ico_global2.png"/>
            <p:cNvPicPr>
              <a:picLocks noChangeAspect="1" noChangeArrowheads="1"/>
            </p:cNvPicPr>
            <p:nvPr/>
          </p:nvPicPr>
          <p:blipFill>
            <a:blip r:embed="rId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156" y="2790139"/>
              <a:ext cx="1056868" cy="1056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Picture 9"/>
            <p:cNvPicPr>
              <a:picLocks noChangeAspect="1" noChangeArrowheads="1"/>
            </p:cNvPicPr>
            <p:nvPr/>
          </p:nvPicPr>
          <p:blipFill>
            <a:blip r:embed="rId9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888" y="3078022"/>
              <a:ext cx="446702" cy="401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1" name="Picture 35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72" y="4998616"/>
            <a:ext cx="5857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2" name="Picture 36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97" y="2239541"/>
            <a:ext cx="876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15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순서도: 판단 54"/>
          <p:cNvSpPr/>
          <p:nvPr/>
        </p:nvSpPr>
        <p:spPr>
          <a:xfrm>
            <a:off x="1197485" y="1292676"/>
            <a:ext cx="6660663" cy="3633086"/>
          </a:xfrm>
          <a:prstGeom prst="flowChartDecision">
            <a:avLst/>
          </a:prstGeom>
          <a:solidFill>
            <a:schemeClr val="bg1"/>
          </a:solidFill>
          <a:ln w="76200">
            <a:solidFill>
              <a:srgbClr val="088B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6" name="직선 연결선 105"/>
          <p:cNvCxnSpPr/>
          <p:nvPr/>
        </p:nvCxnSpPr>
        <p:spPr>
          <a:xfrm>
            <a:off x="3286116" y="2011805"/>
            <a:ext cx="1857388" cy="107157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그룹 78"/>
          <p:cNvGrpSpPr/>
          <p:nvPr/>
        </p:nvGrpSpPr>
        <p:grpSpPr>
          <a:xfrm>
            <a:off x="2697683" y="1645105"/>
            <a:ext cx="1357322" cy="740357"/>
            <a:chOff x="7572396" y="3000372"/>
            <a:chExt cx="1357322" cy="740357"/>
          </a:xfrm>
        </p:grpSpPr>
        <p:sp>
          <p:nvSpPr>
            <p:cNvPr id="83" name="순서도: 판단 82"/>
            <p:cNvSpPr/>
            <p:nvPr/>
          </p:nvSpPr>
          <p:spPr>
            <a:xfrm>
              <a:off x="7572396" y="3000372"/>
              <a:ext cx="1357322" cy="740357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rgbClr val="088B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순서도: 판단 88"/>
            <p:cNvSpPr/>
            <p:nvPr/>
          </p:nvSpPr>
          <p:spPr>
            <a:xfrm>
              <a:off x="7606716" y="3017519"/>
              <a:ext cx="1293444" cy="697233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97" name="직선 연결선 96"/>
          <p:cNvCxnSpPr/>
          <p:nvPr/>
        </p:nvCxnSpPr>
        <p:spPr>
          <a:xfrm rot="10800000" flipV="1">
            <a:off x="3262314" y="3154810"/>
            <a:ext cx="1738319" cy="10191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V="1">
            <a:off x="5786446" y="3091949"/>
            <a:ext cx="1177328" cy="44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전문서비스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Overview  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grpSp>
        <p:nvGrpSpPr>
          <p:cNvPr id="4" name="그룹 64"/>
          <p:cNvGrpSpPr/>
          <p:nvPr/>
        </p:nvGrpSpPr>
        <p:grpSpPr>
          <a:xfrm>
            <a:off x="6929454" y="2726185"/>
            <a:ext cx="1357322" cy="740357"/>
            <a:chOff x="7572396" y="3000372"/>
            <a:chExt cx="1357322" cy="740357"/>
          </a:xfrm>
        </p:grpSpPr>
        <p:sp>
          <p:nvSpPr>
            <p:cNvPr id="60" name="순서도: 판단 59"/>
            <p:cNvSpPr/>
            <p:nvPr/>
          </p:nvSpPr>
          <p:spPr>
            <a:xfrm>
              <a:off x="7572396" y="3000372"/>
              <a:ext cx="1357322" cy="740357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rgbClr val="088B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순서도: 판단 63"/>
            <p:cNvSpPr/>
            <p:nvPr/>
          </p:nvSpPr>
          <p:spPr>
            <a:xfrm>
              <a:off x="7606716" y="3017519"/>
              <a:ext cx="1293444" cy="697233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68"/>
          <p:cNvGrpSpPr/>
          <p:nvPr/>
        </p:nvGrpSpPr>
        <p:grpSpPr>
          <a:xfrm>
            <a:off x="4429124" y="2726185"/>
            <a:ext cx="1357322" cy="740357"/>
            <a:chOff x="7572396" y="3000372"/>
            <a:chExt cx="1357322" cy="740357"/>
          </a:xfrm>
        </p:grpSpPr>
        <p:sp>
          <p:nvSpPr>
            <p:cNvPr id="72" name="순서도: 판단 71"/>
            <p:cNvSpPr/>
            <p:nvPr/>
          </p:nvSpPr>
          <p:spPr>
            <a:xfrm>
              <a:off x="7572396" y="3000372"/>
              <a:ext cx="1357322" cy="740357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rgbClr val="088B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순서도: 판단 74"/>
            <p:cNvSpPr/>
            <p:nvPr/>
          </p:nvSpPr>
          <p:spPr>
            <a:xfrm>
              <a:off x="7606716" y="3017519"/>
              <a:ext cx="1293444" cy="697233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89"/>
          <p:cNvGrpSpPr/>
          <p:nvPr/>
        </p:nvGrpSpPr>
        <p:grpSpPr>
          <a:xfrm>
            <a:off x="2643174" y="3771778"/>
            <a:ext cx="1357322" cy="740357"/>
            <a:chOff x="7572396" y="3000372"/>
            <a:chExt cx="1357322" cy="740357"/>
          </a:xfrm>
        </p:grpSpPr>
        <p:sp>
          <p:nvSpPr>
            <p:cNvPr id="91" name="순서도: 판단 90"/>
            <p:cNvSpPr/>
            <p:nvPr/>
          </p:nvSpPr>
          <p:spPr>
            <a:xfrm>
              <a:off x="7572396" y="3000372"/>
              <a:ext cx="1357322" cy="740357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rgbClr val="088B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순서도: 판단 91"/>
            <p:cNvSpPr/>
            <p:nvPr/>
          </p:nvSpPr>
          <p:spPr>
            <a:xfrm>
              <a:off x="7606716" y="3017519"/>
              <a:ext cx="1293444" cy="697233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3" name="순서도: 판단 92"/>
          <p:cNvSpPr/>
          <p:nvPr/>
        </p:nvSpPr>
        <p:spPr>
          <a:xfrm>
            <a:off x="1210185" y="1287915"/>
            <a:ext cx="6638032" cy="3641283"/>
          </a:xfrm>
          <a:prstGeom prst="flowChartDecision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순서도: 판단 51"/>
          <p:cNvSpPr/>
          <p:nvPr/>
        </p:nvSpPr>
        <p:spPr>
          <a:xfrm>
            <a:off x="785786" y="2716675"/>
            <a:ext cx="1357322" cy="740357"/>
          </a:xfrm>
          <a:prstGeom prst="flowChartDecision">
            <a:avLst/>
          </a:prstGeom>
          <a:solidFill>
            <a:srgbClr val="22858A"/>
          </a:solidFill>
          <a:ln w="76200">
            <a:solidFill>
              <a:srgbClr val="228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7828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658" y="2869081"/>
            <a:ext cx="428628" cy="3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6311" y="1787981"/>
            <a:ext cx="480676" cy="43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4546" y="2921475"/>
            <a:ext cx="456343" cy="36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3088" y="2917453"/>
            <a:ext cx="438131" cy="37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4718" y="3891386"/>
            <a:ext cx="312738" cy="42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240561" y="3140870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하나 B" pitchFamily="18" charset="-127"/>
                <a:ea typeface="하나 B" pitchFamily="18" charset="-127"/>
              </a:rPr>
              <a:t>손님</a:t>
            </a:r>
            <a:endParaRPr lang="ko-KR" altLang="en-US" sz="1100" dirty="0">
              <a:solidFill>
                <a:schemeClr val="bg1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7947" y="3500234"/>
            <a:ext cx="8178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그룹통합</a:t>
            </a:r>
            <a:endParaRPr lang="en-US" altLang="ko-KR" sz="1100" dirty="0" smtClean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데이터센터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3739" y="350023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그룹공용</a:t>
            </a:r>
            <a:endParaRPr lang="en-US" altLang="ko-KR" sz="1100" dirty="0" smtClean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  <a:p>
            <a:pPr algn="ctr"/>
            <a:r>
              <a:rPr lang="ko-KR" altLang="en-US" sz="1100" dirty="0" err="1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클라우드서비스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0364" y="4565354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비대면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3330" y="135202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대면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5895" y="816401"/>
            <a:ext cx="6483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L" pitchFamily="18" charset="-127"/>
                <a:ea typeface="하나 L" pitchFamily="18" charset="-127"/>
              </a:rPr>
              <a:t>하나금융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L" pitchFamily="18" charset="-127"/>
                <a:ea typeface="하나 L" pitchFamily="18" charset="-127"/>
              </a:rPr>
              <a:t>TI</a:t>
            </a:r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L" pitchFamily="18" charset="-127"/>
                <a:ea typeface="하나 L" pitchFamily="18" charset="-127"/>
              </a:rPr>
              <a:t>는 금융거래가 발생하는 모든 과정에서 고품질의 안전하고 원활한 금융서비스를 제공합니다</a:t>
            </a:r>
            <a:r>
              <a:rPr lang="en-US" altLang="ko-KR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L" pitchFamily="18" charset="-127"/>
                <a:ea typeface="하나 L" pitchFamily="18" charset="-127"/>
              </a:rPr>
              <a:t>.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하나 L" pitchFamily="18" charset="-127"/>
              <a:ea typeface="하나 L" pitchFamily="18" charset="-127"/>
            </a:endParaRPr>
          </a:p>
        </p:txBody>
      </p:sp>
      <p:cxnSp>
        <p:nvCxnSpPr>
          <p:cNvPr id="51" name="직선 화살표 연결선 50"/>
          <p:cNvCxnSpPr/>
          <p:nvPr/>
        </p:nvCxnSpPr>
        <p:spPr>
          <a:xfrm>
            <a:off x="3843342" y="2254731"/>
            <a:ext cx="304800" cy="183356"/>
          </a:xfrm>
          <a:prstGeom prst="straightConnector1">
            <a:avLst/>
          </a:prstGeom>
          <a:ln w="6350"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>
            <a:off x="4469614" y="2619071"/>
            <a:ext cx="304800" cy="183356"/>
          </a:xfrm>
          <a:prstGeom prst="straightConnector1">
            <a:avLst/>
          </a:prstGeom>
          <a:ln w="6350"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4338643" y="2685752"/>
            <a:ext cx="304800" cy="183356"/>
          </a:xfrm>
          <a:prstGeom prst="straightConnector1">
            <a:avLst/>
          </a:prstGeom>
          <a:ln w="6350">
            <a:prstDash val="sysDash"/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3702849" y="2323809"/>
            <a:ext cx="304800" cy="183356"/>
          </a:xfrm>
          <a:prstGeom prst="straightConnector1">
            <a:avLst/>
          </a:prstGeom>
          <a:ln w="6350">
            <a:prstDash val="sysDash"/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/>
          <p:cNvSpPr/>
          <p:nvPr/>
        </p:nvSpPr>
        <p:spPr>
          <a:xfrm rot="1868166">
            <a:off x="3852858" y="2218991"/>
            <a:ext cx="32412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 rot="1868166">
            <a:off x="4474364" y="2580941"/>
            <a:ext cx="32412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 rot="1868166">
            <a:off x="3681408" y="2376153"/>
            <a:ext cx="32412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 rot="1868166">
            <a:off x="4319580" y="2747638"/>
            <a:ext cx="32412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cxnSp>
        <p:nvCxnSpPr>
          <p:cNvPr id="70" name="직선 화살표 연결선 69"/>
          <p:cNvCxnSpPr/>
          <p:nvPr/>
        </p:nvCxnSpPr>
        <p:spPr>
          <a:xfrm rot="10800000" flipV="1">
            <a:off x="4296914" y="3321519"/>
            <a:ext cx="282231" cy="166231"/>
          </a:xfrm>
          <a:prstGeom prst="straightConnector1">
            <a:avLst/>
          </a:prstGeom>
          <a:ln w="6350"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 rot="10800000" flipV="1">
            <a:off x="3683985" y="3681088"/>
            <a:ext cx="283178" cy="166241"/>
          </a:xfrm>
          <a:prstGeom prst="straightConnector1">
            <a:avLst/>
          </a:prstGeom>
          <a:ln w="6350"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/>
          <p:nvPr/>
        </p:nvCxnSpPr>
        <p:spPr>
          <a:xfrm rot="10800000" flipV="1">
            <a:off x="3816110" y="3747763"/>
            <a:ext cx="279644" cy="159103"/>
          </a:xfrm>
          <a:prstGeom prst="straightConnector1">
            <a:avLst/>
          </a:prstGeom>
          <a:ln w="6350">
            <a:prstDash val="sysDash"/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 rot="10800000" flipV="1">
            <a:off x="4449677" y="3378670"/>
            <a:ext cx="281866" cy="175778"/>
          </a:xfrm>
          <a:prstGeom prst="straightConnector1">
            <a:avLst/>
          </a:prstGeom>
          <a:ln w="6350">
            <a:prstDash val="sysDash"/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직사각형 75"/>
          <p:cNvSpPr/>
          <p:nvPr/>
        </p:nvSpPr>
        <p:spPr>
          <a:xfrm rot="19731834" flipH="1">
            <a:off x="4268060" y="3275807"/>
            <a:ext cx="29750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 rot="19731834" flipH="1">
            <a:off x="3661889" y="3637753"/>
            <a:ext cx="29750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 rot="19653177" flipH="1">
            <a:off x="4468125" y="3429104"/>
            <a:ext cx="29750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 rot="19757800" flipH="1">
            <a:off x="3820427" y="3798198"/>
            <a:ext cx="29750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5652120" y="2852936"/>
            <a:ext cx="1422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금융 특화 </a:t>
            </a:r>
            <a:r>
              <a:rPr lang="ko-KR" altLang="en-US" sz="800" dirty="0" err="1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클라우드</a:t>
            </a:r>
            <a:r>
              <a:rPr lang="ko-KR" altLang="en-US" sz="800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 환경 구축</a:t>
            </a:r>
            <a:endParaRPr lang="ko-KR" altLang="en-US" sz="800" dirty="0">
              <a:solidFill>
                <a:schemeClr val="accent1"/>
              </a:solidFill>
            </a:endParaRPr>
          </a:p>
        </p:txBody>
      </p:sp>
      <p:pic>
        <p:nvPicPr>
          <p:cNvPr id="81" name="그림 80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7385" y="3631237"/>
            <a:ext cx="404653" cy="714380"/>
          </a:xfrm>
          <a:prstGeom prst="rect">
            <a:avLst/>
          </a:prstGeom>
        </p:spPr>
      </p:pic>
      <p:pic>
        <p:nvPicPr>
          <p:cNvPr id="82" name="그림 81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410" y="3562332"/>
            <a:ext cx="404653" cy="714380"/>
          </a:xfrm>
          <a:prstGeom prst="rect">
            <a:avLst/>
          </a:prstGeom>
        </p:spPr>
      </p:pic>
      <p:pic>
        <p:nvPicPr>
          <p:cNvPr id="87" name="그림 86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5445" y="3786190"/>
            <a:ext cx="404653" cy="714380"/>
          </a:xfrm>
          <a:prstGeom prst="rect">
            <a:avLst/>
          </a:prstGeom>
        </p:spPr>
      </p:pic>
      <p:pic>
        <p:nvPicPr>
          <p:cNvPr id="88" name="그림 87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8470" y="3714752"/>
            <a:ext cx="404653" cy="71438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983600" y="4351020"/>
            <a:ext cx="944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금융정보보안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pic>
        <p:nvPicPr>
          <p:cNvPr id="94" name="그림 93" descr="무제-5.png"/>
          <p:cNvPicPr>
            <a:picLocks noChangeAspect="1"/>
          </p:cNvPicPr>
          <p:nvPr/>
        </p:nvPicPr>
        <p:blipFill>
          <a:blip r:embed="rId8" cstate="print"/>
          <a:srcRect t="33333" b="37500"/>
          <a:stretch>
            <a:fillRect/>
          </a:stretch>
        </p:blipFill>
        <p:spPr>
          <a:xfrm>
            <a:off x="5859472" y="3467100"/>
            <a:ext cx="571504" cy="294277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15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직사각형 144"/>
          <p:cNvSpPr/>
          <p:nvPr/>
        </p:nvSpPr>
        <p:spPr>
          <a:xfrm>
            <a:off x="6924674" y="1009650"/>
            <a:ext cx="1981201" cy="979170"/>
          </a:xfrm>
          <a:prstGeom prst="rect">
            <a:avLst/>
          </a:prstGeom>
          <a:solidFill>
            <a:schemeClr val="bg1">
              <a:alpha val="14118"/>
            </a:schemeClr>
          </a:solidFill>
          <a:ln w="12700">
            <a:solidFill>
              <a:srgbClr val="299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29486" y="1001914"/>
            <a:ext cx="221454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그룹 관계사 대상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클라우드서비스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클라우드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환경 구현 및 업무 적용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클라우드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마이그레이션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서비스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모니터링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백업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복구 서비스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클라우드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도입전략 및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로드맵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수립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  <p:sp>
        <p:nvSpPr>
          <p:cNvPr id="59" name="순서도: 판단 58"/>
          <p:cNvSpPr/>
          <p:nvPr/>
        </p:nvSpPr>
        <p:spPr>
          <a:xfrm>
            <a:off x="1197485" y="1285860"/>
            <a:ext cx="6660663" cy="3633086"/>
          </a:xfrm>
          <a:prstGeom prst="flowChartDecision">
            <a:avLst/>
          </a:prstGeom>
          <a:solidFill>
            <a:schemeClr val="bg1"/>
          </a:solidFill>
          <a:ln w="76200">
            <a:solidFill>
              <a:srgbClr val="088B92">
                <a:alpha val="34902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1" name="직선 연결선 60"/>
          <p:cNvCxnSpPr/>
          <p:nvPr/>
        </p:nvCxnSpPr>
        <p:spPr>
          <a:xfrm>
            <a:off x="3286116" y="2011805"/>
            <a:ext cx="1857388" cy="107157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 rot="10800000" flipV="1">
            <a:off x="3262314" y="3154810"/>
            <a:ext cx="1738319" cy="101919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 flipV="1">
            <a:off x="5786446" y="3091949"/>
            <a:ext cx="1177328" cy="44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그룹 68"/>
          <p:cNvGrpSpPr/>
          <p:nvPr/>
        </p:nvGrpSpPr>
        <p:grpSpPr>
          <a:xfrm>
            <a:off x="4429124" y="2726185"/>
            <a:ext cx="1357322" cy="740357"/>
            <a:chOff x="7572396" y="3000372"/>
            <a:chExt cx="1357322" cy="740357"/>
          </a:xfrm>
        </p:grpSpPr>
        <p:sp>
          <p:nvSpPr>
            <p:cNvPr id="94" name="순서도: 판단 93"/>
            <p:cNvSpPr/>
            <p:nvPr/>
          </p:nvSpPr>
          <p:spPr>
            <a:xfrm>
              <a:off x="7572396" y="3000372"/>
              <a:ext cx="1357322" cy="740357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rgbClr val="088B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순서도: 판단 94"/>
            <p:cNvSpPr/>
            <p:nvPr/>
          </p:nvSpPr>
          <p:spPr>
            <a:xfrm>
              <a:off x="7606716" y="3017519"/>
              <a:ext cx="1293444" cy="697233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2" name="순서도: 판단 101"/>
          <p:cNvSpPr/>
          <p:nvPr/>
        </p:nvSpPr>
        <p:spPr>
          <a:xfrm>
            <a:off x="1210185" y="1287915"/>
            <a:ext cx="6638032" cy="3641283"/>
          </a:xfrm>
          <a:prstGeom prst="flowChartDecision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순서도: 판단 102"/>
          <p:cNvSpPr/>
          <p:nvPr/>
        </p:nvSpPr>
        <p:spPr>
          <a:xfrm>
            <a:off x="785786" y="2716675"/>
            <a:ext cx="1357322" cy="740357"/>
          </a:xfrm>
          <a:prstGeom prst="flowChartDecision">
            <a:avLst/>
          </a:prstGeom>
          <a:solidFill>
            <a:srgbClr val="22858A"/>
          </a:solidFill>
          <a:ln w="76200">
            <a:solidFill>
              <a:srgbClr val="228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78289"/>
              </a:solidFill>
            </a:endParaRPr>
          </a:p>
        </p:txBody>
      </p:sp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658" y="2869081"/>
            <a:ext cx="428628" cy="3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4546" y="2921475"/>
            <a:ext cx="456343" cy="36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TextBox 109"/>
          <p:cNvSpPr txBox="1"/>
          <p:nvPr/>
        </p:nvSpPr>
        <p:spPr>
          <a:xfrm>
            <a:off x="1240561" y="3140870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하나 B" pitchFamily="18" charset="-127"/>
                <a:ea typeface="하나 B" pitchFamily="18" charset="-127"/>
              </a:rPr>
              <a:t>손님</a:t>
            </a:r>
            <a:endParaRPr lang="ko-KR" altLang="en-US" sz="1100" dirty="0">
              <a:solidFill>
                <a:schemeClr val="bg1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97947" y="3500234"/>
            <a:ext cx="8178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그룹통합</a:t>
            </a:r>
            <a:endParaRPr lang="en-US" altLang="ko-KR" sz="1100" dirty="0" smtClean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데이터센터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83739" y="350023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그룹공용</a:t>
            </a:r>
            <a:endParaRPr lang="en-US" altLang="ko-KR" sz="1100" dirty="0" smtClean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  <a:p>
            <a:pPr algn="ctr"/>
            <a:r>
              <a:rPr lang="ko-KR" altLang="en-US" sz="1100" dirty="0" err="1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클라우드서비스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000364" y="4565354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비대면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163330" y="1352022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대면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cxnSp>
        <p:nvCxnSpPr>
          <p:cNvPr id="115" name="직선 화살표 연결선 114"/>
          <p:cNvCxnSpPr/>
          <p:nvPr/>
        </p:nvCxnSpPr>
        <p:spPr>
          <a:xfrm>
            <a:off x="3843342" y="2254731"/>
            <a:ext cx="304800" cy="183356"/>
          </a:xfrm>
          <a:prstGeom prst="straightConnector1">
            <a:avLst/>
          </a:prstGeom>
          <a:ln w="6350"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화살표 연결선 115"/>
          <p:cNvCxnSpPr/>
          <p:nvPr/>
        </p:nvCxnSpPr>
        <p:spPr>
          <a:xfrm>
            <a:off x="4469614" y="2619071"/>
            <a:ext cx="304800" cy="183356"/>
          </a:xfrm>
          <a:prstGeom prst="straightConnector1">
            <a:avLst/>
          </a:prstGeom>
          <a:ln w="6350"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/>
          <p:cNvCxnSpPr/>
          <p:nvPr/>
        </p:nvCxnSpPr>
        <p:spPr>
          <a:xfrm>
            <a:off x="4338643" y="2685752"/>
            <a:ext cx="304800" cy="183356"/>
          </a:xfrm>
          <a:prstGeom prst="straightConnector1">
            <a:avLst/>
          </a:prstGeom>
          <a:ln w="6350">
            <a:prstDash val="sysDash"/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화살표 연결선 118"/>
          <p:cNvCxnSpPr/>
          <p:nvPr/>
        </p:nvCxnSpPr>
        <p:spPr>
          <a:xfrm>
            <a:off x="3702849" y="2323809"/>
            <a:ext cx="304800" cy="183356"/>
          </a:xfrm>
          <a:prstGeom prst="straightConnector1">
            <a:avLst/>
          </a:prstGeom>
          <a:ln w="6350">
            <a:prstDash val="sysDash"/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직사각형 120"/>
          <p:cNvSpPr/>
          <p:nvPr/>
        </p:nvSpPr>
        <p:spPr>
          <a:xfrm rot="1868166">
            <a:off x="3852858" y="2218991"/>
            <a:ext cx="32412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 rot="1868166">
            <a:off x="4474364" y="2580941"/>
            <a:ext cx="32412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124" name="직사각형 123"/>
          <p:cNvSpPr/>
          <p:nvPr/>
        </p:nvSpPr>
        <p:spPr>
          <a:xfrm rot="1868166">
            <a:off x="3681408" y="2376153"/>
            <a:ext cx="32412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 rot="1868166">
            <a:off x="4319580" y="2747638"/>
            <a:ext cx="324128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cxnSp>
        <p:nvCxnSpPr>
          <p:cNvPr id="126" name="직선 화살표 연결선 125"/>
          <p:cNvCxnSpPr/>
          <p:nvPr/>
        </p:nvCxnSpPr>
        <p:spPr>
          <a:xfrm rot="10800000" flipV="1">
            <a:off x="4296914" y="3321519"/>
            <a:ext cx="282231" cy="166231"/>
          </a:xfrm>
          <a:prstGeom prst="straightConnector1">
            <a:avLst/>
          </a:prstGeom>
          <a:ln w="6350"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 rot="10800000" flipV="1">
            <a:off x="3683985" y="3681088"/>
            <a:ext cx="283178" cy="166241"/>
          </a:xfrm>
          <a:prstGeom prst="straightConnector1">
            <a:avLst/>
          </a:prstGeom>
          <a:ln w="6350">
            <a:prstDash val="sys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/>
          <p:nvPr/>
        </p:nvCxnSpPr>
        <p:spPr>
          <a:xfrm rot="10800000" flipV="1">
            <a:off x="3816110" y="3747763"/>
            <a:ext cx="279644" cy="159103"/>
          </a:xfrm>
          <a:prstGeom prst="straightConnector1">
            <a:avLst/>
          </a:prstGeom>
          <a:ln w="6350">
            <a:prstDash val="sysDash"/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/>
          <p:cNvCxnSpPr/>
          <p:nvPr/>
        </p:nvCxnSpPr>
        <p:spPr>
          <a:xfrm rot="10800000" flipV="1">
            <a:off x="4449677" y="3378670"/>
            <a:ext cx="281866" cy="175778"/>
          </a:xfrm>
          <a:prstGeom prst="straightConnector1">
            <a:avLst/>
          </a:prstGeom>
          <a:ln w="6350">
            <a:prstDash val="sysDash"/>
            <a:headEnd type="triangle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직사각형 129"/>
          <p:cNvSpPr/>
          <p:nvPr/>
        </p:nvSpPr>
        <p:spPr>
          <a:xfrm rot="19731834" flipH="1">
            <a:off x="4268060" y="3275807"/>
            <a:ext cx="29750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131" name="직사각형 130"/>
          <p:cNvSpPr/>
          <p:nvPr/>
        </p:nvSpPr>
        <p:spPr>
          <a:xfrm rot="19731834" flipH="1">
            <a:off x="3661889" y="3637753"/>
            <a:ext cx="29750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132" name="직사각형 131"/>
          <p:cNvSpPr/>
          <p:nvPr/>
        </p:nvSpPr>
        <p:spPr>
          <a:xfrm rot="19653177" flipH="1">
            <a:off x="4468125" y="3429104"/>
            <a:ext cx="29750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sp>
        <p:nvSpPr>
          <p:cNvPr id="133" name="직사각형 132"/>
          <p:cNvSpPr/>
          <p:nvPr/>
        </p:nvSpPr>
        <p:spPr>
          <a:xfrm rot="19757800" flipH="1">
            <a:off x="3820427" y="3798198"/>
            <a:ext cx="29750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00" b="1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Data</a:t>
            </a:r>
            <a:endParaRPr lang="ko-KR" altLang="en-US" sz="500" b="1" dirty="0">
              <a:solidFill>
                <a:schemeClr val="accent1"/>
              </a:solidFill>
            </a:endParaRPr>
          </a:p>
        </p:txBody>
      </p:sp>
      <p:pic>
        <p:nvPicPr>
          <p:cNvPr id="135" name="그림 134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7385" y="3631237"/>
            <a:ext cx="404653" cy="714380"/>
          </a:xfrm>
          <a:prstGeom prst="rect">
            <a:avLst/>
          </a:prstGeom>
        </p:spPr>
      </p:pic>
      <p:pic>
        <p:nvPicPr>
          <p:cNvPr id="136" name="그림 135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410" y="3562332"/>
            <a:ext cx="404653" cy="714380"/>
          </a:xfrm>
          <a:prstGeom prst="rect">
            <a:avLst/>
          </a:prstGeom>
        </p:spPr>
      </p:pic>
      <p:pic>
        <p:nvPicPr>
          <p:cNvPr id="137" name="그림 136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5445" y="3786190"/>
            <a:ext cx="404653" cy="714380"/>
          </a:xfrm>
          <a:prstGeom prst="rect">
            <a:avLst/>
          </a:prstGeom>
        </p:spPr>
      </p:pic>
      <p:pic>
        <p:nvPicPr>
          <p:cNvPr id="138" name="그림 137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8470" y="3714752"/>
            <a:ext cx="404653" cy="714380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5983600" y="4357694"/>
            <a:ext cx="944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dirty="0" smtClean="0">
                <a:solidFill>
                  <a:srgbClr val="278289"/>
                </a:solidFill>
                <a:latin typeface="하나 B" pitchFamily="18" charset="-127"/>
                <a:ea typeface="하나 B" pitchFamily="18" charset="-127"/>
              </a:rPr>
              <a:t>금융정보보안</a:t>
            </a:r>
            <a:endParaRPr lang="ko-KR" altLang="en-US" sz="1100" dirty="0">
              <a:solidFill>
                <a:srgbClr val="278289"/>
              </a:solidFill>
              <a:latin typeface="하나 B" pitchFamily="18" charset="-127"/>
              <a:ea typeface="하나 B" pitchFamily="18" charset="-127"/>
            </a:endParaRPr>
          </a:p>
        </p:txBody>
      </p:sp>
      <p:pic>
        <p:nvPicPr>
          <p:cNvPr id="140" name="그림 139" descr="무제-5.png"/>
          <p:cNvPicPr>
            <a:picLocks noChangeAspect="1"/>
          </p:cNvPicPr>
          <p:nvPr/>
        </p:nvPicPr>
        <p:blipFill>
          <a:blip r:embed="rId6" cstate="print"/>
          <a:srcRect t="33333" b="37500"/>
          <a:stretch>
            <a:fillRect/>
          </a:stretch>
        </p:blipFill>
        <p:spPr>
          <a:xfrm>
            <a:off x="5868181" y="3475808"/>
            <a:ext cx="571504" cy="294277"/>
          </a:xfrm>
          <a:prstGeom prst="rect">
            <a:avLst/>
          </a:prstGeom>
        </p:spPr>
      </p:pic>
      <p:sp>
        <p:nvSpPr>
          <p:cNvPr id="143" name="타원 142"/>
          <p:cNvSpPr/>
          <p:nvPr/>
        </p:nvSpPr>
        <p:spPr>
          <a:xfrm>
            <a:off x="8143900" y="3661465"/>
            <a:ext cx="48443" cy="53287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cxnSp>
        <p:nvCxnSpPr>
          <p:cNvPr id="159" name="Shape 158"/>
          <p:cNvCxnSpPr>
            <a:endCxn id="143" idx="6"/>
          </p:cNvCxnSpPr>
          <p:nvPr/>
        </p:nvCxnSpPr>
        <p:spPr>
          <a:xfrm rot="5400000">
            <a:off x="7643268" y="2536626"/>
            <a:ext cx="1700559" cy="602407"/>
          </a:xfrm>
          <a:prstGeom prst="bentConnector2">
            <a:avLst/>
          </a:prstGeom>
          <a:ln>
            <a:solidFill>
              <a:srgbClr val="299D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타원 162"/>
          <p:cNvSpPr/>
          <p:nvPr/>
        </p:nvSpPr>
        <p:spPr>
          <a:xfrm>
            <a:off x="3357554" y="1285860"/>
            <a:ext cx="48443" cy="53287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cxnSp>
        <p:nvCxnSpPr>
          <p:cNvPr id="164" name="Shape 163"/>
          <p:cNvCxnSpPr>
            <a:endCxn id="163" idx="0"/>
          </p:cNvCxnSpPr>
          <p:nvPr/>
        </p:nvCxnSpPr>
        <p:spPr>
          <a:xfrm>
            <a:off x="2500298" y="928670"/>
            <a:ext cx="881478" cy="357190"/>
          </a:xfrm>
          <a:prstGeom prst="bentConnector2">
            <a:avLst/>
          </a:prstGeom>
          <a:ln>
            <a:solidFill>
              <a:srgbClr val="299D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직사각형 160"/>
          <p:cNvSpPr/>
          <p:nvPr/>
        </p:nvSpPr>
        <p:spPr>
          <a:xfrm>
            <a:off x="285720" y="771525"/>
            <a:ext cx="2228880" cy="1371600"/>
          </a:xfrm>
          <a:prstGeom prst="rect">
            <a:avLst/>
          </a:prstGeom>
          <a:solidFill>
            <a:schemeClr val="bg1"/>
          </a:solidFill>
          <a:ln w="12700">
            <a:solidFill>
              <a:srgbClr val="299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TextBox 161"/>
          <p:cNvSpPr txBox="1"/>
          <p:nvPr/>
        </p:nvSpPr>
        <p:spPr>
          <a:xfrm>
            <a:off x="285720" y="782380"/>
            <a:ext cx="300039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공인전자문서센터</a:t>
            </a:r>
            <a:endParaRPr lang="en-US" altLang="ko-KR" sz="8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국내 금융권 공인전자문서센터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1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호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국내 최초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‘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전자문서 작성 시설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/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장비인증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/</a:t>
            </a:r>
          </a:p>
          <a:p>
            <a:pPr>
              <a:lnSpc>
                <a:spcPct val="130000"/>
              </a:lnSpc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 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공인전자문서 보관 지정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’ 3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개 영역 인증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중요 원본 문서의 전자화문서와 전자문서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  (TSA)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보관하여 법적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기술적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관리적 및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 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물리적 신뢰성 확보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  <p:cxnSp>
        <p:nvCxnSpPr>
          <p:cNvPr id="172" name="Shape 171"/>
          <p:cNvCxnSpPr>
            <a:endCxn id="173" idx="6"/>
          </p:cNvCxnSpPr>
          <p:nvPr/>
        </p:nvCxnSpPr>
        <p:spPr>
          <a:xfrm rot="10800000">
            <a:off x="6952479" y="4485031"/>
            <a:ext cx="1869304" cy="644318"/>
          </a:xfrm>
          <a:prstGeom prst="bentConnector3">
            <a:avLst>
              <a:gd name="adj1" fmla="val 618"/>
            </a:avLst>
          </a:prstGeom>
          <a:ln>
            <a:solidFill>
              <a:srgbClr val="299D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타원 172"/>
          <p:cNvSpPr/>
          <p:nvPr/>
        </p:nvSpPr>
        <p:spPr>
          <a:xfrm>
            <a:off x="6904036" y="4458387"/>
            <a:ext cx="48443" cy="53287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5072066" y="5128260"/>
            <a:ext cx="3954438" cy="1673134"/>
          </a:xfrm>
          <a:prstGeom prst="rect">
            <a:avLst/>
          </a:prstGeom>
          <a:solidFill>
            <a:srgbClr val="FFFFFF"/>
          </a:solidFill>
          <a:ln w="12700">
            <a:solidFill>
              <a:srgbClr val="299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TextBox 169"/>
          <p:cNvSpPr txBox="1"/>
          <p:nvPr/>
        </p:nvSpPr>
        <p:spPr>
          <a:xfrm>
            <a:off x="5072066" y="5185258"/>
            <a:ext cx="1885992" cy="167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보안 관제</a:t>
            </a:r>
            <a:endParaRPr lang="en-US" altLang="ko-KR" sz="8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24/365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상시 모니터링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7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7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0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보안 솔루션</a:t>
            </a:r>
            <a:endParaRPr lang="en-US" altLang="ko-KR" sz="8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웹쉘방지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솔루션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1Q </a:t>
            </a:r>
            <a:r>
              <a:rPr lang="en-US" altLang="ko-KR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ShellGuard</a:t>
            </a:r>
            <a:endParaRPr lang="en-US" altLang="ko-KR" sz="8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포렌식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서비스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858016" y="5156670"/>
            <a:ext cx="2244784" cy="167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침해대응분석</a:t>
            </a:r>
            <a:endParaRPr lang="en-US" altLang="ko-KR" sz="10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최신 보안위협 분석 기반 침해사고 예방</a:t>
            </a:r>
            <a:endParaRPr lang="en-US" altLang="ko-KR" sz="10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24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사고 원인 분석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복구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재발방지책 수립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7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7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0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보안 솔루션</a:t>
            </a:r>
            <a:endParaRPr lang="en-US" altLang="ko-KR" sz="8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정보보호</a:t>
            </a: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,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개인정보 관리체계 인증 컨설팅</a:t>
            </a:r>
            <a:endParaRPr lang="en-US" altLang="ko-KR" sz="8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●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보안 취약점 진단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  <p:cxnSp>
        <p:nvCxnSpPr>
          <p:cNvPr id="187" name="직선 연결선 186"/>
          <p:cNvCxnSpPr/>
          <p:nvPr/>
        </p:nvCxnSpPr>
        <p:spPr>
          <a:xfrm>
            <a:off x="5143504" y="5929330"/>
            <a:ext cx="3816000" cy="0"/>
          </a:xfrm>
          <a:prstGeom prst="line">
            <a:avLst/>
          </a:prstGeom>
          <a:ln>
            <a:solidFill>
              <a:srgbClr val="299D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타원 193"/>
          <p:cNvSpPr/>
          <p:nvPr/>
        </p:nvSpPr>
        <p:spPr>
          <a:xfrm>
            <a:off x="3044790" y="4673504"/>
            <a:ext cx="48443" cy="53287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cxnSp>
        <p:nvCxnSpPr>
          <p:cNvPr id="195" name="Shape 171"/>
          <p:cNvCxnSpPr>
            <a:stCxn id="194" idx="2"/>
          </p:cNvCxnSpPr>
          <p:nvPr/>
        </p:nvCxnSpPr>
        <p:spPr>
          <a:xfrm rot="10800000" flipV="1">
            <a:off x="596900" y="4700148"/>
            <a:ext cx="2447890" cy="354452"/>
          </a:xfrm>
          <a:prstGeom prst="bentConnector3">
            <a:avLst>
              <a:gd name="adj1" fmla="val 100066"/>
            </a:avLst>
          </a:prstGeom>
          <a:ln>
            <a:solidFill>
              <a:srgbClr val="299D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직사각형 189"/>
          <p:cNvSpPr/>
          <p:nvPr/>
        </p:nvSpPr>
        <p:spPr>
          <a:xfrm>
            <a:off x="214282" y="4857759"/>
            <a:ext cx="3786214" cy="1926217"/>
          </a:xfrm>
          <a:prstGeom prst="rect">
            <a:avLst/>
          </a:prstGeom>
          <a:solidFill>
            <a:srgbClr val="FFFFFF"/>
          </a:solidFill>
          <a:ln w="12700">
            <a:solidFill>
              <a:srgbClr val="299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TextBox 190"/>
          <p:cNvSpPr txBox="1"/>
          <p:nvPr/>
        </p:nvSpPr>
        <p:spPr>
          <a:xfrm>
            <a:off x="742127" y="4892594"/>
            <a:ext cx="2767012" cy="181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ko-KR" sz="8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24/365 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온라인으로 접속하여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다양한 단말기로 테스트 및 점검 가능한 통합 플랫폼</a:t>
            </a:r>
            <a:endParaRPr lang="en-US" altLang="ko-KR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sz="105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050" dirty="0" smtClean="0">
              <a:solidFill>
                <a:srgbClr val="299DA3"/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050" dirty="0">
              <a:solidFill>
                <a:srgbClr val="299DA3"/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50" dirty="0" smtClean="0">
                <a:solidFill>
                  <a:srgbClr val="299DA3"/>
                </a:solidFill>
                <a:latin typeface="하나 M" pitchFamily="18" charset="-127"/>
                <a:ea typeface="하나 M" pitchFamily="18" charset="-127"/>
              </a:rPr>
              <a:t>One API</a:t>
            </a:r>
            <a:r>
              <a:rPr lang="en-US" altLang="ko-KR" sz="1400" dirty="0" smtClean="0">
                <a:solidFill>
                  <a:srgbClr val="299DA3"/>
                </a:solidFill>
                <a:latin typeface="하나 M" pitchFamily="18" charset="-127"/>
                <a:ea typeface="하나 M" pitchFamily="18" charset="-127"/>
              </a:rPr>
              <a:t> 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제휴사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서비스 연동 솔루션</a:t>
            </a:r>
            <a:endParaRPr lang="en-US" altLang="ko-KR" sz="8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162178" y="5510083"/>
            <a:ext cx="1766880" cy="126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5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Digital OTP</a:t>
            </a:r>
            <a:endParaRPr lang="en-US" altLang="ko-KR" sz="105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추가적인 보안매체가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필요없는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높은 보안성의 전자서명 솔루션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rgbClr val="299DA3"/>
                </a:solidFill>
                <a:latin typeface="하나 M" pitchFamily="18" charset="-127"/>
                <a:ea typeface="하나 M" pitchFamily="18" charset="-127"/>
              </a:rPr>
              <a:t>GLI</a:t>
            </a:r>
            <a:r>
              <a:rPr lang="en-US" altLang="ko-KR" sz="1400" dirty="0" smtClean="0">
                <a:solidFill>
                  <a:srgbClr val="299DA3"/>
                </a:solidFill>
                <a:latin typeface="하나 M" pitchFamily="18" charset="-127"/>
                <a:ea typeface="하나 M" pitchFamily="18" charset="-127"/>
              </a:rPr>
              <a:t> </a:t>
            </a:r>
            <a:endParaRPr lang="en-US" altLang="ko-KR" sz="1100" dirty="0" smtClean="0">
              <a:solidFill>
                <a:srgbClr val="299DA3"/>
              </a:solidFill>
              <a:latin typeface="하나 M" pitchFamily="18" charset="-127"/>
              <a:ea typeface="하나 M" pitchFamily="18" charset="-127"/>
            </a:endParaRPr>
          </a:p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글로벌 </a:t>
            </a:r>
            <a:r>
              <a:rPr lang="ko-KR" altLang="en-US" sz="9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뱅킹</a:t>
            </a: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 시스템 및 서비스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구축을 위한 인터페이스 시스템</a:t>
            </a:r>
            <a:endParaRPr lang="en-US" altLang="ko-KR" sz="9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  <p:cxnSp>
        <p:nvCxnSpPr>
          <p:cNvPr id="199" name="직선 연결선 198"/>
          <p:cNvCxnSpPr/>
          <p:nvPr/>
        </p:nvCxnSpPr>
        <p:spPr>
          <a:xfrm>
            <a:off x="285720" y="5500702"/>
            <a:ext cx="3636000" cy="0"/>
          </a:xfrm>
          <a:prstGeom prst="line">
            <a:avLst/>
          </a:prstGeom>
          <a:ln>
            <a:solidFill>
              <a:srgbClr val="299DA3">
                <a:alpha val="5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/>
          <p:cNvCxnSpPr/>
          <p:nvPr/>
        </p:nvCxnSpPr>
        <p:spPr>
          <a:xfrm>
            <a:off x="293058" y="6178478"/>
            <a:ext cx="3636000" cy="0"/>
          </a:xfrm>
          <a:prstGeom prst="line">
            <a:avLst/>
          </a:prstGeom>
          <a:ln>
            <a:solidFill>
              <a:srgbClr val="299DA3">
                <a:alpha val="5882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직사각형 201"/>
          <p:cNvSpPr/>
          <p:nvPr/>
        </p:nvSpPr>
        <p:spPr>
          <a:xfrm>
            <a:off x="283935" y="5049322"/>
            <a:ext cx="4603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통합</a:t>
            </a:r>
            <a:endParaRPr lang="ko-KR" altLang="en-US" sz="1200" dirty="0"/>
          </a:p>
        </p:txBody>
      </p:sp>
      <p:sp>
        <p:nvSpPr>
          <p:cNvPr id="203" name="직사각형 202"/>
          <p:cNvSpPr/>
          <p:nvPr/>
        </p:nvSpPr>
        <p:spPr>
          <a:xfrm>
            <a:off x="266670" y="5695951"/>
            <a:ext cx="495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인증</a:t>
            </a:r>
            <a:endParaRPr lang="ko-KR" altLang="en-US" sz="1200" dirty="0"/>
          </a:p>
        </p:txBody>
      </p:sp>
      <p:sp>
        <p:nvSpPr>
          <p:cNvPr id="204" name="직사각형 203"/>
          <p:cNvSpPr/>
          <p:nvPr/>
        </p:nvSpPr>
        <p:spPr>
          <a:xfrm>
            <a:off x="119056" y="6200001"/>
            <a:ext cx="795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서비스</a:t>
            </a:r>
            <a:r>
              <a:rPr lang="ko-KR" altLang="en-US" sz="12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 </a:t>
            </a:r>
            <a:endParaRPr lang="en-US" altLang="ko-KR" sz="1200" dirty="0" smtClean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확장</a:t>
            </a:r>
            <a:endParaRPr lang="ko-KR" altLang="en-US" sz="1200" dirty="0"/>
          </a:p>
        </p:txBody>
      </p:sp>
      <p:grpSp>
        <p:nvGrpSpPr>
          <p:cNvPr id="86" name="그룹 64"/>
          <p:cNvGrpSpPr/>
          <p:nvPr/>
        </p:nvGrpSpPr>
        <p:grpSpPr>
          <a:xfrm>
            <a:off x="6929454" y="2726185"/>
            <a:ext cx="1357322" cy="740357"/>
            <a:chOff x="7572396" y="3000372"/>
            <a:chExt cx="1357322" cy="740357"/>
          </a:xfrm>
        </p:grpSpPr>
        <p:sp>
          <p:nvSpPr>
            <p:cNvPr id="87" name="순서도: 판단 86"/>
            <p:cNvSpPr/>
            <p:nvPr/>
          </p:nvSpPr>
          <p:spPr>
            <a:xfrm>
              <a:off x="7572396" y="3000372"/>
              <a:ext cx="1357322" cy="740357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rgbClr val="088B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순서도: 판단 87"/>
            <p:cNvSpPr/>
            <p:nvPr/>
          </p:nvSpPr>
          <p:spPr>
            <a:xfrm>
              <a:off x="7606716" y="3017519"/>
              <a:ext cx="1293444" cy="697233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03088" y="2917453"/>
            <a:ext cx="438131" cy="37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8" name="그룹 89"/>
          <p:cNvGrpSpPr/>
          <p:nvPr/>
        </p:nvGrpSpPr>
        <p:grpSpPr>
          <a:xfrm>
            <a:off x="2643174" y="3771778"/>
            <a:ext cx="1357322" cy="740357"/>
            <a:chOff x="7572396" y="3000372"/>
            <a:chExt cx="1357322" cy="740357"/>
          </a:xfrm>
        </p:grpSpPr>
        <p:sp>
          <p:nvSpPr>
            <p:cNvPr id="99" name="순서도: 판단 98"/>
            <p:cNvSpPr/>
            <p:nvPr/>
          </p:nvSpPr>
          <p:spPr>
            <a:xfrm>
              <a:off x="7572396" y="3000372"/>
              <a:ext cx="1357322" cy="740357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rgbClr val="088B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순서도: 판단 99"/>
            <p:cNvSpPr/>
            <p:nvPr/>
          </p:nvSpPr>
          <p:spPr>
            <a:xfrm>
              <a:off x="7606716" y="3017519"/>
              <a:ext cx="1293444" cy="697233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4718" y="3891386"/>
            <a:ext cx="312738" cy="42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0" name="그룹 78"/>
          <p:cNvGrpSpPr/>
          <p:nvPr/>
        </p:nvGrpSpPr>
        <p:grpSpPr>
          <a:xfrm>
            <a:off x="2697683" y="1645105"/>
            <a:ext cx="1357322" cy="740357"/>
            <a:chOff x="7572396" y="3000372"/>
            <a:chExt cx="1357322" cy="740357"/>
          </a:xfrm>
        </p:grpSpPr>
        <p:sp>
          <p:nvSpPr>
            <p:cNvPr id="81" name="순서도: 판단 80"/>
            <p:cNvSpPr/>
            <p:nvPr/>
          </p:nvSpPr>
          <p:spPr>
            <a:xfrm>
              <a:off x="7572396" y="3000372"/>
              <a:ext cx="1357322" cy="740357"/>
            </a:xfrm>
            <a:prstGeom prst="flowChartDecision">
              <a:avLst/>
            </a:prstGeom>
            <a:solidFill>
              <a:schemeClr val="accent5">
                <a:lumMod val="75000"/>
              </a:schemeClr>
            </a:solidFill>
            <a:ln w="76200">
              <a:solidFill>
                <a:srgbClr val="088B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순서도: 판단 81"/>
            <p:cNvSpPr/>
            <p:nvPr/>
          </p:nvSpPr>
          <p:spPr>
            <a:xfrm>
              <a:off x="7606716" y="3017519"/>
              <a:ext cx="1293444" cy="697233"/>
            </a:xfrm>
            <a:prstGeom prst="flowChartDecision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6311" y="1787981"/>
            <a:ext cx="480676" cy="43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그림 82" descr="tit_mtcenter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813" y="4929198"/>
            <a:ext cx="758981" cy="149086"/>
          </a:xfrm>
          <a:prstGeom prst="rect">
            <a:avLst/>
          </a:prstGeom>
        </p:spPr>
      </p:pic>
      <p:sp>
        <p:nvSpPr>
          <p:cNvPr id="91" name="직사각형 90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전문서비스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Overview  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5652120" y="2852936"/>
            <a:ext cx="1422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금융 특화 </a:t>
            </a:r>
            <a:r>
              <a:rPr lang="ko-KR" altLang="en-US" sz="800" dirty="0" err="1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클라우드</a:t>
            </a:r>
            <a:r>
              <a:rPr lang="ko-KR" altLang="en-US" sz="800" dirty="0" smtClean="0">
                <a:solidFill>
                  <a:schemeClr val="accent1"/>
                </a:solidFill>
                <a:latin typeface="하나 B" pitchFamily="18" charset="-127"/>
                <a:ea typeface="하나 B" pitchFamily="18" charset="-127"/>
              </a:rPr>
              <a:t> 환경 구축</a:t>
            </a:r>
            <a:endParaRPr lang="ko-KR" altLang="en-US" sz="800" dirty="0">
              <a:solidFill>
                <a:schemeClr val="accent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7720" y="5535923"/>
            <a:ext cx="1766880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50" dirty="0">
                <a:solidFill>
                  <a:srgbClr val="299DA3"/>
                </a:solidFill>
                <a:latin typeface="하나 B" pitchFamily="18" charset="-127"/>
                <a:ea typeface="하나 B" pitchFamily="18" charset="-127"/>
              </a:rPr>
              <a:t>생체 인증 서비스</a:t>
            </a:r>
            <a:endParaRPr lang="en-US" altLang="ko-KR" sz="1050" dirty="0">
              <a:solidFill>
                <a:srgbClr val="299DA3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금융공공기업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등 </a:t>
            </a:r>
            <a:r>
              <a:rPr lang="ko-KR" alt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산업군별</a:t>
            </a:r>
            <a:endParaRPr lang="en-US" altLang="ko-KR" sz="900" dirty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특화된 </a:t>
            </a:r>
            <a:r>
              <a: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Fido </a:t>
            </a:r>
            <a:r>
              <a:rPr lang="ko-KR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하나 M" pitchFamily="18" charset="-127"/>
                <a:ea typeface="하나 M" pitchFamily="18" charset="-127"/>
              </a:rPr>
              <a:t>인증 솔루션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15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3514" y="3032108"/>
            <a:ext cx="759260" cy="73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7026" y="5582582"/>
            <a:ext cx="756308" cy="75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5128" y="5541646"/>
            <a:ext cx="792800" cy="7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2406" y="3027712"/>
            <a:ext cx="833746" cy="82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5622" y="1619794"/>
            <a:ext cx="933251" cy="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4101" y="754586"/>
            <a:ext cx="1364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공인전자문서센터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Hana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Docu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28794" y="714356"/>
            <a:ext cx="65722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금융권 최초로 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‘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전자화문서 작성 시설 또는 장비 인증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’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과 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‘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공인전자문서 보관 지정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’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을 모두 받은 공인전자</a:t>
            </a:r>
            <a:endParaRPr lang="en-US" altLang="ko-KR" sz="11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문서센터로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, ‘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전자화 문서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전자문서 보관 및 대내외 문서고 보관 폐기 및 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TSA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발급 서비스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’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를 제공합니다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.</a:t>
            </a:r>
            <a:endParaRPr lang="ko-KR" altLang="en-US" sz="1100" dirty="0">
              <a:latin typeface="하나 L" pitchFamily="18" charset="-127"/>
              <a:ea typeface="하나 L" pitchFamily="18" charset="-127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3071802" y="2712744"/>
            <a:ext cx="2976411" cy="2930834"/>
            <a:chOff x="3071802" y="2143116"/>
            <a:chExt cx="2976411" cy="2930834"/>
          </a:xfrm>
        </p:grpSpPr>
        <p:grpSp>
          <p:nvGrpSpPr>
            <p:cNvPr id="77" name="그룹 76"/>
            <p:cNvGrpSpPr/>
            <p:nvPr/>
          </p:nvGrpSpPr>
          <p:grpSpPr>
            <a:xfrm>
              <a:off x="3071802" y="2143116"/>
              <a:ext cx="2976411" cy="2930834"/>
              <a:chOff x="3131633" y="2101343"/>
              <a:chExt cx="2976411" cy="2930834"/>
            </a:xfrm>
          </p:grpSpPr>
          <p:sp>
            <p:nvSpPr>
              <p:cNvPr id="56" name="막힌 원호 55"/>
              <p:cNvSpPr/>
              <p:nvPr/>
            </p:nvSpPr>
            <p:spPr>
              <a:xfrm rot="2909829">
                <a:off x="3237903" y="2165197"/>
                <a:ext cx="2736000" cy="2736000"/>
              </a:xfrm>
              <a:prstGeom prst="blockArc">
                <a:avLst>
                  <a:gd name="adj1" fmla="val 8526271"/>
                  <a:gd name="adj2" fmla="val 10786682"/>
                  <a:gd name="adj3" fmla="val 9223"/>
                </a:avLst>
              </a:prstGeom>
              <a:solidFill>
                <a:srgbClr val="32C1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막힌 원호 57"/>
              <p:cNvSpPr/>
              <p:nvPr/>
            </p:nvSpPr>
            <p:spPr>
              <a:xfrm rot="19748691">
                <a:off x="3240773" y="2170910"/>
                <a:ext cx="2736000" cy="2736000"/>
              </a:xfrm>
              <a:prstGeom prst="blockArc">
                <a:avLst>
                  <a:gd name="adj1" fmla="val 8526271"/>
                  <a:gd name="adj2" fmla="val 10786682"/>
                  <a:gd name="adj3" fmla="val 9223"/>
                </a:avLst>
              </a:prstGeom>
              <a:solidFill>
                <a:srgbClr val="299D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막힌 원호 62"/>
              <p:cNvSpPr/>
              <p:nvPr/>
            </p:nvSpPr>
            <p:spPr>
              <a:xfrm rot="12634725">
                <a:off x="3264583" y="2161358"/>
                <a:ext cx="2736000" cy="2736000"/>
              </a:xfrm>
              <a:prstGeom prst="blockArc">
                <a:avLst>
                  <a:gd name="adj1" fmla="val 8526271"/>
                  <a:gd name="adj2" fmla="val 10786682"/>
                  <a:gd name="adj3" fmla="val 9223"/>
                </a:avLst>
              </a:prstGeom>
              <a:solidFill>
                <a:srgbClr val="1B6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막힌 원호 64"/>
              <p:cNvSpPr/>
              <p:nvPr/>
            </p:nvSpPr>
            <p:spPr>
              <a:xfrm rot="7786427">
                <a:off x="3273137" y="2153074"/>
                <a:ext cx="2736000" cy="2736000"/>
              </a:xfrm>
              <a:prstGeom prst="blockArc">
                <a:avLst>
                  <a:gd name="adj1" fmla="val 8488816"/>
                  <a:gd name="adj2" fmla="val 10786682"/>
                  <a:gd name="adj3" fmla="val 9223"/>
                </a:avLst>
              </a:prstGeom>
              <a:solidFill>
                <a:srgbClr val="0C1D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그룹 75"/>
              <p:cNvGrpSpPr/>
              <p:nvPr/>
            </p:nvGrpSpPr>
            <p:grpSpPr>
              <a:xfrm>
                <a:off x="3131633" y="2101343"/>
                <a:ext cx="2976411" cy="2930834"/>
                <a:chOff x="3131633" y="2101343"/>
                <a:chExt cx="2976411" cy="2930834"/>
              </a:xfrm>
            </p:grpSpPr>
            <p:sp>
              <p:nvSpPr>
                <p:cNvPr id="51" name="타원 50"/>
                <p:cNvSpPr/>
                <p:nvPr/>
              </p:nvSpPr>
              <p:spPr>
                <a:xfrm>
                  <a:off x="3929058" y="2857496"/>
                  <a:ext cx="1357322" cy="1357322"/>
                </a:xfrm>
                <a:prstGeom prst="ellipse">
                  <a:avLst/>
                </a:prstGeom>
                <a:solidFill>
                  <a:srgbClr val="2388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7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공인전자</a:t>
                  </a:r>
                  <a:endParaRPr lang="en-US" altLang="ko-KR" sz="17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ko-KR" altLang="en-US" sz="17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문서센터</a:t>
                  </a:r>
                  <a:endParaRPr lang="ko-KR" altLang="en-US" sz="1700" dirty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52" name="타원 51"/>
                <p:cNvSpPr/>
                <p:nvPr/>
              </p:nvSpPr>
              <p:spPr>
                <a:xfrm>
                  <a:off x="3714744" y="2643182"/>
                  <a:ext cx="1785950" cy="1785950"/>
                </a:xfrm>
                <a:prstGeom prst="ellipse">
                  <a:avLst/>
                </a:prstGeom>
                <a:noFill/>
                <a:ln w="19050">
                  <a:solidFill>
                    <a:srgbClr val="23888D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54" name="막힌 원호 53"/>
                <p:cNvSpPr/>
                <p:nvPr/>
              </p:nvSpPr>
              <p:spPr>
                <a:xfrm rot="5400000">
                  <a:off x="3243674" y="2154605"/>
                  <a:ext cx="2743506" cy="2736000"/>
                </a:xfrm>
                <a:prstGeom prst="blockArc">
                  <a:avLst>
                    <a:gd name="adj1" fmla="val 8403800"/>
                    <a:gd name="adj2" fmla="val 10786682"/>
                    <a:gd name="adj3" fmla="val 9223"/>
                  </a:avLst>
                </a:prstGeom>
                <a:solidFill>
                  <a:srgbClr val="47CA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막힌 원호 56"/>
                <p:cNvSpPr/>
                <p:nvPr/>
              </p:nvSpPr>
              <p:spPr>
                <a:xfrm rot="534926">
                  <a:off x="3236004" y="2169961"/>
                  <a:ext cx="2736000" cy="2736000"/>
                </a:xfrm>
                <a:prstGeom prst="blockArc">
                  <a:avLst>
                    <a:gd name="adj1" fmla="val 8526271"/>
                    <a:gd name="adj2" fmla="val 10786682"/>
                    <a:gd name="adj3" fmla="val 9223"/>
                  </a:avLst>
                </a:prstGeom>
                <a:solidFill>
                  <a:srgbClr val="2DAF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막힌 원호 58"/>
                <p:cNvSpPr/>
                <p:nvPr/>
              </p:nvSpPr>
              <p:spPr>
                <a:xfrm rot="17389647">
                  <a:off x="3254113" y="2170902"/>
                  <a:ext cx="2736000" cy="2736000"/>
                </a:xfrm>
                <a:prstGeom prst="blockArc">
                  <a:avLst>
                    <a:gd name="adj1" fmla="val 8526271"/>
                    <a:gd name="adj2" fmla="val 10786682"/>
                    <a:gd name="adj3" fmla="val 9223"/>
                  </a:avLst>
                </a:prstGeom>
                <a:solidFill>
                  <a:srgbClr val="2691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막힌 원호 59"/>
                <p:cNvSpPr/>
                <p:nvPr/>
              </p:nvSpPr>
              <p:spPr>
                <a:xfrm rot="15033709">
                  <a:off x="3263637" y="2164224"/>
                  <a:ext cx="2736000" cy="2736000"/>
                </a:xfrm>
                <a:prstGeom prst="blockArc">
                  <a:avLst>
                    <a:gd name="adj1" fmla="val 8526271"/>
                    <a:gd name="adj2" fmla="val 10786682"/>
                    <a:gd name="adj3" fmla="val 9223"/>
                  </a:avLst>
                </a:prstGeom>
                <a:solidFill>
                  <a:srgbClr val="23848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막힌 원호 63"/>
                <p:cNvSpPr/>
                <p:nvPr/>
              </p:nvSpPr>
              <p:spPr>
                <a:xfrm rot="10251112">
                  <a:off x="3268383" y="2154688"/>
                  <a:ext cx="2736000" cy="2736000"/>
                </a:xfrm>
                <a:prstGeom prst="blockArc">
                  <a:avLst>
                    <a:gd name="adj1" fmla="val 8469352"/>
                    <a:gd name="adj2" fmla="val 10786682"/>
                    <a:gd name="adj3" fmla="val 9223"/>
                  </a:avLst>
                </a:prstGeom>
                <a:solidFill>
                  <a:srgbClr val="1141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 rot="1359227">
                  <a:off x="4955380" y="2110738"/>
                  <a:ext cx="37061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600" dirty="0" smtClean="0">
                      <a:solidFill>
                        <a:srgbClr val="0C1D32"/>
                      </a:solidFill>
                      <a:latin typeface="하나 B" pitchFamily="18" charset="-127"/>
                      <a:ea typeface="하나 B" pitchFamily="18" charset="-127"/>
                    </a:rPr>
                    <a:t>01</a:t>
                  </a:r>
                </a:p>
                <a:p>
                  <a:pPr algn="ctr"/>
                  <a:r>
                    <a:rPr lang="ko-KR" altLang="en-US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접수</a:t>
                  </a:r>
                  <a:endParaRPr lang="ko-KR" altLang="en-US" sz="800" dirty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 rot="3671013">
                  <a:off x="5536265" y="2730500"/>
                  <a:ext cx="5565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600" dirty="0" smtClean="0">
                      <a:solidFill>
                        <a:srgbClr val="1B676B"/>
                      </a:solidFill>
                      <a:latin typeface="하나 B" pitchFamily="18" charset="-127"/>
                      <a:ea typeface="하나 B" pitchFamily="18" charset="-127"/>
                    </a:rPr>
                    <a:t>02</a:t>
                  </a:r>
                </a:p>
                <a:p>
                  <a:pPr algn="ctr"/>
                  <a:r>
                    <a:rPr lang="ko-KR" altLang="en-US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사전검사</a:t>
                  </a:r>
                  <a:endParaRPr lang="ko-KR" altLang="en-US" sz="800" dirty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 rot="16902207">
                  <a:off x="5768848" y="3642764"/>
                  <a:ext cx="3706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스캔</a:t>
                  </a:r>
                </a:p>
                <a:p>
                  <a:pPr algn="ctr"/>
                  <a:r>
                    <a:rPr lang="en-US" altLang="ko-KR" sz="600" dirty="0" smtClean="0">
                      <a:solidFill>
                        <a:srgbClr val="238489"/>
                      </a:solidFill>
                      <a:latin typeface="하나 B" pitchFamily="18" charset="-127"/>
                      <a:ea typeface="하나 B" pitchFamily="18" charset="-127"/>
                    </a:rPr>
                    <a:t>03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 rot="19293325">
                  <a:off x="5185459" y="4417205"/>
                  <a:ext cx="58541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인식</a:t>
                  </a:r>
                  <a:r>
                    <a:rPr lang="en-US" altLang="ko-KR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·</a:t>
                  </a:r>
                  <a:r>
                    <a:rPr lang="ko-KR" altLang="en-US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압축</a:t>
                  </a:r>
                  <a:endParaRPr lang="en-US" altLang="ko-KR" sz="8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en-US" altLang="ko-KR" sz="600" dirty="0" smtClean="0">
                      <a:solidFill>
                        <a:srgbClr val="23888D"/>
                      </a:solidFill>
                      <a:latin typeface="하나 B" pitchFamily="18" charset="-127"/>
                      <a:ea typeface="하나 B" pitchFamily="18" charset="-127"/>
                    </a:rPr>
                    <a:t>04</a:t>
                  </a:r>
                  <a:endParaRPr lang="ko-KR" altLang="en-US" sz="800" dirty="0">
                    <a:solidFill>
                      <a:srgbClr val="23888D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417517" y="4724400"/>
                  <a:ext cx="4000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교정</a:t>
                  </a:r>
                  <a:endParaRPr lang="en-US" altLang="ko-KR" sz="8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en-US" altLang="ko-KR" sz="600" dirty="0" smtClean="0">
                      <a:solidFill>
                        <a:srgbClr val="269196"/>
                      </a:solidFill>
                      <a:latin typeface="하나 B" pitchFamily="18" charset="-127"/>
                      <a:ea typeface="하나 B" pitchFamily="18" charset="-127"/>
                    </a:rPr>
                    <a:t>05</a:t>
                  </a:r>
                  <a:endParaRPr lang="ko-KR" altLang="en-US" sz="800" dirty="0">
                    <a:solidFill>
                      <a:srgbClr val="269196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 rot="2300295">
                  <a:off x="3472065" y="4421788"/>
                  <a:ext cx="5565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내용검사</a:t>
                  </a:r>
                  <a:endParaRPr lang="en-US" altLang="ko-KR" sz="8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en-US" altLang="ko-KR" sz="600" dirty="0" smtClean="0">
                      <a:solidFill>
                        <a:srgbClr val="299DA3"/>
                      </a:solidFill>
                      <a:latin typeface="하나 B" pitchFamily="18" charset="-127"/>
                      <a:ea typeface="하나 B" pitchFamily="18" charset="-127"/>
                    </a:rPr>
                    <a:t>06</a:t>
                  </a:r>
                  <a:endParaRPr lang="en-US" altLang="ko-KR" sz="700" dirty="0" smtClean="0">
                    <a:solidFill>
                      <a:srgbClr val="299DA3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 rot="4828880">
                  <a:off x="3007240" y="3620820"/>
                  <a:ext cx="5565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품질검사</a:t>
                  </a:r>
                  <a:endParaRPr lang="en-US" altLang="ko-KR" sz="8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en-US" altLang="ko-KR" sz="600" dirty="0" smtClean="0">
                      <a:solidFill>
                        <a:srgbClr val="2DAFB5"/>
                      </a:solidFill>
                      <a:latin typeface="하나 B" pitchFamily="18" charset="-127"/>
                      <a:ea typeface="하나 B" pitchFamily="18" charset="-127"/>
                    </a:rPr>
                    <a:t>07</a:t>
                  </a:r>
                  <a:endParaRPr lang="en-US" altLang="ko-KR" sz="700" dirty="0" smtClean="0">
                    <a:solidFill>
                      <a:srgbClr val="2DAFB5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 rot="18020856">
                  <a:off x="3107096" y="2683657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600" dirty="0" smtClean="0">
                      <a:solidFill>
                        <a:srgbClr val="32C1C8"/>
                      </a:solidFill>
                      <a:latin typeface="하나 B" pitchFamily="18" charset="-127"/>
                      <a:ea typeface="하나 B" pitchFamily="18" charset="-127"/>
                    </a:rPr>
                    <a:t>08</a:t>
                  </a:r>
                  <a:endParaRPr lang="en-US" altLang="ko-KR" sz="700" dirty="0" smtClean="0">
                    <a:solidFill>
                      <a:srgbClr val="32C1C8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ko-KR" altLang="en-US" sz="7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품질검사</a:t>
                  </a:r>
                  <a:endParaRPr lang="en-US" altLang="ko-KR" sz="7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ko-KR" altLang="en-US" sz="7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확인</a:t>
                  </a:r>
                  <a:endParaRPr lang="en-US" altLang="ko-KR" sz="7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 rot="20489444">
                  <a:off x="3802411" y="2101343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600" dirty="0" smtClean="0">
                      <a:solidFill>
                        <a:srgbClr val="47CAD1"/>
                      </a:solidFill>
                      <a:latin typeface="하나 B" pitchFamily="18" charset="-127"/>
                      <a:ea typeface="하나 B" pitchFamily="18" charset="-127"/>
                    </a:rPr>
                    <a:t>09</a:t>
                  </a:r>
                  <a:endParaRPr lang="en-US" altLang="ko-KR" sz="700" dirty="0" smtClean="0">
                    <a:solidFill>
                      <a:srgbClr val="47CAD1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ko-KR" altLang="en-US" sz="7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문서보관실</a:t>
                  </a:r>
                  <a:endParaRPr lang="en-US" altLang="ko-KR" sz="7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  <a:p>
                  <a:pPr algn="ctr"/>
                  <a:r>
                    <a:rPr lang="ko-KR" altLang="en-US" sz="700" dirty="0" smtClean="0">
                      <a:solidFill>
                        <a:schemeClr val="bg1"/>
                      </a:solidFill>
                      <a:latin typeface="하나 B" pitchFamily="18" charset="-127"/>
                      <a:ea typeface="하나 B" pitchFamily="18" charset="-127"/>
                    </a:rPr>
                    <a:t>입고 및 폐기</a:t>
                  </a:r>
                  <a:endParaRPr lang="en-US" altLang="ko-KR" sz="700" dirty="0" smtClean="0">
                    <a:solidFill>
                      <a:schemeClr val="bg1"/>
                    </a:solidFill>
                    <a:latin typeface="하나 B" pitchFamily="18" charset="-127"/>
                    <a:ea typeface="하나 B" pitchFamily="18" charset="-127"/>
                  </a:endParaRPr>
                </a:p>
              </p:txBody>
            </p:sp>
          </p:grpSp>
        </p:grpSp>
        <p:sp>
          <p:nvSpPr>
            <p:cNvPr id="78" name="갈매기형 수장 77"/>
            <p:cNvSpPr/>
            <p:nvPr/>
          </p:nvSpPr>
          <p:spPr>
            <a:xfrm>
              <a:off x="4547398" y="2642393"/>
              <a:ext cx="93658" cy="93658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갈매기형 수장 78"/>
            <p:cNvSpPr/>
            <p:nvPr/>
          </p:nvSpPr>
          <p:spPr>
            <a:xfrm rot="10800000">
              <a:off x="4518822" y="4423572"/>
              <a:ext cx="93658" cy="93658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갈매기형 수장 82"/>
            <p:cNvSpPr/>
            <p:nvPr/>
          </p:nvSpPr>
          <p:spPr>
            <a:xfrm rot="16200000">
              <a:off x="3609184" y="3547264"/>
              <a:ext cx="93658" cy="93658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갈매기형 수장 83"/>
            <p:cNvSpPr/>
            <p:nvPr/>
          </p:nvSpPr>
          <p:spPr>
            <a:xfrm rot="5400000">
              <a:off x="5395121" y="3513925"/>
              <a:ext cx="93658" cy="93658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4150515" y="1571612"/>
            <a:ext cx="857256" cy="857256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solidFill>
              <a:srgbClr val="23888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7" name="타원 86"/>
          <p:cNvSpPr/>
          <p:nvPr/>
        </p:nvSpPr>
        <p:spPr>
          <a:xfrm>
            <a:off x="6142910" y="2982819"/>
            <a:ext cx="857256" cy="857256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solidFill>
              <a:srgbClr val="23888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4" name="직선 연결선 93"/>
          <p:cNvCxnSpPr/>
          <p:nvPr/>
        </p:nvCxnSpPr>
        <p:spPr>
          <a:xfrm>
            <a:off x="2917031" y="3574255"/>
            <a:ext cx="296079" cy="126203"/>
          </a:xfrm>
          <a:prstGeom prst="line">
            <a:avLst/>
          </a:prstGeom>
          <a:ln>
            <a:solidFill>
              <a:srgbClr val="23888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>
            <a:stCxn id="85" idx="4"/>
          </p:cNvCxnSpPr>
          <p:nvPr/>
        </p:nvCxnSpPr>
        <p:spPr>
          <a:xfrm rot="5400000">
            <a:off x="4417613" y="2589608"/>
            <a:ext cx="322271" cy="790"/>
          </a:xfrm>
          <a:prstGeom prst="line">
            <a:avLst/>
          </a:prstGeom>
          <a:ln>
            <a:solidFill>
              <a:srgbClr val="23888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 rot="10800000" flipV="1">
            <a:off x="5905500" y="3595686"/>
            <a:ext cx="273050" cy="127000"/>
          </a:xfrm>
          <a:prstGeom prst="line">
            <a:avLst/>
          </a:prstGeom>
          <a:ln>
            <a:solidFill>
              <a:srgbClr val="23888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 rot="5400000">
            <a:off x="3540670" y="5373777"/>
            <a:ext cx="288290" cy="206829"/>
          </a:xfrm>
          <a:prstGeom prst="line">
            <a:avLst/>
          </a:prstGeom>
          <a:ln>
            <a:solidFill>
              <a:srgbClr val="23888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 89"/>
          <p:cNvSpPr/>
          <p:nvPr/>
        </p:nvSpPr>
        <p:spPr>
          <a:xfrm>
            <a:off x="2915190" y="5530853"/>
            <a:ext cx="857256" cy="857256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solidFill>
              <a:srgbClr val="23888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7" name="직선 연결선 116"/>
          <p:cNvCxnSpPr/>
          <p:nvPr/>
        </p:nvCxnSpPr>
        <p:spPr>
          <a:xfrm rot="16200000" flipV="1">
            <a:off x="5283202" y="5354637"/>
            <a:ext cx="298449" cy="247649"/>
          </a:xfrm>
          <a:prstGeom prst="line">
            <a:avLst/>
          </a:prstGeom>
          <a:ln>
            <a:solidFill>
              <a:srgbClr val="23888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/>
          <p:cNvSpPr/>
          <p:nvPr/>
        </p:nvSpPr>
        <p:spPr>
          <a:xfrm>
            <a:off x="5416540" y="5503839"/>
            <a:ext cx="857256" cy="857256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solidFill>
              <a:srgbClr val="299DA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2" name="타원 91"/>
          <p:cNvSpPr/>
          <p:nvPr/>
        </p:nvSpPr>
        <p:spPr>
          <a:xfrm>
            <a:off x="2106737" y="2968393"/>
            <a:ext cx="857256" cy="857256"/>
          </a:xfrm>
          <a:prstGeom prst="ellipse">
            <a:avLst/>
          </a:prstGeom>
          <a:solidFill>
            <a:srgbClr val="FFFFFF">
              <a:alpha val="20000"/>
            </a:srgbClr>
          </a:solidFill>
          <a:ln w="6350">
            <a:solidFill>
              <a:srgbClr val="23888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4983472" y="1774779"/>
            <a:ext cx="11128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종이감축을 통한</a:t>
            </a:r>
            <a:endParaRPr lang="en-US" altLang="ko-KR" sz="1100" dirty="0" smtClean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  <a:p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녹색성장</a:t>
            </a:r>
            <a:endParaRPr lang="ko-KR" altLang="en-US" sz="1100" dirty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959657" y="3203131"/>
            <a:ext cx="10262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시간</a:t>
            </a:r>
            <a:r>
              <a:rPr lang="en-US" altLang="ko-KR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비용절감</a:t>
            </a:r>
            <a:endParaRPr lang="en-US" altLang="ko-KR" sz="1100" dirty="0" smtClean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  <a:p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경제적 효과</a:t>
            </a:r>
            <a:endParaRPr lang="ko-KR" altLang="en-US" sz="1100" dirty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6224444" y="5719500"/>
            <a:ext cx="8595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전자문서</a:t>
            </a:r>
            <a:endParaRPr lang="en-US" altLang="ko-KR" sz="1100" dirty="0" smtClean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  <a:p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신뢰성 제고</a:t>
            </a:r>
            <a:endParaRPr lang="ko-KR" altLang="en-US" sz="1100" dirty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1991523" y="5723724"/>
            <a:ext cx="9861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프로세스 혁신</a:t>
            </a:r>
            <a:endParaRPr lang="en-US" altLang="ko-KR" sz="1100" dirty="0" smtClean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  <a:p>
            <a:pPr algn="r"/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업무효율 향상</a:t>
            </a:r>
            <a:endParaRPr lang="ko-KR" altLang="en-US" sz="1100" dirty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1406961" y="3205569"/>
            <a:ext cx="7361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Paperless</a:t>
            </a:r>
          </a:p>
          <a:p>
            <a:pPr algn="r"/>
            <a:r>
              <a:rPr lang="ko-KR" altLang="en-US" sz="1100" dirty="0" smtClean="0">
                <a:solidFill>
                  <a:srgbClr val="23888D"/>
                </a:solidFill>
                <a:latin typeface="하나 L" pitchFamily="18" charset="-127"/>
                <a:ea typeface="하나 L" pitchFamily="18" charset="-127"/>
              </a:rPr>
              <a:t>환경 구현</a:t>
            </a:r>
            <a:endParaRPr lang="ko-KR" altLang="en-US" sz="1100" dirty="0">
              <a:solidFill>
                <a:srgbClr val="23888D"/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전문서비스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전략 사업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 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7891" y="170080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서비스 분야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323528" y="1556792"/>
            <a:ext cx="2002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4101" y="754586"/>
            <a:ext cx="146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그룹 공용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클라우드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28860" y="714356"/>
            <a:ext cx="5929354" cy="824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하나 L" pitchFamily="18" charset="-127"/>
                <a:ea typeface="하나 L" pitchFamily="18" charset="-127"/>
              </a:rPr>
              <a:t>하나금융티아이에서 그룹 내 관계사에 제공하는 ‘그룹 공용 </a:t>
            </a:r>
            <a:r>
              <a:rPr lang="ko-KR" altLang="en-US" sz="1100" dirty="0" err="1">
                <a:latin typeface="하나 L" pitchFamily="18" charset="-127"/>
                <a:ea typeface="하나 L" pitchFamily="18" charset="-127"/>
              </a:rPr>
              <a:t>클라우드’는</a:t>
            </a:r>
            <a:r>
              <a:rPr lang="ko-KR" altLang="en-US" sz="1100" dirty="0">
                <a:latin typeface="하나 L" pitchFamily="18" charset="-127"/>
                <a:ea typeface="하나 L" pitchFamily="18" charset="-127"/>
              </a:rPr>
              <a:t> 급변하는 비즈니스 환경에 대응하기 위하여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유연한 </a:t>
            </a:r>
            <a:r>
              <a:rPr lang="en-US" altLang="ko-KR" sz="1100" dirty="0">
                <a:latin typeface="하나 L" pitchFamily="18" charset="-127"/>
                <a:ea typeface="하나 L" pitchFamily="18" charset="-127"/>
              </a:rPr>
              <a:t>IT </a:t>
            </a:r>
            <a:r>
              <a:rPr lang="ko-KR" altLang="en-US" sz="1100" dirty="0">
                <a:latin typeface="하나 L" pitchFamily="18" charset="-127"/>
                <a:ea typeface="하나 L" pitchFamily="18" charset="-127"/>
              </a:rPr>
              <a:t>인프라 환경을 신속하고 안정적으로 제공하여 인프라 구축비용 절감 및 </a:t>
            </a:r>
            <a:r>
              <a:rPr lang="ko-KR" altLang="en-US" sz="1100" dirty="0" err="1">
                <a:latin typeface="하나 L" pitchFamily="18" charset="-127"/>
                <a:ea typeface="하나 L" pitchFamily="18" charset="-127"/>
              </a:rPr>
              <a:t>클라우드</a:t>
            </a:r>
            <a:r>
              <a:rPr lang="ko-KR" altLang="en-US" sz="1100" dirty="0">
                <a:latin typeface="하나 L" pitchFamily="18" charset="-127"/>
                <a:ea typeface="하나 L" pitchFamily="18" charset="-127"/>
              </a:rPr>
              <a:t> 기반 관리서비스를 통해 운영 효율성을 </a:t>
            </a:r>
            <a:r>
              <a:rPr lang="ko-KR" altLang="en-US" sz="1100" dirty="0" err="1">
                <a:latin typeface="하나 L" pitchFamily="18" charset="-127"/>
                <a:ea typeface="하나 L" pitchFamily="18" charset="-127"/>
              </a:rPr>
              <a:t>증대시킵니다</a:t>
            </a:r>
            <a:r>
              <a:rPr lang="en-US" altLang="ko-KR" sz="1100" dirty="0">
                <a:latin typeface="하나 L" pitchFamily="18" charset="-127"/>
                <a:ea typeface="하나 L" pitchFamily="18" charset="-127"/>
              </a:rPr>
              <a:t>. </a:t>
            </a:r>
            <a:endParaRPr lang="ko-KR" altLang="en-US" sz="1100" dirty="0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242914" y="3357562"/>
            <a:ext cx="3357586" cy="1071570"/>
          </a:xfrm>
          <a:prstGeom prst="rect">
            <a:avLst/>
          </a:prstGeom>
          <a:solidFill>
            <a:schemeClr val="bg1"/>
          </a:solidFill>
          <a:ln w="12700">
            <a:solidFill>
              <a:srgbClr val="228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814814" y="3357562"/>
            <a:ext cx="3357586" cy="1071570"/>
          </a:xfrm>
          <a:prstGeom prst="rect">
            <a:avLst/>
          </a:prstGeom>
          <a:solidFill>
            <a:schemeClr val="bg1"/>
          </a:solidFill>
          <a:ln w="12700">
            <a:solidFill>
              <a:srgbClr val="228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242914" y="2071678"/>
            <a:ext cx="3357586" cy="1071570"/>
          </a:xfrm>
          <a:prstGeom prst="rect">
            <a:avLst/>
          </a:prstGeom>
          <a:solidFill>
            <a:schemeClr val="bg1"/>
          </a:solidFill>
          <a:ln w="12700">
            <a:solidFill>
              <a:srgbClr val="228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814814" y="2071678"/>
            <a:ext cx="3357586" cy="1071570"/>
          </a:xfrm>
          <a:prstGeom prst="rect">
            <a:avLst/>
          </a:prstGeom>
          <a:solidFill>
            <a:schemeClr val="bg1"/>
          </a:solidFill>
          <a:ln w="12700">
            <a:solidFill>
              <a:srgbClr val="228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4886252" y="3429000"/>
            <a:ext cx="20782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23888D"/>
                </a:solidFill>
                <a:latin typeface="하나 B" pitchFamily="18" charset="-127"/>
                <a:ea typeface="하나 B" pitchFamily="18" charset="-127"/>
              </a:rPr>
              <a:t>Managed Service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모니터링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,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백업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/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복구 서비스</a:t>
            </a: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 비즈니스 요구사항 관리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6252" y="2143116"/>
            <a:ext cx="29289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23888D"/>
                </a:solidFill>
                <a:latin typeface="하나 B" pitchFamily="18" charset="-127"/>
                <a:ea typeface="하나 B" pitchFamily="18" charset="-127"/>
              </a:rPr>
              <a:t>Construction &amp; Implementation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</a:t>
            </a:r>
            <a:r>
              <a:rPr lang="en-US" altLang="ko-K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Openstack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기반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클라우드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구축</a:t>
            </a:r>
            <a:endParaRPr lang="en-US" altLang="ko-KR" sz="1400" dirty="0" smtClean="0">
              <a:solidFill>
                <a:srgbClr val="23888D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클라우드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환경 구현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,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업무 적용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14352" y="3429000"/>
            <a:ext cx="30003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23888D"/>
                </a:solidFill>
                <a:latin typeface="하나 B" pitchFamily="18" charset="-127"/>
                <a:ea typeface="하나 B" pitchFamily="18" charset="-127"/>
              </a:rPr>
              <a:t>Migration Service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Migration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일정 계획 수립</a:t>
            </a:r>
            <a:endParaRPr lang="en-US" altLang="ko-KR" sz="1400" dirty="0" smtClean="0">
              <a:solidFill>
                <a:srgbClr val="23888D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Application, DB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이관 테스트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4352" y="2143116"/>
            <a:ext cx="29289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23888D"/>
                </a:solidFill>
                <a:latin typeface="하나 B" pitchFamily="18" charset="-127"/>
                <a:ea typeface="하나 B" pitchFamily="18" charset="-127"/>
              </a:rPr>
              <a:t>Group Cloud Operation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그룹사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대상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클라우드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서비스 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   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클라우드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인프라 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/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플랫폼 운영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242914" y="4643446"/>
            <a:ext cx="3357586" cy="1071570"/>
          </a:xfrm>
          <a:prstGeom prst="rect">
            <a:avLst/>
          </a:prstGeom>
          <a:solidFill>
            <a:schemeClr val="bg1"/>
          </a:solidFill>
          <a:ln w="12700">
            <a:solidFill>
              <a:srgbClr val="228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814814" y="4643446"/>
            <a:ext cx="3357586" cy="1071570"/>
          </a:xfrm>
          <a:prstGeom prst="rect">
            <a:avLst/>
          </a:prstGeom>
          <a:solidFill>
            <a:schemeClr val="bg1"/>
          </a:solidFill>
          <a:ln w="12700">
            <a:solidFill>
              <a:srgbClr val="228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886252" y="4714884"/>
            <a:ext cx="207828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23888D"/>
                </a:solidFill>
                <a:latin typeface="하나 B" pitchFamily="18" charset="-127"/>
                <a:ea typeface="하나 B" pitchFamily="18" charset="-127"/>
              </a:rPr>
              <a:t>Technical Support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오픈소스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적용 기술지원</a:t>
            </a:r>
            <a:endParaRPr lang="en-US" altLang="ko-KR" sz="1000" dirty="0" smtClean="0">
              <a:solidFill>
                <a:schemeClr val="tx1">
                  <a:lumMod val="85000"/>
                  <a:lumOff val="15000"/>
                </a:schemeClr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U2L 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전환 지원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4352" y="4714884"/>
            <a:ext cx="30003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rgbClr val="23888D"/>
                </a:solidFill>
                <a:latin typeface="하나 B" pitchFamily="18" charset="-127"/>
                <a:ea typeface="하나 B" pitchFamily="18" charset="-127"/>
              </a:rPr>
              <a:t>Consulting Service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클라우드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도입전략 및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로드맵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수립</a:t>
            </a:r>
            <a:endParaRPr lang="en-US" altLang="ko-KR" sz="1400" dirty="0" smtClean="0">
              <a:solidFill>
                <a:srgbClr val="23888D"/>
              </a:solidFill>
              <a:latin typeface="하나 B" pitchFamily="18" charset="-127"/>
              <a:ea typeface="하나 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●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</a:t>
            </a:r>
            <a:r>
              <a:rPr lang="ko-KR" altLang="en-US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클라우드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하나 B" pitchFamily="18" charset="-127"/>
                <a:ea typeface="하나 B" pitchFamily="18" charset="-127"/>
              </a:rPr>
              <a:t> 서비스 요구분석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전문서비스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전략 사업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 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7891" y="170080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서비스 분야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323528" y="1556792"/>
            <a:ext cx="2002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0663" y="786286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생체 인증 서비스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      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57422" y="714356"/>
            <a:ext cx="59293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생체 인증을 접목한 사용자 인증 플랫폼을 통해 편리한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금융서비스 이용을 가능하게 하며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하나 L" pitchFamily="18" charset="-127"/>
                <a:ea typeface="하나 L" pitchFamily="18" charset="-127"/>
              </a:rPr>
              <a:t>금융</a:t>
            </a:r>
            <a:r>
              <a:rPr lang="en-US" altLang="ko-KR" sz="1100" dirty="0"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100" dirty="0">
                <a:latin typeface="하나 L" pitchFamily="18" charset="-127"/>
                <a:ea typeface="하나 L" pitchFamily="18" charset="-127"/>
              </a:rPr>
              <a:t>공공</a:t>
            </a:r>
            <a:r>
              <a:rPr lang="en-US" altLang="ko-KR" sz="1100" dirty="0"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100" dirty="0">
                <a:latin typeface="하나 L" pitchFamily="18" charset="-127"/>
                <a:ea typeface="하나 L" pitchFamily="18" charset="-127"/>
              </a:rPr>
              <a:t>기업 등 </a:t>
            </a:r>
            <a:r>
              <a:rPr lang="ko-KR" altLang="en-US" sz="1100" dirty="0" err="1">
                <a:latin typeface="하나 L" pitchFamily="18" charset="-127"/>
                <a:ea typeface="하나 L" pitchFamily="18" charset="-127"/>
              </a:rPr>
              <a:t>산업군별</a:t>
            </a:r>
            <a:r>
              <a:rPr lang="ko-KR" altLang="en-US" sz="1100" dirty="0">
                <a:latin typeface="하나 L" pitchFamily="18" charset="-127"/>
                <a:ea typeface="하나 L" pitchFamily="18" charset="-127"/>
              </a:rPr>
              <a:t> 특화된 생체 인증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솔루션을 구축합니다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.</a:t>
            </a:r>
            <a:endParaRPr lang="ko-KR" altLang="en-US" sz="1100" dirty="0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891" y="1700808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인증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Process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23528" y="1556792"/>
            <a:ext cx="2002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전문서비스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전략 사업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 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9"/>
          <a:stretch/>
        </p:blipFill>
        <p:spPr>
          <a:xfrm>
            <a:off x="2986837" y="4181691"/>
            <a:ext cx="5235458" cy="24057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7"/>
          <a:stretch/>
        </p:blipFill>
        <p:spPr>
          <a:xfrm>
            <a:off x="3187743" y="1665289"/>
            <a:ext cx="4268712" cy="108012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5"/>
          <a:stretch/>
        </p:blipFill>
        <p:spPr>
          <a:xfrm>
            <a:off x="3250397" y="2750802"/>
            <a:ext cx="4268712" cy="10160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3528" y="4365104"/>
            <a:ext cx="164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종류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소유 기반 인증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59165" y="4221088"/>
            <a:ext cx="2002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4101" y="754586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OLI</a:t>
            </a:r>
          </a:p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(Open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Source Light Interface)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23624" y="694512"/>
            <a:ext cx="592935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OLI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는 복잡한 인터페이스를 하나로 통합하여 서비스 관리 비용 절감과 함께 장애 발생을 최소화하는 </a:t>
            </a:r>
            <a:endParaRPr lang="en-US" altLang="ko-KR" sz="11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글로벌 인터페이스 솔루션입니다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.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오픈 소스 기반의 인프라와 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Java Framework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로 구성되어 내부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대외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채널 연계를 효율적으로 제공하며 가볍고 확장성 높은 구조로 설계되어 글로벌</a:t>
            </a:r>
            <a:r>
              <a:rPr lang="en-US" altLang="ko-KR" sz="1100" dirty="0"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100" dirty="0" smtClean="0">
                <a:latin typeface="하나 L" pitchFamily="18" charset="-127"/>
                <a:ea typeface="하나 L" pitchFamily="18" charset="-127"/>
              </a:rPr>
              <a:t>서비스를 지원합니다</a:t>
            </a:r>
            <a:r>
              <a:rPr lang="en-US" altLang="ko-KR" sz="1100" dirty="0" smtClean="0">
                <a:latin typeface="하나 L" pitchFamily="18" charset="-127"/>
                <a:ea typeface="하나 L" pitchFamily="18" charset="-127"/>
              </a:rPr>
              <a:t>. </a:t>
            </a:r>
            <a:endParaRPr lang="ko-KR" altLang="en-US" sz="1100" dirty="0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전문서비스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–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전략 사업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 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891" y="1700808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서비스 분야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323528" y="1556792"/>
            <a:ext cx="20020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7" b="5118"/>
          <a:stretch/>
        </p:blipFill>
        <p:spPr>
          <a:xfrm>
            <a:off x="2709543" y="1641034"/>
            <a:ext cx="5732371" cy="49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직선 화살표 연결선 31"/>
          <p:cNvCxnSpPr/>
          <p:nvPr/>
        </p:nvCxnSpPr>
        <p:spPr>
          <a:xfrm flipV="1">
            <a:off x="4716016" y="2420889"/>
            <a:ext cx="508427" cy="439749"/>
          </a:xfrm>
          <a:prstGeom prst="straightConnector1">
            <a:avLst/>
          </a:prstGeom>
          <a:ln w="28575">
            <a:solidFill>
              <a:srgbClr val="39A6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4769780" y="4066754"/>
            <a:ext cx="495673" cy="406230"/>
          </a:xfrm>
          <a:prstGeom prst="straightConnector1">
            <a:avLst/>
          </a:prstGeom>
          <a:ln w="28575">
            <a:solidFill>
              <a:srgbClr val="39A6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2844" y="109815"/>
            <a:ext cx="752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신성장동력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-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하나금융융합기술원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4101" y="754586"/>
            <a:ext cx="4709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하나금융그룹의 미래 핵심 원천기술 확보를 위한 연구∙개발 전담조직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40098" y="3085583"/>
            <a:ext cx="1309237" cy="449064"/>
          </a:xfrm>
          <a:prstGeom prst="rect">
            <a:avLst/>
          </a:prstGeom>
          <a:solidFill>
            <a:srgbClr val="39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하나 M" pitchFamily="18" charset="-127"/>
                <a:ea typeface="하나 M" pitchFamily="18" charset="-127"/>
              </a:rPr>
              <a:t>R&amp;D</a:t>
            </a:r>
            <a:endParaRPr lang="ko-KR" altLang="en-US" sz="1600" dirty="0">
              <a:latin typeface="하나 M" pitchFamily="18" charset="-127"/>
              <a:ea typeface="하나 M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060622" y="2124119"/>
            <a:ext cx="1309237" cy="449064"/>
          </a:xfrm>
          <a:prstGeom prst="rect">
            <a:avLst/>
          </a:prstGeom>
          <a:solidFill>
            <a:srgbClr val="39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하나 M" pitchFamily="18" charset="-127"/>
                <a:ea typeface="하나 M" pitchFamily="18" charset="-127"/>
              </a:rPr>
              <a:t>Consulting</a:t>
            </a:r>
            <a:endParaRPr lang="ko-KR" altLang="en-US" sz="1600" dirty="0">
              <a:latin typeface="하나 M" pitchFamily="18" charset="-127"/>
              <a:ea typeface="하나 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38951" y="4381228"/>
            <a:ext cx="1309237" cy="449064"/>
          </a:xfrm>
          <a:prstGeom prst="rect">
            <a:avLst/>
          </a:prstGeom>
          <a:solidFill>
            <a:srgbClr val="39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하나 M" pitchFamily="18" charset="-127"/>
                <a:ea typeface="하나 M" pitchFamily="18" charset="-127"/>
              </a:rPr>
              <a:t>HRD</a:t>
            </a:r>
            <a:endParaRPr lang="ko-KR" altLang="en-US" sz="1600" dirty="0">
              <a:latin typeface="하나 M" pitchFamily="18" charset="-127"/>
              <a:ea typeface="하나 M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12283" y="3561830"/>
            <a:ext cx="204704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하나 L" pitchFamily="18" charset="-127"/>
                <a:ea typeface="하나 L" pitchFamily="18" charset="-127"/>
              </a:rPr>
              <a:t>금융 데이터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하나 L" pitchFamily="18" charset="-127"/>
                <a:ea typeface="하나 L" pitchFamily="18" charset="-127"/>
              </a:rPr>
              <a:t>빅데이터</a:t>
            </a:r>
            <a:endParaRPr lang="en-US" altLang="ko-K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 algn="r">
              <a:lnSpc>
                <a:spcPct val="120000"/>
              </a:lnSpc>
            </a:pPr>
            <a:r>
              <a:rPr lang="ko-KR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하나 L" pitchFamily="18" charset="-127"/>
                <a:ea typeface="하나 L" pitchFamily="18" charset="-127"/>
              </a:rPr>
              <a:t>인공지능 연구개발</a:t>
            </a:r>
            <a:endParaRPr lang="ko-KR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544" y="2617807"/>
            <a:ext cx="2466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그룹 내 신기술 활용 자문활동</a:t>
            </a:r>
            <a:endParaRPr lang="ko-KR" altLang="en-US" sz="1400" dirty="0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-32" y="4907173"/>
            <a:ext cx="2434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400" dirty="0" smtClean="0">
                <a:latin typeface="하나 L" pitchFamily="18" charset="-127"/>
                <a:ea typeface="하나 L" pitchFamily="18" charset="-127"/>
              </a:rPr>
              <a:t>신기술 교육 및 세미나 진행</a:t>
            </a:r>
            <a:endParaRPr lang="ko-KR" altLang="en-US" sz="1400" dirty="0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643174" y="2357430"/>
            <a:ext cx="2332505" cy="23229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 smtClean="0">
              <a:solidFill>
                <a:srgbClr val="39A6A9"/>
              </a:solidFill>
              <a:latin typeface="하나 B" pitchFamily="18" charset="-127"/>
              <a:ea typeface="하나 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39A6A9"/>
                </a:solidFill>
                <a:latin typeface="하나 B" pitchFamily="18" charset="-127"/>
                <a:ea typeface="하나 B" pitchFamily="18" charset="-127"/>
              </a:rPr>
              <a:t>하나금융</a:t>
            </a:r>
            <a:endParaRPr lang="en-US" altLang="ko-KR" sz="2400" dirty="0" smtClean="0">
              <a:solidFill>
                <a:srgbClr val="39A6A9"/>
              </a:solidFill>
              <a:latin typeface="하나 B" pitchFamily="18" charset="-127"/>
              <a:ea typeface="하나 B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39A6A9"/>
                </a:solidFill>
                <a:latin typeface="하나 B" pitchFamily="18" charset="-127"/>
                <a:ea typeface="하나 B" pitchFamily="18" charset="-127"/>
              </a:rPr>
              <a:t>융합기술원</a:t>
            </a:r>
            <a:endParaRPr lang="en-US" altLang="ko-KR" sz="2400" dirty="0" smtClean="0">
              <a:solidFill>
                <a:srgbClr val="39A6A9"/>
              </a:solidFill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228878" y="2071678"/>
            <a:ext cx="3553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u="sng" dirty="0" smtClean="0">
                <a:solidFill>
                  <a:srgbClr val="39A6A9"/>
                </a:solidFill>
                <a:latin typeface="하나 M" pitchFamily="18" charset="-127"/>
                <a:ea typeface="하나 M" pitchFamily="18" charset="-127"/>
              </a:rPr>
              <a:t>하나금융그룹 디지털 혁신</a:t>
            </a:r>
            <a:r>
              <a:rPr lang="en-US" altLang="ko-KR" sz="2000" u="sng" dirty="0" smtClean="0">
                <a:solidFill>
                  <a:srgbClr val="39A6A9"/>
                </a:solidFill>
                <a:latin typeface="하나 M" pitchFamily="18" charset="-127"/>
                <a:ea typeface="하나 M" pitchFamily="18" charset="-127"/>
              </a:rPr>
              <a:t> </a:t>
            </a:r>
            <a:r>
              <a:rPr lang="ko-KR" altLang="en-US" sz="2000" u="sng" dirty="0" smtClean="0">
                <a:solidFill>
                  <a:srgbClr val="39A6A9"/>
                </a:solidFill>
                <a:latin typeface="하나 M" pitchFamily="18" charset="-127"/>
                <a:ea typeface="하나 M" pitchFamily="18" charset="-127"/>
              </a:rPr>
              <a:t>선도</a:t>
            </a:r>
            <a:endParaRPr lang="en-US" altLang="ko-KR" sz="2000" u="sng" dirty="0">
              <a:solidFill>
                <a:srgbClr val="39A6A9"/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■ 인공지능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(AI),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빅데이터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등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미래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핵심 원천 기술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확보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■ 데이터 기반 디지털 전략실행의 원동력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■ 금융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전문가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+ IT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전문가 융합으로 서비스 상향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224443" y="3859604"/>
            <a:ext cx="3919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u="sng" dirty="0">
                <a:solidFill>
                  <a:srgbClr val="39A6A9"/>
                </a:solidFill>
                <a:latin typeface="하나 M" pitchFamily="18" charset="-127"/>
                <a:ea typeface="하나 M" pitchFamily="18" charset="-127"/>
              </a:rPr>
              <a:t>국내외 우수 </a:t>
            </a:r>
            <a:r>
              <a:rPr lang="ko-KR" altLang="en-US" sz="2000" u="sng" dirty="0" smtClean="0">
                <a:solidFill>
                  <a:srgbClr val="39A6A9"/>
                </a:solidFill>
                <a:latin typeface="하나 M" pitchFamily="18" charset="-127"/>
                <a:ea typeface="하나 M" pitchFamily="18" charset="-127"/>
              </a:rPr>
              <a:t>기술인재 </a:t>
            </a:r>
            <a:r>
              <a:rPr lang="ko-KR" altLang="en-US" sz="2000" u="sng" dirty="0">
                <a:solidFill>
                  <a:srgbClr val="39A6A9"/>
                </a:solidFill>
                <a:latin typeface="하나 M" pitchFamily="18" charset="-127"/>
                <a:ea typeface="하나 M" pitchFamily="18" charset="-127"/>
              </a:rPr>
              <a:t>영입 및 </a:t>
            </a:r>
            <a:r>
              <a:rPr lang="ko-KR" altLang="en-US" sz="2000" u="sng" dirty="0" smtClean="0">
                <a:solidFill>
                  <a:srgbClr val="39A6A9"/>
                </a:solidFill>
                <a:latin typeface="하나 M" pitchFamily="18" charset="-127"/>
                <a:ea typeface="하나 M" pitchFamily="18" charset="-127"/>
              </a:rPr>
              <a:t>육성</a:t>
            </a:r>
            <a:endParaRPr lang="en-US" altLang="ko-KR" sz="2000" u="sng" dirty="0" smtClean="0">
              <a:solidFill>
                <a:srgbClr val="39A6A9"/>
              </a:solidFill>
              <a:latin typeface="하나 M" pitchFamily="18" charset="-127"/>
              <a:ea typeface="하나 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■ 금융 분야로 외부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IT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전문가 영입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■ 해외 연구소 제휴를 통한 우수 기술 확보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u="sng" dirty="0">
              <a:solidFill>
                <a:srgbClr val="39A6A9"/>
              </a:solidFill>
              <a:latin typeface="하나 M" pitchFamily="18" charset="-127"/>
              <a:ea typeface="하나 M" pitchFamily="18" charset="-127"/>
            </a:endParaRPr>
          </a:p>
        </p:txBody>
      </p:sp>
      <p:pic>
        <p:nvPicPr>
          <p:cNvPr id="1026" name="Picture 2" descr="\\192.15.50.240\전략기획팀\3. 홍보\CI\하나금융티아이_국문.png"/>
          <p:cNvPicPr>
            <a:picLocks noChangeAspect="1" noChangeArrowheads="1"/>
          </p:cNvPicPr>
          <p:nvPr/>
        </p:nvPicPr>
        <p:blipFill>
          <a:blip r:embed="rId2"/>
          <a:srcRect r="80000"/>
          <a:stretch>
            <a:fillRect/>
          </a:stretch>
        </p:blipFill>
        <p:spPr bwMode="auto">
          <a:xfrm>
            <a:off x="3589285" y="2860638"/>
            <a:ext cx="435291" cy="390643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21" name="직선 연결선 20"/>
          <p:cNvCxnSpPr>
            <a:endCxn id="23" idx="1"/>
          </p:cNvCxnSpPr>
          <p:nvPr/>
        </p:nvCxnSpPr>
        <p:spPr>
          <a:xfrm>
            <a:off x="2348188" y="2339399"/>
            <a:ext cx="636573" cy="358222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endCxn id="23" idx="3"/>
          </p:cNvCxnSpPr>
          <p:nvPr/>
        </p:nvCxnSpPr>
        <p:spPr>
          <a:xfrm flipV="1">
            <a:off x="2348188" y="4340209"/>
            <a:ext cx="636573" cy="265551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H="1" flipV="1">
            <a:off x="2349336" y="3300395"/>
            <a:ext cx="317138" cy="9720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80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928662" y="1857364"/>
            <a:ext cx="3358292" cy="3763067"/>
          </a:xfrm>
          <a:prstGeom prst="rect">
            <a:avLst/>
          </a:prstGeom>
          <a:noFill/>
          <a:ln w="38100">
            <a:solidFill>
              <a:srgbClr val="7030A0">
                <a:alpha val="3411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M" pitchFamily="18" charset="-127"/>
              <a:ea typeface="하나 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9553" y="3557891"/>
            <a:ext cx="3267241" cy="819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현지 인니 로컬 은행 </a:t>
            </a:r>
            <a:r>
              <a:rPr lang="ko-KR" alt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안다라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 차세대 시스템 구축</a:t>
            </a:r>
            <a:endParaRPr lang="en-US" altLang="ko-KR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해외 시스템 </a:t>
            </a:r>
            <a:r>
              <a:rPr lang="ko-KR" altLang="en-US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커스터마이징으로</a:t>
            </a: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빠른 시장 변화 대응 가능</a:t>
            </a:r>
            <a:endParaRPr lang="en-US" altLang="ko-KR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INOAN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기반 글로벌 진출 확대</a:t>
            </a:r>
            <a:endParaRPr lang="en-US" altLang="ko-KR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74206" y="2094825"/>
            <a:ext cx="3358292" cy="3763067"/>
          </a:xfrm>
          <a:prstGeom prst="rect">
            <a:avLst/>
          </a:prstGeom>
          <a:noFill/>
          <a:ln w="38100">
            <a:solidFill>
              <a:srgbClr val="7030A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M" pitchFamily="18" charset="-127"/>
              <a:ea typeface="하나 M" pitchFamily="18" charset="-127"/>
            </a:endParaRPr>
          </a:p>
        </p:txBody>
      </p:sp>
      <p:pic>
        <p:nvPicPr>
          <p:cNvPr id="12" name="그림 11" descr="01 Logo.ai - Adobe Reader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86" b="64694" l="39961" r="75318">
                        <a14:foregroundMark x1="45348" y1="53469" x2="45348" y2="53469"/>
                        <a14:foregroundMark x1="48678" y1="54796" x2="48678" y2="54796"/>
                        <a14:foregroundMark x1="51616" y1="54694" x2="51616" y2="54694"/>
                        <a14:foregroundMark x1="54261" y1="53061" x2="54261" y2="53061"/>
                        <a14:foregroundMark x1="59452" y1="53673" x2="59452" y2="53673"/>
                        <a14:foregroundMark x1="65818" y1="46939" x2="69833" y2="47959"/>
                        <a14:foregroundMark x1="72674" y1="52041" x2="72674" y2="5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56" t="43351" r="23363" b="35278"/>
          <a:stretch/>
        </p:blipFill>
        <p:spPr>
          <a:xfrm>
            <a:off x="1428728" y="3143248"/>
            <a:ext cx="2109399" cy="11544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4101" y="754586"/>
            <a:ext cx="635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국내 금융권 최초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로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 설립한 해외 자회사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Next TI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를 기반으로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Global Business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확대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4694188" y="4509120"/>
            <a:ext cx="332792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850398" y="5054177"/>
            <a:ext cx="32255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스타트업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 등 외부 협업 통해</a:t>
            </a: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글로벌 서비스 현지화 추진</a:t>
            </a:r>
            <a:endParaRPr lang="en-US" altLang="ko-KR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베트남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인도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등에 글로벌 비즈니스 확대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94529" y="3213762"/>
            <a:ext cx="273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7030A0"/>
                </a:solidFill>
                <a:latin typeface="하나 M" pitchFamily="18" charset="-127"/>
                <a:ea typeface="하나 M" pitchFamily="18" charset="-127"/>
              </a:rPr>
              <a:t>현지 차세대 시스템 </a:t>
            </a:r>
            <a:r>
              <a:rPr lang="en-US" altLang="ko-KR" dirty="0" smtClean="0">
                <a:solidFill>
                  <a:srgbClr val="7030A0"/>
                </a:solidFill>
                <a:latin typeface="하나 M" pitchFamily="18" charset="-127"/>
                <a:ea typeface="하나 M" pitchFamily="18" charset="-127"/>
              </a:rPr>
              <a:t>INOAN</a:t>
            </a:r>
            <a:endParaRPr lang="ko-KR" altLang="en-US" dirty="0">
              <a:solidFill>
                <a:srgbClr val="7030A0"/>
              </a:solidFill>
              <a:latin typeface="하나 M" pitchFamily="18" charset="-127"/>
              <a:ea typeface="하나 M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651619" y="1899185"/>
            <a:ext cx="3623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7030A0"/>
                </a:solidFill>
                <a:latin typeface="하나 M" pitchFamily="18" charset="-127"/>
                <a:ea typeface="하나 M" pitchFamily="18" charset="-127"/>
              </a:rPr>
              <a:t>국내 최대 글로벌 금융 네</a:t>
            </a:r>
            <a:r>
              <a:rPr lang="ko-KR" altLang="en-US" dirty="0">
                <a:solidFill>
                  <a:srgbClr val="7030A0"/>
                </a:solidFill>
                <a:latin typeface="하나 M" pitchFamily="18" charset="-127"/>
                <a:ea typeface="하나 M" pitchFamily="18" charset="-127"/>
              </a:rPr>
              <a:t>트워크 </a:t>
            </a:r>
            <a:r>
              <a:rPr lang="ko-KR" altLang="en-US" dirty="0" smtClean="0">
                <a:solidFill>
                  <a:srgbClr val="7030A0"/>
                </a:solidFill>
                <a:latin typeface="하나 M" pitchFamily="18" charset="-127"/>
                <a:ea typeface="하나 M" pitchFamily="18" charset="-127"/>
              </a:rPr>
              <a:t>보유</a:t>
            </a:r>
            <a:endParaRPr lang="ko-KR" altLang="en-US" dirty="0">
              <a:solidFill>
                <a:srgbClr val="7030A0"/>
              </a:solidFill>
              <a:latin typeface="하나 M" pitchFamily="18" charset="-127"/>
              <a:ea typeface="하나 M" pitchFamily="18" charset="-127"/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4694188" y="3007030"/>
            <a:ext cx="332792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177173" y="226766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24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개국 </a:t>
            </a: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186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개의 축적된 해외 </a:t>
            </a:r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현지 은행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운영 기술</a:t>
            </a: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·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경험</a:t>
            </a:r>
            <a:endParaRPr lang="en-US" altLang="ko-KR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하나 L" pitchFamily="18" charset="-127"/>
              <a:ea typeface="하나 L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기반으로 인도네시아 자회사 </a:t>
            </a:r>
            <a:r>
              <a:rPr lang="en-US" altLang="ko-K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Next TI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L" pitchFamily="18" charset="-127"/>
                <a:ea typeface="하나 L" pitchFamily="18" charset="-127"/>
              </a:rPr>
              <a:t>설립</a:t>
            </a:r>
            <a:endParaRPr lang="en-US" altLang="ko-KR" sz="1050" dirty="0">
              <a:solidFill>
                <a:schemeClr val="tx1">
                  <a:lumMod val="65000"/>
                  <a:lumOff val="35000"/>
                </a:schemeClr>
              </a:solidFill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68162" y="4706119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7030A0"/>
                </a:solidFill>
                <a:latin typeface="하나 M" pitchFamily="18" charset="-127"/>
                <a:ea typeface="하나 M" pitchFamily="18" charset="-127"/>
              </a:rPr>
              <a:t>글로벌 비즈니스 확장</a:t>
            </a:r>
            <a:endParaRPr lang="ko-KR" altLang="en-US" dirty="0">
              <a:latin typeface="하나 M" pitchFamily="18" charset="-127"/>
              <a:ea typeface="하나 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853199" y="4324657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7030A0"/>
                </a:solidFill>
                <a:latin typeface="하나 B" pitchFamily="18" charset="-127"/>
                <a:ea typeface="하나 B" pitchFamily="18" charset="-127"/>
              </a:rPr>
              <a:t>Next TI</a:t>
            </a:r>
            <a:endParaRPr lang="ko-KR" altLang="en-US" sz="2400" dirty="0"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44" y="109815"/>
            <a:ext cx="752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신성장동력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M" pitchFamily="18" charset="-127"/>
                <a:ea typeface="하나 M" pitchFamily="18" charset="-127"/>
              </a:rPr>
              <a:t>– Global Business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M" pitchFamily="18" charset="-127"/>
              <a:ea typeface="하나 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220025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6820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971030" y="3683551"/>
            <a:ext cx="7200800" cy="1588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타원 2"/>
          <p:cNvSpPr/>
          <p:nvPr/>
        </p:nvSpPr>
        <p:spPr>
          <a:xfrm>
            <a:off x="899592" y="3612113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8172970" y="3612113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3601" y="3820978"/>
            <a:ext cx="2635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를 바꾸다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. TI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로 바꾸다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9969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주요사업 수행 실적</a:t>
            </a:r>
            <a:endParaRPr lang="ko-KR" altLang="en-US" sz="2800" dirty="0">
              <a:latin typeface="하나 CM" pitchFamily="18" charset="-127"/>
              <a:ea typeface="하나 C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238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CONTENTS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985" y="795918"/>
            <a:ext cx="1742785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COMPANY</a:t>
            </a:r>
          </a:p>
          <a:p>
            <a:pPr>
              <a:lnSpc>
                <a:spcPct val="20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OVERVIEW</a:t>
            </a:r>
          </a:p>
          <a:p>
            <a:pPr>
              <a:lnSpc>
                <a:spcPct val="20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HISTORY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청라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그룹통합데이터센터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/>
            </a:r>
            <a:b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</a:b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지역사회공헌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BUSINESS </a:t>
            </a:r>
          </a:p>
          <a:p>
            <a:pPr>
              <a:lnSpc>
                <a:spcPct val="20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VISON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&amp; STRATEGIC</a:t>
            </a:r>
          </a:p>
          <a:p>
            <a:pPr>
              <a:lnSpc>
                <a:spcPct val="20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BUSINESS AREA</a:t>
            </a:r>
          </a:p>
          <a:p>
            <a:pPr>
              <a:lnSpc>
                <a:spcPct val="20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전문서비스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Overview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전략 사업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-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신성장동력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하나금융융합기술원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Global Business</a:t>
            </a: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주요사업 수행 실적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cxnSp>
        <p:nvCxnSpPr>
          <p:cNvPr id="7" name="직선 연결선 6"/>
          <p:cNvCxnSpPr>
            <a:stCxn id="9" idx="4"/>
          </p:cNvCxnSpPr>
          <p:nvPr/>
        </p:nvCxnSpPr>
        <p:spPr>
          <a:xfrm>
            <a:off x="755006" y="1224546"/>
            <a:ext cx="0" cy="4796742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683568" y="1081670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83568" y="3042999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90401" y="5949850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989" y="2959037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감사합니다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0" y="3728668"/>
            <a:ext cx="5643570" cy="1588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5626365" y="3653989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285670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4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971030" y="3683551"/>
            <a:ext cx="7200800" cy="1588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타원 2"/>
          <p:cNvSpPr/>
          <p:nvPr/>
        </p:nvSpPr>
        <p:spPr>
          <a:xfrm>
            <a:off x="899592" y="3612113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8172970" y="3612113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3601" y="3820978"/>
            <a:ext cx="2635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를 바꾸다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. TI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로 바꾸다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635896" y="2996952"/>
            <a:ext cx="1850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COMPANY</a:t>
            </a:r>
            <a:endParaRPr lang="ko-KR" altLang="en-US" sz="2800" dirty="0">
              <a:latin typeface="하나 CM" pitchFamily="18" charset="-127"/>
              <a:ea typeface="하나 C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2296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배경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18" y="1071546"/>
            <a:ext cx="8679681" cy="57864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OVERVIEW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1480"/>
            <a:ext cx="8072462" cy="1588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101" y="754586"/>
            <a:ext cx="371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의 중심에서 손님과 함께 성장해온 하나금융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TI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276872"/>
            <a:ext cx="73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설립일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자본금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임직원 수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537" y="2276872"/>
            <a:ext cx="1919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하나 L" pitchFamily="18" charset="-127"/>
                <a:ea typeface="하나 L" pitchFamily="18" charset="-127"/>
              </a:rPr>
              <a:t>1990</a:t>
            </a:r>
            <a:r>
              <a:rPr lang="ko-KR" altLang="en-US" sz="1200" dirty="0" smtClean="0">
                <a:latin typeface="하나 L" pitchFamily="18" charset="-127"/>
                <a:ea typeface="하나 L" pitchFamily="18" charset="-127"/>
              </a:rPr>
              <a:t>년 </a:t>
            </a:r>
            <a:r>
              <a:rPr lang="en-US" altLang="ko-KR" sz="1200" dirty="0" smtClean="0">
                <a:latin typeface="하나 L" pitchFamily="18" charset="-127"/>
                <a:ea typeface="하나 L" pitchFamily="18" charset="-127"/>
              </a:rPr>
              <a:t>8</a:t>
            </a:r>
            <a:r>
              <a:rPr lang="ko-KR" altLang="en-US" sz="1200" dirty="0" smtClean="0">
                <a:latin typeface="하나 L" pitchFamily="18" charset="-127"/>
                <a:ea typeface="하나 L" pitchFamily="18" charset="-127"/>
              </a:rPr>
              <a:t>월 </a:t>
            </a:r>
            <a:r>
              <a:rPr lang="en-US" altLang="ko-KR" sz="1200" dirty="0" smtClean="0">
                <a:latin typeface="하나 L" pitchFamily="18" charset="-127"/>
                <a:ea typeface="하나 L" pitchFamily="18" charset="-127"/>
              </a:rPr>
              <a:t>30</a:t>
            </a:r>
            <a:r>
              <a:rPr lang="ko-KR" altLang="en-US" sz="1200" dirty="0" smtClean="0">
                <a:latin typeface="하나 L" pitchFamily="18" charset="-127"/>
                <a:ea typeface="하나 L" pitchFamily="18" charset="-127"/>
              </a:rPr>
              <a:t>일</a:t>
            </a:r>
            <a:endParaRPr lang="en-US" altLang="ko-KR" sz="12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하나 L" pitchFamily="18" charset="-127"/>
                <a:ea typeface="하나 L" pitchFamily="18" charset="-127"/>
              </a:rPr>
              <a:t>1,034</a:t>
            </a:r>
            <a:r>
              <a:rPr lang="ko-KR" altLang="en-US" sz="1200" dirty="0" err="1" smtClean="0">
                <a:latin typeface="하나 L" pitchFamily="18" charset="-127"/>
                <a:ea typeface="하나 L" pitchFamily="18" charset="-127"/>
              </a:rPr>
              <a:t>억원</a:t>
            </a:r>
            <a:endParaRPr lang="en-US" altLang="ko-KR" sz="12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하나 L" pitchFamily="18" charset="-127"/>
                <a:ea typeface="하나 L" pitchFamily="18" charset="-127"/>
              </a:rPr>
              <a:t>906</a:t>
            </a:r>
            <a:r>
              <a:rPr lang="ko-KR" altLang="en-US" sz="1200" dirty="0" smtClean="0">
                <a:latin typeface="하나 L" pitchFamily="18" charset="-127"/>
                <a:ea typeface="하나 L" pitchFamily="18" charset="-127"/>
              </a:rPr>
              <a:t>명 </a:t>
            </a:r>
            <a:r>
              <a:rPr lang="en-US" altLang="ko-KR" sz="1200" dirty="0" smtClean="0">
                <a:latin typeface="하나 L" pitchFamily="18" charset="-127"/>
                <a:ea typeface="하나 L" pitchFamily="18" charset="-127"/>
              </a:rPr>
              <a:t>(2021</a:t>
            </a:r>
            <a:r>
              <a:rPr lang="ko-KR" altLang="en-US" sz="1200" dirty="0" smtClean="0">
                <a:latin typeface="하나 L" pitchFamily="18" charset="-127"/>
                <a:ea typeface="하나 L" pitchFamily="18" charset="-127"/>
              </a:rPr>
              <a:t>년 </a:t>
            </a:r>
            <a:r>
              <a:rPr lang="en-US" altLang="ko-KR" sz="1200" dirty="0" smtClean="0">
                <a:latin typeface="하나 L" pitchFamily="18" charset="-127"/>
                <a:ea typeface="하나 L" pitchFamily="18" charset="-127"/>
              </a:rPr>
              <a:t>1</a:t>
            </a:r>
            <a:r>
              <a:rPr lang="ko-KR" altLang="en-US" sz="1200" dirty="0" smtClean="0">
                <a:latin typeface="하나 L" pitchFamily="18" charset="-127"/>
                <a:ea typeface="하나 L" pitchFamily="18" charset="-127"/>
              </a:rPr>
              <a:t>월 말 기준</a:t>
            </a:r>
            <a:r>
              <a:rPr lang="en-US" altLang="ko-KR" sz="1200" dirty="0" smtClean="0">
                <a:latin typeface="하나 L" pitchFamily="18" charset="-127"/>
                <a:ea typeface="하나 L" pitchFamily="18" charset="-127"/>
              </a:rPr>
              <a:t>)</a:t>
            </a:r>
            <a:endParaRPr lang="ko-KR" altLang="en-US" sz="1200" dirty="0">
              <a:latin typeface="하나 L" pitchFamily="18" charset="-127"/>
              <a:ea typeface="하나 L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34101" y="2389757"/>
            <a:ext cx="0" cy="720080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4101" y="1215323"/>
            <a:ext cx="7932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하나금융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TI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는 하나금융그룹의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IT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전문기업으로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은행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증권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카드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보험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캐피탈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 등 금융 전 분야에서 수준 높은 금융 서비스를 제공하고 있습니다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.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모바일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보안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글로벌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UI/UX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등 성장성 높은 미래 전략 사업과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4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차 산업혁명에 맞춰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AI,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Blockchain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빅데이터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클라우드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등 신기술을 확대해 하나금융그룹의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혁신을 주도해 나갈 것 입니다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.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100392" y="8476"/>
            <a:ext cx="101822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COMPANY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752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HISTORY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8100392" y="8476"/>
            <a:ext cx="101822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COMPANY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grpSp>
        <p:nvGrpSpPr>
          <p:cNvPr id="375" name="그룹 374"/>
          <p:cNvGrpSpPr/>
          <p:nvPr/>
        </p:nvGrpSpPr>
        <p:grpSpPr>
          <a:xfrm>
            <a:off x="8026035" y="3488204"/>
            <a:ext cx="44717" cy="680226"/>
            <a:chOff x="-702456" y="2492316"/>
            <a:chExt cx="48443" cy="669920"/>
          </a:xfrm>
        </p:grpSpPr>
        <p:cxnSp>
          <p:nvCxnSpPr>
            <p:cNvPr id="376" name="직선 연결선 375"/>
            <p:cNvCxnSpPr>
              <a:endCxn id="377" idx="0"/>
            </p:cNvCxnSpPr>
            <p:nvPr/>
          </p:nvCxnSpPr>
          <p:spPr>
            <a:xfrm>
              <a:off x="-678234" y="2492316"/>
              <a:ext cx="0" cy="621477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타원 376"/>
            <p:cNvSpPr/>
            <p:nvPr/>
          </p:nvSpPr>
          <p:spPr>
            <a:xfrm>
              <a:off x="-702456" y="3113793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378" name="그룹 377"/>
          <p:cNvGrpSpPr/>
          <p:nvPr/>
        </p:nvGrpSpPr>
        <p:grpSpPr>
          <a:xfrm>
            <a:off x="7068292" y="3275941"/>
            <a:ext cx="44717" cy="1708615"/>
            <a:chOff x="-702456" y="1431229"/>
            <a:chExt cx="48443" cy="1851000"/>
          </a:xfrm>
        </p:grpSpPr>
        <p:cxnSp>
          <p:nvCxnSpPr>
            <p:cNvPr id="379" name="직선 연결선 378"/>
            <p:cNvCxnSpPr>
              <a:endCxn id="380" idx="0"/>
            </p:cNvCxnSpPr>
            <p:nvPr/>
          </p:nvCxnSpPr>
          <p:spPr>
            <a:xfrm>
              <a:off x="-678234" y="1431229"/>
              <a:ext cx="0" cy="1802557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타원 379"/>
            <p:cNvSpPr/>
            <p:nvPr/>
          </p:nvSpPr>
          <p:spPr>
            <a:xfrm>
              <a:off x="-702456" y="3233786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381" name="그룹 380"/>
          <p:cNvGrpSpPr/>
          <p:nvPr/>
        </p:nvGrpSpPr>
        <p:grpSpPr>
          <a:xfrm>
            <a:off x="7621796" y="1833746"/>
            <a:ext cx="44717" cy="1303100"/>
            <a:chOff x="-708806" y="1225220"/>
            <a:chExt cx="48443" cy="1411692"/>
          </a:xfrm>
        </p:grpSpPr>
        <p:cxnSp>
          <p:nvCxnSpPr>
            <p:cNvPr id="382" name="직선 연결선 381"/>
            <p:cNvCxnSpPr/>
            <p:nvPr/>
          </p:nvCxnSpPr>
          <p:spPr>
            <a:xfrm>
              <a:off x="-684584" y="1225220"/>
              <a:ext cx="0" cy="1411692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타원 382"/>
            <p:cNvSpPr/>
            <p:nvPr/>
          </p:nvSpPr>
          <p:spPr>
            <a:xfrm>
              <a:off x="-708806" y="1225220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384" name="그룹 383"/>
          <p:cNvGrpSpPr/>
          <p:nvPr/>
        </p:nvGrpSpPr>
        <p:grpSpPr>
          <a:xfrm>
            <a:off x="6270665" y="3350027"/>
            <a:ext cx="44717" cy="810131"/>
            <a:chOff x="-702456" y="2364380"/>
            <a:chExt cx="48443" cy="797856"/>
          </a:xfrm>
        </p:grpSpPr>
        <p:cxnSp>
          <p:nvCxnSpPr>
            <p:cNvPr id="385" name="직선 연결선 384"/>
            <p:cNvCxnSpPr>
              <a:endCxn id="386" idx="0"/>
            </p:cNvCxnSpPr>
            <p:nvPr/>
          </p:nvCxnSpPr>
          <p:spPr>
            <a:xfrm>
              <a:off x="-678234" y="2364380"/>
              <a:ext cx="0" cy="749413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타원 385"/>
            <p:cNvSpPr/>
            <p:nvPr/>
          </p:nvSpPr>
          <p:spPr>
            <a:xfrm>
              <a:off x="-702456" y="3113793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387" name="그룹 386"/>
          <p:cNvGrpSpPr/>
          <p:nvPr/>
        </p:nvGrpSpPr>
        <p:grpSpPr>
          <a:xfrm>
            <a:off x="4932146" y="1961736"/>
            <a:ext cx="44717" cy="1201388"/>
            <a:chOff x="-708806" y="1103536"/>
            <a:chExt cx="48443" cy="1301504"/>
          </a:xfrm>
        </p:grpSpPr>
        <p:cxnSp>
          <p:nvCxnSpPr>
            <p:cNvPr id="388" name="직선 연결선 387"/>
            <p:cNvCxnSpPr>
              <a:stCxn id="389" idx="4"/>
            </p:cNvCxnSpPr>
            <p:nvPr/>
          </p:nvCxnSpPr>
          <p:spPr>
            <a:xfrm flipH="1">
              <a:off x="-684585" y="1151979"/>
              <a:ext cx="1" cy="1253061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타원 388"/>
            <p:cNvSpPr/>
            <p:nvPr/>
          </p:nvSpPr>
          <p:spPr>
            <a:xfrm>
              <a:off x="-708806" y="1103536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390" name="그룹 389"/>
          <p:cNvGrpSpPr/>
          <p:nvPr/>
        </p:nvGrpSpPr>
        <p:grpSpPr>
          <a:xfrm>
            <a:off x="4343066" y="2700347"/>
            <a:ext cx="44717" cy="612085"/>
            <a:chOff x="-708806" y="1973820"/>
            <a:chExt cx="48443" cy="663092"/>
          </a:xfrm>
        </p:grpSpPr>
        <p:cxnSp>
          <p:nvCxnSpPr>
            <p:cNvPr id="391" name="직선 연결선 390"/>
            <p:cNvCxnSpPr/>
            <p:nvPr/>
          </p:nvCxnSpPr>
          <p:spPr>
            <a:xfrm>
              <a:off x="-686631" y="1999505"/>
              <a:ext cx="0" cy="637407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타원 391"/>
            <p:cNvSpPr/>
            <p:nvPr/>
          </p:nvSpPr>
          <p:spPr>
            <a:xfrm>
              <a:off x="-708806" y="1973820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393" name="그룹 392"/>
          <p:cNvGrpSpPr/>
          <p:nvPr/>
        </p:nvGrpSpPr>
        <p:grpSpPr>
          <a:xfrm>
            <a:off x="3939497" y="3349229"/>
            <a:ext cx="44717" cy="1708615"/>
            <a:chOff x="-702456" y="1431229"/>
            <a:chExt cx="48443" cy="1851000"/>
          </a:xfrm>
        </p:grpSpPr>
        <p:cxnSp>
          <p:nvCxnSpPr>
            <p:cNvPr id="394" name="직선 연결선 393"/>
            <p:cNvCxnSpPr>
              <a:endCxn id="395" idx="0"/>
            </p:cNvCxnSpPr>
            <p:nvPr/>
          </p:nvCxnSpPr>
          <p:spPr>
            <a:xfrm>
              <a:off x="-678234" y="1431229"/>
              <a:ext cx="0" cy="1802557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타원 394"/>
            <p:cNvSpPr/>
            <p:nvPr/>
          </p:nvSpPr>
          <p:spPr>
            <a:xfrm>
              <a:off x="-702456" y="3233786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396" name="그룹 395"/>
          <p:cNvGrpSpPr/>
          <p:nvPr/>
        </p:nvGrpSpPr>
        <p:grpSpPr>
          <a:xfrm>
            <a:off x="3213094" y="3290738"/>
            <a:ext cx="44717" cy="736482"/>
            <a:chOff x="-702456" y="2364380"/>
            <a:chExt cx="48443" cy="797856"/>
          </a:xfrm>
        </p:grpSpPr>
        <p:cxnSp>
          <p:nvCxnSpPr>
            <p:cNvPr id="397" name="직선 연결선 396"/>
            <p:cNvCxnSpPr>
              <a:endCxn id="398" idx="0"/>
            </p:cNvCxnSpPr>
            <p:nvPr/>
          </p:nvCxnSpPr>
          <p:spPr>
            <a:xfrm>
              <a:off x="-678234" y="2364380"/>
              <a:ext cx="0" cy="749413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타원 397"/>
            <p:cNvSpPr/>
            <p:nvPr/>
          </p:nvSpPr>
          <p:spPr>
            <a:xfrm>
              <a:off x="-702456" y="3113793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399" name="그룹 398"/>
          <p:cNvGrpSpPr/>
          <p:nvPr/>
        </p:nvGrpSpPr>
        <p:grpSpPr>
          <a:xfrm>
            <a:off x="2591422" y="2678653"/>
            <a:ext cx="44717" cy="612085"/>
            <a:chOff x="-708806" y="1973820"/>
            <a:chExt cx="48443" cy="663092"/>
          </a:xfrm>
        </p:grpSpPr>
        <p:cxnSp>
          <p:nvCxnSpPr>
            <p:cNvPr id="400" name="직선 연결선 399"/>
            <p:cNvCxnSpPr/>
            <p:nvPr/>
          </p:nvCxnSpPr>
          <p:spPr>
            <a:xfrm>
              <a:off x="-686631" y="1999505"/>
              <a:ext cx="0" cy="637407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타원 400"/>
            <p:cNvSpPr/>
            <p:nvPr/>
          </p:nvSpPr>
          <p:spPr>
            <a:xfrm>
              <a:off x="-708806" y="1973820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402" name="그룹 401"/>
          <p:cNvGrpSpPr/>
          <p:nvPr/>
        </p:nvGrpSpPr>
        <p:grpSpPr>
          <a:xfrm>
            <a:off x="936908" y="3249170"/>
            <a:ext cx="44717" cy="985196"/>
            <a:chOff x="-702456" y="2094940"/>
            <a:chExt cx="48443" cy="1067296"/>
          </a:xfrm>
        </p:grpSpPr>
        <p:cxnSp>
          <p:nvCxnSpPr>
            <p:cNvPr id="403" name="직선 연결선 402"/>
            <p:cNvCxnSpPr>
              <a:endCxn id="404" idx="0"/>
            </p:cNvCxnSpPr>
            <p:nvPr/>
          </p:nvCxnSpPr>
          <p:spPr>
            <a:xfrm>
              <a:off x="-678234" y="2094940"/>
              <a:ext cx="0" cy="1018853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타원 403"/>
            <p:cNvSpPr/>
            <p:nvPr/>
          </p:nvSpPr>
          <p:spPr>
            <a:xfrm>
              <a:off x="-702456" y="3113793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grpSp>
        <p:nvGrpSpPr>
          <p:cNvPr id="405" name="그룹 404"/>
          <p:cNvGrpSpPr/>
          <p:nvPr/>
        </p:nvGrpSpPr>
        <p:grpSpPr>
          <a:xfrm>
            <a:off x="1684309" y="3382108"/>
            <a:ext cx="44717" cy="1708615"/>
            <a:chOff x="-702456" y="1431229"/>
            <a:chExt cx="48443" cy="1851000"/>
          </a:xfrm>
        </p:grpSpPr>
        <p:cxnSp>
          <p:nvCxnSpPr>
            <p:cNvPr id="406" name="직선 연결선 405"/>
            <p:cNvCxnSpPr>
              <a:endCxn id="407" idx="0"/>
            </p:cNvCxnSpPr>
            <p:nvPr/>
          </p:nvCxnSpPr>
          <p:spPr>
            <a:xfrm>
              <a:off x="-678234" y="1431229"/>
              <a:ext cx="0" cy="1802557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타원 406"/>
            <p:cNvSpPr/>
            <p:nvPr/>
          </p:nvSpPr>
          <p:spPr>
            <a:xfrm>
              <a:off x="-702456" y="3233786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sp>
        <p:nvSpPr>
          <p:cNvPr id="408" name="직사각형 407"/>
          <p:cNvSpPr/>
          <p:nvPr/>
        </p:nvSpPr>
        <p:spPr>
          <a:xfrm>
            <a:off x="118582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1990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09" name="직사각형 408"/>
          <p:cNvSpPr/>
          <p:nvPr/>
        </p:nvSpPr>
        <p:spPr>
          <a:xfrm>
            <a:off x="417511" y="2498435"/>
            <a:ext cx="1127232" cy="348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08.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㈜</a:t>
            </a:r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서은시스템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법인 설립</a:t>
            </a:r>
          </a:p>
        </p:txBody>
      </p:sp>
      <p:sp>
        <p:nvSpPr>
          <p:cNvPr id="410" name="직사각형 409"/>
          <p:cNvSpPr/>
          <p:nvPr/>
        </p:nvSpPr>
        <p:spPr>
          <a:xfrm>
            <a:off x="709706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1994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1" name="직사각형 410"/>
          <p:cNvSpPr/>
          <p:nvPr/>
        </p:nvSpPr>
        <p:spPr>
          <a:xfrm>
            <a:off x="1300830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1997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2" name="직사각형 411"/>
          <p:cNvSpPr/>
          <p:nvPr/>
        </p:nvSpPr>
        <p:spPr>
          <a:xfrm>
            <a:off x="2483077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2005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3" name="직사각형 412"/>
          <p:cNvSpPr/>
          <p:nvPr/>
        </p:nvSpPr>
        <p:spPr>
          <a:xfrm>
            <a:off x="3074201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2008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4" name="직사각형 413"/>
          <p:cNvSpPr/>
          <p:nvPr/>
        </p:nvSpPr>
        <p:spPr>
          <a:xfrm>
            <a:off x="3665324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2009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5" name="직사각형 414"/>
          <p:cNvSpPr/>
          <p:nvPr/>
        </p:nvSpPr>
        <p:spPr>
          <a:xfrm>
            <a:off x="4256448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2011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6" name="직사각형 415"/>
          <p:cNvSpPr/>
          <p:nvPr/>
        </p:nvSpPr>
        <p:spPr>
          <a:xfrm>
            <a:off x="4847572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2012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7" name="직사각형 416"/>
          <p:cNvSpPr/>
          <p:nvPr/>
        </p:nvSpPr>
        <p:spPr>
          <a:xfrm>
            <a:off x="6029819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2015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8" name="직사각형 417"/>
          <p:cNvSpPr/>
          <p:nvPr/>
        </p:nvSpPr>
        <p:spPr>
          <a:xfrm>
            <a:off x="5438696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2014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9" name="직사각형 418"/>
          <p:cNvSpPr/>
          <p:nvPr/>
        </p:nvSpPr>
        <p:spPr>
          <a:xfrm>
            <a:off x="6620943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2016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20" name="직사각형 419"/>
          <p:cNvSpPr/>
          <p:nvPr/>
        </p:nvSpPr>
        <p:spPr>
          <a:xfrm>
            <a:off x="7212067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2017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21" name="직사각형 420"/>
          <p:cNvSpPr/>
          <p:nvPr/>
        </p:nvSpPr>
        <p:spPr>
          <a:xfrm>
            <a:off x="7798833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2018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22" name="직사각형 421"/>
          <p:cNvSpPr/>
          <p:nvPr/>
        </p:nvSpPr>
        <p:spPr>
          <a:xfrm>
            <a:off x="123463" y="3413293"/>
            <a:ext cx="1721534" cy="414521"/>
          </a:xfrm>
          <a:prstGeom prst="rect">
            <a:avLst/>
          </a:prstGeom>
          <a:solidFill>
            <a:srgbClr val="39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15" dirty="0">
                <a:latin typeface="하나 CM" pitchFamily="18" charset="-127"/>
                <a:ea typeface="하나 CM" pitchFamily="18" charset="-127"/>
              </a:rPr>
              <a:t>금융</a:t>
            </a:r>
            <a:r>
              <a:rPr lang="en-US" altLang="ko-KR" sz="1015" dirty="0"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1015" dirty="0">
                <a:latin typeface="하나 CM" pitchFamily="18" charset="-127"/>
                <a:ea typeface="하나 CM" pitchFamily="18" charset="-127"/>
              </a:rPr>
              <a:t>기업으로 출범</a:t>
            </a:r>
          </a:p>
        </p:txBody>
      </p:sp>
      <p:sp>
        <p:nvSpPr>
          <p:cNvPr id="423" name="직사각형 422"/>
          <p:cNvSpPr/>
          <p:nvPr/>
        </p:nvSpPr>
        <p:spPr>
          <a:xfrm>
            <a:off x="1891890" y="3413293"/>
            <a:ext cx="2315307" cy="414521"/>
          </a:xfrm>
          <a:prstGeom prst="rect">
            <a:avLst/>
          </a:prstGeom>
          <a:solidFill>
            <a:srgbClr val="39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15" dirty="0">
                <a:latin typeface="하나 CM" pitchFamily="18" charset="-127"/>
                <a:ea typeface="하나 CM" pitchFamily="18" charset="-127"/>
              </a:rPr>
              <a:t>하나금융지주 계열사 편입</a:t>
            </a:r>
            <a:endParaRPr lang="en-US" altLang="ko-KR" sz="1015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24" name="직사각형 423"/>
          <p:cNvSpPr/>
          <p:nvPr/>
        </p:nvSpPr>
        <p:spPr>
          <a:xfrm>
            <a:off x="4263625" y="3413293"/>
            <a:ext cx="2911227" cy="414521"/>
          </a:xfrm>
          <a:prstGeom prst="rect">
            <a:avLst/>
          </a:prstGeom>
          <a:solidFill>
            <a:srgbClr val="39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15" dirty="0">
                <a:latin typeface="하나 CM" pitchFamily="18" charset="-127"/>
                <a:ea typeface="하나 CM" pitchFamily="18" charset="-127"/>
              </a:rPr>
              <a:t>하나금융그룹 핵심 성장동력</a:t>
            </a:r>
          </a:p>
        </p:txBody>
      </p:sp>
      <p:sp>
        <p:nvSpPr>
          <p:cNvPr id="425" name="직사각형 424"/>
          <p:cNvSpPr/>
          <p:nvPr/>
        </p:nvSpPr>
        <p:spPr>
          <a:xfrm>
            <a:off x="7217097" y="3407546"/>
            <a:ext cx="1712339" cy="414521"/>
          </a:xfrm>
          <a:prstGeom prst="rect">
            <a:avLst/>
          </a:prstGeom>
          <a:solidFill>
            <a:srgbClr val="39A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15" dirty="0">
                <a:latin typeface="하나 CM" pitchFamily="18" charset="-127"/>
                <a:ea typeface="하나 CM" pitchFamily="18" charset="-127"/>
              </a:rPr>
              <a:t>하나금융그룹 </a:t>
            </a:r>
            <a:endParaRPr lang="en-US" altLang="ko-KR" sz="1015" dirty="0">
              <a:latin typeface="하나 CM" pitchFamily="18" charset="-127"/>
              <a:ea typeface="하나 CM" pitchFamily="18" charset="-127"/>
            </a:endParaRPr>
          </a:p>
          <a:p>
            <a:pPr algn="ctr"/>
            <a:r>
              <a:rPr lang="ko-KR" altLang="en-US" sz="1015" dirty="0">
                <a:latin typeface="하나 CM" pitchFamily="18" charset="-127"/>
                <a:ea typeface="하나 CM" pitchFamily="18" charset="-127"/>
              </a:rPr>
              <a:t>디지털 금융 선도</a:t>
            </a:r>
            <a:endParaRPr lang="en-US" altLang="ko-KR" sz="1015" dirty="0">
              <a:latin typeface="하나 CM" pitchFamily="18" charset="-127"/>
              <a:ea typeface="하나 CM" pitchFamily="18" charset="-127"/>
            </a:endParaRPr>
          </a:p>
        </p:txBody>
      </p:sp>
      <p:pic>
        <p:nvPicPr>
          <p:cNvPr id="426" name="Picture 2" descr="C:\Users\HanaTI\Desktop\2018-08-01-5ca64ecb-0940-4bff-8494-63c83f7d23a9\history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1" t="82778" r="9100" b="927"/>
          <a:stretch/>
        </p:blipFill>
        <p:spPr bwMode="auto">
          <a:xfrm>
            <a:off x="174436" y="1700808"/>
            <a:ext cx="1247949" cy="7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" name="Picture 3" descr="C:\Users\HanaTI\Desktop\2018-08-01-5ca64ecb-0940-4bff-8494-63c83f7d23a9\history_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7" t="15584" r="9046" b="67796"/>
          <a:stretch/>
        </p:blipFill>
        <p:spPr bwMode="auto">
          <a:xfrm>
            <a:off x="687276" y="5157192"/>
            <a:ext cx="1327367" cy="78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" name="Picture 4" descr="C:\Users\HanaTI\Desktop\2018-08-01-5ca64ecb-0940-4bff-8494-63c83f7d23a9\history_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3" t="86494" r="9416" b="931"/>
          <a:stretch/>
        </p:blipFill>
        <p:spPr bwMode="auto">
          <a:xfrm>
            <a:off x="2128505" y="1112765"/>
            <a:ext cx="1310175" cy="7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9" name="Picture 5" descr="C:\Users\HanaTI\Desktop\2018-08-01-5ca64ecb-0940-4bff-8494-63c83f7d23a9\history_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0" t="46621" r="8968" b="39762"/>
          <a:stretch/>
        </p:blipFill>
        <p:spPr bwMode="auto">
          <a:xfrm>
            <a:off x="2191036" y="4077330"/>
            <a:ext cx="1238271" cy="7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" name="Picture 6" descr="C:\Users\HanaTI\Desktop\2018-08-01-5ca64ecb-0940-4bff-8494-63c83f7d23a9\history_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27514" r="64062" b="58339"/>
          <a:stretch/>
        </p:blipFill>
        <p:spPr bwMode="auto">
          <a:xfrm>
            <a:off x="3152544" y="5175105"/>
            <a:ext cx="1256991" cy="76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1" name="그룹 430"/>
          <p:cNvGrpSpPr/>
          <p:nvPr/>
        </p:nvGrpSpPr>
        <p:grpSpPr>
          <a:xfrm>
            <a:off x="345784" y="2520187"/>
            <a:ext cx="44717" cy="612085"/>
            <a:chOff x="-708806" y="1973820"/>
            <a:chExt cx="48443" cy="663092"/>
          </a:xfrm>
        </p:grpSpPr>
        <p:cxnSp>
          <p:nvCxnSpPr>
            <p:cNvPr id="432" name="직선 연결선 431"/>
            <p:cNvCxnSpPr/>
            <p:nvPr/>
          </p:nvCxnSpPr>
          <p:spPr>
            <a:xfrm>
              <a:off x="-686631" y="1999505"/>
              <a:ext cx="0" cy="637407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타원 432"/>
            <p:cNvSpPr/>
            <p:nvPr/>
          </p:nvSpPr>
          <p:spPr>
            <a:xfrm>
              <a:off x="-708806" y="1973820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sp>
        <p:nvSpPr>
          <p:cNvPr id="434" name="직사각형 433"/>
          <p:cNvSpPr/>
          <p:nvPr/>
        </p:nvSpPr>
        <p:spPr>
          <a:xfrm>
            <a:off x="319852" y="4198158"/>
            <a:ext cx="1247457" cy="788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04.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㈜</a:t>
            </a:r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한국오라클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ORACLE DBMS 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공급계약</a:t>
            </a:r>
          </a:p>
          <a:p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11.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연구개발 전담부서 설립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35" name="직사각형 434"/>
          <p:cNvSpPr/>
          <p:nvPr/>
        </p:nvSpPr>
        <p:spPr>
          <a:xfrm>
            <a:off x="647183" y="5955665"/>
            <a:ext cx="1479892" cy="47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11.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정부회계 종합전산화 사업자선정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(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제정경제부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)</a:t>
            </a:r>
            <a:endParaRPr lang="ko-KR" altLang="en-US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36" name="직사각형 435"/>
          <p:cNvSpPr/>
          <p:nvPr/>
        </p:nvSpPr>
        <p:spPr>
          <a:xfrm>
            <a:off x="2182001" y="1900215"/>
            <a:ext cx="1479892" cy="632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02.</a:t>
            </a:r>
          </a:p>
          <a:p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하나아이앤에스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상호 변경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03.11.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정부재정정보시스템 사업자 선정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37" name="직사각형 436"/>
          <p:cNvSpPr/>
          <p:nvPr/>
        </p:nvSpPr>
        <p:spPr>
          <a:xfrm>
            <a:off x="2614874" y="2561420"/>
            <a:ext cx="1215397" cy="47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12.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하나금융지주 출범에 따른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금융지주 계열사 편입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38" name="직사각형 437"/>
          <p:cNvSpPr/>
          <p:nvPr/>
        </p:nvSpPr>
        <p:spPr>
          <a:xfrm>
            <a:off x="2118189" y="4825677"/>
            <a:ext cx="1479892" cy="348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08.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공인전자문서보관서 사업자 승인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39" name="직사각형 438"/>
          <p:cNvSpPr/>
          <p:nvPr/>
        </p:nvSpPr>
        <p:spPr>
          <a:xfrm>
            <a:off x="2494371" y="5923520"/>
            <a:ext cx="1981633" cy="603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08.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하나금융그룹 문서관리업무 </a:t>
            </a:r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위수탁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계약 체결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11.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대한민국 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이노베이션 그린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분야 최우수상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40" name="직사각형 439"/>
          <p:cNvSpPr/>
          <p:nvPr/>
        </p:nvSpPr>
        <p:spPr>
          <a:xfrm>
            <a:off x="4010721" y="2232560"/>
            <a:ext cx="1068476" cy="50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08.</a:t>
            </a:r>
          </a:p>
          <a:p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하나캐피탈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차세대 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시스템 구축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41" name="직사각형 440"/>
          <p:cNvSpPr/>
          <p:nvPr/>
        </p:nvSpPr>
        <p:spPr>
          <a:xfrm>
            <a:off x="4979973" y="1966684"/>
            <a:ext cx="1224222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03.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하나금융그룹 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통합보안관제 구축</a:t>
            </a:r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09.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하나저축은행 통합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프로젝트 완료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grpSp>
        <p:nvGrpSpPr>
          <p:cNvPr id="442" name="그룹 441"/>
          <p:cNvGrpSpPr/>
          <p:nvPr/>
        </p:nvGrpSpPr>
        <p:grpSpPr>
          <a:xfrm>
            <a:off x="5547367" y="3422109"/>
            <a:ext cx="44717" cy="736482"/>
            <a:chOff x="-702456" y="2364380"/>
            <a:chExt cx="48443" cy="797856"/>
          </a:xfrm>
        </p:grpSpPr>
        <p:cxnSp>
          <p:nvCxnSpPr>
            <p:cNvPr id="443" name="직선 연결선 442"/>
            <p:cNvCxnSpPr>
              <a:endCxn id="444" idx="0"/>
            </p:cNvCxnSpPr>
            <p:nvPr/>
          </p:nvCxnSpPr>
          <p:spPr>
            <a:xfrm>
              <a:off x="-678234" y="2364380"/>
              <a:ext cx="0" cy="749413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타원 443"/>
            <p:cNvSpPr/>
            <p:nvPr/>
          </p:nvSpPr>
          <p:spPr>
            <a:xfrm>
              <a:off x="-702456" y="3113793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sp>
        <p:nvSpPr>
          <p:cNvPr id="445" name="직사각형 444"/>
          <p:cNvSpPr/>
          <p:nvPr/>
        </p:nvSpPr>
        <p:spPr>
          <a:xfrm>
            <a:off x="4306125" y="4195804"/>
            <a:ext cx="1337238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08.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그룹 전 관계사 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보안관제 통합 완료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12.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글로벌 </a:t>
            </a:r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리모트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뱅킹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플랫폼 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구축 및 적용</a:t>
            </a:r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46" name="직사각형 445"/>
          <p:cNvSpPr/>
          <p:nvPr/>
        </p:nvSpPr>
        <p:spPr>
          <a:xfrm>
            <a:off x="5170221" y="5024254"/>
            <a:ext cx="2064154" cy="76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06.</a:t>
            </a:r>
          </a:p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KEB 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하나은행 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통합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2016 ‘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산업보안대상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’ 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수상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11.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하나금융투자 차세대 시스템 오픈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47" name="직사각형 446"/>
          <p:cNvSpPr/>
          <p:nvPr/>
        </p:nvSpPr>
        <p:spPr>
          <a:xfrm>
            <a:off x="5664585" y="4086720"/>
            <a:ext cx="1337238" cy="91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02.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기업 신용평가 등급 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A 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획득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07.</a:t>
            </a:r>
          </a:p>
          <a:p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청라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그룹데이터센터착공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12.</a:t>
            </a: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1Q Fido 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플랫폼 구축</a:t>
            </a:r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48" name="직사각형 447"/>
          <p:cNvSpPr/>
          <p:nvPr/>
        </p:nvSpPr>
        <p:spPr>
          <a:xfrm>
            <a:off x="6191121" y="1810454"/>
            <a:ext cx="1408922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02.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인도네시아 현지 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자회사 설립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06.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TI 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사명 변경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청라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그룹통합데이터센터 준공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49" name="직사각형 448"/>
          <p:cNvSpPr/>
          <p:nvPr/>
        </p:nvSpPr>
        <p:spPr>
          <a:xfrm>
            <a:off x="7465690" y="4113875"/>
            <a:ext cx="1263487" cy="1157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01.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하나금융융합기술원 설립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endParaRPr lang="en-US" altLang="ko-KR" sz="277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07.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국가대표브랜드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금융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부문 대상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11.</a:t>
            </a: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제 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17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회 대한민국 안전대상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국무총리상 수상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pic>
        <p:nvPicPr>
          <p:cNvPr id="4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332" y="956884"/>
            <a:ext cx="1172180" cy="78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1" name="그룹 450"/>
          <p:cNvGrpSpPr/>
          <p:nvPr/>
        </p:nvGrpSpPr>
        <p:grpSpPr>
          <a:xfrm>
            <a:off x="2152509" y="1900215"/>
            <a:ext cx="44717" cy="1356259"/>
            <a:chOff x="2691924" y="1556792"/>
            <a:chExt cx="48443" cy="1469281"/>
          </a:xfrm>
        </p:grpSpPr>
        <p:sp>
          <p:nvSpPr>
            <p:cNvPr id="452" name="타원 451"/>
            <p:cNvSpPr/>
            <p:nvPr/>
          </p:nvSpPr>
          <p:spPr>
            <a:xfrm>
              <a:off x="2691924" y="1556792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  <p:cxnSp>
          <p:nvCxnSpPr>
            <p:cNvPr id="453" name="직선 연결선 452"/>
            <p:cNvCxnSpPr/>
            <p:nvPr/>
          </p:nvCxnSpPr>
          <p:spPr>
            <a:xfrm>
              <a:off x="2716145" y="1591494"/>
              <a:ext cx="0" cy="1434579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486" y="2690684"/>
            <a:ext cx="966522" cy="36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" name="Picture 4" descr="\\192.15.50.240\전략기획팀\3. 홍보\사진\2018\국가대표브랜드대상_시상식사진\0 수상자 단체사진 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4" r="13115" b="5335"/>
          <a:stretch/>
        </p:blipFill>
        <p:spPr bwMode="auto">
          <a:xfrm>
            <a:off x="7525205" y="5288300"/>
            <a:ext cx="1301197" cy="87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9074" r="-363" b="6124"/>
          <a:stretch/>
        </p:blipFill>
        <p:spPr bwMode="auto">
          <a:xfrm>
            <a:off x="4925734" y="1041744"/>
            <a:ext cx="1168639" cy="78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7" name="직사각형 456"/>
          <p:cNvSpPr/>
          <p:nvPr/>
        </p:nvSpPr>
        <p:spPr>
          <a:xfrm>
            <a:off x="1891953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2003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grpSp>
        <p:nvGrpSpPr>
          <p:cNvPr id="458" name="그룹 457"/>
          <p:cNvGrpSpPr/>
          <p:nvPr/>
        </p:nvGrpSpPr>
        <p:grpSpPr>
          <a:xfrm>
            <a:off x="8826402" y="2054906"/>
            <a:ext cx="44717" cy="1092117"/>
            <a:chOff x="-708806" y="1453785"/>
            <a:chExt cx="48443" cy="1183127"/>
          </a:xfrm>
        </p:grpSpPr>
        <p:cxnSp>
          <p:nvCxnSpPr>
            <p:cNvPr id="459" name="직선 연결선 458"/>
            <p:cNvCxnSpPr>
              <a:stCxn id="460" idx="4"/>
            </p:cNvCxnSpPr>
            <p:nvPr/>
          </p:nvCxnSpPr>
          <p:spPr>
            <a:xfrm>
              <a:off x="-684584" y="1502228"/>
              <a:ext cx="0" cy="1134684"/>
            </a:xfrm>
            <a:prstGeom prst="line">
              <a:avLst/>
            </a:prstGeom>
            <a:ln w="12700">
              <a:solidFill>
                <a:srgbClr val="39A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타원 459"/>
            <p:cNvSpPr/>
            <p:nvPr/>
          </p:nvSpPr>
          <p:spPr>
            <a:xfrm>
              <a:off x="-708806" y="1453785"/>
              <a:ext cx="48443" cy="48443"/>
            </a:xfrm>
            <a:prstGeom prst="ellipse">
              <a:avLst/>
            </a:prstGeom>
            <a:solidFill>
              <a:srgbClr val="39A6A9"/>
            </a:solidFill>
            <a:ln>
              <a:solidFill>
                <a:srgbClr val="39A6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>
                <a:latin typeface="하나 CM" pitchFamily="18" charset="-127"/>
                <a:ea typeface="하나 CM" pitchFamily="18" charset="-127"/>
              </a:endParaRPr>
            </a:p>
          </p:txBody>
        </p:sp>
      </p:grpSp>
      <p:sp>
        <p:nvSpPr>
          <p:cNvPr id="461" name="직사각형 460"/>
          <p:cNvSpPr/>
          <p:nvPr/>
        </p:nvSpPr>
        <p:spPr>
          <a:xfrm>
            <a:off x="8385600" y="3116232"/>
            <a:ext cx="543836" cy="2658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8" dirty="0">
                <a:latin typeface="하나 CM" pitchFamily="18" charset="-127"/>
                <a:ea typeface="하나 CM" pitchFamily="18" charset="-127"/>
              </a:rPr>
              <a:t>2019</a:t>
            </a:r>
            <a:endParaRPr lang="ko-KR" altLang="en-US" sz="1108" dirty="0">
              <a:latin typeface="하나 CM" pitchFamily="18" charset="-127"/>
              <a:ea typeface="하나 CM" pitchFamily="18" charset="-127"/>
            </a:endParaRPr>
          </a:p>
        </p:txBody>
      </p:sp>
      <p:pic>
        <p:nvPicPr>
          <p:cNvPr id="462" name="그림 4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39" y="1200653"/>
            <a:ext cx="1183548" cy="788538"/>
          </a:xfrm>
          <a:prstGeom prst="rect">
            <a:avLst/>
          </a:prstGeom>
        </p:spPr>
      </p:pic>
      <p:sp>
        <p:nvSpPr>
          <p:cNvPr id="463" name="직사각형 462"/>
          <p:cNvSpPr/>
          <p:nvPr/>
        </p:nvSpPr>
        <p:spPr>
          <a:xfrm>
            <a:off x="7430665" y="1966684"/>
            <a:ext cx="1408922" cy="111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01.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사내벤처 출범식 개최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07.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국가대표브랜드 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부문</a:t>
            </a:r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2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년 연속 대상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en-US" altLang="ko-KR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07.</a:t>
            </a: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고용노동부 주관 대한민국 </a:t>
            </a:r>
            <a:endParaRPr lang="en-US" altLang="ko-KR" sz="831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r"/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일자리 </a:t>
            </a:r>
            <a:r>
              <a:rPr lang="ko-KR" altLang="en-US" sz="83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으뜸기업</a:t>
            </a:r>
            <a:r>
              <a:rPr lang="ko-KR" altLang="en-US" sz="831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선정</a:t>
            </a:r>
            <a:endParaRPr lang="en-US" altLang="ko-KR" sz="185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827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759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청라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 그룹통합데이터센터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100392" y="8476"/>
            <a:ext cx="101822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COMPANY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1715476"/>
            <a:ext cx="23574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하나금융그룹의 분산된 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IT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인프라를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   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통합 운영하여 시너지 창출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하나금융그룹 디지털 금융의 허브</a:t>
            </a:r>
            <a:endParaRPr lang="ko-KR" altLang="en-US" sz="1000" dirty="0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912" y="1698957"/>
            <a:ext cx="2215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국내 금융권 최초의 그룹 통합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   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데이터센터 구축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국내 금융권 최초 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‘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그룹 공용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    </a:t>
            </a:r>
            <a:r>
              <a:rPr lang="ko-KR" altLang="en-US" sz="1000" dirty="0" err="1" smtClean="0">
                <a:latin typeface="하나 L" pitchFamily="18" charset="-127"/>
                <a:ea typeface="하나 L" pitchFamily="18" charset="-127"/>
              </a:rPr>
              <a:t>클라우드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 서비스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’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오픈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하나 L" pitchFamily="18" charset="-127"/>
                <a:ea typeface="하나 L" pitchFamily="18" charset="-127"/>
              </a:rPr>
              <a:t>■ </a:t>
            </a:r>
            <a:r>
              <a:rPr lang="en-US" altLang="ko-KR" sz="1000" dirty="0">
                <a:latin typeface="하나 L" pitchFamily="18" charset="-127"/>
                <a:ea typeface="하나 L" pitchFamily="18" charset="-127"/>
              </a:rPr>
              <a:t>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금융지주 최초 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‘</a:t>
            </a:r>
            <a:r>
              <a:rPr lang="ko-KR" altLang="en-US" sz="1000" dirty="0" err="1" smtClean="0">
                <a:latin typeface="하나 L" pitchFamily="18" charset="-127"/>
                <a:ea typeface="하나 L" pitchFamily="18" charset="-127"/>
              </a:rPr>
              <a:t>금융보안원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하나 L" pitchFamily="18" charset="-127"/>
                <a:ea typeface="하나 L" pitchFamily="18" charset="-127"/>
              </a:rPr>
              <a:t> 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    ISMS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인증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’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획득</a:t>
            </a:r>
            <a:endParaRPr lang="ko-KR" altLang="en-US" sz="1000" dirty="0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786578" y="5358814"/>
            <a:ext cx="22860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</a:t>
            </a:r>
            <a:r>
              <a:rPr lang="ko-KR" altLang="en-US" sz="1000" dirty="0" err="1" smtClean="0">
                <a:latin typeface="하나 L" pitchFamily="18" charset="-127"/>
                <a:ea typeface="하나 L" pitchFamily="18" charset="-127"/>
              </a:rPr>
              <a:t>스타트업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 등 대내외 협업 및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   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오픈 이노베이션의 핵심 플랫폼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하나금융그룹 글로벌 진출의 전진기지</a:t>
            </a:r>
            <a:endParaRPr lang="en-US" altLang="ko-KR" sz="1000" dirty="0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2844" y="4857760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녹색 건축물 인증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/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에너지 우수등급 획득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지열 및 태양광 등 </a:t>
            </a:r>
            <a:r>
              <a:rPr lang="ko-KR" altLang="en-US" sz="1000" dirty="0" err="1" smtClean="0">
                <a:latin typeface="하나 L" pitchFamily="18" charset="-127"/>
                <a:ea typeface="하나 L" pitchFamily="18" charset="-127"/>
              </a:rPr>
              <a:t>신재생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 에너지 활용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   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글로벌 수준의 고효율 그린 데이터센터 구축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CPTED (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범죄예방설계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, Crime Prevention     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    Through Environmental Design)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기법 도입</a:t>
            </a:r>
            <a:endParaRPr lang="en-US" altLang="ko-KR" sz="1000" dirty="0" smtClean="0">
              <a:latin typeface="하나 L" pitchFamily="18" charset="-127"/>
              <a:ea typeface="하나 L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■ 최첨단 </a:t>
            </a:r>
            <a:r>
              <a:rPr lang="en-US" altLang="ko-KR" sz="1000" dirty="0" smtClean="0">
                <a:latin typeface="하나 L" pitchFamily="18" charset="-127"/>
                <a:ea typeface="하나 L" pitchFamily="18" charset="-127"/>
              </a:rPr>
              <a:t>IBS (Intelligence Building Systems) </a:t>
            </a:r>
            <a:r>
              <a:rPr lang="ko-KR" altLang="en-US" sz="1000" dirty="0" smtClean="0">
                <a:latin typeface="하나 L" pitchFamily="18" charset="-127"/>
                <a:ea typeface="하나 L" pitchFamily="18" charset="-127"/>
              </a:rPr>
              <a:t>도입</a:t>
            </a:r>
            <a:endParaRPr lang="en-US" altLang="ko-KR" sz="1000" dirty="0">
              <a:latin typeface="하나 L" pitchFamily="18" charset="-127"/>
              <a:ea typeface="하나 L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2671734" y="1785926"/>
            <a:ext cx="2049491" cy="2032003"/>
            <a:chOff x="2743172" y="1785926"/>
            <a:chExt cx="2049491" cy="2032003"/>
          </a:xfrm>
        </p:grpSpPr>
        <p:sp>
          <p:nvSpPr>
            <p:cNvPr id="19" name="타원 18"/>
            <p:cNvSpPr/>
            <p:nvPr/>
          </p:nvSpPr>
          <p:spPr>
            <a:xfrm>
              <a:off x="2757475" y="1817665"/>
              <a:ext cx="2000264" cy="2000264"/>
            </a:xfrm>
            <a:prstGeom prst="ellipse">
              <a:avLst/>
            </a:prstGeom>
            <a:no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막힌 원호 25"/>
            <p:cNvSpPr/>
            <p:nvPr/>
          </p:nvSpPr>
          <p:spPr>
            <a:xfrm>
              <a:off x="2743172" y="1785926"/>
              <a:ext cx="2049491" cy="2028828"/>
            </a:xfrm>
            <a:prstGeom prst="blockArc">
              <a:avLst>
                <a:gd name="adj1" fmla="val 16209781"/>
                <a:gd name="adj2" fmla="val 112509"/>
                <a:gd name="adj3" fmla="val 3166"/>
              </a:avLst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4600560" y="1814490"/>
            <a:ext cx="2031207" cy="2035186"/>
            <a:chOff x="4600560" y="1814490"/>
            <a:chExt cx="2031207" cy="2035186"/>
          </a:xfrm>
        </p:grpSpPr>
        <p:sp>
          <p:nvSpPr>
            <p:cNvPr id="27" name="막힌 원호 26"/>
            <p:cNvSpPr/>
            <p:nvPr/>
          </p:nvSpPr>
          <p:spPr>
            <a:xfrm rot="5400000">
              <a:off x="4598571" y="1816479"/>
              <a:ext cx="2035186" cy="2031207"/>
            </a:xfrm>
            <a:prstGeom prst="blockArc">
              <a:avLst>
                <a:gd name="adj1" fmla="val 16161043"/>
                <a:gd name="adj2" fmla="val 112509"/>
                <a:gd name="adj3" fmla="val 316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4600561" y="1814490"/>
              <a:ext cx="2000264" cy="200026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569604" y="3671873"/>
            <a:ext cx="2031222" cy="2031207"/>
            <a:chOff x="4569604" y="3671873"/>
            <a:chExt cx="2031222" cy="2031207"/>
          </a:xfrm>
        </p:grpSpPr>
        <p:sp>
          <p:nvSpPr>
            <p:cNvPr id="28" name="막힌 원호 27"/>
            <p:cNvSpPr/>
            <p:nvPr/>
          </p:nvSpPr>
          <p:spPr>
            <a:xfrm rot="10800000">
              <a:off x="4569604" y="3671873"/>
              <a:ext cx="2031219" cy="2031207"/>
            </a:xfrm>
            <a:prstGeom prst="blockArc">
              <a:avLst>
                <a:gd name="adj1" fmla="val 16185518"/>
                <a:gd name="adj2" fmla="val 112509"/>
                <a:gd name="adj3" fmla="val 3166"/>
              </a:avLst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4600562" y="3671877"/>
              <a:ext cx="2000264" cy="1995498"/>
            </a:xfrm>
            <a:prstGeom prst="ellipse">
              <a:avLst/>
            </a:prstGeom>
            <a:noFill/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2714612" y="3638537"/>
            <a:ext cx="2028825" cy="2033605"/>
            <a:chOff x="2714612" y="3638537"/>
            <a:chExt cx="2028825" cy="2033605"/>
          </a:xfrm>
        </p:grpSpPr>
        <p:sp>
          <p:nvSpPr>
            <p:cNvPr id="25" name="막힌 원호 24"/>
            <p:cNvSpPr/>
            <p:nvPr/>
          </p:nvSpPr>
          <p:spPr>
            <a:xfrm rot="16200000">
              <a:off x="2712223" y="3640926"/>
              <a:ext cx="2033603" cy="2028825"/>
            </a:xfrm>
            <a:prstGeom prst="blockArc">
              <a:avLst>
                <a:gd name="adj1" fmla="val 16209781"/>
                <a:gd name="adj2" fmla="val 69200"/>
                <a:gd name="adj3" fmla="val 30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2743173" y="3671878"/>
              <a:ext cx="2000264" cy="20002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3457553" y="2600308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하나 B" pitchFamily="18" charset="-127"/>
                <a:ea typeface="하나 B" pitchFamily="18" charset="-127"/>
              </a:rPr>
              <a:t>선도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314941" y="2600308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하나 B" pitchFamily="18" charset="-127"/>
                <a:ea typeface="하나 B" pitchFamily="18" charset="-127"/>
              </a:rPr>
              <a:t>핵심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00363" y="4457696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하나 B" pitchFamily="18" charset="-127"/>
                <a:ea typeface="하나 B" pitchFamily="18" charset="-127"/>
              </a:rPr>
              <a:t>친환경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하나 B" pitchFamily="18" charset="-127"/>
                <a:ea typeface="하나 B" pitchFamily="18" charset="-127"/>
              </a:rPr>
              <a:t>·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하나 B" pitchFamily="18" charset="-127"/>
                <a:ea typeface="하나 B" pitchFamily="18" charset="-127"/>
              </a:rPr>
              <a:t>보안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314941" y="4457696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하나 B" pitchFamily="18" charset="-127"/>
                <a:ea typeface="하나 B" pitchFamily="18" charset="-127"/>
              </a:rPr>
              <a:t>성장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하나 B" pitchFamily="18" charset="-127"/>
              <a:ea typeface="하나 B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4101" y="754586"/>
            <a:ext cx="3950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국내 금융권 최초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하나금융그룹의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인프라 집적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5445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759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지역사회공헌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타원 3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01" y="754586"/>
            <a:ext cx="4168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지역사회와 함께 성장하고 행복을 나누는 하나금융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TI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604" y="1246230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임직원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사회공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헌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0480" y="1237265"/>
            <a:ext cx="493276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정기적으로 가족과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함께 이웃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사회와 나눔을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실천하는 사회공헌 활동을 진행합니다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.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1403648" y="1289061"/>
            <a:ext cx="0" cy="823494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HanaTI\Desktop\0301po9he_1505725508115_img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80" y="3489733"/>
            <a:ext cx="2795293" cy="12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9604" y="3035982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코딩캠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프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0478" y="3019844"/>
            <a:ext cx="598112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인천 지역 초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·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중학생 대상 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IT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기초 프로그램 교육을 진행하여 아이들의 다양한 배움과 꿈을 응원합니다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2576" y="4924076"/>
            <a:ext cx="473398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전문기관과 함께 문화예술 진흥을 위한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예술인 후원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,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공동사업 등을 </a:t>
            </a:r>
            <a:r>
              <a: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진행합니다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L" pitchFamily="18" charset="-127"/>
                <a:ea typeface="하나 L" pitchFamily="18" charset="-127"/>
              </a:rPr>
              <a:t>. 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L" pitchFamily="18" charset="-127"/>
              <a:ea typeface="하나 L" pitchFamily="18" charset="-127"/>
            </a:endParaRPr>
          </a:p>
        </p:txBody>
      </p:sp>
      <p:pic>
        <p:nvPicPr>
          <p:cNvPr id="1032" name="Picture 8" descr="http://autopia.hanafn.com:8206/cimg/04e03n781/bbs/0301po9he_1505725508130_img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0" b="48719"/>
          <a:stretch/>
        </p:blipFill>
        <p:spPr bwMode="auto">
          <a:xfrm>
            <a:off x="4674816" y="3489733"/>
            <a:ext cx="1649072" cy="12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99604" y="4965663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지역사회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메세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나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1403648" y="3095855"/>
            <a:ext cx="0" cy="823494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403648" y="5013176"/>
            <a:ext cx="0" cy="823494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8100392" y="8476"/>
            <a:ext cx="101822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COMPANY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81" y="1692949"/>
            <a:ext cx="2355472" cy="110903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1961" y="1686405"/>
            <a:ext cx="1368152" cy="1123034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t="19950" r="-571" b="1594"/>
          <a:stretch/>
        </p:blipFill>
        <p:spPr>
          <a:xfrm>
            <a:off x="4674817" y="5301208"/>
            <a:ext cx="2129432" cy="125300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/>
          <a:stretch/>
        </p:blipFill>
        <p:spPr>
          <a:xfrm>
            <a:off x="1784480" y="5301208"/>
            <a:ext cx="2795293" cy="12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29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971030" y="3683551"/>
            <a:ext cx="7200800" cy="1588"/>
          </a:xfrm>
          <a:prstGeom prst="line">
            <a:avLst/>
          </a:prstGeom>
          <a:ln w="28575"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타원 2"/>
          <p:cNvSpPr/>
          <p:nvPr/>
        </p:nvSpPr>
        <p:spPr>
          <a:xfrm>
            <a:off x="899592" y="3612113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8172970" y="3612113"/>
            <a:ext cx="142876" cy="142876"/>
          </a:xfrm>
          <a:prstGeom prst="ellipse">
            <a:avLst/>
          </a:prstGeom>
          <a:solidFill>
            <a:srgbClr val="39A6A9"/>
          </a:solidFill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L" pitchFamily="18" charset="-127"/>
              <a:ea typeface="하나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3601" y="3820978"/>
            <a:ext cx="2635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를 바꾸다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. TI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로 바꾸다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9969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2800" dirty="0">
              <a:latin typeface="하나 CM" pitchFamily="18" charset="-127"/>
              <a:ea typeface="하나 C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2296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09815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VISON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&amp; 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STRATEGIC BEST 2025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573068"/>
            <a:ext cx="8072462" cy="0"/>
          </a:xfrm>
          <a:prstGeom prst="line">
            <a:avLst/>
          </a:prstGeom>
          <a:ln>
            <a:solidFill>
              <a:srgbClr val="39A6A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8069287" y="523857"/>
            <a:ext cx="96838" cy="96838"/>
          </a:xfrm>
          <a:prstGeom prst="ellipse">
            <a:avLst/>
          </a:prstGeom>
          <a:noFill/>
          <a:ln w="9525"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2753947" y="3294276"/>
            <a:ext cx="1872208" cy="1872208"/>
          </a:xfrm>
          <a:prstGeom prst="ellipse">
            <a:avLst/>
          </a:prstGeom>
          <a:solidFill>
            <a:srgbClr val="39A6A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6291227" y="3294276"/>
            <a:ext cx="1872208" cy="1872208"/>
          </a:xfrm>
          <a:prstGeom prst="ellipse">
            <a:avLst/>
          </a:prstGeom>
          <a:solidFill>
            <a:srgbClr val="39A6A9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985307" y="3294276"/>
            <a:ext cx="1872208" cy="1872208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4522587" y="3294276"/>
            <a:ext cx="1872208" cy="1872208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56922" y="3595663"/>
            <a:ext cx="1729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Best </a:t>
            </a:r>
          </a:p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IT Service Provider</a:t>
            </a:r>
          </a:p>
          <a:p>
            <a:pPr algn="ctr"/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그룹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IT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서비스 품질 향상</a:t>
            </a:r>
            <a:endParaRPr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전문가 확보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66" y="3595663"/>
            <a:ext cx="946093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Enabler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To Global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Global IT </a:t>
            </a:r>
            <a:endParaRPr lang="en-US" altLang="ko-KR" sz="1100" dirty="0" smtClean="0">
              <a:solidFill>
                <a:schemeClr val="bg1"/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커버리지 </a:t>
            </a:r>
            <a:r>
              <a:rPr lang="ko-KR" altLang="en-US" sz="1100" dirty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확대</a:t>
            </a:r>
          </a:p>
          <a:p>
            <a:pPr algn="ctr">
              <a:lnSpc>
                <a:spcPct val="150000"/>
              </a:lnSpc>
            </a:pPr>
            <a:endParaRPr lang="en-US" altLang="ko-KR" sz="1400" dirty="0" smtClean="0">
              <a:solidFill>
                <a:schemeClr val="bg1"/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7" name="직선 연결선 6"/>
          <p:cNvCxnSpPr>
            <a:stCxn id="35" idx="0"/>
          </p:cNvCxnSpPr>
          <p:nvPr/>
        </p:nvCxnSpPr>
        <p:spPr>
          <a:xfrm flipV="1">
            <a:off x="1921411" y="2574196"/>
            <a:ext cx="0" cy="720080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3690051" y="2574196"/>
            <a:ext cx="0" cy="720080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5458691" y="2574196"/>
            <a:ext cx="0" cy="720080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7227331" y="2574196"/>
            <a:ext cx="0" cy="720080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921411" y="2574196"/>
            <a:ext cx="5305920" cy="0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endCxn id="12" idx="2"/>
          </p:cNvCxnSpPr>
          <p:nvPr/>
        </p:nvCxnSpPr>
        <p:spPr>
          <a:xfrm flipV="1">
            <a:off x="4568673" y="1810329"/>
            <a:ext cx="5002" cy="763868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2145767" y="1410219"/>
            <a:ext cx="4855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“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하나금융그룹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핵심 성장동력이 되는 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IT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파트너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”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4568673" y="1100366"/>
            <a:ext cx="0" cy="288032"/>
          </a:xfrm>
          <a:prstGeom prst="line">
            <a:avLst/>
          </a:prstGeom>
          <a:ln w="12700">
            <a:solidFill>
              <a:srgbClr val="39A6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3125399" y="764704"/>
            <a:ext cx="2882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하나 CM" pitchFamily="18" charset="-127"/>
                <a:ea typeface="하나 CM" pitchFamily="18" charset="-127"/>
              </a:rPr>
              <a:t>신뢰받고 앞서가는 글로벌 금융그룹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cxnSp>
        <p:nvCxnSpPr>
          <p:cNvPr id="22" name="직선 화살표 연결선 21"/>
          <p:cNvCxnSpPr>
            <a:stCxn id="35" idx="4"/>
          </p:cNvCxnSpPr>
          <p:nvPr/>
        </p:nvCxnSpPr>
        <p:spPr>
          <a:xfrm>
            <a:off x="1921411" y="5166484"/>
            <a:ext cx="0" cy="494764"/>
          </a:xfrm>
          <a:prstGeom prst="straightConnector1">
            <a:avLst/>
          </a:prstGeom>
          <a:ln>
            <a:solidFill>
              <a:srgbClr val="39A6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/>
          <p:nvPr/>
        </p:nvCxnSpPr>
        <p:spPr>
          <a:xfrm>
            <a:off x="3708314" y="5166484"/>
            <a:ext cx="0" cy="494764"/>
          </a:xfrm>
          <a:prstGeom prst="straightConnector1">
            <a:avLst/>
          </a:prstGeom>
          <a:ln>
            <a:solidFill>
              <a:srgbClr val="39A6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5458691" y="5166484"/>
            <a:ext cx="0" cy="494764"/>
          </a:xfrm>
          <a:prstGeom prst="straightConnector1">
            <a:avLst/>
          </a:prstGeom>
          <a:ln>
            <a:solidFill>
              <a:srgbClr val="39A6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7244072" y="5166484"/>
            <a:ext cx="0" cy="494764"/>
          </a:xfrm>
          <a:prstGeom prst="straightConnector1">
            <a:avLst/>
          </a:prstGeom>
          <a:ln>
            <a:solidFill>
              <a:srgbClr val="39A6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14877" y="3595663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Synergy</a:t>
            </a:r>
          </a:p>
          <a:p>
            <a:pPr algn="ctr"/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Creation</a:t>
            </a:r>
          </a:p>
          <a:p>
            <a:pPr algn="ctr"/>
            <a:endParaRPr lang="en-US" altLang="ko-KR" sz="1100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그룹</a:t>
            </a:r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통합데이터센터 </a:t>
            </a:r>
            <a:endParaRPr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커버리지 확대</a:t>
            </a:r>
            <a:endParaRPr lang="en-US" altLang="ko-KR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6827" y="3585993"/>
            <a:ext cx="1154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Technology </a:t>
            </a:r>
          </a:p>
          <a:p>
            <a:pPr algn="ctr"/>
            <a:r>
              <a:rPr lang="en-US" altLang="ko-KR" sz="140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Leadership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10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R&amp;BD </a:t>
            </a:r>
            <a:r>
              <a:rPr lang="ko-KR" altLang="en-US" sz="110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강화 및</a:t>
            </a:r>
            <a:endParaRPr lang="en-US" altLang="ko-KR" sz="1100" dirty="0" smtClean="0">
              <a:solidFill>
                <a:schemeClr val="bg1"/>
              </a:solidFill>
              <a:latin typeface="하나 CM" pitchFamily="18" charset="-127"/>
              <a:ea typeface="하나 C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하나 CM" pitchFamily="18" charset="-127"/>
                <a:ea typeface="하나 CM" pitchFamily="18" charset="-127"/>
              </a:rPr>
              <a:t>자체 솔루션 확보</a:t>
            </a:r>
            <a:endParaRPr lang="en-US" altLang="ko-KR" sz="1400" dirty="0" smtClean="0">
              <a:solidFill>
                <a:schemeClr val="bg1"/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44392" y="5649834"/>
            <a:ext cx="1551053" cy="596677"/>
          </a:xfrm>
          <a:prstGeom prst="rect">
            <a:avLst/>
          </a:prstGeom>
          <a:noFill/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그룹 </a:t>
            </a:r>
            <a:r>
              <a:rPr lang="en-US" altLang="ko-KR" sz="15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IT </a:t>
            </a:r>
            <a:r>
              <a:rPr lang="ko-KR" altLang="en-US" sz="15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전문화</a:t>
            </a:r>
            <a:endParaRPr lang="ko-KR" altLang="en-US" sz="1500" dirty="0">
              <a:solidFill>
                <a:srgbClr val="39A6A9"/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920405" y="5649834"/>
            <a:ext cx="1551053" cy="596677"/>
          </a:xfrm>
          <a:prstGeom prst="rect">
            <a:avLst/>
          </a:prstGeom>
          <a:noFill/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Global </a:t>
            </a:r>
            <a:r>
              <a:rPr lang="en-US" altLang="ko-KR" sz="1400" dirty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IT</a:t>
            </a:r>
          </a:p>
          <a:p>
            <a:pPr algn="ctr"/>
            <a:r>
              <a:rPr lang="en-US" altLang="ko-KR" sz="1400" dirty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Positioning </a:t>
            </a:r>
            <a:r>
              <a:rPr lang="ko-KR" altLang="en-US" sz="14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강화</a:t>
            </a:r>
            <a:endParaRPr lang="ko-KR" altLang="en-US" sz="1400" dirty="0">
              <a:solidFill>
                <a:srgbClr val="39A6A9"/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696418" y="5649834"/>
            <a:ext cx="1551053" cy="596677"/>
          </a:xfrm>
          <a:prstGeom prst="rect">
            <a:avLst/>
          </a:prstGeom>
          <a:noFill/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그룹 </a:t>
            </a:r>
            <a:r>
              <a:rPr lang="en-US" altLang="ko-KR" sz="1500" dirty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IT </a:t>
            </a:r>
            <a:endParaRPr lang="en-US" altLang="ko-KR" sz="1500" dirty="0" smtClean="0">
              <a:solidFill>
                <a:srgbClr val="39A6A9"/>
              </a:solidFill>
              <a:latin typeface="하나 CM" pitchFamily="18" charset="-127"/>
              <a:ea typeface="하나 CM" pitchFamily="18" charset="-127"/>
            </a:endParaRPr>
          </a:p>
          <a:p>
            <a:pPr algn="ctr"/>
            <a:r>
              <a:rPr lang="ko-KR" altLang="en-US" sz="1500" dirty="0" err="1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콜라</a:t>
            </a:r>
            <a:r>
              <a:rPr lang="ko-KR" altLang="en-US" sz="1500" dirty="0" err="1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보</a:t>
            </a:r>
            <a:r>
              <a:rPr lang="ko-KR" altLang="en-US" sz="15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 </a:t>
            </a:r>
            <a:r>
              <a:rPr lang="ko-KR" altLang="en-US" sz="1500" dirty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확대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6472432" y="5649834"/>
            <a:ext cx="1551053" cy="596677"/>
          </a:xfrm>
          <a:prstGeom prst="rect">
            <a:avLst/>
          </a:prstGeom>
          <a:noFill/>
          <a:ln>
            <a:solidFill>
              <a:srgbClr val="39A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금융 </a:t>
            </a:r>
            <a:r>
              <a:rPr lang="en-US" altLang="ko-KR" sz="15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DT* </a:t>
            </a:r>
          </a:p>
          <a:p>
            <a:pPr algn="ctr"/>
            <a:r>
              <a:rPr lang="ko-KR" altLang="en-US" sz="1500" dirty="0" smtClean="0">
                <a:solidFill>
                  <a:srgbClr val="39A6A9"/>
                </a:solidFill>
                <a:latin typeface="하나 CM" pitchFamily="18" charset="-127"/>
                <a:ea typeface="하나 CM" pitchFamily="18" charset="-127"/>
              </a:rPr>
              <a:t>선도 및 확산</a:t>
            </a:r>
            <a:endParaRPr lang="ko-KR" altLang="en-US" sz="1500" dirty="0">
              <a:solidFill>
                <a:srgbClr val="39A6A9"/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02211" y="6519386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하나 CM" pitchFamily="18" charset="-127"/>
                <a:ea typeface="하나 CM" pitchFamily="18" charset="-127"/>
              </a:rPr>
              <a:t>*DT : Digital Transformation</a:t>
            </a: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하나 CM" pitchFamily="18" charset="-127"/>
              <a:ea typeface="하나 CM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236378" y="8476"/>
            <a:ext cx="91723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하나 CM" pitchFamily="18" charset="-127"/>
                <a:ea typeface="하나 CM" pitchFamily="18" charset="-127"/>
              </a:rPr>
              <a:t>BUSINESS</a:t>
            </a:r>
            <a:endParaRPr lang="ko-KR" altLang="en-US" sz="1400" dirty="0">
              <a:latin typeface="하나 CM" pitchFamily="18" charset="-127"/>
              <a:ea typeface="하나 C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152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5959</TotalTime>
  <Words>1516</Words>
  <Application>Microsoft Office PowerPoint</Application>
  <PresentationFormat>화면 슬라이드 쇼(4:3)</PresentationFormat>
  <Paragraphs>425</Paragraphs>
  <Slides>20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Arial</vt:lpstr>
      <vt:lpstr>하나 CM</vt:lpstr>
      <vt:lpstr>하나 B</vt:lpstr>
      <vt:lpstr>맑은 고딕</vt:lpstr>
      <vt:lpstr>하나 M</vt:lpstr>
      <vt:lpstr>하나 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HanaTI</dc:creator>
  <cp:lastModifiedBy>HanaTI</cp:lastModifiedBy>
  <cp:revision>962</cp:revision>
  <cp:lastPrinted>2018-08-02T07:34:34Z</cp:lastPrinted>
  <dcterms:created xsi:type="dcterms:W3CDTF">2018-07-24T06:22:39Z</dcterms:created>
  <dcterms:modified xsi:type="dcterms:W3CDTF">2021-11-09T08:47:12Z</dcterms:modified>
</cp:coreProperties>
</file>