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21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9.xml" ContentType="application/vnd.openxmlformats-officedocument.presentationml.slide+xml"/>
  <Override PartName="/ppt/slides/slide43.xml" ContentType="application/vnd.openxmlformats-officedocument.presentationml.slide+xml"/>
  <Override PartName="/ppt/slides/slide60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5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76.xml" ContentType="application/vnd.openxmlformats-officedocument.presentationml.slide+xml"/>
  <Override PartName="/ppt/slides/slide74.xml" ContentType="application/vnd.openxmlformats-officedocument.presentationml.slide+xml"/>
  <Override PartName="/ppt/slides/slide66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77.xml" ContentType="application/vnd.openxmlformats-officedocument.presentationml.slide+xml"/>
  <Override PartName="/ppt/slides/slide64.xml" ContentType="application/vnd.openxmlformats-officedocument.presentationml.slide+xml"/>
  <Override PartName="/ppt/slides/slide78.xml" ContentType="application/vnd.openxmlformats-officedocument.presentationml.slide+xml"/>
  <Override PartName="/ppt/slides/slide65.xml" ContentType="application/vnd.openxmlformats-officedocument.presentationml.slide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4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olors25.xml" ContentType="application/vnd.ms-office.chartcolorstyle+xml"/>
  <Override PartName="/ppt/charts/style25.xml" ContentType="application/vnd.ms-office.chartstyle+xml"/>
  <Override PartName="/ppt/charts/chart68.xml" ContentType="application/vnd.openxmlformats-officedocument.drawingml.chart+xml"/>
  <Override PartName="/ppt/charts/chart67.xml" ContentType="application/vnd.openxmlformats-officedocument.drawingml.chart+xml"/>
  <Override PartName="/ppt/embeddings/Microsoft_Excel_____76.xlsx" ContentType="application/haansoftxlsx"/>
  <Override PartName="/ppt/charts/colors18.xml" ContentType="application/vnd.ms-office.chartcolorstyle+xml"/>
  <Override PartName="/ppt/charts/style18.xml" ContentType="application/vnd.ms-office.chartstyle+xml"/>
  <Override PartName="/ppt/charts/chart53.xml" ContentType="application/vnd.openxmlformats-officedocument.drawingml.chart+xml"/>
  <Override PartName="/ppt/charts/chart52.xml" ContentType="application/vnd.openxmlformats-officedocument.drawingml.chart+xml"/>
  <Override PartName="/ppt/charts/chart5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56.xml" ContentType="application/vnd.openxmlformats-officedocument.drawingml.chart+xml"/>
  <Override PartName="/ppt/charts/colors20.xml" ContentType="application/vnd.ms-office.chartcolorstyle+xml"/>
  <Override PartName="/ppt/charts/style20.xml" ContentType="application/vnd.ms-office.chartstyle+xml"/>
  <Override PartName="/ppt/charts/chart55.xml" ContentType="application/vnd.openxmlformats-officedocument.drawingml.chart+xml"/>
  <Override PartName="/ppt/charts/chart51.xml" ContentType="application/vnd.openxmlformats-officedocument.drawingml.chart+xml"/>
  <Override PartName="/ppt/charts/chart50.xml" ContentType="application/vnd.openxmlformats-officedocument.drawingml.chart+xml"/>
  <Override PartName="/ppt/embeddings/Microsoft_Excel_____62.xlsx" ContentType="application/haansoftxlsx"/>
  <Override PartName="/ppt/charts/colors17.xml" ContentType="application/vnd.ms-office.chartcolorstyle+xml"/>
  <Override PartName="/ppt/charts/style17.xml" ContentType="application/vnd.ms-office.chartstyle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9.xml" ContentType="application/vnd.openxmlformats-officedocument.drawingml.chart+xml"/>
  <Override PartName="/ppt/charts/chart48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64.xml" ContentType="application/vnd.openxmlformats-officedocument.drawingml.chart+xml"/>
  <Override PartName="/ppt/charts/chart6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65.xml" ContentType="application/vnd.openxmlformats-officedocument.drawingml.chart+xml"/>
  <Override PartName="/ppt/charts/colors24.xml" ContentType="application/vnd.ms-office.chartcolorstyle+xml"/>
  <Override PartName="/ppt/charts/style24.xml" ContentType="application/vnd.ms-office.chartstyle+xml"/>
  <Override PartName="/ppt/charts/chart66.xml" ContentType="application/vnd.openxmlformats-officedocument.drawingml.chart+xml"/>
  <Override PartName="/ppt/charts/chart62.xml" ContentType="application/vnd.openxmlformats-officedocument.drawingml.chart+xml"/>
  <Override PartName="/ppt/charts/chart59.xml" ContentType="application/vnd.openxmlformats-officedocument.drawingml.chart+xml"/>
  <Override PartName="/ppt/charts/chart58.xml" ContentType="application/vnd.openxmlformats-officedocument.drawingml.chart+xml"/>
  <Override PartName="/ppt/charts/chart57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61.xml" ContentType="application/vnd.openxmlformats-officedocument.drawingml.chart+xml"/>
  <Override PartName="/ppt/charts/chart60.xml" ContentType="application/vnd.openxmlformats-officedocument.drawingml.chart+xml"/>
  <Override PartName="/ppt/notesMasters/notesMaster1.xml" ContentType="application/vnd.openxmlformats-officedocument.presentationml.notesMaster+xml"/>
  <Override PartName="/ppt/charts/chart70.xml" ContentType="application/vnd.openxmlformats-officedocument.drawingml.chart+xml"/>
  <Override PartName="/ppt/charts/chart69.xml" ContentType="application/vnd.openxmlformats-officedocument.drawingml.chart+xml"/>
  <Override PartName="/ppt/charts/chart39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44.xml" ContentType="application/vnd.openxmlformats-officedocument.drawingml.chart+xml"/>
  <Override PartName="/ppt/charts/chart10.xml" ContentType="application/vnd.openxmlformats-officedocument.drawingml.chart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charts/chart3.xml" ContentType="application/vnd.openxmlformats-officedocument.drawingml.chart+xml"/>
  <Override PartName="/ppt/charts/style1.xml" ContentType="application/vnd.ms-office.chart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chart8.xml" ContentType="application/vnd.openxmlformats-officedocument.drawingml.chart+xml"/>
  <Override PartName="/ppt/charts/chart5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olors12.xml" ContentType="application/vnd.ms-office.chartcolorstyle+xml"/>
  <Override PartName="/ppt/charts/style12.xml" ContentType="application/vnd.ms-office.chartstyle+xml"/>
  <Override PartName="/ppt/charts/chart31.xml" ContentType="application/vnd.openxmlformats-officedocument.drawingml.chart+xml"/>
  <Override PartName="/ppt/charts/colors11.xml" ContentType="application/vnd.ms-office.chartcolorstyl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style11.xml" ContentType="application/vnd.ms-office.chartstyle+xml"/>
  <Override PartName="/ppt/charts/chart30.xml" ContentType="application/vnd.openxmlformats-officedocument.drawingml.chart+xml"/>
  <Override PartName="/ppt/charts/chart27.xml" ContentType="application/vnd.openxmlformats-officedocument.drawingml.chart+xml"/>
  <Override PartName="/ppt/charts/chart26.xml" ContentType="application/vnd.openxmlformats-officedocument.drawingml.chart+xml"/>
  <Override PartName="/ppt/charts/chart25.xml" ContentType="application/vnd.openxmlformats-officedocument.drawingml.chart+xml"/>
  <Override PartName="/ppt/charts/chart28.xml" ContentType="application/vnd.openxmlformats-officedocument.drawingml.chart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hart29.xml" ContentType="application/vnd.openxmlformats-officedocument.drawingml.chart+xml"/>
  <Override PartName="/ppt/charts/colors9.xml" ContentType="application/vnd.ms-office.chartcolorstyle+xml"/>
  <Override PartName="/ppt/charts/chart41.xml" ContentType="application/vnd.openxmlformats-officedocument.drawingml.chart+xml"/>
  <Override PartName="/ppt/charts/colors14.xml" ContentType="application/vnd.ms-office.chartcolorstyle+xml"/>
  <Override PartName="/ppt/charts/style14.xml" ContentType="application/vnd.ms-office.chartstyle+xml"/>
  <Override PartName="/ppt/charts/chart4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43.xml" ContentType="application/vnd.openxmlformats-officedocument.drawingml.chart+xml"/>
  <Override PartName="/ppt/charts/colors16.xml" ContentType="application/vnd.ms-office.chartcolorstyle+xml"/>
  <Override PartName="/ppt/charts/style16.xml" ContentType="application/vnd.ms-office.chartstyle+xml"/>
  <Override PartName="/ppt/charts/chart42.xml" ContentType="application/vnd.openxmlformats-officedocument.drawingml.chart+xml"/>
  <Override PartName="/ppt/charts/chart38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37.xml" ContentType="application/vnd.openxmlformats-officedocument.drawingml.chart+xml"/>
  <Override PartName="/ppt/charts/chart36.xml" ContentType="application/vnd.openxmlformats-officedocument.drawingml.chart+xml"/>
  <Override PartName="/ppt/charts/colors8.xml" ContentType="application/vnd.ms-office.chartcolorstyle+xml"/>
  <Override PartName="/ppt/charts/chart24.xml" ContentType="application/vnd.openxmlformats-officedocument.drawingml.chart+xml"/>
  <Override PartName="/ppt/charts/style8.xml" ContentType="application/vnd.ms-office.chartstyle+xml"/>
  <Override PartName="/ppt/charts/chart14.xml" ContentType="application/vnd.openxmlformats-officedocument.drawingml.chart+xml"/>
  <Override PartName="/ppt/charts/colors4.xml" ContentType="application/vnd.ms-office.chartcolorstyle+xml"/>
  <Override PartName="/ppt/charts/style4.xml" ContentType="application/vnd.ms-office.chartstyle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20.xml" ContentType="application/vnd.openxmlformats-officedocument.drawingml.chart+xml"/>
  <Override PartName="/ppt/charts/chart19.xml" ContentType="application/vnd.openxmlformats-officedocument.drawingml.chart+xml"/>
  <Override PartName="/ppt/charts/chart18.xml" ContentType="application/vnd.openxmlformats-officedocument.drawingml.chart+xml"/>
  <Override PartName="/ppt/charts/chart21.xml" ContentType="application/vnd.openxmlformats-officedocument.drawingml.chart+xml"/>
  <Override PartName="/ppt/charts/colors7.xml" ContentType="application/vnd.ms-office.chartcolorstyle+xml"/>
  <Override PartName="/ppt/charts/style7.xml" ContentType="application/vnd.ms-office.chartstyle+xml"/>
  <Override PartName="/ppt/charts/chart23.xml" ContentType="application/vnd.openxmlformats-officedocument.drawingml.chart+xml"/>
  <Override PartName="/ppt/charts/chart22.xml" ContentType="application/vnd.openxmlformats-officedocument.drawingml.chart+xml"/>
  <Override PartName="/ppt/charts/chart1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5.xml" ContentType="application/vnd.openxmlformats-officedocument.drawingml.chart+xml"/>
  <Override PartName="/ppt/charts/chart17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4" r:id="rId1"/>
  </p:sldMasterIdLst>
  <p:notesMasterIdLst>
    <p:notesMasterId r:id="rId80"/>
  </p:notesMasterIdLst>
  <p:sldIdLst>
    <p:sldId id="824" r:id="rId2"/>
    <p:sldId id="825" r:id="rId3"/>
    <p:sldId id="826" r:id="rId4"/>
    <p:sldId id="837" r:id="rId5"/>
    <p:sldId id="840" r:id="rId6"/>
    <p:sldId id="834" r:id="rId7"/>
    <p:sldId id="841" r:id="rId8"/>
    <p:sldId id="938" r:id="rId9"/>
    <p:sldId id="843" r:id="rId10"/>
    <p:sldId id="832" r:id="rId11"/>
    <p:sldId id="846" r:id="rId12"/>
    <p:sldId id="847" r:id="rId13"/>
    <p:sldId id="829" r:id="rId14"/>
    <p:sldId id="933" r:id="rId15"/>
    <p:sldId id="855" r:id="rId16"/>
    <p:sldId id="923" r:id="rId17"/>
    <p:sldId id="926" r:id="rId18"/>
    <p:sldId id="856" r:id="rId19"/>
    <p:sldId id="858" r:id="rId20"/>
    <p:sldId id="982" r:id="rId21"/>
    <p:sldId id="977" r:id="rId22"/>
    <p:sldId id="978" r:id="rId23"/>
    <p:sldId id="979" r:id="rId24"/>
    <p:sldId id="940" r:id="rId25"/>
    <p:sldId id="869" r:id="rId26"/>
    <p:sldId id="866" r:id="rId27"/>
    <p:sldId id="867" r:id="rId28"/>
    <p:sldId id="949" r:id="rId29"/>
    <p:sldId id="941" r:id="rId30"/>
    <p:sldId id="872" r:id="rId31"/>
    <p:sldId id="983" r:id="rId32"/>
    <p:sldId id="980" r:id="rId33"/>
    <p:sldId id="928" r:id="rId34"/>
    <p:sldId id="932" r:id="rId35"/>
    <p:sldId id="981" r:id="rId36"/>
    <p:sldId id="874" r:id="rId37"/>
    <p:sldId id="875" r:id="rId38"/>
    <p:sldId id="986" r:id="rId39"/>
    <p:sldId id="965" r:id="rId40"/>
    <p:sldId id="966" r:id="rId41"/>
    <p:sldId id="967" r:id="rId42"/>
    <p:sldId id="968" r:id="rId43"/>
    <p:sldId id="987" r:id="rId44"/>
    <p:sldId id="946" r:id="rId45"/>
    <p:sldId id="947" r:id="rId46"/>
    <p:sldId id="948" r:id="rId47"/>
    <p:sldId id="988" r:id="rId48"/>
    <p:sldId id="958" r:id="rId49"/>
    <p:sldId id="959" r:id="rId50"/>
    <p:sldId id="960" r:id="rId51"/>
    <p:sldId id="989" r:id="rId52"/>
    <p:sldId id="969" r:id="rId53"/>
    <p:sldId id="970" r:id="rId54"/>
    <p:sldId id="990" r:id="rId55"/>
    <p:sldId id="984" r:id="rId56"/>
    <p:sldId id="985" r:id="rId57"/>
    <p:sldId id="991" r:id="rId58"/>
    <p:sldId id="971" r:id="rId59"/>
    <p:sldId id="972" r:id="rId60"/>
    <p:sldId id="992" r:id="rId61"/>
    <p:sldId id="973" r:id="rId62"/>
    <p:sldId id="974" r:id="rId63"/>
    <p:sldId id="993" r:id="rId64"/>
    <p:sldId id="961" r:id="rId65"/>
    <p:sldId id="962" r:id="rId66"/>
    <p:sldId id="954" r:id="rId67"/>
    <p:sldId id="951" r:id="rId68"/>
    <p:sldId id="955" r:id="rId69"/>
    <p:sldId id="956" r:id="rId70"/>
    <p:sldId id="963" r:id="rId71"/>
    <p:sldId id="964" r:id="rId72"/>
    <p:sldId id="952" r:id="rId73"/>
    <p:sldId id="953" r:id="rId74"/>
    <p:sldId id="975" r:id="rId75"/>
    <p:sldId id="976" r:id="rId76"/>
    <p:sldId id="957" r:id="rId77"/>
    <p:sldId id="950" r:id="rId78"/>
    <p:sldId id="918" r:id="rId79"/>
  </p:sldIdLst>
  <p:sldSz cx="10621963" cy="7308850"/>
  <p:notesSz cx="6797675" cy="9926638"/>
  <p:embeddedFontLst>
    <p:embeddedFont>
      <p:font typeface="HY견고딕" panose="02030600000101010101" pitchFamily="18" charset="-127"/>
      <p:regular r:id="rId81"/>
    </p:embeddedFont>
    <p:embeddedFont>
      <p:font typeface="원신한 Medium" panose="020B0603000000000000" pitchFamily="50" charset="-127"/>
      <p:regular r:id="rId82"/>
    </p:embeddedFont>
    <p:embeddedFont>
      <p:font typeface="Calibri Light" panose="020F0302020204030204" pitchFamily="34" charset="0"/>
      <p:regular r:id="rId83"/>
      <p:italic r:id="rId84"/>
    </p:embeddedFont>
    <p:embeddedFont>
      <p:font typeface="Wingdings 2" panose="05020102010507070707" pitchFamily="18" charset="2"/>
      <p:regular r:id="rId85"/>
    </p:embeddedFont>
    <p:embeddedFont>
      <p:font typeface="원신한 Bold" panose="020B0803000000000000" pitchFamily="50" charset="-127"/>
      <p:bold r:id="rId86"/>
    </p:embeddedFont>
    <p:embeddedFont>
      <p:font typeface="OneShinhan Medium" panose="020B0603000000000000" pitchFamily="50" charset="-127"/>
      <p:regular r:id="rId87"/>
    </p:embeddedFont>
    <p:embeddedFont>
      <p:font typeface="Century Gothic" panose="020B0502020202020204" pitchFamily="34" charset="0"/>
      <p:regular r:id="rId88"/>
      <p:bold r:id="rId89"/>
      <p:italic r:id="rId90"/>
      <p:boldItalic r:id="rId91"/>
    </p:embeddedFont>
    <p:embeddedFont>
      <p:font typeface="맑은 고딕" panose="020B0503020000020004" pitchFamily="50" charset="-127"/>
      <p:regular r:id="rId92"/>
      <p:bold r:id="rId93"/>
    </p:embeddedFont>
    <p:embeddedFont>
      <p:font typeface="-윤고딕360" panose="020B0600000101010101" charset="-127"/>
      <p:regular r:id="rId94"/>
    </p:embeddedFont>
    <p:embeddedFont>
      <p:font typeface="원신한 Light" panose="020B0303000000000000" pitchFamily="50" charset="-127"/>
      <p:regular r:id="rId95"/>
    </p:embeddedFont>
    <p:embeddedFont>
      <p:font typeface="Calibri" panose="020F0502020204030204" pitchFamily="34" charset="0"/>
      <p:regular r:id="rId96"/>
      <p:bold r:id="rId97"/>
      <p:italic r:id="rId98"/>
      <p:boldItalic r:id="rId99"/>
    </p:embeddedFont>
  </p:embeddedFontLst>
  <p:defaultTextStyle>
    <a:defPPr>
      <a:defRPr lang="ko-KR"/>
    </a:defPPr>
    <a:lvl1pPr marL="0" algn="l" defTabSz="98958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4793" algn="l" defTabSz="98958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89586" algn="l" defTabSz="98958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4378" algn="l" defTabSz="98958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79172" algn="l" defTabSz="98958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73964" algn="l" defTabSz="98958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68758" algn="l" defTabSz="98958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63551" algn="l" defTabSz="98958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58342" algn="l" defTabSz="989586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3">
          <p15:clr>
            <a:srgbClr val="A4A3A4"/>
          </p15:clr>
        </p15:guide>
        <p15:guide id="2" orient="horz" pos="2892" userDrawn="1">
          <p15:clr>
            <a:srgbClr val="A4A3A4"/>
          </p15:clr>
        </p15:guide>
        <p15:guide id="3" orient="horz" pos="102">
          <p15:clr>
            <a:srgbClr val="A4A3A4"/>
          </p15:clr>
        </p15:guide>
        <p15:guide id="4" orient="horz" pos="4298">
          <p15:clr>
            <a:srgbClr val="A4A3A4"/>
          </p15:clr>
        </p15:guide>
        <p15:guide id="5" orient="horz" pos="646">
          <p15:clr>
            <a:srgbClr val="A4A3A4"/>
          </p15:clr>
        </p15:guide>
        <p15:guide id="6" orient="horz" pos="919">
          <p15:clr>
            <a:srgbClr val="A4A3A4"/>
          </p15:clr>
        </p15:guide>
        <p15:guide id="7" orient="horz" pos="3912" userDrawn="1">
          <p15:clr>
            <a:srgbClr val="A4A3A4"/>
          </p15:clr>
        </p15:guide>
        <p15:guide id="8" orient="horz" pos="2506">
          <p15:clr>
            <a:srgbClr val="A4A3A4"/>
          </p15:clr>
        </p15:guide>
        <p15:guide id="9" orient="horz" pos="1780">
          <p15:clr>
            <a:srgbClr val="A4A3A4"/>
          </p15:clr>
        </p15:guide>
        <p15:guide id="10" pos="3322">
          <p15:clr>
            <a:srgbClr val="A4A3A4"/>
          </p15:clr>
        </p15:guide>
        <p15:guide id="11" pos="462">
          <p15:clr>
            <a:srgbClr val="A4A3A4"/>
          </p15:clr>
        </p15:guide>
        <p15:guide id="12" pos="372">
          <p15:clr>
            <a:srgbClr val="A4A3A4"/>
          </p15:clr>
        </p15:guide>
        <p15:guide id="13" pos="6634">
          <p15:clr>
            <a:srgbClr val="A4A3A4"/>
          </p15:clr>
        </p15:guide>
        <p15:guide id="14" pos="3548">
          <p15:clr>
            <a:srgbClr val="A4A3A4"/>
          </p15:clr>
        </p15:guide>
        <p15:guide id="15" pos="2917">
          <p15:clr>
            <a:srgbClr val="A4A3A4"/>
          </p15:clr>
        </p15:guide>
        <p15:guide id="16" pos="5727" userDrawn="1">
          <p15:clr>
            <a:srgbClr val="A4A3A4"/>
          </p15:clr>
        </p15:guide>
        <p15:guide id="17" pos="737" userDrawn="1">
          <p15:clr>
            <a:srgbClr val="A4A3A4"/>
          </p15:clr>
        </p15:guide>
        <p15:guide id="18" pos="20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D3A243"/>
    <a:srgbClr val="F3F7FC"/>
    <a:srgbClr val="1B569A"/>
    <a:srgbClr val="FFFFFF"/>
    <a:srgbClr val="EFF5FB"/>
    <a:srgbClr val="6AA3D8"/>
    <a:srgbClr val="F1F9FD"/>
    <a:srgbClr val="00428E"/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밝은 스타일 1 - 강조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97" autoAdjust="0"/>
    <p:restoredTop sz="96400" autoAdjust="0"/>
  </p:normalViewPr>
  <p:slideViewPr>
    <p:cSldViewPr>
      <p:cViewPr varScale="1">
        <p:scale>
          <a:sx n="92" d="100"/>
          <a:sy n="92" d="100"/>
        </p:scale>
        <p:origin x="90" y="252"/>
      </p:cViewPr>
      <p:guideLst>
        <p:guide orient="horz" pos="2433"/>
        <p:guide orient="horz" pos="2892"/>
        <p:guide orient="horz" pos="102"/>
        <p:guide orient="horz" pos="4298"/>
        <p:guide orient="horz" pos="646"/>
        <p:guide orient="horz" pos="919"/>
        <p:guide orient="horz" pos="3912"/>
        <p:guide orient="horz" pos="2506"/>
        <p:guide orient="horz" pos="1780"/>
        <p:guide pos="3322"/>
        <p:guide pos="462"/>
        <p:guide pos="372"/>
        <p:guide pos="6634"/>
        <p:guide pos="3548"/>
        <p:guide pos="2917"/>
        <p:guide pos="5727"/>
        <p:guide pos="737"/>
        <p:guide pos="20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126" y="114"/>
      </p:cViewPr>
      <p:guideLst>
        <p:guide orient="horz" pos="3127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font" Target="fonts/font10.fntdata"/><Relationship Id="rId95" Type="http://schemas.openxmlformats.org/officeDocument/2006/relationships/font" Target="fonts/font15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5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font" Target="fonts/font11.fntdata"/><Relationship Id="rId96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94" Type="http://schemas.openxmlformats.org/officeDocument/2006/relationships/font" Target="fonts/font14.fntdata"/><Relationship Id="rId99" Type="http://schemas.openxmlformats.org/officeDocument/2006/relationships/font" Target="fonts/font19.fntdata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7.fntdata"/><Relationship Id="rId104" Type="http://schemas.openxmlformats.org/officeDocument/2006/relationships/customXml" Target="../customXml/item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7.fntdata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105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3.fntdata"/><Relationship Id="rId98" Type="http://schemas.openxmlformats.org/officeDocument/2006/relationships/font" Target="fonts/font1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44608;&#49345;&#50980;\Desktop\SBTi\&#49888;&#54620;&#44552;&#50997;\Scope3%20&#49328;&#52636;_&#49688;&#51221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00.LEESEUNGHUN\02.20&#45380;&#51204;&#47029;&#44592;&#54925;&#54016;\01.&#51648;&#49549;&#44032;&#45733;&#44221;&#50689;(ESG)\08.Zero%20Carbon\&#52828;&#54872;&#44221;&#49892;&#51201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2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4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7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8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9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0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2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3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4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7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28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9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0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1.xlsx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3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3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4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5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6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3.xlsx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3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3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39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40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41.xlsx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42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.xm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43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44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45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6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4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5021\Desktop\&#44608;&#45824;&#54984;&#45824;&#47532;\&#51648;&#51452;&#49324;\e-Brochure\e-brochure%20&#49884;&#51109;&#51648;&#50948;.xlsx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5021\Desktop\&#44608;&#45824;&#54984;&#45824;&#47532;\&#51648;&#51452;&#49324;\e-Brochure\e-brochure%20&#49884;&#51109;&#51648;&#50948;.xlsx" TargetMode="Externa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5021\Desktop\&#44608;&#45824;&#54984;&#45824;&#47532;\&#51648;&#51452;&#49324;\e-Brochure\e-brochure%20&#49884;&#51109;&#51648;&#50948;.xlsx" TargetMode="Externa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4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4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48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49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0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1.xlsx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5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5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3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4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5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6.xlsx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65.xml.rels><?xml version="1.0" encoding="UTF-8" standalone="yes"?>
<Relationships xmlns="http://schemas.openxmlformats.org/package/2006/relationships"><Relationship Id="rId2" Type="http://schemas.openxmlformats.org/officeDocument/2006/relationships/oleObject" Target="&#53685;&#54633;%20&#47928;&#49436;1" TargetMode="External"/><Relationship Id="rId1" Type="http://schemas.openxmlformats.org/officeDocument/2006/relationships/image" Target="../media/image142.png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76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7.xlsx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58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59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6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60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74493062966915E-2"/>
          <c:y val="0.13754535205998042"/>
          <c:w val="0.97065101387406616"/>
          <c:h val="0.816606197253359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E66-4EC9-AB90-33675D552E6D}"/>
              </c:ext>
            </c:extLst>
          </c:dPt>
          <c:dPt>
            <c:idx val="19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C0-4097-BB34-E3448C30D29B}"/>
              </c:ext>
            </c:extLst>
          </c:dPt>
          <c:dLbls>
            <c:dLbl>
              <c:idx val="18"/>
              <c:layout>
                <c:manualLayout>
                  <c:x val="0"/>
                  <c:y val="8.3348373230077415E-3"/>
                </c:manualLayout>
              </c:layout>
              <c:tx>
                <c:rich>
                  <a:bodyPr/>
                  <a:lstStyle/>
                  <a:p>
                    <a:fld id="{B0C002CB-C3A6-4D6E-B95A-AFCE21E37887}" type="VALUE">
                      <a:rPr lang="en-US" altLang="ko-KR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E66-4EC9-AB90-33675D552E6D}"/>
                </c:ext>
              </c:extLst>
            </c:dLbl>
            <c:dLbl>
              <c:idx val="19"/>
              <c:layout>
                <c:manualLayout>
                  <c:x val="-1.9565764725238836E-16"/>
                  <c:y val="-2.9176286800601903E-2"/>
                </c:manualLayout>
              </c:layout>
              <c:tx>
                <c:rich>
                  <a:bodyPr rot="0" spcFirstLastPara="1" vertOverflow="ellipsis" vert="horz" wrap="square" lIns="38100" tIns="3600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+mn-cs"/>
                      </a:defRPr>
                    </a:pPr>
                    <a:fld id="{9CD01C4E-CA0D-40D5-9696-6CF259078340}" type="VALUE">
                      <a:rPr lang="en-US" altLang="ko-KR" sz="90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rPr>
                      <a:pPr>
                        <a:defRPr sz="900" b="0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+mn-cs"/>
                        </a:defRPr>
                      </a:pPr>
                      <a:t>[값]</a:t>
                    </a:fld>
                    <a:endParaRPr lang="ko-KR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8C0-4097-BB34-E3448C30D2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3600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Sheet1!$B$2:$B$21</c:f>
              <c:numCache>
                <c:formatCode>#,##0.0_ </c:formatCode>
                <c:ptCount val="20"/>
                <c:pt idx="0">
                  <c:v>56.3</c:v>
                </c:pt>
                <c:pt idx="1">
                  <c:v>66.8</c:v>
                </c:pt>
                <c:pt idx="2">
                  <c:v>139.19999999999999</c:v>
                </c:pt>
                <c:pt idx="3">
                  <c:v>146.9</c:v>
                </c:pt>
                <c:pt idx="4">
                  <c:v>160.9</c:v>
                </c:pt>
                <c:pt idx="5">
                  <c:v>178.7</c:v>
                </c:pt>
                <c:pt idx="6">
                  <c:v>222.2</c:v>
                </c:pt>
                <c:pt idx="7">
                  <c:v>264</c:v>
                </c:pt>
                <c:pt idx="8">
                  <c:v>255</c:v>
                </c:pt>
                <c:pt idx="9">
                  <c:v>266.10000000000002</c:v>
                </c:pt>
                <c:pt idx="10">
                  <c:v>291.5</c:v>
                </c:pt>
                <c:pt idx="11">
                  <c:v>304.89999999999998</c:v>
                </c:pt>
                <c:pt idx="12">
                  <c:v>311.3</c:v>
                </c:pt>
                <c:pt idx="13">
                  <c:v>338</c:v>
                </c:pt>
                <c:pt idx="14">
                  <c:v>370.5</c:v>
                </c:pt>
                <c:pt idx="15">
                  <c:v>395.7</c:v>
                </c:pt>
                <c:pt idx="16">
                  <c:v>426.3</c:v>
                </c:pt>
                <c:pt idx="17">
                  <c:v>459.6</c:v>
                </c:pt>
                <c:pt idx="18">
                  <c:v>552.4</c:v>
                </c:pt>
                <c:pt idx="19">
                  <c:v>605.29999999999995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C0-4097-BB34-E3448C30D2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27"/>
        <c:axId val="812893792"/>
        <c:axId val="812895104"/>
      </c:barChart>
      <c:catAx>
        <c:axId val="812893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12895104"/>
        <c:crosses val="autoZero"/>
        <c:auto val="1"/>
        <c:lblAlgn val="ctr"/>
        <c:lblOffset val="100"/>
        <c:noMultiLvlLbl val="0"/>
      </c:catAx>
      <c:valAx>
        <c:axId val="812895104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81289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963473098588418E-2"/>
          <c:y val="0.23025349640840806"/>
          <c:w val="0.93848035918310546"/>
          <c:h val="0.7467211539507511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ln w="12700" cap="rnd">
              <a:solidFill>
                <a:srgbClr val="6AA3D8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28575">
                <a:solidFill>
                  <a:srgbClr val="6AA3D8"/>
                </a:solidFill>
              </a:ln>
              <a:effectLst/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0-407D-4219-AB88-2F68CDE2CED4}"/>
              </c:ext>
            </c:extLst>
          </c:dPt>
          <c:dPt>
            <c:idx val="6"/>
            <c:marker>
              <c:symbol val="circle"/>
              <c:size val="8"/>
              <c:spPr>
                <a:solidFill>
                  <a:srgbClr val="6AA3D8"/>
                </a:solidFill>
                <a:ln w="28575">
                  <a:solidFill>
                    <a:srgbClr val="6AA3D8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407D-4219-AB88-2F68CDE2CED4}"/>
              </c:ext>
            </c:extLst>
          </c:dPt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02-407D-4219-AB88-2F68CDE2CED4}"/>
              </c:ext>
            </c:extLst>
          </c:dPt>
          <c:dPt>
            <c:idx val="19"/>
            <c:bubble3D val="0"/>
            <c:extLst>
              <c:ext xmlns:c16="http://schemas.microsoft.com/office/drawing/2014/chart" uri="{C3380CC4-5D6E-409C-BE32-E72D297353CC}">
                <c16:uniqueId val="{00000003-407D-4219-AB88-2F68CDE2CED4}"/>
              </c:ext>
            </c:extLst>
          </c:dPt>
          <c:dLbls>
            <c:dLbl>
              <c:idx val="6"/>
              <c:tx>
                <c:rich>
                  <a:bodyPr/>
                  <a:lstStyle/>
                  <a:p>
                    <a:fld id="{EF99B289-3884-4F4B-A941-9DF43237F590}" type="VALUE">
                      <a:rPr lang="en-US" altLang="ko-KR" sz="1100">
                        <a:solidFill>
                          <a:srgbClr val="6AA3D8"/>
                        </a:solidFill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07D-4219-AB88-2F68CDE2CE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#,##0_ </c:formatCode>
                <c:ptCount val="7"/>
                <c:pt idx="0">
                  <c:v>647</c:v>
                </c:pt>
                <c:pt idx="1">
                  <c:v>689</c:v>
                </c:pt>
                <c:pt idx="2">
                  <c:v>709</c:v>
                </c:pt>
                <c:pt idx="3">
                  <c:v>729</c:v>
                </c:pt>
                <c:pt idx="4">
                  <c:v>747</c:v>
                </c:pt>
                <c:pt idx="5">
                  <c:v>764</c:v>
                </c:pt>
                <c:pt idx="6">
                  <c:v>787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07D-4219-AB88-2F68CDE2C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2893792"/>
        <c:axId val="812895104"/>
      </c:lineChart>
      <c:catAx>
        <c:axId val="812893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2895104"/>
        <c:crosses val="autoZero"/>
        <c:auto val="1"/>
        <c:lblAlgn val="ctr"/>
        <c:lblOffset val="100"/>
        <c:noMultiLvlLbl val="0"/>
      </c:catAx>
      <c:valAx>
        <c:axId val="812895104"/>
        <c:scaling>
          <c:orientation val="minMax"/>
          <c:min val="500"/>
        </c:scaling>
        <c:delete val="1"/>
        <c:axPos val="l"/>
        <c:numFmt formatCode="#,##0_ " sourceLinked="1"/>
        <c:majorTickMark val="out"/>
        <c:minorTickMark val="none"/>
        <c:tickLblPos val="nextTo"/>
        <c:crossAx val="81289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87050230025565E-2"/>
          <c:y val="0.18604293453431128"/>
          <c:w val="0.91902589953994884"/>
          <c:h val="0.7441909650153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ln w="6350" cap="rnd">
              <a:solidFill>
                <a:srgbClr val="D3A24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28575">
                <a:solidFill>
                  <a:srgbClr val="D3A243"/>
                </a:solidFill>
              </a:ln>
              <a:effectLst/>
            </c:spPr>
          </c:marker>
          <c:dPt>
            <c:idx val="7"/>
            <c:marker>
              <c:spPr>
                <a:solidFill>
                  <a:srgbClr val="D3A243"/>
                </a:solidFill>
                <a:ln w="28575">
                  <a:solidFill>
                    <a:srgbClr val="D3A24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6C2D-462F-9BE4-0D2DBB315D6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원신한 Light" panose="020B0303000000000000" pitchFamily="50" charset="-127"/>
                    <a:cs typeface="Arial" panose="020B0604020202020204" pitchFamily="34" charset="0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6.3E-2</c:v>
                </c:pt>
                <c:pt idx="1">
                  <c:v>6.3E-2</c:v>
                </c:pt>
                <c:pt idx="2">
                  <c:v>6.9000000000000006E-2</c:v>
                </c:pt>
                <c:pt idx="3">
                  <c:v>7.0000000000000007E-2</c:v>
                </c:pt>
                <c:pt idx="4">
                  <c:v>7.1999999999999995E-2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2D-462F-9BE4-0D2DBB315D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653095264"/>
        <c:axId val="-1653091456"/>
      </c:lineChart>
      <c:catAx>
        <c:axId val="-1653095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653091456"/>
        <c:crosses val="autoZero"/>
        <c:auto val="1"/>
        <c:lblAlgn val="ctr"/>
        <c:lblOffset val="100"/>
        <c:noMultiLvlLbl val="0"/>
      </c:catAx>
      <c:valAx>
        <c:axId val="-1653091456"/>
        <c:scaling>
          <c:orientation val="minMax"/>
          <c:min val="6.0000000000000012E-2"/>
        </c:scaling>
        <c:delete val="1"/>
        <c:axPos val="l"/>
        <c:numFmt formatCode="0.0%" sourceLinked="1"/>
        <c:majorTickMark val="out"/>
        <c:minorTickMark val="none"/>
        <c:tickLblPos val="nextTo"/>
        <c:crossAx val="-165309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568250783012538E-2"/>
          <c:y val="9.3272994096493811E-2"/>
          <c:w val="0.91686349843397497"/>
          <c:h val="0.741125044566731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84C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원신한 Light" panose="020B0303000000000000" pitchFamily="50" charset="-127"/>
                    <a:cs typeface="Arial" panose="020B0604020202020204" pitchFamily="34" charset="0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#,##0_ </c:formatCode>
                <c:ptCount val="5"/>
                <c:pt idx="0">
                  <c:v>24945</c:v>
                </c:pt>
                <c:pt idx="1">
                  <c:v>26673</c:v>
                </c:pt>
                <c:pt idx="2">
                  <c:v>31656</c:v>
                </c:pt>
                <c:pt idx="3">
                  <c:v>38814</c:v>
                </c:pt>
                <c:pt idx="4">
                  <c:v>43495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65-469A-8469-892DA5928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1"/>
        <c:overlap val="-21"/>
        <c:axId val="-1653086560"/>
        <c:axId val="-1653090912"/>
      </c:barChart>
      <c:catAx>
        <c:axId val="-1653086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defRPr>
            </a:pPr>
            <a:endParaRPr lang="ko-KR"/>
          </a:p>
        </c:txPr>
        <c:crossAx val="-1653090912"/>
        <c:crosses val="autoZero"/>
        <c:auto val="1"/>
        <c:lblAlgn val="ctr"/>
        <c:lblOffset val="10"/>
        <c:noMultiLvlLbl val="0"/>
      </c:catAx>
      <c:valAx>
        <c:axId val="-1653090912"/>
        <c:scaling>
          <c:orientation val="minMax"/>
        </c:scaling>
        <c:delete val="1"/>
        <c:axPos val="l"/>
        <c:numFmt formatCode="#,##0_ " sourceLinked="1"/>
        <c:majorTickMark val="none"/>
        <c:minorTickMark val="none"/>
        <c:tickLblPos val="nextTo"/>
        <c:crossAx val="-1653086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'Scope3 SBT (요약) (2)'!$A$21</c:f>
              <c:strCache>
                <c:ptCount val="1"/>
                <c:pt idx="0">
                  <c:v>발전</c:v>
                </c:pt>
              </c:strCache>
            </c:strRef>
          </c:tx>
          <c:spPr>
            <a:solidFill>
              <a:schemeClr val="accent6">
                <a:shade val="47000"/>
              </a:schemeClr>
            </a:solidFill>
            <a:ln>
              <a:noFill/>
            </a:ln>
            <a:effectLst/>
          </c:spPr>
          <c:invertIfNegative val="0"/>
          <c:cat>
            <c:strRef>
              <c:f>'Scope3 SBT (요약) (2)'!$B$19:$E$19</c:f>
              <c:strCache>
                <c:ptCount val="4"/>
                <c:pt idx="0">
                  <c:v>2019년</c:v>
                </c:pt>
                <c:pt idx="1">
                  <c:v>2030년</c:v>
                </c:pt>
                <c:pt idx="2">
                  <c:v>2040년</c:v>
                </c:pt>
                <c:pt idx="3">
                  <c:v>2050년</c:v>
                </c:pt>
              </c:strCache>
            </c:strRef>
          </c:cat>
          <c:val>
            <c:numRef>
              <c:f>'Scope3 SBT (요약) (2)'!$B$21:$E$21</c:f>
              <c:numCache>
                <c:formatCode>_(* #,##0_);_(* \(#,##0\);_(* "-"_);_(@_)</c:formatCode>
                <c:ptCount val="4"/>
                <c:pt idx="0">
                  <c:v>6056452.0875107804</c:v>
                </c:pt>
                <c:pt idx="1">
                  <c:v>3301702.4075629506</c:v>
                </c:pt>
                <c:pt idx="2">
                  <c:v>1105126.1028308049</c:v>
                </c:pt>
                <c:pt idx="3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A0-4BFF-8D49-FBF7211E878F}"/>
            </c:ext>
          </c:extLst>
        </c:ser>
        <c:ser>
          <c:idx val="1"/>
          <c:order val="1"/>
          <c:tx>
            <c:strRef>
              <c:f>'Scope3 SBT (요약) (2)'!$A$22</c:f>
              <c:strCache>
                <c:ptCount val="1"/>
                <c:pt idx="0">
                  <c:v>상업용 건물</c:v>
                </c:pt>
              </c:strCache>
            </c:strRef>
          </c:tx>
          <c:spPr>
            <a:solidFill>
              <a:schemeClr val="accent6">
                <a:shade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'Scope3 SBT (요약) (2)'!$B$19:$E$19</c:f>
              <c:strCache>
                <c:ptCount val="4"/>
                <c:pt idx="0">
                  <c:v>2019년</c:v>
                </c:pt>
                <c:pt idx="1">
                  <c:v>2030년</c:v>
                </c:pt>
                <c:pt idx="2">
                  <c:v>2040년</c:v>
                </c:pt>
                <c:pt idx="3">
                  <c:v>2050년</c:v>
                </c:pt>
              </c:strCache>
            </c:strRef>
          </c:cat>
          <c:val>
            <c:numRef>
              <c:f>'Scope3 SBT (요약) (2)'!$B$22:$E$22</c:f>
              <c:numCache>
                <c:formatCode>_(* #,##0_);_(* \(#,##0\);_(* "-"_);_(@_)</c:formatCode>
                <c:ptCount val="4"/>
                <c:pt idx="0">
                  <c:v>54403.334519328928</c:v>
                </c:pt>
                <c:pt idx="1">
                  <c:v>28689.783051794489</c:v>
                </c:pt>
                <c:pt idx="2">
                  <c:v>21080.926471606879</c:v>
                </c:pt>
                <c:pt idx="3">
                  <c:v>15190.001970071782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A0-4BFF-8D49-FBF7211E878F}"/>
            </c:ext>
          </c:extLst>
        </c:ser>
        <c:ser>
          <c:idx val="2"/>
          <c:order val="2"/>
          <c:tx>
            <c:strRef>
              <c:f>'Scope3 SBT (요약) (2)'!$A$23</c:f>
              <c:strCache>
                <c:ptCount val="1"/>
                <c:pt idx="0">
                  <c:v>철강</c:v>
                </c:pt>
              </c:strCache>
            </c:strRef>
          </c:tx>
          <c:spPr>
            <a:solidFill>
              <a:schemeClr val="accent6">
                <a:shade val="82000"/>
              </a:schemeClr>
            </a:solidFill>
            <a:ln>
              <a:noFill/>
            </a:ln>
            <a:effectLst/>
          </c:spPr>
          <c:invertIfNegative val="0"/>
          <c:cat>
            <c:strRef>
              <c:f>'Scope3 SBT (요약) (2)'!$B$19:$E$19</c:f>
              <c:strCache>
                <c:ptCount val="4"/>
                <c:pt idx="0">
                  <c:v>2019년</c:v>
                </c:pt>
                <c:pt idx="1">
                  <c:v>2030년</c:v>
                </c:pt>
                <c:pt idx="2">
                  <c:v>2040년</c:v>
                </c:pt>
                <c:pt idx="3">
                  <c:v>2050년</c:v>
                </c:pt>
              </c:strCache>
            </c:strRef>
          </c:cat>
          <c:val>
            <c:numRef>
              <c:f>'Scope3 SBT (요약) (2)'!$B$23:$E$23</c:f>
              <c:numCache>
                <c:formatCode>_(* #,##0_);_(* \(#,##0\);_(* "-"_);_(@_)</c:formatCode>
                <c:ptCount val="4"/>
                <c:pt idx="0">
                  <c:v>1106877.847395069</c:v>
                </c:pt>
                <c:pt idx="1">
                  <c:v>626154.25644095871</c:v>
                </c:pt>
                <c:pt idx="2">
                  <c:v>363726.58097560296</c:v>
                </c:pt>
                <c:pt idx="3">
                  <c:v>187239.12832813477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A0-4BFF-8D49-FBF7211E878F}"/>
            </c:ext>
          </c:extLst>
        </c:ser>
        <c:ser>
          <c:idx val="3"/>
          <c:order val="3"/>
          <c:tx>
            <c:strRef>
              <c:f>'Scope3 SBT (요약) (2)'!$A$24</c:f>
              <c:strCache>
                <c:ptCount val="1"/>
                <c:pt idx="0">
                  <c:v>제지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'Scope3 SBT (요약) (2)'!$B$19:$E$19</c:f>
              <c:strCache>
                <c:ptCount val="4"/>
                <c:pt idx="0">
                  <c:v>2019년</c:v>
                </c:pt>
                <c:pt idx="1">
                  <c:v>2030년</c:v>
                </c:pt>
                <c:pt idx="2">
                  <c:v>2040년</c:v>
                </c:pt>
                <c:pt idx="3">
                  <c:v>2050년</c:v>
                </c:pt>
              </c:strCache>
            </c:strRef>
          </c:cat>
          <c:val>
            <c:numRef>
              <c:f>'Scope3 SBT (요약) (2)'!$B$24:$E$24</c:f>
              <c:numCache>
                <c:formatCode>_(* #,##0_);_(* \(#,##0\);_(* "-"_);_(@_)</c:formatCode>
                <c:ptCount val="4"/>
                <c:pt idx="0">
                  <c:v>114405.89978872064</c:v>
                </c:pt>
                <c:pt idx="1">
                  <c:v>74958.57061024697</c:v>
                </c:pt>
                <c:pt idx="2">
                  <c:v>38365.556728593736</c:v>
                </c:pt>
                <c:pt idx="3">
                  <c:v>12152.377506318204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A0-4BFF-8D49-FBF7211E878F}"/>
            </c:ext>
          </c:extLst>
        </c:ser>
        <c:ser>
          <c:idx val="4"/>
          <c:order val="4"/>
          <c:tx>
            <c:strRef>
              <c:f>'Scope3 SBT (요약) (2)'!$A$25</c:f>
              <c:strCache>
                <c:ptCount val="1"/>
                <c:pt idx="0">
                  <c:v>시멘트</c:v>
                </c:pt>
              </c:strCache>
            </c:strRef>
          </c:tx>
          <c:spPr>
            <a:solidFill>
              <a:schemeClr val="accent6">
                <a:tint val="83000"/>
              </a:schemeClr>
            </a:solidFill>
            <a:ln>
              <a:noFill/>
            </a:ln>
            <a:effectLst/>
          </c:spPr>
          <c:invertIfNegative val="0"/>
          <c:cat>
            <c:strRef>
              <c:f>'Scope3 SBT (요약) (2)'!$B$19:$E$19</c:f>
              <c:strCache>
                <c:ptCount val="4"/>
                <c:pt idx="0">
                  <c:v>2019년</c:v>
                </c:pt>
                <c:pt idx="1">
                  <c:v>2030년</c:v>
                </c:pt>
                <c:pt idx="2">
                  <c:v>2040년</c:v>
                </c:pt>
                <c:pt idx="3">
                  <c:v>2050년</c:v>
                </c:pt>
              </c:strCache>
            </c:strRef>
          </c:cat>
          <c:val>
            <c:numRef>
              <c:f>'Scope3 SBT (요약) (2)'!$B$25:$E$25</c:f>
              <c:numCache>
                <c:formatCode>_(* #,##0_);_(* \(#,##0\);_(* "-"_);_(@_)</c:formatCode>
                <c:ptCount val="4"/>
                <c:pt idx="0">
                  <c:v>503803.46309246321</c:v>
                </c:pt>
                <c:pt idx="1">
                  <c:v>392637.70388114295</c:v>
                </c:pt>
                <c:pt idx="2">
                  <c:v>237716.67164702388</c:v>
                </c:pt>
                <c:pt idx="3">
                  <c:v>115551.49515659713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A0-4BFF-8D49-FBF7211E878F}"/>
            </c:ext>
          </c:extLst>
        </c:ser>
        <c:ser>
          <c:idx val="5"/>
          <c:order val="5"/>
          <c:tx>
            <c:strRef>
              <c:f>'Scope3 SBT (요약) (2)'!$A$26</c:f>
              <c:strCache>
                <c:ptCount val="1"/>
                <c:pt idx="0">
                  <c:v>교통</c:v>
                </c:pt>
              </c:strCache>
            </c:strRef>
          </c:tx>
          <c:spPr>
            <a:solidFill>
              <a:schemeClr val="accent6">
                <a:tint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'Scope3 SBT (요약) (2)'!$B$19:$E$19</c:f>
              <c:strCache>
                <c:ptCount val="4"/>
                <c:pt idx="0">
                  <c:v>2019년</c:v>
                </c:pt>
                <c:pt idx="1">
                  <c:v>2030년</c:v>
                </c:pt>
                <c:pt idx="2">
                  <c:v>2040년</c:v>
                </c:pt>
                <c:pt idx="3">
                  <c:v>2050년</c:v>
                </c:pt>
              </c:strCache>
            </c:strRef>
          </c:cat>
          <c:val>
            <c:numRef>
              <c:f>'Scope3 SBT (요약) (2)'!$B$26:$E$26</c:f>
              <c:numCache>
                <c:formatCode>_(* #,##0_);_(* \(#,##0\);_(* "-"_);_(@_)</c:formatCode>
                <c:ptCount val="4"/>
                <c:pt idx="0">
                  <c:v>276102.0204195464</c:v>
                </c:pt>
                <c:pt idx="1">
                  <c:v>179426.81713643853</c:v>
                </c:pt>
                <c:pt idx="2">
                  <c:v>100400.32090085243</c:v>
                </c:pt>
                <c:pt idx="3">
                  <c:v>36594.71172942227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A0-4BFF-8D49-FBF7211E878F}"/>
            </c:ext>
          </c:extLst>
        </c:ser>
        <c:ser>
          <c:idx val="6"/>
          <c:order val="6"/>
          <c:tx>
            <c:strRef>
              <c:f>'Scope3 SBT (요약) (2)'!$A$27</c:f>
              <c:strCache>
                <c:ptCount val="1"/>
                <c:pt idx="0">
                  <c:v>나머지</c:v>
                </c:pt>
              </c:strCache>
            </c:strRef>
          </c:tx>
          <c:spPr>
            <a:solidFill>
              <a:schemeClr val="accent6">
                <a:tint val="48000"/>
              </a:schemeClr>
            </a:solidFill>
            <a:ln>
              <a:noFill/>
            </a:ln>
            <a:effectLst/>
          </c:spPr>
          <c:invertIfNegative val="0"/>
          <c:cat>
            <c:strRef>
              <c:f>'Scope3 SBT (요약) (2)'!$B$19:$E$19</c:f>
              <c:strCache>
                <c:ptCount val="4"/>
                <c:pt idx="0">
                  <c:v>2019년</c:v>
                </c:pt>
                <c:pt idx="1">
                  <c:v>2030년</c:v>
                </c:pt>
                <c:pt idx="2">
                  <c:v>2040년</c:v>
                </c:pt>
                <c:pt idx="3">
                  <c:v>2050년</c:v>
                </c:pt>
              </c:strCache>
            </c:strRef>
          </c:cat>
          <c:val>
            <c:numRef>
              <c:f>'Scope3 SBT (요약) (2)'!$B$27:$E$27</c:f>
              <c:numCache>
                <c:formatCode>_(* #,##0_);_(* \(#,##0\);_(* "-"_);_(@_)</c:formatCode>
                <c:ptCount val="4"/>
                <c:pt idx="0">
                  <c:v>3504978.7392657306</c:v>
                </c:pt>
                <c:pt idx="1">
                  <c:v>2541109.5859676548</c:v>
                </c:pt>
                <c:pt idx="2">
                  <c:v>1664864.9011512219</c:v>
                </c:pt>
                <c:pt idx="3">
                  <c:v>788620.21633478929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A0-4BFF-8D49-FBF7211E87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ser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ysDash"/>
              <a:round/>
            </a:ln>
            <a:effectLst/>
          </c:spPr>
        </c:serLines>
        <c:axId val="-642649104"/>
        <c:axId val="-642648016"/>
      </c:barChart>
      <c:catAx>
        <c:axId val="-642649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642648016"/>
        <c:crosses val="autoZero"/>
        <c:auto val="1"/>
        <c:lblAlgn val="ctr"/>
        <c:lblOffset val="100"/>
        <c:noMultiLvlLbl val="0"/>
      </c:catAx>
      <c:valAx>
        <c:axId val="-642648016"/>
        <c:scaling>
          <c:orientation val="minMax"/>
          <c:max val="12000000"/>
        </c:scaling>
        <c:delete val="1"/>
        <c:axPos val="l"/>
        <c:numFmt formatCode="_(* #,##0_);_(* \(#,##0\);_(* &quot;-&quot;_);_(@_)" sourceLinked="1"/>
        <c:majorTickMark val="none"/>
        <c:minorTickMark val="none"/>
        <c:tickLblPos val="nextTo"/>
        <c:crossAx val="-642649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47014812803572"/>
          <c:y val="5.5555555555555552E-2"/>
          <c:w val="0.87258349171870753"/>
          <c:h val="0.746463394955624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Sheet2!$B$2</c:f>
              <c:strCache>
                <c:ptCount val="1"/>
                <c:pt idx="0">
                  <c:v>전년누적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Sheet2!$C$1:$M$1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Sheet2!$C$2:$M$2</c:f>
              <c:numCache>
                <c:formatCode>_(* #,##0_);_(* \(#,##0\);_(* "-"_);_(@_)</c:formatCode>
                <c:ptCount val="11"/>
                <c:pt idx="1">
                  <c:v>20000</c:v>
                </c:pt>
                <c:pt idx="2">
                  <c:v>42000</c:v>
                </c:pt>
                <c:pt idx="3">
                  <c:v>66000</c:v>
                </c:pt>
                <c:pt idx="4">
                  <c:v>92000</c:v>
                </c:pt>
                <c:pt idx="5">
                  <c:v>119500</c:v>
                </c:pt>
                <c:pt idx="6">
                  <c:v>148000</c:v>
                </c:pt>
                <c:pt idx="7">
                  <c:v>176500</c:v>
                </c:pt>
                <c:pt idx="8">
                  <c:v>206000</c:v>
                </c:pt>
                <c:pt idx="9">
                  <c:v>236000</c:v>
                </c:pt>
                <c:pt idx="10">
                  <c:v>267000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42-4298-ADF6-0E9559CE7275}"/>
            </c:ext>
          </c:extLst>
        </c:ser>
        <c:ser>
          <c:idx val="1"/>
          <c:order val="1"/>
          <c:tx>
            <c:strRef>
              <c:f>Sheet2!$B$3</c:f>
              <c:strCache>
                <c:ptCount val="1"/>
                <c:pt idx="0">
                  <c:v>대출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Sheet2!$C$1:$M$1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Sheet2!$C$3:$M$3</c:f>
              <c:numCache>
                <c:formatCode>_(* #,##0_);_(* \(#,##0\);_(* "-"_);_(@_)</c:formatCode>
                <c:ptCount val="11"/>
                <c:pt idx="0">
                  <c:v>5100</c:v>
                </c:pt>
                <c:pt idx="1">
                  <c:v>7000</c:v>
                </c:pt>
                <c:pt idx="2">
                  <c:v>7000</c:v>
                </c:pt>
                <c:pt idx="3">
                  <c:v>7000</c:v>
                </c:pt>
                <c:pt idx="4">
                  <c:v>7500</c:v>
                </c:pt>
                <c:pt idx="5">
                  <c:v>8000</c:v>
                </c:pt>
                <c:pt idx="6">
                  <c:v>8000</c:v>
                </c:pt>
                <c:pt idx="7">
                  <c:v>8500</c:v>
                </c:pt>
                <c:pt idx="8">
                  <c:v>8500</c:v>
                </c:pt>
                <c:pt idx="9">
                  <c:v>8500</c:v>
                </c:pt>
                <c:pt idx="10">
                  <c:v>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42-4298-ADF6-0E9559CE7275}"/>
            </c:ext>
          </c:extLst>
        </c:ser>
        <c:ser>
          <c:idx val="2"/>
          <c:order val="2"/>
          <c:tx>
            <c:strRef>
              <c:f>Sheet2!$B$4</c:f>
              <c:strCache>
                <c:ptCount val="1"/>
                <c:pt idx="0">
                  <c:v>PF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Sheet2!$C$1:$M$1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Sheet2!$C$4:$M$4</c:f>
              <c:numCache>
                <c:formatCode>_(* #,##0_);_(* \(#,##0\);_(* "-"_);_(@_)</c:formatCode>
                <c:ptCount val="11"/>
                <c:pt idx="0">
                  <c:v>5900</c:v>
                </c:pt>
                <c:pt idx="1">
                  <c:v>5000</c:v>
                </c:pt>
                <c:pt idx="2">
                  <c:v>6000</c:v>
                </c:pt>
                <c:pt idx="3">
                  <c:v>7000</c:v>
                </c:pt>
                <c:pt idx="4">
                  <c:v>7500</c:v>
                </c:pt>
                <c:pt idx="5">
                  <c:v>8000</c:v>
                </c:pt>
                <c:pt idx="6">
                  <c:v>8000</c:v>
                </c:pt>
                <c:pt idx="7">
                  <c:v>8500</c:v>
                </c:pt>
                <c:pt idx="8">
                  <c:v>8500</c:v>
                </c:pt>
                <c:pt idx="9">
                  <c:v>8500</c:v>
                </c:pt>
                <c:pt idx="10">
                  <c:v>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42-4298-ADF6-0E9559CE7275}"/>
            </c:ext>
          </c:extLst>
        </c:ser>
        <c:ser>
          <c:idx val="3"/>
          <c:order val="3"/>
          <c:tx>
            <c:strRef>
              <c:f>Sheet2!$B$5</c:f>
              <c:strCache>
                <c:ptCount val="1"/>
                <c:pt idx="0">
                  <c:v>투자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Sheet2!$C$1:$M$1</c:f>
              <c:numCache>
                <c:formatCode>General</c:formatCode>
                <c:ptCount val="1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</c:numCache>
            </c:numRef>
          </c:cat>
          <c:val>
            <c:numRef>
              <c:f>Sheet2!$C$5:$M$5</c:f>
              <c:numCache>
                <c:formatCode>_(* #,##0_);_(* \(#,##0\);_(* "-"_);_(@_)</c:formatCode>
                <c:ptCount val="11"/>
                <c:pt idx="0">
                  <c:v>9000</c:v>
                </c:pt>
                <c:pt idx="1">
                  <c:v>10000</c:v>
                </c:pt>
                <c:pt idx="2">
                  <c:v>11000</c:v>
                </c:pt>
                <c:pt idx="3">
                  <c:v>12000</c:v>
                </c:pt>
                <c:pt idx="4">
                  <c:v>12500</c:v>
                </c:pt>
                <c:pt idx="5">
                  <c:v>12500</c:v>
                </c:pt>
                <c:pt idx="6">
                  <c:v>12500</c:v>
                </c:pt>
                <c:pt idx="7">
                  <c:v>12500</c:v>
                </c:pt>
                <c:pt idx="8">
                  <c:v>13000</c:v>
                </c:pt>
                <c:pt idx="9">
                  <c:v>14000</c:v>
                </c:pt>
                <c:pt idx="10">
                  <c:v>15000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242-4298-ADF6-0E9559CE7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642650192"/>
        <c:axId val="-642645840"/>
      </c:barChart>
      <c:catAx>
        <c:axId val="-6426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-642645840"/>
        <c:crosses val="autoZero"/>
        <c:auto val="1"/>
        <c:lblAlgn val="ctr"/>
        <c:lblOffset val="100"/>
        <c:noMultiLvlLbl val="0"/>
      </c:catAx>
      <c:valAx>
        <c:axId val="-642645840"/>
        <c:scaling>
          <c:orientation val="minMax"/>
        </c:scaling>
        <c:delete val="1"/>
        <c:axPos val="l"/>
        <c:numFmt formatCode="_(* #,##0_);_(* \(#,##0\);_(* &quot;-&quot;_);_(@_)" sourceLinked="1"/>
        <c:majorTickMark val="none"/>
        <c:minorTickMark val="none"/>
        <c:tickLblPos val="nextTo"/>
        <c:crossAx val="-6426501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E2C38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3A24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49-482B-B395-BDDC3E70D88E}"/>
              </c:ext>
            </c:extLst>
          </c:dPt>
          <c:dLbls>
            <c:dLbl>
              <c:idx val="0"/>
              <c:numFmt formatCode="#,##0.00_);[Red]\(#,##0.0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D3A243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E749-482B-B395-BDDC3E70D88E}"/>
                </c:ext>
              </c:extLst>
            </c:dLbl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D3A243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신한</c:v>
                </c:pt>
                <c:pt idx="1">
                  <c:v>A</c:v>
                </c:pt>
                <c:pt idx="2">
                  <c:v>B</c:v>
                </c:pt>
                <c:pt idx="3">
                  <c:v>C</c:v>
                </c:pt>
              </c:strCache>
            </c:strRef>
          </c:cat>
          <c:val>
            <c:numRef>
              <c:f>Sheet1!$B$2:$B$5</c:f>
              <c:numCache>
                <c:formatCode>#,##0.0_ </c:formatCode>
                <c:ptCount val="4"/>
                <c:pt idx="0">
                  <c:v>7.09</c:v>
                </c:pt>
                <c:pt idx="1">
                  <c:v>7.7</c:v>
                </c:pt>
                <c:pt idx="2">
                  <c:v>5.83</c:v>
                </c:pt>
                <c:pt idx="3">
                  <c:v>7.34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49-482B-B395-BDDC3E70D8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524472960"/>
        <c:axId val="524474528"/>
      </c:barChart>
      <c:catAx>
        <c:axId val="5244729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4474528"/>
        <c:crosses val="autoZero"/>
        <c:auto val="1"/>
        <c:lblAlgn val="ctr"/>
        <c:lblOffset val="10"/>
        <c:noMultiLvlLbl val="0"/>
      </c:catAx>
      <c:valAx>
        <c:axId val="524474528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52447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DF-4045-ADBB-A50D27F763B4}"/>
              </c:ext>
            </c:extLst>
          </c:dPt>
          <c:dLbls>
            <c:dLbl>
              <c:idx val="0"/>
              <c:numFmt formatCode="#,##0.00_);[Red]\(#,##0.0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21C69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9FDF-4045-ADBB-A50D27F763B4}"/>
                </c:ext>
              </c:extLst>
            </c:dLbl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21C69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신한</c:v>
                </c:pt>
                <c:pt idx="1">
                  <c:v>A</c:v>
                </c:pt>
                <c:pt idx="2">
                  <c:v>B</c:v>
                </c:pt>
                <c:pt idx="3">
                  <c:v>C</c:v>
                </c:pt>
              </c:strCache>
            </c:strRef>
          </c:cat>
          <c:val>
            <c:numRef>
              <c:f>Sheet1!$B$2:$B$5</c:f>
              <c:numCache>
                <c:formatCode>#,##0.0_ </c:formatCode>
                <c:ptCount val="4"/>
                <c:pt idx="0">
                  <c:v>0.48</c:v>
                </c:pt>
                <c:pt idx="1">
                  <c:v>0.55000000000000004</c:v>
                </c:pt>
                <c:pt idx="2">
                  <c:v>0.38</c:v>
                </c:pt>
                <c:pt idx="3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DF-4045-ADBB-A50D27F763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524472176"/>
        <c:axId val="524474920"/>
      </c:barChart>
      <c:catAx>
        <c:axId val="524472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4474920"/>
        <c:crosses val="autoZero"/>
        <c:auto val="1"/>
        <c:lblAlgn val="ctr"/>
        <c:lblOffset val="10"/>
        <c:noMultiLvlLbl val="0"/>
      </c:catAx>
      <c:valAx>
        <c:axId val="524474920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524472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04-4A1C-A66E-672E3AB2A61C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+mn-cs"/>
                      </a:defRPr>
                    </a:pPr>
                    <a:r>
                      <a:rPr lang="en-US" altLang="ko-KR" dirty="0" smtClean="0"/>
                      <a:t>2,078</a:t>
                    </a:r>
                    <a:endParaRPr lang="en-US" altLang="ko-KR" dirty="0"/>
                  </a:p>
                </c:rich>
              </c:tx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B04-4A1C-A66E-672E3AB2A61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ko-KR" smtClean="0"/>
                      <a:t>2,298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AC-47FF-9B6D-6A978EE2688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ko-KR" smtClean="0"/>
                      <a:t>1,363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AC-47FF-9B6D-6A978EE2688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ko-KR" smtClean="0"/>
                      <a:t>2,010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7AC-47FF-9B6D-6A978EE26885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신한</c:v>
                </c:pt>
                <c:pt idx="1">
                  <c:v>A</c:v>
                </c:pt>
                <c:pt idx="2">
                  <c:v>B</c:v>
                </c:pt>
                <c:pt idx="3">
                  <c:v>C</c:v>
                </c:pt>
              </c:strCache>
            </c:strRef>
          </c:cat>
          <c:val>
            <c:numRef>
              <c:f>Sheet1!$B$2:$B$5</c:f>
              <c:numCache>
                <c:formatCode>#,##0.0_ </c:formatCode>
                <c:ptCount val="4"/>
                <c:pt idx="0">
                  <c:v>1141</c:v>
                </c:pt>
                <c:pt idx="1">
                  <c:v>1257</c:v>
                </c:pt>
                <c:pt idx="2">
                  <c:v>678</c:v>
                </c:pt>
                <c:pt idx="3">
                  <c:v>1063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04-4A1C-A66E-672E3AB2A6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524473352"/>
        <c:axId val="219281104"/>
      </c:barChart>
      <c:catAx>
        <c:axId val="524473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219281104"/>
        <c:crosses val="autoZero"/>
        <c:auto val="1"/>
        <c:lblAlgn val="ctr"/>
        <c:lblOffset val="10"/>
        <c:noMultiLvlLbl val="0"/>
      </c:catAx>
      <c:valAx>
        <c:axId val="219281104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524473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460506902832618E-2"/>
          <c:y val="0.16530370138974113"/>
          <c:w val="0.92707898619433471"/>
          <c:h val="0.650145128840196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42A-4454-8E1B-AE985AD45B4F}"/>
              </c:ext>
            </c:extLst>
          </c:dPt>
          <c:dLbls>
            <c:dLbl>
              <c:idx val="0"/>
              <c:layout>
                <c:manualLayout>
                  <c:x val="3.3140959198520977E-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+mn-cs"/>
                      </a:defRPr>
                    </a:pPr>
                    <a:r>
                      <a:rPr lang="en-US" altLang="ko-KR" dirty="0" smtClean="0"/>
                      <a:t>490</a:t>
                    </a:r>
                    <a:endParaRPr lang="en-US" altLang="ko-KR" dirty="0"/>
                  </a:p>
                </c:rich>
              </c:tx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342A-4454-8E1B-AE985AD45B4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ko-KR" smtClean="0"/>
                      <a:t>478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C1-4A66-8167-177C99AFF14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ko-KR" smtClean="0"/>
                      <a:t>420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C1-4A66-8167-177C99AFF14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ko-KR" smtClean="0"/>
                      <a:t>447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C1-4A66-8167-177C99AFF145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신한</c:v>
                </c:pt>
                <c:pt idx="1">
                  <c:v>A</c:v>
                </c:pt>
                <c:pt idx="2">
                  <c:v>B</c:v>
                </c:pt>
                <c:pt idx="3">
                  <c:v>C</c:v>
                </c:pt>
              </c:strCache>
            </c:strRef>
          </c:cat>
          <c:val>
            <c:numRef>
              <c:f>Sheet1!$B$2:$B$5</c:f>
              <c:numCache>
                <c:formatCode>#,##0.0_ </c:formatCode>
                <c:ptCount val="4"/>
                <c:pt idx="0">
                  <c:v>490</c:v>
                </c:pt>
                <c:pt idx="1">
                  <c:v>478</c:v>
                </c:pt>
                <c:pt idx="2">
                  <c:v>420</c:v>
                </c:pt>
                <c:pt idx="3">
                  <c:v>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2A-4454-8E1B-AE985AD45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526667480"/>
        <c:axId val="526673752"/>
      </c:barChart>
      <c:catAx>
        <c:axId val="526667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526673752"/>
        <c:crosses val="autoZero"/>
        <c:auto val="1"/>
        <c:lblAlgn val="ctr"/>
        <c:lblOffset val="10"/>
        <c:noMultiLvlLbl val="0"/>
      </c:catAx>
      <c:valAx>
        <c:axId val="526673752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526667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ln w="12700" cap="rnd">
              <a:solidFill>
                <a:srgbClr val="D3A24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4925">
                <a:solidFill>
                  <a:srgbClr val="D3A243"/>
                </a:solidFill>
              </a:ln>
              <a:effectLst/>
            </c:spPr>
          </c:marker>
          <c:dPt>
            <c:idx val="18"/>
            <c:marker>
              <c:symbol val="circl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0-DA95-4147-A12B-F5DE03D7BC8F}"/>
              </c:ext>
            </c:extLst>
          </c:dPt>
          <c:dPt>
            <c:idx val="19"/>
            <c:marker>
              <c:spPr>
                <a:solidFill>
                  <a:srgbClr val="D3A243"/>
                </a:solidFill>
                <a:ln w="34925">
                  <a:solidFill>
                    <a:srgbClr val="D3A24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DA95-4147-A12B-F5DE03D7BC8F}"/>
              </c:ext>
            </c:extLst>
          </c:dPt>
          <c:dLbls>
            <c:dLbl>
              <c:idx val="18"/>
              <c:tx>
                <c:rich>
                  <a:bodyPr/>
                  <a:lstStyle/>
                  <a:p>
                    <a:fld id="{7E3BF20A-28E8-4EAD-BB08-3196D5AD3A67}" type="VALUE">
                      <a:rPr lang="en-US" altLang="ko-KR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A95-4147-A12B-F5DE03D7BC8F}"/>
                </c:ext>
              </c:extLst>
            </c:dLbl>
            <c:dLbl>
              <c:idx val="19"/>
              <c:layout>
                <c:manualLayout>
                  <c:x val="-1.1686004902936337E-2"/>
                  <c:y val="-9.9230256450146492E-2"/>
                </c:manualLayout>
              </c:layout>
              <c:tx>
                <c:rich>
                  <a:bodyPr rot="0" spcFirstLastPara="1" vertOverflow="ellipsis" vert="horz" wrap="square" lIns="38100" tIns="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defRPr>
                    </a:pPr>
                    <a:fld id="{22688C65-FA0B-48B3-B677-A619E4AD50E0}" type="VALUE">
                      <a:rPr lang="en-US" altLang="ko-KR" sz="1000" b="1">
                        <a:solidFill>
                          <a:srgbClr val="D3A243"/>
                        </a:solidFill>
                      </a:rPr>
                      <a:pPr>
                        <a:defRPr sz="1000" b="1" i="0" u="none" strike="noStrike" kern="1200" baseline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defRPr>
                      </a:pPr>
                      <a:t>[값]</a:t>
                    </a:fld>
                    <a:endParaRPr lang="ko-KR" alt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A95-4147-A12B-F5DE03D7BC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</c:numCache>
            </c:numRef>
          </c:cat>
          <c:val>
            <c:numRef>
              <c:f>Sheet1!$B$2:$B$21</c:f>
              <c:numCache>
                <c:formatCode>#,##0_ </c:formatCode>
                <c:ptCount val="20"/>
                <c:pt idx="0">
                  <c:v>221</c:v>
                </c:pt>
                <c:pt idx="1">
                  <c:v>604</c:v>
                </c:pt>
                <c:pt idx="2">
                  <c:v>363</c:v>
                </c:pt>
                <c:pt idx="3">
                  <c:v>1050</c:v>
                </c:pt>
                <c:pt idx="4">
                  <c:v>1561</c:v>
                </c:pt>
                <c:pt idx="5">
                  <c:v>1833</c:v>
                </c:pt>
                <c:pt idx="6">
                  <c:v>2396</c:v>
                </c:pt>
                <c:pt idx="7">
                  <c:v>2019</c:v>
                </c:pt>
                <c:pt idx="8">
                  <c:v>1305</c:v>
                </c:pt>
                <c:pt idx="9">
                  <c:v>2384</c:v>
                </c:pt>
                <c:pt idx="10">
                  <c:v>3100</c:v>
                </c:pt>
                <c:pt idx="11">
                  <c:v>2320</c:v>
                </c:pt>
                <c:pt idx="12">
                  <c:v>1899</c:v>
                </c:pt>
                <c:pt idx="13">
                  <c:v>2081</c:v>
                </c:pt>
                <c:pt idx="14">
                  <c:v>2367</c:v>
                </c:pt>
                <c:pt idx="15">
                  <c:v>2775</c:v>
                </c:pt>
                <c:pt idx="16">
                  <c:v>2918</c:v>
                </c:pt>
                <c:pt idx="17">
                  <c:v>3157</c:v>
                </c:pt>
                <c:pt idx="18">
                  <c:v>3403</c:v>
                </c:pt>
                <c:pt idx="19">
                  <c:v>3415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A95-4147-A12B-F5DE03D7BC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2893792"/>
        <c:axId val="812895104"/>
      </c:lineChart>
      <c:catAx>
        <c:axId val="812893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12895104"/>
        <c:crosses val="autoZero"/>
        <c:auto val="1"/>
        <c:lblAlgn val="ctr"/>
        <c:lblOffset val="100"/>
        <c:noMultiLvlLbl val="0"/>
      </c:catAx>
      <c:valAx>
        <c:axId val="812895104"/>
        <c:scaling>
          <c:orientation val="minMax"/>
        </c:scaling>
        <c:delete val="1"/>
        <c:axPos val="l"/>
        <c:numFmt formatCode="#,##0_ " sourceLinked="1"/>
        <c:majorTickMark val="none"/>
        <c:minorTickMark val="none"/>
        <c:tickLblPos val="nextTo"/>
        <c:crossAx val="81289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E2C38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3A24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463-4C68-A570-28532D01A073}"/>
              </c:ext>
            </c:extLst>
          </c:dPt>
          <c:dLbls>
            <c:dLbl>
              <c:idx val="0"/>
              <c:numFmt formatCode="#,##0.00_);[Red]\(#,##0.0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4">
                          <a:lumMod val="50000"/>
                        </a:schemeClr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D463-4C68-A570-28532D01A073}"/>
                </c:ext>
              </c:extLst>
            </c:dLbl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신한</c:v>
                </c:pt>
                <c:pt idx="1">
                  <c:v>A</c:v>
                </c:pt>
                <c:pt idx="2">
                  <c:v>B</c:v>
                </c:pt>
                <c:pt idx="3">
                  <c:v>C</c:v>
                </c:pt>
              </c:strCache>
            </c:strRef>
          </c:cat>
          <c:val>
            <c:numRef>
              <c:f>Sheet1!$B$2:$B$5</c:f>
              <c:numCache>
                <c:formatCode>#,##0.0_ </c:formatCode>
                <c:ptCount val="4"/>
                <c:pt idx="0">
                  <c:v>0.36</c:v>
                </c:pt>
                <c:pt idx="1">
                  <c:v>0.28000000000000003</c:v>
                </c:pt>
                <c:pt idx="2">
                  <c:v>0.32</c:v>
                </c:pt>
                <c:pt idx="3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463-4C68-A570-28532D01A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526668264"/>
        <c:axId val="526668656"/>
      </c:barChart>
      <c:catAx>
        <c:axId val="5266682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6668656"/>
        <c:crosses val="autoZero"/>
        <c:auto val="1"/>
        <c:lblAlgn val="ctr"/>
        <c:lblOffset val="10"/>
        <c:noMultiLvlLbl val="0"/>
      </c:catAx>
      <c:valAx>
        <c:axId val="526668656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526668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A23-4932-905A-E28DB74220EB}"/>
              </c:ext>
            </c:extLst>
          </c:dPt>
          <c:dLbls>
            <c:dLbl>
              <c:idx val="0"/>
              <c:numFmt formatCode="#,##0.00_);[Red]\(#,##0.0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21C69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A23-4932-905A-E28DB74220EB}"/>
                </c:ext>
              </c:extLst>
            </c:dLbl>
            <c:numFmt formatCode="#,##0.00_);[Red]\(#,##0.0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21C69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신한</c:v>
                </c:pt>
                <c:pt idx="1">
                  <c:v>A</c:v>
                </c:pt>
                <c:pt idx="2">
                  <c:v>B</c:v>
                </c:pt>
                <c:pt idx="3">
                  <c:v>C</c:v>
                </c:pt>
              </c:strCache>
            </c:strRef>
          </c:cat>
          <c:val>
            <c:numRef>
              <c:f>Sheet1!$B$2:$B$5</c:f>
              <c:numCache>
                <c:formatCode>#,##0.0_ </c:formatCode>
                <c:ptCount val="4"/>
                <c:pt idx="0">
                  <c:v>0.24</c:v>
                </c:pt>
                <c:pt idx="1">
                  <c:v>0.17</c:v>
                </c:pt>
                <c:pt idx="2">
                  <c:v>0.25</c:v>
                </c:pt>
                <c:pt idx="3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23-4932-905A-E28DB74220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526670224"/>
        <c:axId val="526670616"/>
      </c:barChart>
      <c:catAx>
        <c:axId val="526670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6670616"/>
        <c:crosses val="autoZero"/>
        <c:auto val="1"/>
        <c:lblAlgn val="ctr"/>
        <c:lblOffset val="10"/>
        <c:noMultiLvlLbl val="0"/>
      </c:catAx>
      <c:valAx>
        <c:axId val="526670616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52667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87050230025565E-2"/>
          <c:y val="0.18604293453431128"/>
          <c:w val="0.91902589953994884"/>
          <c:h val="0.7441909650153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고정이하</c:v>
                </c:pt>
              </c:strCache>
            </c:strRef>
          </c:tx>
          <c:spPr>
            <a:ln w="6350" cap="rnd">
              <a:solidFill>
                <a:srgbClr val="D3A24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28575">
                <a:solidFill>
                  <a:srgbClr val="D3A243"/>
                </a:solidFill>
              </a:ln>
              <a:effectLst/>
            </c:spPr>
          </c:marker>
          <c:dPt>
            <c:idx val="4"/>
            <c:marker>
              <c:spPr>
                <a:solidFill>
                  <a:srgbClr val="D3A243"/>
                </a:solidFill>
                <a:ln w="28575">
                  <a:solidFill>
                    <a:srgbClr val="D3A24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FA62-45EE-B613-5798DF6B5FF3}"/>
              </c:ext>
            </c:extLst>
          </c:dPt>
          <c:dPt>
            <c:idx val="5"/>
            <c:marker>
              <c:spPr>
                <a:solidFill>
                  <a:srgbClr val="00428E"/>
                </a:solidFill>
                <a:ln w="28575">
                  <a:solidFill>
                    <a:srgbClr val="D3A24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A62-45EE-B613-5798DF6B5FF3}"/>
              </c:ext>
            </c:extLst>
          </c:dPt>
          <c:dLbls>
            <c:dLbl>
              <c:idx val="4"/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4">
                          <a:lumMod val="50000"/>
                        </a:schemeClr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FA62-45EE-B613-5798DF6B5FF3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Sheet1!$B$3:$B$7</c:f>
              <c:numCache>
                <c:formatCode>0.0%</c:formatCode>
                <c:ptCount val="5"/>
                <c:pt idx="0">
                  <c:v>0.97</c:v>
                </c:pt>
                <c:pt idx="1">
                  <c:v>1.1399999999999999</c:v>
                </c:pt>
                <c:pt idx="2">
                  <c:v>1.41</c:v>
                </c:pt>
                <c:pt idx="3">
                  <c:v>1.1599999999999999</c:v>
                </c:pt>
                <c:pt idx="4">
                  <c:v>1.43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62-45EE-B613-5798DF6B5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6671008"/>
        <c:axId val="526674144"/>
      </c:lineChart>
      <c:catAx>
        <c:axId val="526671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6674144"/>
        <c:crosses val="autoZero"/>
        <c:auto val="1"/>
        <c:lblAlgn val="ctr"/>
        <c:lblOffset val="100"/>
        <c:noMultiLvlLbl val="0"/>
      </c:catAx>
      <c:valAx>
        <c:axId val="526674144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52667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428E"/>
            </a:solidFill>
            <a:ln>
              <a:noFill/>
            </a:ln>
            <a:effectLst/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44F-4F12-A621-8B502A4327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Sheet1!$B$3:$B$7</c:f>
              <c:numCache>
                <c:formatCode>General</c:formatCode>
                <c:ptCount val="5"/>
                <c:pt idx="0">
                  <c:v>13.1</c:v>
                </c:pt>
                <c:pt idx="1">
                  <c:v>13.2</c:v>
                </c:pt>
                <c:pt idx="2">
                  <c:v>13.3</c:v>
                </c:pt>
                <c:pt idx="3">
                  <c:v>13.3</c:v>
                </c:pt>
                <c:pt idx="4">
                  <c:v>15.9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3C-4675-899E-23BB105DD8D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계열 2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44F-4F12-A621-8B502A4327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Sheet1!$C$3:$C$7</c:f>
              <c:numCache>
                <c:formatCode>General</c:formatCode>
                <c:ptCount val="5"/>
                <c:pt idx="0">
                  <c:v>2.6</c:v>
                </c:pt>
                <c:pt idx="1">
                  <c:v>2.4</c:v>
                </c:pt>
                <c:pt idx="2">
                  <c:v>2.7</c:v>
                </c:pt>
                <c:pt idx="3">
                  <c:v>2.6</c:v>
                </c:pt>
                <c:pt idx="4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3C-4675-899E-23BB105DD8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526671792"/>
        <c:axId val="526672184"/>
      </c:barChart>
      <c:catAx>
        <c:axId val="52667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526672184"/>
        <c:crosses val="autoZero"/>
        <c:auto val="1"/>
        <c:lblAlgn val="ctr"/>
        <c:lblOffset val="100"/>
        <c:noMultiLvlLbl val="0"/>
      </c:catAx>
      <c:valAx>
        <c:axId val="5266721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6671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E9-4334-A833-7A2E6259827B}"/>
              </c:ext>
            </c:extLst>
          </c:dPt>
          <c:dLbls>
            <c:dLbl>
              <c:idx val="3"/>
              <c:layout>
                <c:manualLayout>
                  <c:x val="3.314095919852105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83484946697854"/>
                      <c:h val="0.155715660014129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8AD-45ED-B1BD-331AA02ED00D}"/>
                </c:ext>
              </c:extLst>
            </c:dLbl>
            <c:dLbl>
              <c:idx val="4"/>
              <c:layout>
                <c:manualLayout>
                  <c:x val="-1.215154466377686E-16"/>
                  <c:y val="2.773558595793145E-2"/>
                </c:manualLayout>
              </c:layout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428E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11E9-4334-A833-7A2E6259827B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Sheet1!$B$3:$B$7</c:f>
              <c:numCache>
                <c:formatCode>#,##0.0_ </c:formatCode>
                <c:ptCount val="5"/>
                <c:pt idx="0">
                  <c:v>1940</c:v>
                </c:pt>
                <c:pt idx="1">
                  <c:v>1711</c:v>
                </c:pt>
                <c:pt idx="2">
                  <c:v>2279</c:v>
                </c:pt>
                <c:pt idx="3">
                  <c:v>2329</c:v>
                </c:pt>
                <c:pt idx="4">
                  <c:v>2078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C0-4018-9774-BA1E7F9B3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526667872"/>
        <c:axId val="526669048"/>
      </c:barChart>
      <c:catAx>
        <c:axId val="526667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526669048"/>
        <c:crosses val="autoZero"/>
        <c:auto val="1"/>
        <c:lblAlgn val="ctr"/>
        <c:lblOffset val="10"/>
        <c:noMultiLvlLbl val="0"/>
      </c:catAx>
      <c:valAx>
        <c:axId val="526669048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52666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87050230025565E-2"/>
          <c:y val="0.18604293453431128"/>
          <c:w val="0.91902589953994884"/>
          <c:h val="0.7441909650153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ROA</c:v>
                </c:pt>
              </c:strCache>
            </c:strRef>
          </c:tx>
          <c:spPr>
            <a:ln w="6350" cap="rnd">
              <a:solidFill>
                <a:srgbClr val="00428E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28575">
                <a:solidFill>
                  <a:srgbClr val="00428E"/>
                </a:solidFill>
              </a:ln>
              <a:effectLst/>
            </c:spPr>
          </c:marker>
          <c:dPt>
            <c:idx val="4"/>
            <c:marker>
              <c:spPr>
                <a:solidFill>
                  <a:srgbClr val="00428E"/>
                </a:solidFill>
                <a:ln w="28575">
                  <a:solidFill>
                    <a:srgbClr val="00428E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9D4-4205-9550-4FB577D30A5B}"/>
              </c:ext>
            </c:extLst>
          </c:dPt>
          <c:dLbls>
            <c:dLbl>
              <c:idx val="4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428E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D9D4-4205-9550-4FB577D30A5B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42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Sheet1!$B$3:$B$7</c:f>
              <c:numCache>
                <c:formatCode>0.0%</c:formatCode>
                <c:ptCount val="5"/>
                <c:pt idx="0">
                  <c:v>8.5800000000000001E-2</c:v>
                </c:pt>
                <c:pt idx="1">
                  <c:v>7.3899999999999993E-2</c:v>
                </c:pt>
                <c:pt idx="2">
                  <c:v>9.3299999999999994E-2</c:v>
                </c:pt>
                <c:pt idx="3">
                  <c:v>8.48E-2</c:v>
                </c:pt>
                <c:pt idx="4">
                  <c:v>7.0900000000000005E-2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D81-4109-AF73-5822FB94D9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923136"/>
        <c:axId val="527919216"/>
      </c:lineChart>
      <c:catAx>
        <c:axId val="5279231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7919216"/>
        <c:crosses val="autoZero"/>
        <c:auto val="1"/>
        <c:lblAlgn val="ctr"/>
        <c:lblOffset val="100"/>
        <c:noMultiLvlLbl val="0"/>
      </c:catAx>
      <c:valAx>
        <c:axId val="52791921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527923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87050230025565E-2"/>
          <c:y val="0.18604293453431128"/>
          <c:w val="0.91902589953994884"/>
          <c:h val="0.7441909650153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ROA</c:v>
                </c:pt>
              </c:strCache>
            </c:strRef>
          </c:tx>
          <c:spPr>
            <a:ln w="6350" cap="rnd">
              <a:solidFill>
                <a:srgbClr val="D3A24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28575">
                <a:solidFill>
                  <a:srgbClr val="D3A243"/>
                </a:solidFill>
              </a:ln>
              <a:effectLst/>
            </c:spPr>
          </c:marker>
          <c:dPt>
            <c:idx val="4"/>
            <c:marker>
              <c:spPr>
                <a:solidFill>
                  <a:srgbClr val="D3A243"/>
                </a:solidFill>
                <a:ln w="28575">
                  <a:solidFill>
                    <a:srgbClr val="D3A24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288F-4A9C-A826-FF82AE959F50}"/>
              </c:ext>
            </c:extLst>
          </c:dPt>
          <c:dLbls>
            <c:dLbl>
              <c:idx val="4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4">
                          <a:lumMod val="50000"/>
                        </a:schemeClr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288F-4A9C-A826-FF82AE959F50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Sheet1!$B$3:$B$7</c:f>
              <c:numCache>
                <c:formatCode>0.0%</c:formatCode>
                <c:ptCount val="5"/>
                <c:pt idx="0">
                  <c:v>6.4000000000000003E-3</c:v>
                </c:pt>
                <c:pt idx="1">
                  <c:v>5.4999999999999997E-3</c:v>
                </c:pt>
                <c:pt idx="2">
                  <c:v>6.7000000000000002E-3</c:v>
                </c:pt>
                <c:pt idx="3">
                  <c:v>5.8999999999999999E-3</c:v>
                </c:pt>
                <c:pt idx="4">
                  <c:v>4.7999999999999996E-3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73-4FFD-A7B1-7D2E6B60FF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918432"/>
        <c:axId val="527922744"/>
      </c:lineChart>
      <c:catAx>
        <c:axId val="52791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anchor="t" anchorCtr="1"/>
          <a:lstStyle/>
          <a:p>
            <a:pPr>
              <a:lnSpc>
                <a:spcPts val="1200"/>
              </a:lnSpc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pPr>
            <a:endParaRPr lang="ko-KR"/>
          </a:p>
        </c:txPr>
        <c:crossAx val="527922744"/>
        <c:crosses val="autoZero"/>
        <c:auto val="1"/>
        <c:lblAlgn val="ctr"/>
        <c:lblOffset val="100"/>
        <c:noMultiLvlLbl val="0"/>
      </c:catAx>
      <c:valAx>
        <c:axId val="527922744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527918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428E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77888944472236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F2-464A-8823-80374135B25E}"/>
                </c:ext>
              </c:extLst>
            </c:dLbl>
            <c:dLbl>
              <c:idx val="1"/>
              <c:layout>
                <c:manualLayout>
                  <c:x val="0"/>
                  <c:y val="0.1849480295703407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F2-464A-8823-80374135B25E}"/>
                </c:ext>
              </c:extLst>
            </c:dLbl>
            <c:dLbl>
              <c:idx val="2"/>
              <c:layout>
                <c:manualLayout>
                  <c:x val="0"/>
                  <c:y val="0.1778889444722360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F2-464A-8823-80374135B25E}"/>
                </c:ext>
              </c:extLst>
            </c:dLbl>
            <c:dLbl>
              <c:idx val="3"/>
              <c:layout>
                <c:manualLayout>
                  <c:x val="-3.3606809851083374E-3"/>
                  <c:y val="0.1778889444722360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F2-464A-8823-80374135B25E}"/>
                </c:ext>
              </c:extLst>
            </c:dLbl>
            <c:dLbl>
              <c:idx val="4"/>
              <c:layout>
                <c:manualLayout>
                  <c:x val="-3.3606809851082138E-3"/>
                  <c:y val="0.1778889444722360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D9C-4608-883A-23BFBCED8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Sheet1!$B$3:$B$7</c:f>
              <c:numCache>
                <c:formatCode>General</c:formatCode>
                <c:ptCount val="5"/>
                <c:pt idx="0">
                  <c:v>0.65</c:v>
                </c:pt>
                <c:pt idx="1">
                  <c:v>0.55000000000000004</c:v>
                </c:pt>
                <c:pt idx="2">
                  <c:v>0.45</c:v>
                </c:pt>
                <c:pt idx="3">
                  <c:v>0.45</c:v>
                </c:pt>
                <c:pt idx="4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9C-4608-883A-23BFBCED8CE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계열 2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60680985108183E-3"/>
                  <c:y val="0.155299872158301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F2-464A-8823-80374135B25E}"/>
                </c:ext>
              </c:extLst>
            </c:dLbl>
            <c:dLbl>
              <c:idx val="1"/>
              <c:layout>
                <c:manualLayout>
                  <c:x val="-6.1611772982524885E-17"/>
                  <c:y val="0.148240787060196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CF2-464A-8823-80374135B25E}"/>
                </c:ext>
              </c:extLst>
            </c:dLbl>
            <c:dLbl>
              <c:idx val="2"/>
              <c:layout>
                <c:manualLayout>
                  <c:x val="6.1611772982524885E-17"/>
                  <c:y val="0.16235895725640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CF2-464A-8823-80374135B25E}"/>
                </c:ext>
              </c:extLst>
            </c:dLbl>
            <c:dLbl>
              <c:idx val="3"/>
              <c:layout>
                <c:manualLayout>
                  <c:x val="0"/>
                  <c:y val="0.1835362125507197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00428E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914624942709647E-2"/>
                      <c:h val="0.199348563170474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CF2-464A-8823-80374135B25E}"/>
                </c:ext>
              </c:extLst>
            </c:dLbl>
            <c:dLbl>
              <c:idx val="4"/>
              <c:layout>
                <c:manualLayout>
                  <c:x val="-6.7213619702164275E-3"/>
                  <c:y val="0.1835362125507198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428E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9C-4608-883A-23BFBCED8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42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Sheet1!$C$3:$C$7</c:f>
              <c:numCache>
                <c:formatCode>General</c:formatCode>
                <c:ptCount val="5"/>
                <c:pt idx="0">
                  <c:v>0.28000000000000003</c:v>
                </c:pt>
                <c:pt idx="1">
                  <c:v>0.23</c:v>
                </c:pt>
                <c:pt idx="2">
                  <c:v>0.25</c:v>
                </c:pt>
                <c:pt idx="3">
                  <c:v>0.26</c:v>
                </c:pt>
                <c:pt idx="4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9C-4608-883A-23BFBCED8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axId val="527919608"/>
        <c:axId val="527923920"/>
      </c:barChart>
      <c:catAx>
        <c:axId val="527919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527923920"/>
        <c:crosses val="autoZero"/>
        <c:auto val="1"/>
        <c:lblAlgn val="ctr"/>
        <c:lblOffset val="100"/>
        <c:noMultiLvlLbl val="0"/>
      </c:catAx>
      <c:valAx>
        <c:axId val="527923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7919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ln w="104775">
              <a:solidFill>
                <a:srgbClr val="F3F6FB"/>
              </a:solidFill>
            </a:ln>
          </c:spPr>
          <c:dPt>
            <c:idx val="0"/>
            <c:bubble3D val="0"/>
            <c:spPr>
              <a:solidFill>
                <a:srgbClr val="F3F6FB"/>
              </a:solidFill>
              <a:ln w="104775">
                <a:solidFill>
                  <a:srgbClr val="F3F6F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EA-4369-B599-35D5A706B712}"/>
              </c:ext>
            </c:extLst>
          </c:dPt>
          <c:dPt>
            <c:idx val="1"/>
            <c:bubble3D val="0"/>
            <c:spPr>
              <a:solidFill>
                <a:srgbClr val="D3A243"/>
              </a:solidFill>
              <a:ln w="104775">
                <a:solidFill>
                  <a:srgbClr val="F3F6F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EA-4369-B599-35D5A706B712}"/>
              </c:ext>
            </c:extLst>
          </c:dPt>
          <c:cat>
            <c:strRef>
              <c:f>Sheet1!$A$2:$A$3</c:f>
              <c:strCache>
                <c:ptCount val="2"/>
                <c:pt idx="0">
                  <c:v>은행</c:v>
                </c:pt>
                <c:pt idx="1">
                  <c:v>비은행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58.7</c:v>
                </c:pt>
                <c:pt idx="1">
                  <c:v>41.3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EA-4369-B599-35D5A706B7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9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rgbClr val="6AA3D8"/>
            </a:solidFill>
          </c:spPr>
          <c:dPt>
            <c:idx val="0"/>
            <c:bubble3D val="0"/>
            <c:spPr>
              <a:solidFill>
                <a:srgbClr val="021C6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D4-4B1A-BEEF-6E3C3ECCC0D8}"/>
              </c:ext>
            </c:extLst>
          </c:dPt>
          <c:dPt>
            <c:idx val="1"/>
            <c:bubble3D val="0"/>
            <c:spPr>
              <a:solidFill>
                <a:srgbClr val="0083C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D4-4B1A-BEEF-6E3C3ECCC0D8}"/>
              </c:ext>
            </c:extLst>
          </c:dPt>
          <c:dPt>
            <c:idx val="2"/>
            <c:bubble3D val="0"/>
            <c:spPr>
              <a:solidFill>
                <a:srgbClr val="6AA3D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D4-4B1A-BEEF-6E3C3ECCC0D8}"/>
              </c:ext>
            </c:extLst>
          </c:dPt>
          <c:dPt>
            <c:idx val="3"/>
            <c:bubble3D val="0"/>
            <c:spPr>
              <a:solidFill>
                <a:srgbClr val="D1EDF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D4-4B1A-BEEF-6E3C3ECCC0D8}"/>
              </c:ext>
            </c:extLst>
          </c:dPt>
          <c:cat>
            <c:strRef>
              <c:f>Sheet1!$A$2:$A$5</c:f>
              <c:strCache>
                <c:ptCount val="4"/>
                <c:pt idx="0">
                  <c:v>저축성예금</c:v>
                </c:pt>
                <c:pt idx="1">
                  <c:v>유동성핵심</c:v>
                </c:pt>
                <c:pt idx="2">
                  <c:v>CD</c:v>
                </c:pt>
                <c:pt idx="3">
                  <c:v>금융채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44.4</c:v>
                </c:pt>
                <c:pt idx="1">
                  <c:v>45.2</c:v>
                </c:pt>
                <c:pt idx="2">
                  <c:v>1.7</c:v>
                </c:pt>
                <c:pt idx="3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CD4-4B1A-BEEF-6E3C3ECCC0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rgbClr val="6AA3D8"/>
            </a:solidFill>
          </c:spPr>
          <c:dPt>
            <c:idx val="0"/>
            <c:bubble3D val="0"/>
            <c:spPr>
              <a:solidFill>
                <a:srgbClr val="021C6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75-42CB-9228-DF745D0082C9}"/>
              </c:ext>
            </c:extLst>
          </c:dPt>
          <c:dPt>
            <c:idx val="1"/>
            <c:bubble3D val="0"/>
            <c:spPr>
              <a:solidFill>
                <a:srgbClr val="6AA3D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75-42CB-9228-DF745D0082C9}"/>
              </c:ext>
            </c:extLst>
          </c:dPt>
          <c:cat>
            <c:strRef>
              <c:f>Sheet1!$A$2:$A$3</c:f>
              <c:strCache>
                <c:ptCount val="2"/>
                <c:pt idx="0">
                  <c:v>해외</c:v>
                </c:pt>
                <c:pt idx="1">
                  <c:v>국내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50.3</c:v>
                </c:pt>
                <c:pt idx="1">
                  <c:v>48.7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75-42CB-9228-DF745D0082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A23-4932-905A-E28DB74220EB}"/>
              </c:ext>
            </c:extLst>
          </c:dPt>
          <c:dLbls>
            <c:dLbl>
              <c:idx val="0"/>
              <c:layout>
                <c:manualLayout>
                  <c:x val="3.3145915366211472E-3"/>
                  <c:y val="2.6347979892012607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2060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8A23-4932-905A-E28DB74220EB}"/>
                </c:ext>
              </c:extLst>
            </c:dLbl>
            <c:dLbl>
              <c:idx val="1"/>
              <c:layout>
                <c:manualLayout>
                  <c:x val="-3.3140959198521129E-3"/>
                  <c:y val="2.6344043735785121E-2"/>
                </c:manualLayout>
              </c:layout>
              <c:tx>
                <c:rich>
                  <a:bodyPr/>
                  <a:lstStyle/>
                  <a:p>
                    <a:fld id="{09F2F3EE-C188-4A35-9124-BAFEF17CBB1E}" type="VALUE">
                      <a:rPr lang="en-US" altLang="ko-KR">
                        <a:solidFill>
                          <a:srgbClr val="6AA3D8"/>
                        </a:solidFill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E4E-4E57-BD45-5E8244F22E86}"/>
                </c:ext>
              </c:extLst>
            </c:dLbl>
            <c:dLbl>
              <c:idx val="2"/>
              <c:layout>
                <c:manualLayout>
                  <c:x val="0"/>
                  <c:y val="3.2254536535920669E-2"/>
                </c:manualLayout>
              </c:layout>
              <c:tx>
                <c:rich>
                  <a:bodyPr/>
                  <a:lstStyle/>
                  <a:p>
                    <a:fld id="{11999CB9-3F2B-41DF-A2BA-3F5065776831}" type="VALUE">
                      <a:rPr lang="en-US" altLang="ko-KR">
                        <a:solidFill>
                          <a:srgbClr val="6AA3D8"/>
                        </a:solidFill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E4E-4E57-BD45-5E8244F22E86}"/>
                </c:ext>
              </c:extLst>
            </c:dLbl>
            <c:dLbl>
              <c:idx val="3"/>
              <c:layout>
                <c:manualLayout>
                  <c:x val="0"/>
                  <c:y val="3.2254536535920669E-2"/>
                </c:manualLayout>
              </c:layout>
              <c:tx>
                <c:rich>
                  <a:bodyPr/>
                  <a:lstStyle/>
                  <a:p>
                    <a:fld id="{68629BC2-C09F-4921-958F-3F2EC3C96568}" type="VALUE">
                      <a:rPr lang="en-US" altLang="ko-KR">
                        <a:solidFill>
                          <a:srgbClr val="6AA3D8"/>
                        </a:solidFill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E4E-4E57-BD45-5E8244F22E86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신한</c:v>
                </c:pt>
                <c:pt idx="1">
                  <c:v>A</c:v>
                </c:pt>
                <c:pt idx="2">
                  <c:v>B</c:v>
                </c:pt>
                <c:pt idx="3">
                  <c:v>C</c:v>
                </c:pt>
              </c:strCache>
            </c:strRef>
          </c:cat>
          <c:val>
            <c:numRef>
              <c:f>Sheet1!$B$2:$B$5</c:f>
              <c:numCache>
                <c:formatCode>#,##0.0_ </c:formatCode>
                <c:ptCount val="4"/>
                <c:pt idx="0">
                  <c:v>0.47</c:v>
                </c:pt>
                <c:pt idx="1">
                  <c:v>0.54</c:v>
                </c:pt>
                <c:pt idx="2">
                  <c:v>0.59</c:v>
                </c:pt>
                <c:pt idx="3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23-4932-905A-E28DB74220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473282704"/>
        <c:axId val="473283096"/>
      </c:barChart>
      <c:catAx>
        <c:axId val="47328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473283096"/>
        <c:crosses val="autoZero"/>
        <c:auto val="1"/>
        <c:lblAlgn val="ctr"/>
        <c:lblOffset val="10"/>
        <c:noMultiLvlLbl val="0"/>
      </c:catAx>
      <c:valAx>
        <c:axId val="473283096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47328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DF-4045-ADBB-A50D27F763B4}"/>
              </c:ext>
            </c:extLst>
          </c:dPt>
          <c:dLbls>
            <c:dLbl>
              <c:idx val="0"/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428E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9FDF-4045-ADBB-A50D27F763B4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신한</c:v>
                </c:pt>
                <c:pt idx="1">
                  <c:v>A</c:v>
                </c:pt>
                <c:pt idx="2">
                  <c:v>B</c:v>
                </c:pt>
                <c:pt idx="3">
                  <c:v>C</c:v>
                </c:pt>
              </c:strCache>
            </c:strRef>
          </c:cat>
          <c:val>
            <c:numRef>
              <c:f>Sheet1!$B$2:$B$5</c:f>
              <c:numCache>
                <c:formatCode>#,##0.0_ </c:formatCode>
                <c:ptCount val="4"/>
                <c:pt idx="0">
                  <c:v>3118</c:v>
                </c:pt>
                <c:pt idx="1">
                  <c:v>1306</c:v>
                </c:pt>
                <c:pt idx="2">
                  <c:v>1405</c:v>
                </c:pt>
                <c:pt idx="3">
                  <c:v>2390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DF-4045-ADBB-A50D27F763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474973152"/>
        <c:axId val="474976288"/>
      </c:barChart>
      <c:catAx>
        <c:axId val="47497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474976288"/>
        <c:crosses val="autoZero"/>
        <c:auto val="1"/>
        <c:lblAlgn val="ctr"/>
        <c:lblOffset val="10"/>
        <c:noMultiLvlLbl val="0"/>
      </c:catAx>
      <c:valAx>
        <c:axId val="474976288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474973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35309627568031E-2"/>
          <c:y val="3.6012427968682453E-2"/>
          <c:w val="0.94003905830847478"/>
          <c:h val="0.896209144888170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rgbClr val="6AA3D8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6AA3D8"/>
              </a:solidFill>
            </c:spPr>
            <c:extLst>
              <c:ext xmlns:c16="http://schemas.microsoft.com/office/drawing/2014/chart" uri="{C3380CC4-5D6E-409C-BE32-E72D297353CC}">
                <c16:uniqueId val="{00000001-89D9-43BE-9997-A33B41D026EC}"/>
              </c:ext>
            </c:extLst>
          </c:dPt>
          <c:dPt>
            <c:idx val="1"/>
            <c:invertIfNegative val="0"/>
            <c:bubble3D val="0"/>
            <c:spPr>
              <a:solidFill>
                <a:srgbClr val="6AA3D8"/>
              </a:solidFill>
            </c:spPr>
            <c:extLst>
              <c:ext xmlns:c16="http://schemas.microsoft.com/office/drawing/2014/chart" uri="{C3380CC4-5D6E-409C-BE32-E72D297353CC}">
                <c16:uniqueId val="{00000003-89D9-43BE-9997-A33B41D026EC}"/>
              </c:ext>
            </c:extLst>
          </c:dPt>
          <c:dPt>
            <c:idx val="2"/>
            <c:invertIfNegative val="0"/>
            <c:bubble3D val="0"/>
            <c:spPr>
              <a:solidFill>
                <a:srgbClr val="6AA3D8"/>
              </a:solidFill>
            </c:spPr>
            <c:extLst>
              <c:ext xmlns:c16="http://schemas.microsoft.com/office/drawing/2014/chart" uri="{C3380CC4-5D6E-409C-BE32-E72D297353CC}">
                <c16:uniqueId val="{00000005-89D9-43BE-9997-A33B41D026EC}"/>
              </c:ext>
            </c:extLst>
          </c:dPt>
          <c:dPt>
            <c:idx val="3"/>
            <c:invertIfNegative val="0"/>
            <c:bubble3D val="0"/>
            <c:spPr>
              <a:solidFill>
                <a:srgbClr val="6AA3D8"/>
              </a:solidFill>
            </c:spPr>
            <c:extLst>
              <c:ext xmlns:c16="http://schemas.microsoft.com/office/drawing/2014/chart" uri="{C3380CC4-5D6E-409C-BE32-E72D297353CC}">
                <c16:uniqueId val="{00000007-89D9-43BE-9997-A33B41D026EC}"/>
              </c:ext>
            </c:extLst>
          </c:dPt>
          <c:dPt>
            <c:idx val="4"/>
            <c:invertIfNegative val="0"/>
            <c:bubble3D val="0"/>
            <c:spPr>
              <a:solidFill>
                <a:srgbClr val="00428E"/>
              </a:solidFill>
            </c:spPr>
            <c:extLst>
              <c:ext xmlns:c16="http://schemas.microsoft.com/office/drawing/2014/chart" uri="{C3380CC4-5D6E-409C-BE32-E72D297353CC}">
                <c16:uniqueId val="{00000009-89D9-43BE-9997-A33B41D026E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en-US" smtClean="0"/>
                      <a:t>26.2 </a:t>
                    </a:r>
                    <a:endParaRPr lang="en-US" alt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D9-43BE-9997-A33B41D026E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en-US" smtClean="0"/>
                      <a:t>24.5 </a:t>
                    </a:r>
                    <a:endParaRPr lang="en-US" alt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D9-43BE-9997-A33B41D026E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en-US" smtClean="0"/>
                      <a:t>21.7 </a:t>
                    </a:r>
                    <a:endParaRPr lang="en-US" alt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D9-43BE-9997-A33B41D026E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en-US" smtClean="0"/>
                      <a:t>20.1 </a:t>
                    </a:r>
                    <a:endParaRPr lang="en-US" alt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9D9-43BE-9997-A33B41D026E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pPr>
                      <a:defRPr sz="1000" b="1">
                        <a:solidFill>
                          <a:schemeClr val="bg1"/>
                        </a:solidFill>
                        <a:latin typeface="원신한 Light" pitchFamily="50" charset="-127"/>
                        <a:ea typeface="원신한 Light" pitchFamily="50" charset="-127"/>
                      </a:defRPr>
                    </a:pPr>
                    <a:r>
                      <a:rPr lang="en-US" altLang="en-US" dirty="0" smtClean="0"/>
                      <a:t>19.9 </a:t>
                    </a:r>
                    <a:endParaRPr lang="en-US" altLang="en-US" dirty="0"/>
                  </a:p>
                </c:rich>
              </c:tx>
              <c:numFmt formatCode="#,##0.0_);[Red]\(#,##0.0\)" sourceLinked="0"/>
              <c:spPr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9D9-43BE-9997-A33B41D026EC}"/>
                </c:ext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003399"/>
                    </a:solidFill>
                    <a:latin typeface="원신한 Light" pitchFamily="50" charset="-127"/>
                    <a:ea typeface="원신한 Light" pitchFamily="50" charset="-127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_(* #,##0_);_(* \(#,##0\);_(* "-"_);_(@_)</c:formatCode>
                <c:ptCount val="5"/>
                <c:pt idx="0">
                  <c:v>28.9</c:v>
                </c:pt>
                <c:pt idx="1">
                  <c:v>26.2</c:v>
                </c:pt>
                <c:pt idx="2">
                  <c:v>24.5</c:v>
                </c:pt>
                <c:pt idx="3">
                  <c:v>21.7</c:v>
                </c:pt>
                <c:pt idx="4">
                  <c:v>20.100000000000001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9D9-43BE-9997-A33B41D026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overlap val="100"/>
        <c:axId val="223746688"/>
        <c:axId val="223773056"/>
      </c:barChart>
      <c:catAx>
        <c:axId val="223746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3773056"/>
        <c:crosses val="autoZero"/>
        <c:auto val="1"/>
        <c:lblAlgn val="ctr"/>
        <c:lblOffset val="100"/>
        <c:noMultiLvlLbl val="0"/>
      </c:catAx>
      <c:valAx>
        <c:axId val="223773056"/>
        <c:scaling>
          <c:orientation val="minMax"/>
        </c:scaling>
        <c:delete val="1"/>
        <c:axPos val="l"/>
        <c:numFmt formatCode="_(* #,##0_);_(* \(#,##0\);_(* &quot;-&quot;_);_(@_)" sourceLinked="1"/>
        <c:majorTickMark val="out"/>
        <c:minorTickMark val="none"/>
        <c:tickLblPos val="nextTo"/>
        <c:crossAx val="223746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864653933045797E-2"/>
          <c:y val="0.1313849411280188"/>
          <c:w val="0.92827069213390845"/>
          <c:h val="0.673289446394993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영업수익</c:v>
                </c:pt>
              </c:strCache>
            </c:strRef>
          </c:tx>
          <c:spPr>
            <a:solidFill>
              <a:srgbClr val="00428E"/>
            </a:solidFill>
            <a:ln>
              <a:noFill/>
            </a:ln>
            <a:effectLst/>
          </c:spPr>
          <c:invertIfNegative val="0"/>
          <c:dLbls>
            <c:dLbl>
              <c:idx val="4"/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428E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0C4-4264-993C-8B45567F8098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42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4674</c:v>
                </c:pt>
                <c:pt idx="1">
                  <c:v>3855</c:v>
                </c:pt>
                <c:pt idx="2">
                  <c:v>3754</c:v>
                </c:pt>
                <c:pt idx="3">
                  <c:v>3895</c:v>
                </c:pt>
                <c:pt idx="4">
                  <c:v>4102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C4-4264-993C-8B45567F80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당기순이익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6AA3D8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0C4-4264-993C-8B45567F80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6AA3D8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716</c:v>
                </c:pt>
                <c:pt idx="1">
                  <c:v>914</c:v>
                </c:pt>
                <c:pt idx="2">
                  <c:v>519</c:v>
                </c:pt>
                <c:pt idx="3">
                  <c:v>509</c:v>
                </c:pt>
                <c:pt idx="4">
                  <c:v>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C4-4264-993C-8B45567F8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136863696"/>
        <c:axId val="1136864528"/>
      </c:barChart>
      <c:catAx>
        <c:axId val="113686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1136864528"/>
        <c:crosses val="autoZero"/>
        <c:auto val="1"/>
        <c:lblAlgn val="ctr"/>
        <c:lblOffset val="100"/>
        <c:noMultiLvlLbl val="0"/>
      </c:catAx>
      <c:valAx>
        <c:axId val="11368645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3686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87050230025565E-2"/>
          <c:y val="0.18604293453431128"/>
          <c:w val="0.91902589953994884"/>
          <c:h val="0.7441909650153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ROA</c:v>
                </c:pt>
              </c:strCache>
            </c:strRef>
          </c:tx>
          <c:spPr>
            <a:ln w="6350" cap="rnd">
              <a:solidFill>
                <a:srgbClr val="00428E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28575">
                <a:solidFill>
                  <a:srgbClr val="00428E"/>
                </a:solidFill>
              </a:ln>
              <a:effectLst/>
            </c:spPr>
          </c:marker>
          <c:dPt>
            <c:idx val="5"/>
            <c:marker>
              <c:spPr>
                <a:solidFill>
                  <a:srgbClr val="00428E"/>
                </a:solidFill>
                <a:ln w="28575">
                  <a:solidFill>
                    <a:srgbClr val="00428E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6D0-46AE-AC02-8ED9295C41DD}"/>
              </c:ext>
            </c:extLst>
          </c:dPt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42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4.24E-2</c:v>
                </c:pt>
                <c:pt idx="1">
                  <c:v>6.7100000000000007E-2</c:v>
                </c:pt>
                <c:pt idx="2">
                  <c:v>7.6300000000000007E-2</c:v>
                </c:pt>
                <c:pt idx="3">
                  <c:v>5.8799999999999998E-2</c:v>
                </c:pt>
                <c:pt idx="4">
                  <c:v>3.5700000000000003E-2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6D0-46AE-AC02-8ED9295C41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95564112"/>
        <c:axId val="-1395561936"/>
      </c:lineChart>
      <c:catAx>
        <c:axId val="-1395564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395561936"/>
        <c:crosses val="autoZero"/>
        <c:auto val="1"/>
        <c:lblAlgn val="ctr"/>
        <c:lblOffset val="100"/>
        <c:noMultiLvlLbl val="0"/>
      </c:catAx>
      <c:valAx>
        <c:axId val="-139556193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-1395564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87081722931487E-2"/>
          <c:y val="0.16224425291786798"/>
          <c:w val="0.91902589953994884"/>
          <c:h val="0.7441909650153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ROA</c:v>
                </c:pt>
              </c:strCache>
            </c:strRef>
          </c:tx>
          <c:spPr>
            <a:ln w="6350" cap="rnd">
              <a:solidFill>
                <a:srgbClr val="D3A24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28575">
                <a:solidFill>
                  <a:srgbClr val="D3A243"/>
                </a:solidFill>
              </a:ln>
              <a:effectLst/>
            </c:spPr>
          </c:marker>
          <c:dPt>
            <c:idx val="5"/>
            <c:marker>
              <c:spPr>
                <a:solidFill>
                  <a:srgbClr val="D3A243"/>
                </a:solidFill>
                <a:ln w="28575">
                  <a:solidFill>
                    <a:srgbClr val="D3A24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14E7-4C37-B898-108A552C6827}"/>
              </c:ext>
            </c:extLst>
          </c:dPt>
          <c:dLbls>
            <c:dLbl>
              <c:idx val="4"/>
              <c:layout>
                <c:manualLayout>
                  <c:x val="-6.4293500844102666E-2"/>
                  <c:y val="0.13426586903899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E7-4C37-B898-108A552C6827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4.4000000000000003E-3</c:v>
                </c:pt>
                <c:pt idx="1">
                  <c:v>7.7000000000000002E-3</c:v>
                </c:pt>
                <c:pt idx="2">
                  <c:v>8.6E-3</c:v>
                </c:pt>
                <c:pt idx="3">
                  <c:v>6.6E-3</c:v>
                </c:pt>
                <c:pt idx="4">
                  <c:v>3.5000000000000001E-3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4E7-4C37-B898-108A552C68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95561392"/>
        <c:axId val="-1395572272"/>
      </c:lineChart>
      <c:catAx>
        <c:axId val="-1395561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anchor="t" anchorCtr="1"/>
          <a:lstStyle/>
          <a:p>
            <a:pPr>
              <a:lnSpc>
                <a:spcPts val="1200"/>
              </a:lnSpc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pPr>
            <a:endParaRPr lang="ko-KR"/>
          </a:p>
        </c:txPr>
        <c:crossAx val="-1395572272"/>
        <c:crosses val="autoZero"/>
        <c:auto val="1"/>
        <c:lblAlgn val="ctr"/>
        <c:lblOffset val="100"/>
        <c:noMultiLvlLbl val="0"/>
      </c:catAx>
      <c:valAx>
        <c:axId val="-1395572272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-1395561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35309627568031E-2"/>
          <c:y val="3.6012427968682453E-2"/>
          <c:w val="0.94003905830847478"/>
          <c:h val="0.896209144888170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rgbClr val="6AA3D8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6AA3D8"/>
              </a:solidFill>
            </c:spPr>
            <c:extLst>
              <c:ext xmlns:c16="http://schemas.microsoft.com/office/drawing/2014/chart" uri="{C3380CC4-5D6E-409C-BE32-E72D297353CC}">
                <c16:uniqueId val="{00000001-9911-4CC3-A0FE-571290112C87}"/>
              </c:ext>
            </c:extLst>
          </c:dPt>
          <c:dPt>
            <c:idx val="1"/>
            <c:invertIfNegative val="0"/>
            <c:bubble3D val="0"/>
            <c:spPr>
              <a:solidFill>
                <a:srgbClr val="6AA3D8"/>
              </a:solidFill>
            </c:spPr>
            <c:extLst>
              <c:ext xmlns:c16="http://schemas.microsoft.com/office/drawing/2014/chart" uri="{C3380CC4-5D6E-409C-BE32-E72D297353CC}">
                <c16:uniqueId val="{00000003-9911-4CC3-A0FE-571290112C87}"/>
              </c:ext>
            </c:extLst>
          </c:dPt>
          <c:dPt>
            <c:idx val="2"/>
            <c:invertIfNegative val="0"/>
            <c:bubble3D val="0"/>
            <c:spPr>
              <a:solidFill>
                <a:srgbClr val="6AA3D8"/>
              </a:solidFill>
            </c:spPr>
            <c:extLst>
              <c:ext xmlns:c16="http://schemas.microsoft.com/office/drawing/2014/chart" uri="{C3380CC4-5D6E-409C-BE32-E72D297353CC}">
                <c16:uniqueId val="{00000005-9911-4CC3-A0FE-571290112C87}"/>
              </c:ext>
            </c:extLst>
          </c:dPt>
          <c:dPt>
            <c:idx val="3"/>
            <c:invertIfNegative val="0"/>
            <c:bubble3D val="0"/>
            <c:spPr>
              <a:solidFill>
                <a:srgbClr val="6AA3D8"/>
              </a:solidFill>
            </c:spPr>
            <c:extLst>
              <c:ext xmlns:c16="http://schemas.microsoft.com/office/drawing/2014/chart" uri="{C3380CC4-5D6E-409C-BE32-E72D297353CC}">
                <c16:uniqueId val="{00000007-9911-4CC3-A0FE-571290112C87}"/>
              </c:ext>
            </c:extLst>
          </c:dPt>
          <c:dPt>
            <c:idx val="4"/>
            <c:invertIfNegative val="0"/>
            <c:bubble3D val="0"/>
            <c:spPr>
              <a:solidFill>
                <a:srgbClr val="00428E"/>
              </a:solidFill>
            </c:spPr>
            <c:extLst>
              <c:ext xmlns:c16="http://schemas.microsoft.com/office/drawing/2014/chart" uri="{C3380CC4-5D6E-409C-BE32-E72D297353CC}">
                <c16:uniqueId val="{00000009-9911-4CC3-A0FE-571290112C87}"/>
              </c:ext>
            </c:extLst>
          </c:dPt>
          <c:dLbls>
            <c:dLbl>
              <c:idx val="4"/>
              <c:layout>
                <c:manualLayout>
                  <c:x val="0"/>
                  <c:y val="-0.15561894975352938"/>
                </c:manualLayout>
              </c:layout>
              <c:spPr/>
              <c:txPr>
                <a:bodyPr/>
                <a:lstStyle/>
                <a:p>
                  <a:pPr>
                    <a:defRPr sz="1000" b="1">
                      <a:solidFill>
                        <a:schemeClr val="bg1"/>
                      </a:solidFill>
                      <a:latin typeface="원신한 Light" pitchFamily="50" charset="-127"/>
                      <a:ea typeface="원신한 Light" pitchFamily="50" charset="-127"/>
                    </a:defRPr>
                  </a:pPr>
                  <a:endParaRPr lang="ko-K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911-4CC3-A0FE-571290112C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003399"/>
                    </a:solidFill>
                    <a:latin typeface="원신한 Light" pitchFamily="50" charset="-127"/>
                    <a:ea typeface="원신한 Light" pitchFamily="50" charset="-127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_(* #,##0_);_(* \(#,##0\);_(* "-"_);_(@_)</c:formatCode>
                <c:ptCount val="5"/>
                <c:pt idx="0">
                  <c:v>1154</c:v>
                </c:pt>
                <c:pt idx="1">
                  <c:v>2119</c:v>
                </c:pt>
                <c:pt idx="2">
                  <c:v>2513</c:v>
                </c:pt>
                <c:pt idx="3">
                  <c:v>2209</c:v>
                </c:pt>
                <c:pt idx="4">
                  <c:v>1548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911-4CC3-A0FE-571290112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overlap val="100"/>
        <c:axId val="-1395571184"/>
        <c:axId val="-1395570640"/>
      </c:barChart>
      <c:catAx>
        <c:axId val="-1395571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395570640"/>
        <c:crosses val="autoZero"/>
        <c:auto val="1"/>
        <c:lblAlgn val="ctr"/>
        <c:lblOffset val="100"/>
        <c:noMultiLvlLbl val="0"/>
      </c:catAx>
      <c:valAx>
        <c:axId val="-1395570640"/>
        <c:scaling>
          <c:orientation val="minMax"/>
        </c:scaling>
        <c:delete val="1"/>
        <c:axPos val="l"/>
        <c:numFmt formatCode="_(* #,##0_);_(* \(#,##0\);_(* &quot;-&quot;_);_(@_)" sourceLinked="1"/>
        <c:majorTickMark val="out"/>
        <c:minorTickMark val="none"/>
        <c:tickLblPos val="nextTo"/>
        <c:crossAx val="-1395571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35309627568031E-2"/>
          <c:y val="3.6012427968682453E-2"/>
          <c:w val="0.94003905830847478"/>
          <c:h val="0.896209144888170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rgbClr val="6AA3D8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6AA3D8"/>
              </a:solidFill>
            </c:spPr>
            <c:extLst>
              <c:ext xmlns:c16="http://schemas.microsoft.com/office/drawing/2014/chart" uri="{C3380CC4-5D6E-409C-BE32-E72D297353CC}">
                <c16:uniqueId val="{00000001-9AA6-49A3-BB8C-60F3D081C35D}"/>
              </c:ext>
            </c:extLst>
          </c:dPt>
          <c:dPt>
            <c:idx val="1"/>
            <c:invertIfNegative val="0"/>
            <c:bubble3D val="0"/>
            <c:spPr>
              <a:solidFill>
                <a:srgbClr val="6AA3D8"/>
              </a:solidFill>
            </c:spPr>
            <c:extLst>
              <c:ext xmlns:c16="http://schemas.microsoft.com/office/drawing/2014/chart" uri="{C3380CC4-5D6E-409C-BE32-E72D297353CC}">
                <c16:uniqueId val="{00000003-9AA6-49A3-BB8C-60F3D081C35D}"/>
              </c:ext>
            </c:extLst>
          </c:dPt>
          <c:dPt>
            <c:idx val="2"/>
            <c:invertIfNegative val="0"/>
            <c:bubble3D val="0"/>
            <c:spPr>
              <a:solidFill>
                <a:srgbClr val="6AA3D8"/>
              </a:solidFill>
            </c:spPr>
            <c:extLst>
              <c:ext xmlns:c16="http://schemas.microsoft.com/office/drawing/2014/chart" uri="{C3380CC4-5D6E-409C-BE32-E72D297353CC}">
                <c16:uniqueId val="{00000005-9AA6-49A3-BB8C-60F3D081C35D}"/>
              </c:ext>
            </c:extLst>
          </c:dPt>
          <c:dPt>
            <c:idx val="3"/>
            <c:invertIfNegative val="0"/>
            <c:bubble3D val="0"/>
            <c:spPr>
              <a:solidFill>
                <a:srgbClr val="6AA3D8"/>
              </a:solidFill>
            </c:spPr>
            <c:extLst>
              <c:ext xmlns:c16="http://schemas.microsoft.com/office/drawing/2014/chart" uri="{C3380CC4-5D6E-409C-BE32-E72D297353CC}">
                <c16:uniqueId val="{00000007-9AA6-49A3-BB8C-60F3D081C35D}"/>
              </c:ext>
            </c:extLst>
          </c:dPt>
          <c:dPt>
            <c:idx val="4"/>
            <c:invertIfNegative val="0"/>
            <c:bubble3D val="0"/>
            <c:spPr>
              <a:solidFill>
                <a:srgbClr val="00428E"/>
              </a:solidFill>
            </c:spPr>
            <c:extLst>
              <c:ext xmlns:c16="http://schemas.microsoft.com/office/drawing/2014/chart" uri="{C3380CC4-5D6E-409C-BE32-E72D297353CC}">
                <c16:uniqueId val="{00000009-9AA6-49A3-BB8C-60F3D081C35D}"/>
              </c:ext>
            </c:extLst>
          </c:dPt>
          <c:dLbls>
            <c:dLbl>
              <c:idx val="4"/>
              <c:spPr/>
              <c:txPr>
                <a:bodyPr/>
                <a:lstStyle/>
                <a:p>
                  <a:pPr>
                    <a:defRPr sz="1000" b="1">
                      <a:solidFill>
                        <a:schemeClr val="bg1"/>
                      </a:solidFill>
                      <a:latin typeface="원신한 Light" pitchFamily="50" charset="-127"/>
                      <a:ea typeface="원신한 Light" pitchFamily="50" charset="-127"/>
                    </a:defRPr>
                  </a:pPr>
                  <a:endParaRPr lang="ko-KR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AA6-49A3-BB8C-60F3D081C3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>
                    <a:solidFill>
                      <a:srgbClr val="003399"/>
                    </a:solidFill>
                    <a:latin typeface="원신한 Light" pitchFamily="50" charset="-127"/>
                    <a:ea typeface="원신한 Light" pitchFamily="50" charset="-127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</c:numCache>
            </c:numRef>
          </c:cat>
          <c:val>
            <c:numRef>
              <c:f>Sheet1!$B$2:$B$6</c:f>
              <c:numCache>
                <c:formatCode>_(* #,##0_);_(* \(#,##0\);_(* "-"_);_(@_)</c:formatCode>
                <c:ptCount val="5"/>
                <c:pt idx="0">
                  <c:v>108</c:v>
                </c:pt>
                <c:pt idx="1">
                  <c:v>119</c:v>
                </c:pt>
                <c:pt idx="2">
                  <c:v>124</c:v>
                </c:pt>
                <c:pt idx="3">
                  <c:v>142</c:v>
                </c:pt>
                <c:pt idx="4">
                  <c:v>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AA6-49A3-BB8C-60F3D081C3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overlap val="100"/>
        <c:axId val="-1395570096"/>
        <c:axId val="-1395569008"/>
      </c:barChart>
      <c:catAx>
        <c:axId val="-1395570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395569008"/>
        <c:crosses val="autoZero"/>
        <c:auto val="1"/>
        <c:lblAlgn val="ctr"/>
        <c:lblOffset val="100"/>
        <c:noMultiLvlLbl val="0"/>
      </c:catAx>
      <c:valAx>
        <c:axId val="-1395569008"/>
        <c:scaling>
          <c:orientation val="minMax"/>
        </c:scaling>
        <c:delete val="1"/>
        <c:axPos val="l"/>
        <c:numFmt formatCode="_(* #,##0_);_(* \(#,##0\);_(* &quot;-&quot;_);_(@_)" sourceLinked="1"/>
        <c:majorTickMark val="out"/>
        <c:minorTickMark val="none"/>
        <c:tickLblPos val="nextTo"/>
        <c:crossAx val="-13955700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74493062966915E-2"/>
          <c:y val="1.0804650129338214E-2"/>
          <c:w val="0.97065101387406616"/>
          <c:h val="0.857597640593855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CA6-4ACA-945A-13D411FD9F0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844-42F2-8927-21D7267FDE74}"/>
              </c:ext>
            </c:extLst>
          </c:dPt>
          <c:dPt>
            <c:idx val="6"/>
            <c:invertIfNegative val="0"/>
            <c:bubble3D val="0"/>
            <c:spPr>
              <a:solidFill>
                <a:srgbClr val="021C6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8AB-49DB-B6F7-F353A0712B3D}"/>
              </c:ext>
            </c:extLst>
          </c:dPt>
          <c:dLbls>
            <c:dLbl>
              <c:idx val="4"/>
              <c:tx>
                <c:rich>
                  <a:bodyPr/>
                  <a:lstStyle/>
                  <a:p>
                    <a:fld id="{9CD01C4E-CA0D-40D5-9696-6CF259078340}" type="VALUE">
                      <a:rPr lang="en-US" altLang="ko-KR" sz="9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CA6-4ACA-945A-13D411FD9F0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4664E70-CAD6-4944-BBDD-6F4D81E926EB}" type="VALUE">
                      <a:rPr lang="en-US" altLang="ko-KR" sz="9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844-42F2-8927-21D7267FDE7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3600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021C69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58AB-49DB-B6F7-F353A0712B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3600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FY14</c:v>
                </c:pt>
                <c:pt idx="1">
                  <c:v>FY15</c:v>
                </c:pt>
                <c:pt idx="2">
                  <c:v>FY16</c:v>
                </c:pt>
                <c:pt idx="3">
                  <c:v>FY17</c:v>
                </c:pt>
                <c:pt idx="4">
                  <c:v>FY18</c:v>
                </c:pt>
                <c:pt idx="5">
                  <c:v>FY19</c:v>
                </c:pt>
                <c:pt idx="6">
                  <c:v>FY20</c:v>
                </c:pt>
              </c:strCache>
            </c:strRef>
          </c:cat>
          <c:val>
            <c:numRef>
              <c:f>Sheet1!$B$2:$B$8</c:f>
              <c:numCache>
                <c:formatCode>#,##0_ </c:formatCode>
                <c:ptCount val="7"/>
                <c:pt idx="0">
                  <c:v>2081</c:v>
                </c:pt>
                <c:pt idx="1">
                  <c:v>2367</c:v>
                </c:pt>
                <c:pt idx="2">
                  <c:v>2775</c:v>
                </c:pt>
                <c:pt idx="3">
                  <c:v>2919</c:v>
                </c:pt>
                <c:pt idx="4">
                  <c:v>3157</c:v>
                </c:pt>
                <c:pt idx="5">
                  <c:v>3403</c:v>
                </c:pt>
                <c:pt idx="6">
                  <c:v>3415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06-4A03-BF78-A02AD5C875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27"/>
        <c:axId val="812893792"/>
        <c:axId val="812895104"/>
      </c:barChart>
      <c:catAx>
        <c:axId val="81289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/>
        </c:spPr>
        <c:txPr>
          <a:bodyPr anchor="t" anchorCtr="0"/>
          <a:lstStyle/>
          <a:p>
            <a:pPr>
              <a:lnSpc>
                <a:spcPts val="1400"/>
              </a:lnSpc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pPr>
            <a:endParaRPr lang="ko-KR"/>
          </a:p>
        </c:txPr>
        <c:crossAx val="812895104"/>
        <c:crosses val="autoZero"/>
        <c:auto val="1"/>
        <c:lblAlgn val="ctr"/>
        <c:lblOffset val="0"/>
        <c:tickLblSkip val="1"/>
        <c:noMultiLvlLbl val="0"/>
      </c:catAx>
      <c:valAx>
        <c:axId val="812895104"/>
        <c:scaling>
          <c:orientation val="minMax"/>
        </c:scaling>
        <c:delete val="1"/>
        <c:axPos val="l"/>
        <c:numFmt formatCode="#,##0_ " sourceLinked="1"/>
        <c:majorTickMark val="out"/>
        <c:minorTickMark val="none"/>
        <c:tickLblPos val="nextTo"/>
        <c:crossAx val="81289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영업이익</c:v>
                </c:pt>
              </c:strCache>
            </c:strRef>
          </c:tx>
          <c:spPr>
            <a:solidFill>
              <a:srgbClr val="00428E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ko-KR" dirty="0" smtClean="0"/>
                      <a:t>1,438</a:t>
                    </a:r>
                    <a:endParaRPr lang="en-US" altLang="ko-KR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35-4BC6-8065-09978A6497B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ko-KR" dirty="0" smtClean="0"/>
                      <a:t>2,528</a:t>
                    </a:r>
                    <a:endParaRPr lang="en-US" altLang="ko-KR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35-4BC6-8065-09978A6497B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ko-KR" dirty="0" smtClean="0"/>
                      <a:t>3,348</a:t>
                    </a:r>
                    <a:endParaRPr lang="en-US" altLang="ko-KR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35-4BC6-8065-09978A6497B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ko-KR" dirty="0" smtClean="0"/>
                      <a:t>2,394</a:t>
                    </a:r>
                    <a:endParaRPr lang="en-US" altLang="ko-KR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35-4BC6-8065-09978A6497B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altLang="ko-KR" b="1" dirty="0" smtClean="0"/>
                      <a:t>3,798</a:t>
                    </a:r>
                    <a:endParaRPr lang="en-US" altLang="ko-KR" b="1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35-4BC6-8065-09978A6497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42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 formatCode="#,##0">
                  <c:v>1438</c:v>
                </c:pt>
                <c:pt idx="1">
                  <c:v>2528</c:v>
                </c:pt>
                <c:pt idx="2">
                  <c:v>3348</c:v>
                </c:pt>
                <c:pt idx="3">
                  <c:v>2394</c:v>
                </c:pt>
                <c:pt idx="4">
                  <c:v>3798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C35-4BC6-8065-09978A6497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영업수익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9428633464310302E-3"/>
                  <c:y val="6.265515785152996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0083CD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defRPr>
                    </a:pPr>
                    <a:r>
                      <a:rPr lang="en-US" altLang="ko-KR" b="1" dirty="0" smtClean="0">
                        <a:solidFill>
                          <a:srgbClr val="0083CD"/>
                        </a:solidFill>
                      </a:rPr>
                      <a:t>6,681</a:t>
                    </a:r>
                    <a:endParaRPr lang="en-US" altLang="ko-KR" b="1" dirty="0">
                      <a:solidFill>
                        <a:srgbClr val="0083CD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83CD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C35-4BC6-8065-09978A6497B8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0083CD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defRPr>
                    </a:pPr>
                    <a:r>
                      <a:rPr lang="en-US" altLang="ko-KR" b="1" dirty="0" smtClean="0">
                        <a:solidFill>
                          <a:srgbClr val="0083CD"/>
                        </a:solidFill>
                      </a:rPr>
                      <a:t>7,950</a:t>
                    </a:r>
                    <a:endParaRPr lang="en-US" altLang="ko-KR" b="1" dirty="0">
                      <a:solidFill>
                        <a:srgbClr val="0083CD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83CD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35-4BC6-8065-09978A6497B8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0083CD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defRPr>
                    </a:pPr>
                    <a:r>
                      <a:rPr lang="en-US" altLang="ko-KR" b="1" dirty="0" smtClean="0">
                        <a:solidFill>
                          <a:srgbClr val="0083CD"/>
                        </a:solidFill>
                      </a:rPr>
                      <a:t>9,591</a:t>
                    </a:r>
                    <a:endParaRPr lang="en-US" altLang="ko-KR" b="1" dirty="0">
                      <a:solidFill>
                        <a:srgbClr val="0083CD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83CD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C35-4BC6-8065-09978A6497B8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0083CD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defRPr>
                    </a:pPr>
                    <a:r>
                      <a:rPr lang="en-US" altLang="ko-KR" b="1" dirty="0" smtClean="0">
                        <a:solidFill>
                          <a:srgbClr val="0083CD"/>
                        </a:solidFill>
                      </a:rPr>
                      <a:t>8,829</a:t>
                    </a:r>
                    <a:endParaRPr lang="en-US" altLang="ko-KR" b="1" dirty="0">
                      <a:solidFill>
                        <a:srgbClr val="0083CD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83CD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C35-4BC6-8065-09978A6497B8}"/>
                </c:ext>
              </c:extLst>
            </c:dLbl>
            <c:dLbl>
              <c:idx val="4"/>
              <c:layout>
                <c:manualLayout>
                  <c:x val="0"/>
                  <c:y val="-6.265515785152996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0083CD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defRPr>
                    </a:pPr>
                    <a:r>
                      <a:rPr lang="en-US" altLang="ko-KR" dirty="0" smtClean="0">
                        <a:solidFill>
                          <a:srgbClr val="0083CD"/>
                        </a:solidFill>
                      </a:rPr>
                      <a:t>12,200</a:t>
                    </a:r>
                    <a:endParaRPr lang="en-US" altLang="ko-KR" dirty="0">
                      <a:solidFill>
                        <a:srgbClr val="0083CD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83CD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C35-4BC6-8065-09978A6497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83CD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6681</c:v>
                </c:pt>
                <c:pt idx="1">
                  <c:v>7950</c:v>
                </c:pt>
                <c:pt idx="2">
                  <c:v>9591</c:v>
                </c:pt>
                <c:pt idx="3">
                  <c:v>8829</c:v>
                </c:pt>
                <c:pt idx="4">
                  <c:v>12200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C35-4BC6-8065-09978A6497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axId val="-1395566288"/>
        <c:axId val="-1395560848"/>
      </c:barChart>
      <c:catAx>
        <c:axId val="-1395566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395560848"/>
        <c:crosses val="autoZero"/>
        <c:auto val="1"/>
        <c:lblAlgn val="ctr"/>
        <c:lblOffset val="100"/>
        <c:noMultiLvlLbl val="0"/>
      </c:catAx>
      <c:valAx>
        <c:axId val="-139556084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-1395566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rgbClr val="6AA3D8"/>
            </a:solidFill>
          </c:spPr>
          <c:dPt>
            <c:idx val="0"/>
            <c:bubble3D val="0"/>
            <c:spPr>
              <a:solidFill>
                <a:srgbClr val="021C6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1F-4406-8AE8-FBB53F0F2BEC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1F-4406-8AE8-FBB53F0F2BEC}"/>
              </c:ext>
            </c:extLst>
          </c:dPt>
          <c:dPt>
            <c:idx val="2"/>
            <c:bubble3D val="0"/>
            <c:spPr>
              <a:solidFill>
                <a:srgbClr val="0083C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1F-4406-8AE8-FBB53F0F2BEC}"/>
              </c:ext>
            </c:extLst>
          </c:dPt>
          <c:dPt>
            <c:idx val="3"/>
            <c:bubble3D val="0"/>
            <c:spPr>
              <a:solidFill>
                <a:srgbClr val="6AA3D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51F-4406-8AE8-FBB53F0F2BEC}"/>
              </c:ext>
            </c:extLst>
          </c:dPt>
          <c:dPt>
            <c:idx val="4"/>
            <c:bubble3D val="0"/>
            <c:spPr>
              <a:solidFill>
                <a:srgbClr val="D1EDF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51F-4406-8AE8-FBB53F0F2BEC}"/>
              </c:ext>
            </c:extLst>
          </c:dPt>
          <c:dLbls>
            <c:dLbl>
              <c:idx val="0"/>
              <c:layout>
                <c:manualLayout>
                  <c:x val="4.7389633461708158E-2"/>
                  <c:y val="0.263012514783609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1F-4406-8AE8-FBB53F0F2BEC}"/>
                </c:ext>
              </c:extLst>
            </c:dLbl>
            <c:dLbl>
              <c:idx val="1"/>
              <c:layout>
                <c:manualLayout>
                  <c:x val="-0.11373512030809979"/>
                  <c:y val="0.120843587873550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1F-4406-8AE8-FBB53F0F2BEC}"/>
                </c:ext>
              </c:extLst>
            </c:dLbl>
            <c:dLbl>
              <c:idx val="2"/>
              <c:layout>
                <c:manualLayout>
                  <c:x val="-0.1374299370389539"/>
                  <c:y val="7.819290980053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1F-4406-8AE8-FBB53F0F2BEC}"/>
                </c:ext>
              </c:extLst>
            </c:dLbl>
            <c:dLbl>
              <c:idx val="3"/>
              <c:layout>
                <c:manualLayout>
                  <c:x val="-0.14216890038512472"/>
                  <c:y val="-0.142168926910059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1F-4406-8AE8-FBB53F0F2BEC}"/>
                </c:ext>
              </c:extLst>
            </c:dLbl>
            <c:dLbl>
              <c:idx val="4"/>
              <c:layout>
                <c:manualLayout>
                  <c:x val="-2.8433780077024989E-2"/>
                  <c:y val="-0.158554175596535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51F-4406-8AE8-FBB53F0F2B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2060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채권</c:v>
                </c:pt>
                <c:pt idx="1">
                  <c:v>대출채권</c:v>
                </c:pt>
                <c:pt idx="2">
                  <c:v>현금 및 예금</c:v>
                </c:pt>
                <c:pt idx="3">
                  <c:v>주식</c:v>
                </c:pt>
                <c:pt idx="4">
                  <c:v>기타</c:v>
                </c:pt>
              </c:strCache>
            </c:strRef>
          </c:cat>
          <c:val>
            <c:numRef>
              <c:f>Sheet1!$B$2:$B$6</c:f>
              <c:numCache>
                <c:formatCode>#,##0.0%</c:formatCode>
                <c:ptCount val="5"/>
                <c:pt idx="0">
                  <c:v>0.6123630780838546</c:v>
                </c:pt>
                <c:pt idx="1">
                  <c:v>0.21070882059195226</c:v>
                </c:pt>
                <c:pt idx="2">
                  <c:v>3.3347962556138262E-2</c:v>
                </c:pt>
                <c:pt idx="3">
                  <c:v>4.8659500887569323E-3</c:v>
                </c:pt>
                <c:pt idx="4">
                  <c:v>0.13871418867929797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51F-4406-8AE8-FBB53F0F2BE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ln w="76200">
              <a:solidFill>
                <a:srgbClr val="F3F6FB"/>
              </a:solidFill>
            </a:ln>
          </c:spPr>
          <c:dPt>
            <c:idx val="0"/>
            <c:bubble3D val="0"/>
            <c:spPr>
              <a:solidFill>
                <a:srgbClr val="D3A243"/>
              </a:solidFill>
              <a:ln w="76200">
                <a:solidFill>
                  <a:srgbClr val="00206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72-436A-82FE-D06BBA336B1F}"/>
              </c:ext>
            </c:extLst>
          </c:dPt>
          <c:dPt>
            <c:idx val="1"/>
            <c:bubble3D val="0"/>
            <c:spPr>
              <a:noFill/>
              <a:ln w="762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372-436A-82FE-D06BBA336B1F}"/>
              </c:ext>
            </c:extLst>
          </c:dPt>
          <c:cat>
            <c:strRef>
              <c:f>Sheet1!$A$2:$A$3</c:f>
              <c:strCache>
                <c:ptCount val="2"/>
                <c:pt idx="0">
                  <c:v>기타</c:v>
                </c:pt>
                <c:pt idx="1">
                  <c:v>현법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45.961200000000005</c:v>
                </c:pt>
                <c:pt idx="1">
                  <c:v>54.038799999999995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372-436A-82FE-D06BBA336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6"/>
        <c:holeSize val="84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ln w="12700" cap="rnd">
              <a:solidFill>
                <a:srgbClr val="D3A24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4925">
                <a:solidFill>
                  <a:srgbClr val="D3A24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#,##0.0</c:formatCode>
                <c:ptCount val="5"/>
                <c:pt idx="0">
                  <c:v>153.50655430200001</c:v>
                </c:pt>
                <c:pt idx="1">
                  <c:v>162.083147723</c:v>
                </c:pt>
                <c:pt idx="2">
                  <c:v>181.45033612200001</c:v>
                </c:pt>
                <c:pt idx="3">
                  <c:v>197.86929489400001</c:v>
                </c:pt>
                <c:pt idx="4">
                  <c:v>237.84546596800001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A3-42D9-9D44-9A1A9AC10A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9144936"/>
        <c:axId val="389150032"/>
      </c:lineChart>
      <c:catAx>
        <c:axId val="389144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9150032"/>
        <c:crosses val="autoZero"/>
        <c:auto val="1"/>
        <c:lblAlgn val="ctr"/>
        <c:lblOffset val="100"/>
        <c:noMultiLvlLbl val="0"/>
      </c:catAx>
      <c:valAx>
        <c:axId val="389150032"/>
        <c:scaling>
          <c:orientation val="minMax"/>
          <c:max val="270"/>
        </c:scaling>
        <c:delete val="1"/>
        <c:axPos val="l"/>
        <c:numFmt formatCode="#,##0.0" sourceLinked="1"/>
        <c:majorTickMark val="out"/>
        <c:minorTickMark val="none"/>
        <c:tickLblPos val="nextTo"/>
        <c:crossAx val="389144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460506902832618E-2"/>
          <c:y val="7.6284273317213713E-2"/>
          <c:w val="0.92707898619433471"/>
          <c:h val="0.739244299702726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9D-4B80-98E4-01582388F2C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ko-KR" dirty="0" smtClean="0"/>
                      <a:t>150.6</a:t>
                    </a:r>
                    <a:endParaRPr lang="en-US" altLang="ko-KR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A9-4313-8D3E-9C5808A77BB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ko-KR" dirty="0" smtClean="0"/>
                      <a:t>120.6</a:t>
                    </a:r>
                    <a:endParaRPr lang="en-US" altLang="ko-KR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A9-4313-8D3E-9C5808A77BB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altLang="ko-KR" dirty="0" smtClean="0"/>
                      <a:t>131.0</a:t>
                    </a:r>
                    <a:endParaRPr lang="en-US" altLang="ko-KR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A9-4313-8D3E-9C5808A77BB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ko-KR" dirty="0" smtClean="0"/>
                      <a:t>123.9</a:t>
                    </a:r>
                    <a:endParaRPr lang="en-US" altLang="ko-KR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A9-4313-8D3E-9C5808A77BB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altLang="ko-KR" smtClean="0"/>
                      <a:t>177.8</a:t>
                    </a:r>
                    <a:endParaRPr lang="en-US" altLang="ko-KR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9D-4B80-98E4-01582388F2C9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#,##0.0</c:formatCode>
                <c:ptCount val="5"/>
                <c:pt idx="0">
                  <c:v>150.55561032700001</c:v>
                </c:pt>
                <c:pt idx="1">
                  <c:v>120.64214408399999</c:v>
                </c:pt>
                <c:pt idx="2">
                  <c:v>131.02069872999999</c:v>
                </c:pt>
                <c:pt idx="3">
                  <c:v>123.869764945</c:v>
                </c:pt>
                <c:pt idx="4">
                  <c:v>177.833747265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A9-4313-8D3E-9C5808A77B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1"/>
        <c:axId val="389147680"/>
        <c:axId val="389146112"/>
      </c:barChart>
      <c:catAx>
        <c:axId val="38914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389146112"/>
        <c:crosses val="autoZero"/>
        <c:auto val="1"/>
        <c:lblAlgn val="ctr"/>
        <c:lblOffset val="10"/>
        <c:noMultiLvlLbl val="0"/>
      </c:catAx>
      <c:valAx>
        <c:axId val="3891461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38914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rgbClr val="6AA3D8"/>
            </a:solidFill>
          </c:spPr>
          <c:dPt>
            <c:idx val="0"/>
            <c:bubble3D val="0"/>
            <c:spPr>
              <a:solidFill>
                <a:srgbClr val="021C6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139-4EF1-94AB-A661EE56E847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139-4EF1-94AB-A661EE56E847}"/>
              </c:ext>
            </c:extLst>
          </c:dPt>
          <c:dPt>
            <c:idx val="2"/>
            <c:bubble3D val="0"/>
            <c:spPr>
              <a:solidFill>
                <a:srgbClr val="0083C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139-4EF1-94AB-A661EE56E847}"/>
              </c:ext>
            </c:extLst>
          </c:dPt>
          <c:dPt>
            <c:idx val="3"/>
            <c:bubble3D val="0"/>
            <c:spPr>
              <a:solidFill>
                <a:srgbClr val="6AA3D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139-4EF1-94AB-A661EE56E847}"/>
              </c:ext>
            </c:extLst>
          </c:dPt>
          <c:dPt>
            <c:idx val="4"/>
            <c:bubble3D val="0"/>
            <c:spPr>
              <a:solidFill>
                <a:srgbClr val="D1EDF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139-4EF1-94AB-A661EE56E847}"/>
              </c:ext>
            </c:extLst>
          </c:dPt>
          <c:dLbls>
            <c:dLbl>
              <c:idx val="0"/>
              <c:layout>
                <c:manualLayout>
                  <c:x val="0.12795201034661216"/>
                  <c:y val="-8.530135614603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39-4EF1-94AB-A661EE56E847}"/>
                </c:ext>
              </c:extLst>
            </c:dLbl>
            <c:dLbl>
              <c:idx val="1"/>
              <c:layout>
                <c:manualLayout>
                  <c:x val="0.1516468270774663"/>
                  <c:y val="9.9518248837041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39-4EF1-94AB-A661EE56E847}"/>
                </c:ext>
              </c:extLst>
            </c:dLbl>
            <c:dLbl>
              <c:idx val="2"/>
              <c:layout>
                <c:manualLayout>
                  <c:x val="-0.1184740836542706"/>
                  <c:y val="-9.24098024915384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39-4EF1-94AB-A661EE56E847}"/>
                </c:ext>
              </c:extLst>
            </c:dLbl>
            <c:dLbl>
              <c:idx val="3"/>
              <c:layout>
                <c:manualLayout>
                  <c:x val="-9.9518230269587352E-2"/>
                  <c:y val="-9.24098024915384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39-4EF1-94AB-A661EE56E847}"/>
                </c:ext>
              </c:extLst>
            </c:dLbl>
            <c:dLbl>
              <c:idx val="4"/>
              <c:layout>
                <c:manualLayout>
                  <c:x val="9.4779266923416483E-2"/>
                  <c:y val="-0.106626695182544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139-4EF1-94AB-A661EE56E8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2060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FC</c:v>
                </c:pt>
                <c:pt idx="1">
                  <c:v>DB</c:v>
                </c:pt>
                <c:pt idx="2">
                  <c:v>GA</c:v>
                </c:pt>
                <c:pt idx="3">
                  <c:v>BA</c:v>
                </c:pt>
                <c:pt idx="4">
                  <c:v>기타</c:v>
                </c:pt>
              </c:strCache>
            </c:strRef>
          </c:cat>
          <c:val>
            <c:numRef>
              <c:f>Sheet1!$B$2:$B$6</c:f>
              <c:numCache>
                <c:formatCode>#,##0.0%</c:formatCode>
                <c:ptCount val="5"/>
                <c:pt idx="0">
                  <c:v>0.32480796583953292</c:v>
                </c:pt>
                <c:pt idx="1">
                  <c:v>0.37716197141823093</c:v>
                </c:pt>
                <c:pt idx="2">
                  <c:v>0.24061241421095464</c:v>
                </c:pt>
                <c:pt idx="3">
                  <c:v>5.0742017235083751E-2</c:v>
                </c:pt>
                <c:pt idx="4">
                  <c:v>6.6756312961978263E-3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139-4EF1-94AB-A661EE56E84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87050230025565E-2"/>
          <c:y val="0.18604293453431128"/>
          <c:w val="0.91902589953994884"/>
          <c:h val="0.7441909650153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ROA</c:v>
                </c:pt>
              </c:strCache>
            </c:strRef>
          </c:tx>
          <c:spPr>
            <a:ln w="6350" cap="rnd">
              <a:solidFill>
                <a:srgbClr val="00428E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28575">
                <a:solidFill>
                  <a:srgbClr val="00428E"/>
                </a:solidFill>
              </a:ln>
              <a:effectLst/>
            </c:spPr>
          </c:marker>
          <c:dPt>
            <c:idx val="5"/>
            <c:marker>
              <c:spPr>
                <a:solidFill>
                  <a:srgbClr val="00428E"/>
                </a:solidFill>
                <a:ln w="28575">
                  <a:solidFill>
                    <a:srgbClr val="00428E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4B2-4F7D-9C90-E4F4A4F1119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0035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3.1920000000000002</c:v>
                </c:pt>
                <c:pt idx="1">
                  <c:v>4.5529999999999999</c:v>
                </c:pt>
                <c:pt idx="2">
                  <c:v>4.25</c:v>
                </c:pt>
                <c:pt idx="3">
                  <c:v>3.9390000000000001</c:v>
                </c:pt>
                <c:pt idx="4">
                  <c:v>3.95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B2-4F7D-9C90-E4F4A4F111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2567664"/>
        <c:axId val="-1764710448"/>
      </c:lineChart>
      <c:catAx>
        <c:axId val="-22567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764710448"/>
        <c:crosses val="autoZero"/>
        <c:auto val="1"/>
        <c:lblAlgn val="ctr"/>
        <c:lblOffset val="100"/>
        <c:noMultiLvlLbl val="0"/>
      </c:catAx>
      <c:valAx>
        <c:axId val="-17647104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2256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87050230025565E-2"/>
          <c:y val="0.18604293453431128"/>
          <c:w val="0.91902589953994884"/>
          <c:h val="0.7441909650153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RBC</c:v>
                </c:pt>
              </c:strCache>
            </c:strRef>
          </c:tx>
          <c:spPr>
            <a:ln w="6350" cap="rnd">
              <a:solidFill>
                <a:srgbClr val="D3A24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28575">
                <a:solidFill>
                  <a:srgbClr val="D3A243"/>
                </a:solidFill>
              </a:ln>
              <a:effectLst/>
            </c:spPr>
          </c:marker>
          <c:dPt>
            <c:idx val="5"/>
            <c:marker>
              <c:spPr>
                <a:solidFill>
                  <a:srgbClr val="D3A243"/>
                </a:solidFill>
                <a:ln w="28575">
                  <a:solidFill>
                    <a:srgbClr val="D3A24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4B2-4CA5-BA03-DC269664EDE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rgbClr val="D3A243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</a:defRPr>
                </a:pPr>
                <a:endParaRPr lang="ko-K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2.4</c:v>
                </c:pt>
                <c:pt idx="1">
                  <c:v>2.67</c:v>
                </c:pt>
                <c:pt idx="2">
                  <c:v>2.71</c:v>
                </c:pt>
                <c:pt idx="3">
                  <c:v>2.85</c:v>
                </c:pt>
                <c:pt idx="4">
                  <c:v>2.97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4B2-4CA5-BA03-DC269664ED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764709360"/>
        <c:axId val="-1764712080"/>
      </c:lineChart>
      <c:catAx>
        <c:axId val="-1764709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anchor="t" anchorCtr="1"/>
          <a:lstStyle/>
          <a:p>
            <a:pPr>
              <a:lnSpc>
                <a:spcPts val="1200"/>
              </a:lnSpc>
              <a:defRPr sz="105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pPr>
            <a:endParaRPr lang="ko-KR"/>
          </a:p>
        </c:txPr>
        <c:crossAx val="-1764712080"/>
        <c:crosses val="autoZero"/>
        <c:auto val="1"/>
        <c:lblAlgn val="ctr"/>
        <c:lblOffset val="100"/>
        <c:noMultiLvlLbl val="0"/>
      </c:catAx>
      <c:valAx>
        <c:axId val="-176471208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1764709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EA6-436F-B40A-D656B2873FCF}"/>
              </c:ext>
            </c:extLst>
          </c:dPt>
          <c:dPt>
            <c:idx val="4"/>
            <c:invertIfNegative val="0"/>
            <c:bubble3D val="0"/>
            <c:spPr>
              <a:solidFill>
                <a:srgbClr val="0035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EA6-436F-B40A-D656B2873FCF}"/>
              </c:ext>
            </c:extLst>
          </c:dPt>
          <c:dLbls>
            <c:dLbl>
              <c:idx val="4"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358E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AEA6-436F-B40A-D656B2873FCF}"/>
                </c:ext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6AA3D8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#,##0.0_ </c:formatCode>
                <c:ptCount val="5"/>
                <c:pt idx="0">
                  <c:v>279.89999999999998</c:v>
                </c:pt>
                <c:pt idx="1">
                  <c:v>307.89999999999998</c:v>
                </c:pt>
                <c:pt idx="2">
                  <c:v>327.3</c:v>
                </c:pt>
                <c:pt idx="3">
                  <c:v>354.1</c:v>
                </c:pt>
                <c:pt idx="4">
                  <c:v>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EA6-436F-B40A-D656B2873F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719114528"/>
        <c:axId val="719109280"/>
      </c:barChart>
      <c:catAx>
        <c:axId val="71911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719109280"/>
        <c:crosses val="autoZero"/>
        <c:auto val="1"/>
        <c:lblAlgn val="ctr"/>
        <c:lblOffset val="10"/>
        <c:noMultiLvlLbl val="0"/>
      </c:catAx>
      <c:valAx>
        <c:axId val="719109280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71911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527155968"/>
        <c:axId val="527157504"/>
      </c:barChart>
      <c:catAx>
        <c:axId val="5271559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527157504"/>
        <c:crosses val="autoZero"/>
        <c:auto val="1"/>
        <c:lblAlgn val="ctr"/>
        <c:lblOffset val="100"/>
        <c:noMultiLvlLbl val="0"/>
      </c:catAx>
      <c:valAx>
        <c:axId val="527157504"/>
        <c:scaling>
          <c:orientation val="minMax"/>
        </c:scaling>
        <c:delete val="1"/>
        <c:axPos val="l"/>
        <c:numFmt formatCode="_-* #,##0.0_-;\-* #,##0.0_-;_-* &quot;-&quot;_-;_-@_-" sourceLinked="1"/>
        <c:majorTickMark val="out"/>
        <c:minorTickMark val="none"/>
        <c:tickLblPos val="nextTo"/>
        <c:crossAx val="527155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759820408447259E-2"/>
          <c:y val="0.2470483076704609"/>
          <c:w val="0.93848035918310546"/>
          <c:h val="0.617075123110785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ln w="12700" cap="rnd">
              <a:solidFill>
                <a:srgbClr val="D3A24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34925">
                <a:solidFill>
                  <a:srgbClr val="D3A243"/>
                </a:solidFill>
              </a:ln>
              <a:effectLst/>
            </c:spPr>
          </c:marker>
          <c:dPt>
            <c:idx val="5"/>
            <c:marker>
              <c:symbol val="circle"/>
              <c:size val="9"/>
            </c:marker>
            <c:bubble3D val="0"/>
            <c:extLst>
              <c:ext xmlns:c16="http://schemas.microsoft.com/office/drawing/2014/chart" uri="{C3380CC4-5D6E-409C-BE32-E72D297353CC}">
                <c16:uniqueId val="{00000003-E266-4D80-B8C0-D98E454FC94D}"/>
              </c:ext>
            </c:extLst>
          </c:dPt>
          <c:dPt>
            <c:idx val="6"/>
            <c:marker>
              <c:spPr>
                <a:solidFill>
                  <a:srgbClr val="D3A243"/>
                </a:solidFill>
                <a:ln w="34925">
                  <a:solidFill>
                    <a:srgbClr val="D3A24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9319-463F-8555-57CE5CAD21BA}"/>
              </c:ext>
            </c:extLst>
          </c:dPt>
          <c:dPt>
            <c:idx val="18"/>
            <c:marker>
              <c:symbol val="circle"/>
              <c:size val="9"/>
              <c:spPr>
                <a:solidFill>
                  <a:srgbClr val="D3A243"/>
                </a:solidFill>
                <a:ln w="34925">
                  <a:solidFill>
                    <a:srgbClr val="D3A24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E266-4D80-B8C0-D98E454FC94D}"/>
              </c:ext>
            </c:extLst>
          </c:dPt>
          <c:dPt>
            <c:idx val="19"/>
            <c:marker>
              <c:spPr>
                <a:solidFill>
                  <a:srgbClr val="D3A243"/>
                </a:solidFill>
                <a:ln w="34925">
                  <a:solidFill>
                    <a:srgbClr val="D3A24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266-4D80-B8C0-D98E454FC94D}"/>
              </c:ext>
            </c:extLst>
          </c:dPt>
          <c:dLbls>
            <c:dLbl>
              <c:idx val="5"/>
              <c:tx>
                <c:rich>
                  <a:bodyPr/>
                  <a:lstStyle/>
                  <a:p>
                    <a:fld id="{D8AF01B2-98F1-48DF-9D9E-8395B339A300}" type="VALUE">
                      <a:rPr lang="en-US" altLang="ko-KR" sz="9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266-4D80-B8C0-D98E454FC94D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D3A243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9319-463F-8555-57CE5CAD21BA}"/>
                </c:ext>
              </c:extLst>
            </c:dLbl>
            <c:dLbl>
              <c:idx val="18"/>
              <c:layout>
                <c:manualLayout>
                  <c:x val="-1.9035987500734302E-2"/>
                  <c:y val="-0.12611147773531628"/>
                </c:manualLayout>
              </c:layout>
              <c:tx>
                <c:rich>
                  <a:bodyPr/>
                  <a:lstStyle/>
                  <a:p>
                    <a:fld id="{7E3BF20A-28E8-4EAD-BB08-3196D5AD3A67}" type="VALUE">
                      <a:rPr lang="en-US" altLang="ko-KR">
                        <a:solidFill>
                          <a:srgbClr val="D3A243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266-4D80-B8C0-D98E454FC94D}"/>
                </c:ext>
              </c:extLst>
            </c:dLbl>
            <c:dLbl>
              <c:idx val="19"/>
              <c:layout>
                <c:manualLayout>
                  <c:x val="-1.435164526461935E-2"/>
                  <c:y val="9.7297631909266616E-2"/>
                </c:manualLayout>
              </c:layout>
              <c:tx>
                <c:rich>
                  <a:bodyPr/>
                  <a:lstStyle/>
                  <a:p>
                    <a:fld id="{22688C65-FA0B-48B3-B677-A619E4AD50E0}" type="VALUE">
                      <a:rPr lang="en-US" altLang="ko-KR" sz="1100">
                        <a:solidFill>
                          <a:srgbClr val="D3A243"/>
                        </a:solidFill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266-4D80-B8C0-D98E454FC9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#,##0.00_ </c:formatCode>
                <c:ptCount val="7"/>
                <c:pt idx="0">
                  <c:v>7.46</c:v>
                </c:pt>
                <c:pt idx="1">
                  <c:v>8.0500000000000007</c:v>
                </c:pt>
                <c:pt idx="2">
                  <c:v>9.15</c:v>
                </c:pt>
                <c:pt idx="3">
                  <c:v>9.19</c:v>
                </c:pt>
                <c:pt idx="4">
                  <c:v>9.42</c:v>
                </c:pt>
                <c:pt idx="5">
                  <c:v>9.41</c:v>
                </c:pt>
                <c:pt idx="6">
                  <c:v>8.43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66-4D80-B8C0-D98E454FC9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2893792"/>
        <c:axId val="812895104"/>
      </c:lineChart>
      <c:catAx>
        <c:axId val="812893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2895104"/>
        <c:crosses val="autoZero"/>
        <c:auto val="1"/>
        <c:lblAlgn val="ctr"/>
        <c:lblOffset val="100"/>
        <c:noMultiLvlLbl val="0"/>
      </c:catAx>
      <c:valAx>
        <c:axId val="812895104"/>
        <c:scaling>
          <c:orientation val="minMax"/>
          <c:min val="5"/>
        </c:scaling>
        <c:delete val="1"/>
        <c:axPos val="l"/>
        <c:numFmt formatCode="#,##0.00_ " sourceLinked="1"/>
        <c:majorTickMark val="out"/>
        <c:minorTickMark val="none"/>
        <c:tickLblPos val="nextTo"/>
        <c:crossAx val="81289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'2020 1H'!$B$15</c:f>
              <c:strCache>
                <c:ptCount val="1"/>
                <c:pt idx="0">
                  <c:v>총자산</c:v>
                </c:pt>
              </c:strCache>
            </c:strRef>
          </c:tx>
          <c:spPr>
            <a:solidFill>
              <a:srgbClr val="6AA3D8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428E"/>
              </a:solidFill>
            </c:spPr>
            <c:extLst>
              <c:ext xmlns:c16="http://schemas.microsoft.com/office/drawing/2014/chart" uri="{C3380CC4-5D6E-409C-BE32-E72D297353CC}">
                <c16:uniqueId val="{00000001-B680-48D7-908C-FABDA63700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solidFill>
                      <a:schemeClr val="tx2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'2020 1H'!$A$16:$A$20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'2020 1H'!$B$16:$B$20</c:f>
              <c:numCache>
                <c:formatCode>#,##0.0</c:formatCode>
                <c:ptCount val="5"/>
                <c:pt idx="0">
                  <c:v>4.5068000000000001</c:v>
                </c:pt>
                <c:pt idx="1">
                  <c:v>5.3153999999999995</c:v>
                </c:pt>
                <c:pt idx="2">
                  <c:v>6.1166</c:v>
                </c:pt>
                <c:pt idx="3">
                  <c:v>7.5663999999999998</c:v>
                </c:pt>
                <c:pt idx="4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80-48D7-908C-FABDA63700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2"/>
        <c:axId val="719114528"/>
        <c:axId val="719109280"/>
      </c:barChart>
      <c:catAx>
        <c:axId val="719114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원신한 Light" panose="020B0303000000000000" pitchFamily="50" charset="-127"/>
                <a:ea typeface="원신한 Light" panose="020B0303000000000000" pitchFamily="50" charset="-127"/>
              </a:defRPr>
            </a:pPr>
            <a:endParaRPr lang="ko-KR"/>
          </a:p>
        </c:txPr>
        <c:crossAx val="719109280"/>
        <c:crosses val="autoZero"/>
        <c:auto val="1"/>
        <c:lblAlgn val="ctr"/>
        <c:lblOffset val="10"/>
        <c:noMultiLvlLbl val="0"/>
      </c:catAx>
      <c:valAx>
        <c:axId val="7191092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71911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>
              <a:lumMod val="50000"/>
            </a:schemeClr>
          </a:solidFill>
        </a:defRPr>
      </a:pPr>
      <a:endParaRPr lang="ko-KR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'2020 1H'!$C$15</c:f>
              <c:strCache>
                <c:ptCount val="1"/>
                <c:pt idx="0">
                  <c:v>당기순이익</c:v>
                </c:pt>
              </c:strCache>
            </c:strRef>
          </c:tx>
          <c:spPr>
            <a:solidFill>
              <a:srgbClr val="6AA3D8"/>
            </a:solidFill>
          </c:spPr>
          <c:invertIfNegative val="0"/>
          <c:dPt>
            <c:idx val="4"/>
            <c:invertIfNegative val="0"/>
            <c:bubble3D val="0"/>
            <c:spPr>
              <a:solidFill>
                <a:srgbClr val="00428E"/>
              </a:solidFill>
            </c:spPr>
            <c:extLst>
              <c:ext xmlns:c16="http://schemas.microsoft.com/office/drawing/2014/chart" uri="{C3380CC4-5D6E-409C-BE32-E72D297353CC}">
                <c16:uniqueId val="{00000000-EF7E-447F-A16E-70E89EE85F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1">
                    <a:solidFill>
                      <a:schemeClr val="tx2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'2020 1H'!$A$16:$A$20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'2020 1H'!$C$16:$C$20</c:f>
              <c:numCache>
                <c:formatCode>General</c:formatCode>
                <c:ptCount val="5"/>
                <c:pt idx="0">
                  <c:v>33.9</c:v>
                </c:pt>
                <c:pt idx="1">
                  <c:v>87.6</c:v>
                </c:pt>
                <c:pt idx="2">
                  <c:v>103.4</c:v>
                </c:pt>
                <c:pt idx="3">
                  <c:v>126.1</c:v>
                </c:pt>
                <c:pt idx="4">
                  <c:v>160.6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7E-49F6-9BCD-5C0DF2C19C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1"/>
        <c:axId val="719114528"/>
        <c:axId val="71910928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'2020 1H'!$B$15</c15:sqref>
                        </c15:formulaRef>
                      </c:ext>
                    </c:extLst>
                    <c:strCache>
                      <c:ptCount val="1"/>
                      <c:pt idx="0">
                        <c:v>총자산</c:v>
                      </c:pt>
                    </c:strCache>
                  </c:strRef>
                </c:tx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'2020 1H'!$A$16:$A$20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'2020 1H'!$B$16:$B$20</c15:sqref>
                        </c15:formulaRef>
                      </c:ext>
                    </c:extLst>
                    <c:numCache>
                      <c:formatCode>#,##0.0</c:formatCode>
                      <c:ptCount val="5"/>
                      <c:pt idx="0">
                        <c:v>4.5068000000000001</c:v>
                      </c:pt>
                      <c:pt idx="1">
                        <c:v>5.3153999999999995</c:v>
                      </c:pt>
                      <c:pt idx="2">
                        <c:v>6.1166</c:v>
                      </c:pt>
                      <c:pt idx="3">
                        <c:v>7.5663999999999998</c:v>
                      </c:pt>
                      <c:pt idx="4">
                        <c:v>8.9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ED7E-49F6-9BCD-5C0DF2C19C22}"/>
                  </c:ext>
                </c:extLst>
              </c15:ser>
            </c15:filteredBarSeries>
          </c:ext>
        </c:extLst>
      </c:barChart>
      <c:catAx>
        <c:axId val="719114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pPr>
            <a:endParaRPr lang="ko-KR"/>
          </a:p>
        </c:txPr>
        <c:crossAx val="719109280"/>
        <c:crosses val="autoZero"/>
        <c:auto val="1"/>
        <c:lblAlgn val="ctr"/>
        <c:lblOffset val="10"/>
        <c:noMultiLvlLbl val="0"/>
      </c:catAx>
      <c:valAx>
        <c:axId val="719109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71911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'2020 1H'!$M$29</c:f>
              <c:strCache>
                <c:ptCount val="1"/>
                <c:pt idx="0">
                  <c:v>2020.1H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748-44B0-87C6-502C32E3F5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latin typeface="원신한 Light" panose="020B0303000000000000" pitchFamily="50" charset="-127"/>
                    <a:ea typeface="원신한 Light" panose="020B0303000000000000" pitchFamily="50" charset="-127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'2020 1H'!$L$30:$L$35</c:f>
              <c:strCache>
                <c:ptCount val="6"/>
                <c:pt idx="0">
                  <c:v>A사</c:v>
                </c:pt>
                <c:pt idx="1">
                  <c:v>B사</c:v>
                </c:pt>
                <c:pt idx="2">
                  <c:v>신한캐피탈</c:v>
                </c:pt>
                <c:pt idx="3">
                  <c:v>C사</c:v>
                </c:pt>
                <c:pt idx="4">
                  <c:v>D사</c:v>
                </c:pt>
                <c:pt idx="5">
                  <c:v>E사</c:v>
                </c:pt>
              </c:strCache>
            </c:strRef>
          </c:cat>
          <c:val>
            <c:numRef>
              <c:f>'2020 1H'!$M$30:$M$35</c:f>
              <c:numCache>
                <c:formatCode>0.0</c:formatCode>
                <c:ptCount val="6"/>
                <c:pt idx="0">
                  <c:v>12.848100000000001</c:v>
                </c:pt>
                <c:pt idx="1">
                  <c:v>11.1121</c:v>
                </c:pt>
                <c:pt idx="2">
                  <c:v>8.9013000000000009</c:v>
                </c:pt>
                <c:pt idx="3">
                  <c:v>8.4934999999999992</c:v>
                </c:pt>
                <c:pt idx="4">
                  <c:v>6.8014999999999999</c:v>
                </c:pt>
                <c:pt idx="5">
                  <c:v>6.6077000000000004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48-44B0-87C6-502C32E3F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axId val="527155968"/>
        <c:axId val="527157504"/>
      </c:barChart>
      <c:catAx>
        <c:axId val="5271559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527157504"/>
        <c:crosses val="autoZero"/>
        <c:auto val="1"/>
        <c:lblAlgn val="ctr"/>
        <c:lblOffset val="100"/>
        <c:noMultiLvlLbl val="0"/>
      </c:catAx>
      <c:valAx>
        <c:axId val="52715750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527155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영업수익</c:v>
                </c:pt>
              </c:strCache>
            </c:strRef>
          </c:tx>
          <c:spPr>
            <a:solidFill>
              <a:srgbClr val="00428E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42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Sheet1!$B$3:$B$7</c:f>
              <c:numCache>
                <c:formatCode>General</c:formatCode>
                <c:ptCount val="5"/>
                <c:pt idx="0" formatCode="#,##0">
                  <c:v>69.8</c:v>
                </c:pt>
                <c:pt idx="1">
                  <c:v>77.5</c:v>
                </c:pt>
                <c:pt idx="2">
                  <c:v>78.400000000000006</c:v>
                </c:pt>
                <c:pt idx="3">
                  <c:v>84.3</c:v>
                </c:pt>
                <c:pt idx="4">
                  <c:v>88.9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B4-4317-8E60-D89C8E4A56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당기순이익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83CD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Sheet1!$C$3:$C$7</c:f>
              <c:numCache>
                <c:formatCode>General</c:formatCode>
                <c:ptCount val="5"/>
                <c:pt idx="0">
                  <c:v>14.3</c:v>
                </c:pt>
                <c:pt idx="1">
                  <c:v>19.7</c:v>
                </c:pt>
                <c:pt idx="2">
                  <c:v>18.899999999999999</c:v>
                </c:pt>
                <c:pt idx="3">
                  <c:v>23.1</c:v>
                </c:pt>
                <c:pt idx="4">
                  <c:v>26.7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B4-4317-8E60-D89C8E4A56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axId val="435950992"/>
        <c:axId val="435948248"/>
      </c:barChart>
      <c:catAx>
        <c:axId val="435950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5948248"/>
        <c:crosses val="autoZero"/>
        <c:auto val="1"/>
        <c:lblAlgn val="ctr"/>
        <c:lblOffset val="100"/>
        <c:noMultiLvlLbl val="0"/>
      </c:catAx>
      <c:valAx>
        <c:axId val="43594824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35950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직원수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Lbls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42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Sheet1!$B$3:$B$7</c:f>
              <c:numCache>
                <c:formatCode>General</c:formatCode>
                <c:ptCount val="5"/>
                <c:pt idx="0" formatCode="#,##0">
                  <c:v>190</c:v>
                </c:pt>
                <c:pt idx="1">
                  <c:v>199</c:v>
                </c:pt>
                <c:pt idx="2">
                  <c:v>207</c:v>
                </c:pt>
                <c:pt idx="3">
                  <c:v>215</c:v>
                </c:pt>
                <c:pt idx="4">
                  <c:v>231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57-4ADC-AD39-33D45C332F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전문운용인력</c:v>
                </c:pt>
              </c:strCache>
            </c:strRef>
          </c:tx>
          <c:spPr>
            <a:solidFill>
              <a:srgbClr val="0042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83CD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Sheet1!$C$3:$C$7</c:f>
              <c:numCache>
                <c:formatCode>General</c:formatCode>
                <c:ptCount val="5"/>
                <c:pt idx="0">
                  <c:v>117</c:v>
                </c:pt>
                <c:pt idx="1">
                  <c:v>127</c:v>
                </c:pt>
                <c:pt idx="2">
                  <c:v>125</c:v>
                </c:pt>
                <c:pt idx="3">
                  <c:v>139</c:v>
                </c:pt>
                <c:pt idx="4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57-4ADC-AD39-33D45C332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axId val="435946680"/>
        <c:axId val="435945112"/>
      </c:barChart>
      <c:catAx>
        <c:axId val="4359466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5945112"/>
        <c:crosses val="autoZero"/>
        <c:auto val="1"/>
        <c:lblAlgn val="ctr"/>
        <c:lblOffset val="100"/>
        <c:noMultiLvlLbl val="0"/>
      </c:catAx>
      <c:valAx>
        <c:axId val="43594511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35946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nav</c:v>
                </c:pt>
              </c:strCache>
            </c:strRef>
          </c:tx>
          <c:spPr>
            <a:solidFill>
              <a:srgbClr val="00428E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ko-KR" smtClean="0"/>
                      <a:t>41,510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79-432B-9211-1A52D4D51DFF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42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Sheet1!$B$3:$B$7</c:f>
              <c:numCache>
                <c:formatCode>General</c:formatCode>
                <c:ptCount val="5"/>
                <c:pt idx="0">
                  <c:v>43297</c:v>
                </c:pt>
                <c:pt idx="1">
                  <c:v>46634</c:v>
                </c:pt>
                <c:pt idx="2">
                  <c:v>51065</c:v>
                </c:pt>
                <c:pt idx="3">
                  <c:v>57739</c:v>
                </c:pt>
                <c:pt idx="4">
                  <c:v>68813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79-432B-9211-1A52D4D51D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435947856"/>
        <c:axId val="435949032"/>
      </c:barChart>
      <c:catAx>
        <c:axId val="4359478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5949032"/>
        <c:crosses val="autoZero"/>
        <c:auto val="1"/>
        <c:lblAlgn val="ctr"/>
        <c:lblOffset val="100"/>
        <c:noMultiLvlLbl val="0"/>
      </c:catAx>
      <c:valAx>
        <c:axId val="435949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3594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aum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Lbls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42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Sheet1!$B$3:$B$7</c:f>
              <c:numCache>
                <c:formatCode>General</c:formatCode>
                <c:ptCount val="5"/>
                <c:pt idx="0" formatCode="#,##0">
                  <c:v>39283</c:v>
                </c:pt>
                <c:pt idx="1">
                  <c:v>40962</c:v>
                </c:pt>
                <c:pt idx="2">
                  <c:v>46038</c:v>
                </c:pt>
                <c:pt idx="3">
                  <c:v>50309</c:v>
                </c:pt>
                <c:pt idx="4">
                  <c:v>58584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8B-43DC-818A-E72B6B2FE1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axId val="435947072"/>
        <c:axId val="435947464"/>
      </c:barChart>
      <c:catAx>
        <c:axId val="4359470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5947464"/>
        <c:crosses val="autoZero"/>
        <c:auto val="1"/>
        <c:lblAlgn val="ctr"/>
        <c:lblOffset val="100"/>
        <c:noMultiLvlLbl val="0"/>
      </c:catAx>
      <c:valAx>
        <c:axId val="43594746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35947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87050230025565E-2"/>
          <c:y val="0.18604293453431128"/>
          <c:w val="0.91902589953994884"/>
          <c:h val="0.74419096501532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전문인력 비율</c:v>
                </c:pt>
              </c:strCache>
            </c:strRef>
          </c:tx>
          <c:spPr>
            <a:ln w="19050" cap="rnd">
              <a:solidFill>
                <a:srgbClr val="D3A24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28575">
                <a:solidFill>
                  <a:srgbClr val="D3A243"/>
                </a:solidFill>
              </a:ln>
              <a:effectLst/>
            </c:spPr>
          </c:marker>
          <c:dPt>
            <c:idx val="5"/>
            <c:marker>
              <c:spPr>
                <a:solidFill>
                  <a:srgbClr val="D3A243"/>
                </a:solidFill>
                <a:ln w="28575">
                  <a:solidFill>
                    <a:srgbClr val="D3A24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6D17-41DA-86F3-0669C4AFB6A4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Sheet1!$A$3:$A$7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Sheet1!$B$3:$B$7</c:f>
              <c:numCache>
                <c:formatCode>0.0%</c:formatCode>
                <c:ptCount val="5"/>
                <c:pt idx="0">
                  <c:v>0.61599999999999999</c:v>
                </c:pt>
                <c:pt idx="1">
                  <c:v>0.63800000000000001</c:v>
                </c:pt>
                <c:pt idx="2">
                  <c:v>0.60399999999999998</c:v>
                </c:pt>
                <c:pt idx="3">
                  <c:v>0.64700000000000002</c:v>
                </c:pt>
                <c:pt idx="4">
                  <c:v>0.61904761904761907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17-41DA-86F3-0669C4AFB6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5948640"/>
        <c:axId val="435951776"/>
      </c:lineChart>
      <c:catAx>
        <c:axId val="435948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35951776"/>
        <c:crosses val="autoZero"/>
        <c:auto val="1"/>
        <c:lblAlgn val="ctr"/>
        <c:lblOffset val="100"/>
        <c:noMultiLvlLbl val="0"/>
      </c:catAx>
      <c:valAx>
        <c:axId val="435951776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3594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675925925925928E-2"/>
          <c:y val="0.15404991864292822"/>
          <c:w val="0.87064814814814817"/>
          <c:h val="0.6788945835309259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AA3D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C8-491C-B264-F6A19B2A4154}"/>
              </c:ext>
            </c:extLst>
          </c:dPt>
          <c:dPt>
            <c:idx val="4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C8-491C-B264-F6A19B2A4154}"/>
              </c:ext>
            </c:extLst>
          </c:dPt>
          <c:dLbls>
            <c:dLbl>
              <c:idx val="0"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6AA3D8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CCC8-491C-B264-F6A19B2A4154}"/>
                </c:ext>
              </c:extLst>
            </c:dLbl>
            <c:dLbl>
              <c:idx val="4"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5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CCC8-491C-B264-F6A19B2A4154}"/>
                </c:ext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5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#,##0.0_ </c:formatCode>
                <c:ptCount val="5"/>
                <c:pt idx="0">
                  <c:v>5.3</c:v>
                </c:pt>
                <c:pt idx="1">
                  <c:v>5.7</c:v>
                </c:pt>
                <c:pt idx="2">
                  <c:v>6.2</c:v>
                </c:pt>
                <c:pt idx="3">
                  <c:v>6.3</c:v>
                </c:pt>
                <c:pt idx="4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C8-491C-B264-F6A19B2A41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719114528"/>
        <c:axId val="719109280"/>
      </c:barChart>
      <c:catAx>
        <c:axId val="71911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8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719109280"/>
        <c:crosses val="autoZero"/>
        <c:auto val="0"/>
        <c:lblAlgn val="ctr"/>
        <c:lblOffset val="10"/>
        <c:noMultiLvlLbl val="0"/>
      </c:catAx>
      <c:valAx>
        <c:axId val="719109280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71911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564904147744267E-2"/>
          <c:y val="7.2441598174699889E-2"/>
          <c:w val="0.86256749855970904"/>
          <c:h val="0.656118644507246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428E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5.1347196806932113E-3"/>
                  <c:y val="-0.1428613653452254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700" b="1" i="0" u="none" strike="noStrike" kern="1200" baseline="0">
                      <a:solidFill>
                        <a:schemeClr val="bg1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85068389169348"/>
                      <c:h val="0.139878140475511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A56E-4ABF-AAD4-2D0459A8D6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 formatCode="0.00">
                  <c:v>9.5</c:v>
                </c:pt>
                <c:pt idx="1">
                  <c:v>11.04</c:v>
                </c:pt>
                <c:pt idx="2">
                  <c:v>11.61</c:v>
                </c:pt>
                <c:pt idx="3">
                  <c:v>11.85</c:v>
                </c:pt>
                <c:pt idx="4">
                  <c:v>12.76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6E-4ABF-AAD4-2D0459A8D65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계열 2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56E-4ABF-AAD4-2D0459A8D6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0.00</c:formatCode>
                <c:ptCount val="5"/>
                <c:pt idx="0" formatCode="General">
                  <c:v>3.27</c:v>
                </c:pt>
                <c:pt idx="1">
                  <c:v>3.7</c:v>
                </c:pt>
                <c:pt idx="2" formatCode="General">
                  <c:v>3.28</c:v>
                </c:pt>
                <c:pt idx="3" formatCode="General">
                  <c:v>3.06</c:v>
                </c:pt>
                <c:pt idx="4" formatCode="General">
                  <c:v>3.06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6E-4ABF-AAD4-2D0459A8D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438170447"/>
        <c:axId val="438170863"/>
      </c:barChart>
      <c:catAx>
        <c:axId val="4381704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438170863"/>
        <c:crosses val="autoZero"/>
        <c:auto val="1"/>
        <c:lblAlgn val="ctr"/>
        <c:lblOffset val="100"/>
        <c:noMultiLvlLbl val="0"/>
      </c:catAx>
      <c:valAx>
        <c:axId val="438170863"/>
        <c:scaling>
          <c:orientation val="minMax"/>
          <c:max val="18"/>
          <c:min val="0"/>
        </c:scaling>
        <c:delete val="1"/>
        <c:axPos val="l"/>
        <c:numFmt formatCode="0.00" sourceLinked="1"/>
        <c:majorTickMark val="out"/>
        <c:minorTickMark val="none"/>
        <c:tickLblPos val="nextTo"/>
        <c:crossAx val="4381704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528088438212557"/>
          <c:y val="9.6394987986407055E-2"/>
          <c:w val="0.5437894058836038"/>
          <c:h val="0.815683927407339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rgbClr val="6AA3D8"/>
            </a:solidFill>
            <a:ln w="12700">
              <a:solidFill>
                <a:srgbClr val="F3F6FB"/>
              </a:solidFill>
            </a:ln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 w="12700">
                <a:solidFill>
                  <a:srgbClr val="F3F6F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0C-4FD9-8CB8-60C29053F6FD}"/>
              </c:ext>
            </c:extLst>
          </c:dPt>
          <c:dPt>
            <c:idx val="1"/>
            <c:bubble3D val="0"/>
            <c:spPr>
              <a:solidFill>
                <a:srgbClr val="00428E"/>
              </a:solidFill>
              <a:ln w="12700">
                <a:solidFill>
                  <a:srgbClr val="F3F6F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0C-4FD9-8CB8-60C29053F6FD}"/>
              </c:ext>
            </c:extLst>
          </c:dPt>
          <c:dPt>
            <c:idx val="2"/>
            <c:bubble3D val="0"/>
            <c:spPr>
              <a:solidFill>
                <a:srgbClr val="0083CD"/>
              </a:solidFill>
              <a:ln w="12700">
                <a:solidFill>
                  <a:srgbClr val="F3F6F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0C-4FD9-8CB8-60C29053F6FD}"/>
              </c:ext>
            </c:extLst>
          </c:dPt>
          <c:dPt>
            <c:idx val="3"/>
            <c:bubble3D val="0"/>
            <c:spPr>
              <a:solidFill>
                <a:srgbClr val="6AA3D8"/>
              </a:solidFill>
              <a:ln w="12700">
                <a:solidFill>
                  <a:srgbClr val="F3F6F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0C-4FD9-8CB8-60C29053F6FD}"/>
              </c:ext>
            </c:extLst>
          </c:dPt>
          <c:dPt>
            <c:idx val="4"/>
            <c:bubble3D val="0"/>
            <c:spPr>
              <a:solidFill>
                <a:srgbClr val="CFCECD"/>
              </a:solidFill>
              <a:ln w="12700">
                <a:solidFill>
                  <a:srgbClr val="F3F6FB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0C-4FD9-8CB8-60C29053F6FD}"/>
              </c:ext>
            </c:extLst>
          </c:dPt>
          <c:cat>
            <c:strRef>
              <c:f>Sheet1!$A$2:$A$3</c:f>
              <c:strCache>
                <c:ptCount val="2"/>
                <c:pt idx="0">
                  <c:v>은행</c:v>
                </c:pt>
                <c:pt idx="1">
                  <c:v>비은행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58.7</c:v>
                </c:pt>
                <c:pt idx="1">
                  <c:v>41.3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E0C-4FD9-8CB8-60C29053F6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B16-48A8-B453-31187F8C9DEF}"/>
              </c:ext>
            </c:extLst>
          </c:dPt>
          <c:dPt>
            <c:idx val="4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B16-48A8-B453-31187F8C9DEF}"/>
              </c:ext>
            </c:extLst>
          </c:dPt>
          <c:dLbls>
            <c:dLbl>
              <c:idx val="0"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6AA3D8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4B16-48A8-B453-31187F8C9DEF}"/>
                </c:ext>
              </c:extLst>
            </c:dLbl>
            <c:dLbl>
              <c:idx val="4"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2060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4B16-48A8-B453-31187F8C9DEF}"/>
                </c:ext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#,##0.0_ </c:formatCode>
                <c:ptCount val="5"/>
                <c:pt idx="0">
                  <c:v>12.5</c:v>
                </c:pt>
                <c:pt idx="1">
                  <c:v>16.8</c:v>
                </c:pt>
                <c:pt idx="2">
                  <c:v>19.399999999999999</c:v>
                </c:pt>
                <c:pt idx="3">
                  <c:v>23.1</c:v>
                </c:pt>
                <c:pt idx="4">
                  <c:v>26.95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16-48A8-B453-31187F8C9D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251883520"/>
        <c:axId val="251885056"/>
      </c:barChart>
      <c:catAx>
        <c:axId val="25188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251885056"/>
        <c:crosses val="autoZero"/>
        <c:auto val="1"/>
        <c:lblAlgn val="ctr"/>
        <c:lblOffset val="10"/>
        <c:noMultiLvlLbl val="0"/>
      </c:catAx>
      <c:valAx>
        <c:axId val="251885056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251883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709-4024-A7EF-918F8939CDD3}"/>
              </c:ext>
            </c:extLst>
          </c:dPt>
          <c:dPt>
            <c:idx val="4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709-4024-A7EF-918F8939CDD3}"/>
              </c:ext>
            </c:extLst>
          </c:dPt>
          <c:dLbls>
            <c:dLbl>
              <c:idx val="0"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6AA3D8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6709-4024-A7EF-918F8939CDD3}"/>
                </c:ext>
              </c:extLst>
            </c:dLbl>
            <c:dLbl>
              <c:idx val="4"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2060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6709-4024-A7EF-918F8939CDD3}"/>
                </c:ext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#,##0.0_ </c:formatCode>
                <c:ptCount val="5"/>
                <c:pt idx="0">
                  <c:v>1</c:v>
                </c:pt>
                <c:pt idx="1">
                  <c:v>1.3</c:v>
                </c:pt>
                <c:pt idx="2">
                  <c:v>1.5</c:v>
                </c:pt>
                <c:pt idx="3">
                  <c:v>1.6</c:v>
                </c:pt>
                <c:pt idx="4">
                  <c:v>1.8420000000000001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09-4024-A7EF-918F8939C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251733504"/>
        <c:axId val="251735040"/>
      </c:barChart>
      <c:catAx>
        <c:axId val="25173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251735040"/>
        <c:crosses val="autoZero"/>
        <c:auto val="1"/>
        <c:lblAlgn val="ctr"/>
        <c:lblOffset val="10"/>
        <c:noMultiLvlLbl val="0"/>
      </c:catAx>
      <c:valAx>
        <c:axId val="251735040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25173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066-46B8-9759-7DC4E11A368B}"/>
              </c:ext>
            </c:extLst>
          </c:dPt>
          <c:dPt>
            <c:idx val="4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066-46B8-9759-7DC4E11A368B}"/>
              </c:ext>
            </c:extLst>
          </c:dPt>
          <c:dLbls>
            <c:dLbl>
              <c:idx val="0"/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6AA3D8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C066-46B8-9759-7DC4E11A368B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#,##0.0_ </c:formatCode>
                <c:ptCount val="5"/>
                <c:pt idx="0">
                  <c:v>18</c:v>
                </c:pt>
                <c:pt idx="1">
                  <c:v>28</c:v>
                </c:pt>
                <c:pt idx="2">
                  <c:v>24</c:v>
                </c:pt>
                <c:pt idx="3">
                  <c:v>25</c:v>
                </c:pt>
                <c:pt idx="4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66-46B8-9759-7DC4E11A36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719114528"/>
        <c:axId val="719109280"/>
      </c:barChart>
      <c:catAx>
        <c:axId val="71911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719109280"/>
        <c:crosses val="autoZero"/>
        <c:auto val="1"/>
        <c:lblAlgn val="ctr"/>
        <c:lblOffset val="10"/>
        <c:noMultiLvlLbl val="0"/>
      </c:catAx>
      <c:valAx>
        <c:axId val="719109280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71911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260-4CFB-A198-BF941D096238}"/>
              </c:ext>
            </c:extLst>
          </c:dPt>
          <c:dPt>
            <c:idx val="4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260-4CFB-A198-BF941D096238}"/>
              </c:ext>
            </c:extLst>
          </c:dPt>
          <c:dLbls>
            <c:dLbl>
              <c:idx val="0"/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6AA3D8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0260-4CFB-A198-BF941D096238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#,##0.0_ </c:formatCode>
                <c:ptCount val="5"/>
                <c:pt idx="0">
                  <c:v>80</c:v>
                </c:pt>
                <c:pt idx="1">
                  <c:v>95</c:v>
                </c:pt>
                <c:pt idx="2">
                  <c:v>79</c:v>
                </c:pt>
                <c:pt idx="3">
                  <c:v>108</c:v>
                </c:pt>
                <c:pt idx="4">
                  <c:v>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60-4CFB-A198-BF941D0962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719114528"/>
        <c:axId val="719109280"/>
      </c:barChart>
      <c:catAx>
        <c:axId val="71911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719109280"/>
        <c:crosses val="autoZero"/>
        <c:auto val="1"/>
        <c:lblAlgn val="ctr"/>
        <c:lblOffset val="10"/>
        <c:noMultiLvlLbl val="0"/>
      </c:catAx>
      <c:valAx>
        <c:axId val="719109280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71911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영업수익</c:v>
                </c:pt>
              </c:strCache>
            </c:strRef>
          </c:tx>
          <c:spPr>
            <a:solidFill>
              <a:srgbClr val="0042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32.9</c:v>
                </c:pt>
                <c:pt idx="1">
                  <c:v>37.1</c:v>
                </c:pt>
                <c:pt idx="2">
                  <c:v>40.799999999999997</c:v>
                </c:pt>
                <c:pt idx="3">
                  <c:v>44.7</c:v>
                </c:pt>
                <c:pt idx="4">
                  <c:v>51.8</c:v>
                </c:pt>
                <c:pt idx="5">
                  <c:v>58.6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E1-4280-A925-93C664CC414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당기순이익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fld id="{B527C81D-4F4B-408F-B299-1EBDF227DAA1}" type="VALUE">
                      <a:rPr lang="en-US" altLang="ko-KR" smtClean="0"/>
                      <a:pPr/>
                      <a:t>[값]</a:t>
                    </a:fld>
                    <a:r>
                      <a:rPr lang="en-US" altLang="ko-KR" smtClean="0"/>
                      <a:t>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F5D-48AA-A9FF-D6FD58B495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42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6.4</c:v>
                </c:pt>
                <c:pt idx="1">
                  <c:v>7.6</c:v>
                </c:pt>
                <c:pt idx="2">
                  <c:v>6.5</c:v>
                </c:pt>
                <c:pt idx="3">
                  <c:v>8.5</c:v>
                </c:pt>
                <c:pt idx="4">
                  <c:v>10.8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E1-4280-A925-93C664CC41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91927496"/>
        <c:axId val="491933376"/>
      </c:barChart>
      <c:catAx>
        <c:axId val="491927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491933376"/>
        <c:crosses val="autoZero"/>
        <c:auto val="1"/>
        <c:lblAlgn val="ctr"/>
        <c:lblOffset val="100"/>
        <c:noMultiLvlLbl val="0"/>
      </c:catAx>
      <c:valAx>
        <c:axId val="491933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1927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신한아이타스</c:v>
                </c:pt>
              </c:strCache>
            </c:strRef>
          </c:tx>
          <c:spPr>
            <a:ln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picture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  <a:ln w="1270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00" b="1">
                      <a:solidFill>
                        <a:srgbClr val="00428E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</a:defRPr>
                  </a:pPr>
                  <a:endParaRPr lang="ko-K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077-41EB-93A3-1683086071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>
                    <a:solidFill>
                      <a:srgbClr val="0042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37.1</c:v>
                </c:pt>
                <c:pt idx="1">
                  <c:v>36.700000000000003</c:v>
                </c:pt>
                <c:pt idx="2">
                  <c:v>34.1</c:v>
                </c:pt>
                <c:pt idx="3">
                  <c:v>36.5</c:v>
                </c:pt>
                <c:pt idx="4">
                  <c:v>36.4</c:v>
                </c:pt>
                <c:pt idx="5">
                  <c:v>32.200000000000003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C8-48DF-8EA9-F82881B7FE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A사</c:v>
                </c:pt>
              </c:strCache>
            </c:strRef>
          </c:tx>
          <c:spPr>
            <a:ln w="19050">
              <a:solidFill>
                <a:schemeClr val="accent6">
                  <a:lumMod val="75000"/>
                </a:schemeClr>
              </a:solidFill>
              <a:headEnd w="lg" len="lg"/>
            </a:ln>
          </c:spPr>
          <c:marker>
            <c:symbol val="circle"/>
            <c:size val="7"/>
            <c:spPr>
              <a:solidFill>
                <a:sysClr val="window" lastClr="FFFFFF"/>
              </a:solidFill>
              <a:ln w="25400">
                <a:solidFill>
                  <a:schemeClr val="accent6">
                    <a:lumMod val="75000"/>
                  </a:schemeClr>
                </a:solidFill>
              </a:ln>
            </c:spPr>
          </c:marker>
          <c:dPt>
            <c:idx val="5"/>
            <c:marker>
              <c:spPr>
                <a:solidFill>
                  <a:schemeClr val="accent6">
                    <a:lumMod val="75000"/>
                  </a:schemeClr>
                </a:solidFill>
                <a:ln w="25400">
                  <a:solidFill>
                    <a:schemeClr val="accent6">
                      <a:lumMod val="7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5CC8-48DF-8EA9-F82881B7FE0D}"/>
              </c:ext>
            </c:extLst>
          </c:dPt>
          <c:dLbls>
            <c:dLbl>
              <c:idx val="5"/>
              <c:layout>
                <c:manualLayout>
                  <c:x val="-4.2200846727371934E-2"/>
                  <c:y val="4.62784120939878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chemeClr val="accent6">
                          <a:lumMod val="75000"/>
                        </a:schemeClr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</a:defRPr>
                  </a:pPr>
                  <a:endParaRPr lang="ko-K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C8-48DF-8EA9-F82881B7FE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>
                    <a:solidFill>
                      <a:schemeClr val="accent6">
                        <a:lumMod val="75000"/>
                      </a:schemeClr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29.9</c:v>
                </c:pt>
                <c:pt idx="1">
                  <c:v>32.6</c:v>
                </c:pt>
                <c:pt idx="2">
                  <c:v>31.9</c:v>
                </c:pt>
                <c:pt idx="3">
                  <c:v>28.2</c:v>
                </c:pt>
                <c:pt idx="4">
                  <c:v>26.9</c:v>
                </c:pt>
                <c:pt idx="5">
                  <c:v>26.4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CC8-48DF-8EA9-F82881B7FE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B사</c:v>
                </c:pt>
              </c:strCache>
            </c:strRef>
          </c:tx>
          <c:spPr>
            <a:ln w="19050">
              <a:solidFill>
                <a:schemeClr val="tx1">
                  <a:lumMod val="75000"/>
                  <a:lumOff val="25000"/>
                </a:schemeClr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dPt>
            <c:idx val="5"/>
            <c:marker>
              <c:spPr>
                <a:solidFill>
                  <a:schemeClr val="tx1">
                    <a:lumMod val="75000"/>
                    <a:lumOff val="25000"/>
                  </a:schemeClr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5CC8-48DF-8EA9-F82881B7FE0D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</a:defRPr>
                  </a:pPr>
                  <a:endParaRPr lang="ko-K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5CC8-48DF-8EA9-F82881B7FE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Sheet1!$D$2:$D$7</c:f>
              <c:numCache>
                <c:formatCode>General</c:formatCode>
                <c:ptCount val="6"/>
                <c:pt idx="0">
                  <c:v>6.7</c:v>
                </c:pt>
                <c:pt idx="1">
                  <c:v>7.3</c:v>
                </c:pt>
                <c:pt idx="2">
                  <c:v>9.3000000000000007</c:v>
                </c:pt>
                <c:pt idx="3">
                  <c:v>9.6</c:v>
                </c:pt>
                <c:pt idx="4">
                  <c:v>9.6999999999999993</c:v>
                </c:pt>
                <c:pt idx="5">
                  <c:v>10.6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CC8-48DF-8EA9-F82881B7FE0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C사</c:v>
                </c:pt>
              </c:strCache>
            </c:strRef>
          </c:tx>
          <c:spPr>
            <a:ln>
              <a:solidFill>
                <a:srgbClr val="D3A243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5400">
                <a:solidFill>
                  <a:srgbClr val="D3A243"/>
                </a:solidFill>
              </a:ln>
            </c:spPr>
          </c:marker>
          <c:dPt>
            <c:idx val="5"/>
            <c:marker>
              <c:spPr>
                <a:solidFill>
                  <a:srgbClr val="D3A243"/>
                </a:solidFill>
                <a:ln w="25400">
                  <a:solidFill>
                    <a:srgbClr val="D3A243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5CC8-48DF-8EA9-F82881B7FE0D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rgbClr val="D3A243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</a:defRPr>
                  </a:pPr>
                  <a:endParaRPr lang="ko-KR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5CC8-48DF-8EA9-F82881B7FE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>
                    <a:solidFill>
                      <a:srgbClr val="D3A243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</a:defRPr>
                </a:pPr>
                <a:endParaRPr lang="ko-K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Sheet1!$E$2:$E$7</c:f>
              <c:numCache>
                <c:formatCode>General</c:formatCode>
                <c:ptCount val="6"/>
                <c:pt idx="0">
                  <c:v>4.5</c:v>
                </c:pt>
                <c:pt idx="1">
                  <c:v>6.1</c:v>
                </c:pt>
                <c:pt idx="2">
                  <c:v>5.8</c:v>
                </c:pt>
                <c:pt idx="3">
                  <c:v>6.7</c:v>
                </c:pt>
                <c:pt idx="4">
                  <c:v>7.3</c:v>
                </c:pt>
                <c:pt idx="5">
                  <c:v>8.9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5CC8-48DF-8EA9-F82881B7FE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91927888"/>
        <c:axId val="491935336"/>
      </c:lineChart>
      <c:catAx>
        <c:axId val="49192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50" b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itchFamily="50" charset="-127"/>
                <a:ea typeface="원신한 Light" pitchFamily="50" charset="-127"/>
              </a:defRPr>
            </a:pPr>
            <a:endParaRPr lang="ko-KR"/>
          </a:p>
        </c:txPr>
        <c:crossAx val="491935336"/>
        <c:crosses val="autoZero"/>
        <c:auto val="1"/>
        <c:lblAlgn val="ctr"/>
        <c:lblOffset val="100"/>
        <c:noMultiLvlLbl val="0"/>
      </c:catAx>
      <c:valAx>
        <c:axId val="4919353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9192788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2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D1-4AE6-82AD-3CC78ADC955B}"/>
              </c:ext>
            </c:extLst>
          </c:dPt>
          <c:dLbls>
            <c:dLbl>
              <c:idx val="0"/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428E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B3D1-4AE6-82AD-3CC78ADC955B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5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신한</c:v>
                </c:pt>
                <c:pt idx="1">
                  <c:v>W</c:v>
                </c:pt>
                <c:pt idx="2">
                  <c:v>K</c:v>
                </c:pt>
                <c:pt idx="3">
                  <c:v>I</c:v>
                </c:pt>
              </c:strCache>
            </c:strRef>
          </c:cat>
          <c:val>
            <c:numRef>
              <c:f>Sheet1!$B$2:$B$5</c:f>
              <c:numCache>
                <c:formatCode>#,##0.0_ </c:formatCode>
                <c:ptCount val="4"/>
                <c:pt idx="0">
                  <c:v>427</c:v>
                </c:pt>
                <c:pt idx="1">
                  <c:v>396</c:v>
                </c:pt>
                <c:pt idx="2">
                  <c:v>398</c:v>
                </c:pt>
                <c:pt idx="3">
                  <c:v>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3D1-4AE6-82AD-3CC78ADC95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719114528"/>
        <c:axId val="719109280"/>
      </c:barChart>
      <c:catAx>
        <c:axId val="719114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719109280"/>
        <c:crosses val="autoZero"/>
        <c:auto val="1"/>
        <c:lblAlgn val="ctr"/>
        <c:lblOffset val="10"/>
        <c:noMultiLvlLbl val="0"/>
      </c:catAx>
      <c:valAx>
        <c:axId val="719109280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719114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85993388496624E-2"/>
          <c:y val="0.15238182500414496"/>
          <c:w val="0.93428013223006756"/>
          <c:h val="0.673786726528617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영업수익</c:v>
                </c:pt>
              </c:strCache>
            </c:strRef>
          </c:tx>
          <c:spPr>
            <a:solidFill>
              <a:srgbClr val="00428E"/>
            </a:solidFill>
            <a:ln>
              <a:noFill/>
            </a:ln>
            <a:effectLst/>
          </c:spPr>
          <c:invertIfNegative val="0"/>
          <c:dLbls>
            <c:dLbl>
              <c:idx val="5"/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428E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C39A-4DA0-B955-CBA6BD93CCF2}"/>
                </c:ext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42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2</c:v>
                </c:pt>
                <c:pt idx="2">
                  <c:v>6.7</c:v>
                </c:pt>
                <c:pt idx="3">
                  <c:v>16.8</c:v>
                </c:pt>
                <c:pt idx="4">
                  <c:v>17.3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9A-4DA0-B955-CBA6BD93CC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당기순이익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428E"/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  <a:cs typeface="+mn-cs"/>
                    </a:defRPr>
                  </a:pPr>
                  <a:endParaRPr lang="ko-K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C39A-4DA0-B955-CBA6BD93CC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428E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-1</c:v>
                </c:pt>
                <c:pt idx="1">
                  <c:v>-1.4</c:v>
                </c:pt>
                <c:pt idx="2">
                  <c:v>0.8</c:v>
                </c:pt>
                <c:pt idx="3">
                  <c:v>4.3</c:v>
                </c:pt>
                <c:pt idx="4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9A-4DA0-B955-CBA6BD93CC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axId val="318307864"/>
        <c:axId val="318310608"/>
      </c:barChart>
      <c:catAx>
        <c:axId val="318307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318310608"/>
        <c:crosses val="autoZero"/>
        <c:auto val="1"/>
        <c:lblAlgn val="ctr"/>
        <c:lblOffset val="100"/>
        <c:noMultiLvlLbl val="0"/>
      </c:catAx>
      <c:valAx>
        <c:axId val="318310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8307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00428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567-4348-9371-E6D4F560AFB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567-4348-9371-E6D4F560AFB1}"/>
              </c:ext>
            </c:extLst>
          </c:dPt>
          <c:dLbls>
            <c:dLbl>
              <c:idx val="0"/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6AA3D8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C567-4348-9371-E6D4F560AFB1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Sheet1!$B$2:$B$3</c:f>
              <c:numCache>
                <c:formatCode>#,##0.0_ </c:formatCode>
                <c:ptCount val="2"/>
                <c:pt idx="0">
                  <c:v>458.1</c:v>
                </c:pt>
                <c:pt idx="1">
                  <c:v>525.5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67-4348-9371-E6D4F560AF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rgbClr val="6AA3D8"/>
            </a:solidFill>
          </c:spPr>
          <c:invertIfNegative val="0"/>
          <c:dLbls>
            <c:dLbl>
              <c:idx val="0"/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900" b="1">
                      <a:solidFill>
                        <a:schemeClr val="accent4">
                          <a:lumMod val="50000"/>
                        </a:schemeClr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C567-4348-9371-E6D4F560AFB1}"/>
                </c:ext>
              </c:extLst>
            </c:dLbl>
            <c:dLbl>
              <c:idx val="1"/>
              <c:numFmt formatCode="#,##0_);[Red]\(#,##0\)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900" b="1">
                      <a:solidFill>
                        <a:schemeClr val="accent4">
                          <a:lumMod val="50000"/>
                        </a:schemeClr>
                      </a:solidFill>
                      <a:latin typeface="원신한 Light" panose="020B0303000000000000" pitchFamily="50" charset="-127"/>
                      <a:ea typeface="원신한 Light" panose="020B0303000000000000" pitchFamily="50" charset="-127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C567-4348-9371-E6D4F560AFB1}"/>
                </c:ext>
              </c:extLst>
            </c:dLbl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accent4">
                        <a:lumMod val="50000"/>
                      </a:schemeClr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402.1</c:v>
                </c:pt>
                <c:pt idx="1">
                  <c:v>439.7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567-4348-9371-E6D4F560AF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21"/>
        <c:axId val="361232696"/>
        <c:axId val="361231520"/>
      </c:barChart>
      <c:catAx>
        <c:axId val="361232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361231520"/>
        <c:crosses val="autoZero"/>
        <c:auto val="1"/>
        <c:lblAlgn val="ctr"/>
        <c:lblOffset val="10"/>
        <c:noMultiLvlLbl val="0"/>
      </c:catAx>
      <c:valAx>
        <c:axId val="361231520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361232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열1</c:v>
                </c:pt>
              </c:strCache>
            </c:strRef>
          </c:tx>
          <c:spPr>
            <a:solidFill>
              <a:srgbClr val="6AA3D8"/>
            </a:solidFill>
          </c:spPr>
          <c:dPt>
            <c:idx val="0"/>
            <c:bubble3D val="0"/>
            <c:spPr>
              <a:solidFill>
                <a:srgbClr val="00428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E2-4630-B590-ABA8BC198A82}"/>
              </c:ext>
            </c:extLst>
          </c:dPt>
          <c:dPt>
            <c:idx val="1"/>
            <c:bubble3D val="0"/>
            <c:spPr>
              <a:solidFill>
                <a:srgbClr val="6AA3D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E2-4630-B590-ABA8BC198A82}"/>
              </c:ext>
            </c:extLst>
          </c:dPt>
          <c:cat>
            <c:strRef>
              <c:f>Sheet1!$A$2:$A$3</c:f>
              <c:strCache>
                <c:ptCount val="2"/>
                <c:pt idx="0">
                  <c:v>해외</c:v>
                </c:pt>
                <c:pt idx="1">
                  <c:v>국내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60.8</c:v>
                </c:pt>
                <c:pt idx="1">
                  <c:v>39.200000000000003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E2-4630-B590-ABA8BC198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265446786220317E-2"/>
          <c:y val="0.1365945998269904"/>
          <c:w val="0.8370200213378941"/>
          <c:h val="0.707059129021205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00B-426E-8B07-A63567861FD4}"/>
              </c:ext>
            </c:extLst>
          </c:dPt>
          <c:dPt>
            <c:idx val="4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00B-426E-8B07-A63567861FD4}"/>
              </c:ext>
            </c:extLst>
          </c:dPt>
          <c:dLbls>
            <c:dLbl>
              <c:idx val="0"/>
              <c:layout>
                <c:manualLayout>
                  <c:x val="-7.4081808482775397E-3"/>
                  <c:y val="1.3009009507332421E-2"/>
                </c:manualLayout>
              </c:layout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원신한 Bold" panose="020B0803000000000000" pitchFamily="50" charset="-127"/>
                      <a:ea typeface="원신한 Bold" panose="020B0803000000000000" pitchFamily="50" charset="-127"/>
                      <a:cs typeface="+mn-cs"/>
                    </a:defRPr>
                  </a:pPr>
                  <a:endParaRPr lang="ko-K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00B-426E-8B07-A63567861FD4}"/>
                </c:ext>
              </c:extLst>
            </c:dLbl>
            <c:dLbl>
              <c:idx val="1"/>
              <c:layout>
                <c:manualLayout>
                  <c:x val="2.9166066331801336E-7"/>
                  <c:y val="1.3009265590196738E-2"/>
                </c:manualLayout>
              </c:layout>
              <c:tx>
                <c:rich>
                  <a:bodyPr rot="0" spcFirstLastPara="1" vertOverflow="ellipsis" vert="horz" wrap="square" lIns="38100" tIns="19050" rIns="38100" bIns="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defRPr>
                    </a:pPr>
                    <a:fld id="{BD28AFF4-7F77-4C66-A63D-1CB6034C5B54}" type="VALUE">
                      <a:rPr lang="en-US" altLang="ko-KR" smtClean="0">
                        <a:solidFill>
                          <a:schemeClr val="tx1"/>
                        </a:solidFill>
                      </a:rPr>
                      <a:pPr>
                        <a:defRPr sz="900" b="1" i="0" u="none" strike="noStrike" kern="1200" baseline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defRPr>
                      </a:pPr>
                      <a:t>[값]</a:t>
                    </a:fld>
                    <a:endParaRPr lang="ko-KR" altLang="en-US"/>
                  </a:p>
                </c:rich>
              </c:tx>
              <c:numFmt formatCode="#,##0.0_);[Red]\(#,##0.0\)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7950949676285824"/>
                      <c:h val="0.143148272490605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00B-426E-8B07-A63567861FD4}"/>
                </c:ext>
              </c:extLst>
            </c:dLbl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5"/>
                    </a:solidFill>
                    <a:latin typeface="원신한 Light" panose="020B0303000000000000" pitchFamily="50" charset="-127"/>
                    <a:ea typeface="원신한 Light" panose="020B0303000000000000" pitchFamily="50" charset="-127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Sheet1!$B$2:$B$3</c:f>
              <c:numCache>
                <c:formatCode>#,##0.0_ </c:formatCode>
                <c:ptCount val="2"/>
                <c:pt idx="0">
                  <c:v>74.099999999999994</c:v>
                </c:pt>
                <c:pt idx="1">
                  <c:v>37.6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0B-426E-8B07-A63567861F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axId val="361233480"/>
        <c:axId val="361235832"/>
      </c:barChart>
      <c:catAx>
        <c:axId val="361233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defRPr>
            </a:pPr>
            <a:endParaRPr lang="ko-KR"/>
          </a:p>
        </c:txPr>
        <c:crossAx val="361235832"/>
        <c:crosses val="autoZero"/>
        <c:auto val="0"/>
        <c:lblAlgn val="ctr"/>
        <c:lblOffset val="100"/>
        <c:noMultiLvlLbl val="0"/>
      </c:catAx>
      <c:valAx>
        <c:axId val="361235832"/>
        <c:scaling>
          <c:orientation val="minMax"/>
        </c:scaling>
        <c:delete val="1"/>
        <c:axPos val="l"/>
        <c:numFmt formatCode="#,##0.0_ " sourceLinked="1"/>
        <c:majorTickMark val="none"/>
        <c:minorTickMark val="none"/>
        <c:tickLblPos val="nextTo"/>
        <c:crossAx val="361233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74493062966915E-2"/>
          <c:y val="1.0804650129338214E-2"/>
          <c:w val="0.97065101387406616"/>
          <c:h val="0.857597640593855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rgbClr val="6AA3D8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681-429A-B9ED-AAE0970D674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681-429A-B9ED-AAE0970D674E}"/>
              </c:ext>
            </c:extLst>
          </c:dPt>
          <c:dPt>
            <c:idx val="6"/>
            <c:invertIfNegative val="0"/>
            <c:bubble3D val="0"/>
            <c:spPr>
              <a:solidFill>
                <a:srgbClr val="0042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681-429A-B9ED-AAE0970D674E}"/>
              </c:ext>
            </c:extLst>
          </c:dPt>
          <c:dLbls>
            <c:dLbl>
              <c:idx val="6"/>
              <c:tx>
                <c:rich>
                  <a:bodyPr/>
                  <a:lstStyle/>
                  <a:p>
                    <a:fld id="{9A07BC1C-81F6-4B92-9307-4C43B4913761}" type="VALUE">
                      <a:rPr lang="en-US" altLang="ko-KR" sz="110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7681-429A-B9ED-AAE0970D67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#,##0_ </c:formatCode>
                <c:ptCount val="7"/>
                <c:pt idx="0">
                  <c:v>1789</c:v>
                </c:pt>
                <c:pt idx="1">
                  <c:v>1830</c:v>
                </c:pt>
                <c:pt idx="2">
                  <c:v>1842</c:v>
                </c:pt>
                <c:pt idx="3">
                  <c:v>1859</c:v>
                </c:pt>
                <c:pt idx="4">
                  <c:v>1882</c:v>
                </c:pt>
                <c:pt idx="5">
                  <c:v>1889</c:v>
                </c:pt>
                <c:pt idx="6">
                  <c:v>1914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681-429A-B9ED-AAE0970D67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27"/>
        <c:axId val="812893792"/>
        <c:axId val="812895104"/>
      </c:barChart>
      <c:catAx>
        <c:axId val="812893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/>
        </c:spPr>
        <c:txPr>
          <a:bodyPr anchor="t" anchorCtr="0"/>
          <a:lstStyle/>
          <a:p>
            <a:pPr>
              <a:lnSpc>
                <a:spcPts val="1400"/>
              </a:lnSpc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pPr>
            <a:endParaRPr lang="ko-KR"/>
          </a:p>
        </c:txPr>
        <c:crossAx val="812895104"/>
        <c:crosses val="autoZero"/>
        <c:auto val="1"/>
        <c:lblAlgn val="ctr"/>
        <c:lblOffset val="0"/>
        <c:tickLblSkip val="1"/>
        <c:noMultiLvlLbl val="0"/>
      </c:catAx>
      <c:valAx>
        <c:axId val="812895104"/>
        <c:scaling>
          <c:orientation val="minMax"/>
        </c:scaling>
        <c:delete val="1"/>
        <c:axPos val="l"/>
        <c:numFmt formatCode="#,##0_ " sourceLinked="1"/>
        <c:majorTickMark val="out"/>
        <c:minorTickMark val="none"/>
        <c:tickLblPos val="nextTo"/>
        <c:crossAx val="81289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759820408447259E-2"/>
          <c:y val="0.15491538850110212"/>
          <c:w val="0.93848035918310546"/>
          <c:h val="0.7995212619397501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spPr>
            <a:ln w="12700" cap="rnd">
              <a:solidFill>
                <a:srgbClr val="D3A243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28575">
                <a:solidFill>
                  <a:srgbClr val="D3A243"/>
                </a:solidFill>
              </a:ln>
              <a:effectLst/>
            </c:spPr>
          </c:marker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0-0AE3-4A5A-B858-3C1D1212D1D6}"/>
              </c:ext>
            </c:extLst>
          </c:dPt>
          <c:dPt>
            <c:idx val="6"/>
            <c:marker>
              <c:symbol val="circle"/>
              <c:size val="8"/>
              <c:spPr>
                <a:solidFill>
                  <a:srgbClr val="D3A243"/>
                </a:solidFill>
                <a:ln w="28575">
                  <a:solidFill>
                    <a:srgbClr val="D3A24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0AE3-4A5A-B858-3C1D1212D1D6}"/>
              </c:ext>
            </c:extLst>
          </c:dPt>
          <c:dPt>
            <c:idx val="18"/>
            <c:bubble3D val="0"/>
            <c:extLst>
              <c:ext xmlns:c16="http://schemas.microsoft.com/office/drawing/2014/chart" uri="{C3380CC4-5D6E-409C-BE32-E72D297353CC}">
                <c16:uniqueId val="{00000002-0AE3-4A5A-B858-3C1D1212D1D6}"/>
              </c:ext>
            </c:extLst>
          </c:dPt>
          <c:dPt>
            <c:idx val="19"/>
            <c:bubble3D val="0"/>
            <c:extLst>
              <c:ext xmlns:c16="http://schemas.microsoft.com/office/drawing/2014/chart" uri="{C3380CC4-5D6E-409C-BE32-E72D297353CC}">
                <c16:uniqueId val="{00000003-0AE3-4A5A-B858-3C1D1212D1D6}"/>
              </c:ext>
            </c:extLst>
          </c:dPt>
          <c:dLbls>
            <c:dLbl>
              <c:idx val="6"/>
              <c:tx>
                <c:rich>
                  <a:bodyPr/>
                  <a:lstStyle/>
                  <a:p>
                    <a:fld id="{2EBC2E7C-F00D-4FCA-92DC-92FD32DC6968}" type="VALUE">
                      <a:rPr lang="en-US" altLang="ko-KR" sz="1100">
                        <a:solidFill>
                          <a:srgbClr val="D3A243"/>
                        </a:solidFill>
                      </a:rPr>
                      <a:pPr/>
                      <a:t>[값]</a:t>
                    </a:fld>
                    <a:endParaRPr lang="ko-KR" alt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AE3-4A5A-B858-3C1D1212D1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Sheet1!$B$2:$B$8</c:f>
              <c:numCache>
                <c:formatCode>0.0%</c:formatCode>
                <c:ptCount val="7"/>
                <c:pt idx="0">
                  <c:v>0.36099999999999999</c:v>
                </c:pt>
                <c:pt idx="1">
                  <c:v>0.377</c:v>
                </c:pt>
                <c:pt idx="2">
                  <c:v>0.38500000000000001</c:v>
                </c:pt>
                <c:pt idx="3">
                  <c:v>0.39200000000000002</c:v>
                </c:pt>
                <c:pt idx="4">
                  <c:v>0.39700000000000002</c:v>
                </c:pt>
                <c:pt idx="5">
                  <c:v>0.40200000000000002</c:v>
                </c:pt>
                <c:pt idx="6">
                  <c:v>0.41099999999999998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AE3-4A5A-B858-3C1D1212D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2893792"/>
        <c:axId val="812895104"/>
      </c:lineChart>
      <c:catAx>
        <c:axId val="8128937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2895104"/>
        <c:crosses val="autoZero"/>
        <c:auto val="1"/>
        <c:lblAlgn val="ctr"/>
        <c:lblOffset val="100"/>
        <c:noMultiLvlLbl val="0"/>
      </c:catAx>
      <c:valAx>
        <c:axId val="812895104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812893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0.59256</cdr:x>
      <cdr:y>0.78593</cdr:y>
    </cdr:from>
    <cdr:to>
      <cdr:x>0.63287</cdr:x>
      <cdr:y>0.86654</cdr:y>
    </cdr:to>
    <cdr:cxnSp macro="">
      <cdr:nvCxnSpPr>
        <cdr:cNvPr id="3" name="직선 연결선 2"/>
        <cdr:cNvCxnSpPr/>
      </cdr:nvCxnSpPr>
      <cdr:spPr>
        <a:xfrm xmlns:a="http://schemas.openxmlformats.org/drawingml/2006/main">
          <a:off x="1588012" y="1404147"/>
          <a:ext cx="108012" cy="144016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0.44679</cdr:x>
      <cdr:y>0.1071</cdr:y>
    </cdr:from>
    <cdr:to>
      <cdr:x>0.45821</cdr:x>
      <cdr:y>0.1877</cdr:y>
    </cdr:to>
    <cdr:cxnSp macro="">
      <cdr:nvCxnSpPr>
        <cdr:cNvPr id="8" name="직선 연결선 7"/>
        <cdr:cNvCxnSpPr/>
      </cdr:nvCxnSpPr>
      <cdr:spPr>
        <a:xfrm xmlns:a="http://schemas.openxmlformats.org/drawingml/2006/main">
          <a:off x="1197363" y="191337"/>
          <a:ext cx="30609" cy="144016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0.4225</cdr:x>
      <cdr:y>0.10971</cdr:y>
    </cdr:from>
    <cdr:to>
      <cdr:x>0.4459</cdr:x>
      <cdr:y>0.11006</cdr:y>
    </cdr:to>
    <cdr:cxnSp macro="">
      <cdr:nvCxnSpPr>
        <cdr:cNvPr id="13" name="직선 연결선 12"/>
        <cdr:cNvCxnSpPr/>
      </cdr:nvCxnSpPr>
      <cdr:spPr>
        <a:xfrm xmlns:a="http://schemas.openxmlformats.org/drawingml/2006/main" flipV="1">
          <a:off x="1132264" y="196016"/>
          <a:ext cx="62718" cy="614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6332"/>
          </a:xfrm>
          <a:prstGeom prst="rect">
            <a:avLst/>
          </a:prstGeom>
        </p:spPr>
        <p:txBody>
          <a:bodyPr vert="horz" lIns="91016" tIns="45508" rIns="91016" bIns="4550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332"/>
          </a:xfrm>
          <a:prstGeom prst="rect">
            <a:avLst/>
          </a:prstGeom>
        </p:spPr>
        <p:txBody>
          <a:bodyPr vert="horz" lIns="91016" tIns="45508" rIns="91016" bIns="45508" rtlCol="0"/>
          <a:lstStyle>
            <a:lvl1pPr algn="r">
              <a:defRPr sz="1200"/>
            </a:lvl1pPr>
          </a:lstStyle>
          <a:p>
            <a:fld id="{485A9EC6-8F8F-4F7C-8BBE-039FDA6ADE9D}" type="datetimeFigureOut">
              <a:rPr lang="ko-KR" altLang="en-US" smtClean="0"/>
              <a:pPr/>
              <a:t>2021-05-11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46125"/>
            <a:ext cx="54070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6" tIns="45508" rIns="91016" bIns="4550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016" tIns="45508" rIns="91016" bIns="45508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016" tIns="45508" rIns="91016" bIns="4550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016" tIns="45508" rIns="91016" bIns="45508" rtlCol="0" anchor="b"/>
          <a:lstStyle>
            <a:lvl1pPr algn="r">
              <a:defRPr sz="1200"/>
            </a:lvl1pPr>
          </a:lstStyle>
          <a:p>
            <a:fld id="{BAC92715-F8EB-4D01-A4F9-E950AA0D206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4847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9586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4793" algn="l" defTabSz="989586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89586" algn="l" defTabSz="989586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84378" algn="l" defTabSz="989586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79172" algn="l" defTabSz="989586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73964" algn="l" defTabSz="989586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68758" algn="l" defTabSz="989586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63551" algn="l" defTabSz="989586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58342" algn="l" defTabSz="989586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92715-F8EB-4D01-A4F9-E950AA0D206E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6252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92715-F8EB-4D01-A4F9-E950AA0D206E}" type="slidenum">
              <a:rPr lang="ko-KR" altLang="en-US" smtClean="0"/>
              <a:pPr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3232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92715-F8EB-4D01-A4F9-E950AA0D206E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5068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92715-F8EB-4D01-A4F9-E950AA0D206E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6068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92715-F8EB-4D01-A4F9-E950AA0D206E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2756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Vietcom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은행과 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50:50 JV 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설립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(1992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ko-KR" altLang="en-US" sz="1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참고내용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1992.12  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국내은행 최초로 </a:t>
            </a:r>
            <a:r>
              <a:rPr lang="ko-KR" altLang="en-US" sz="1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신한비나은행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설립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자본금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ko-KR" altLang="en-US" sz="1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천만불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- </a:t>
            </a:r>
            <a:r>
              <a:rPr lang="ko-KR" altLang="en-US" sz="1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베트콤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은행과 합작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</a:t>
            </a:r>
            <a:endParaRPr lang="ko-KR" altLang="en-US" sz="1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대표사무소 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(1993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 지점 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(1995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→ 자회사 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(2009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ko-KR" altLang="en-US" sz="1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참고내용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1993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 한국계 최초로 베트남 대표사무소 설립</a:t>
            </a:r>
            <a:b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1995.06  </a:t>
            </a:r>
            <a:r>
              <a:rPr lang="ko-KR" altLang="en-US" sz="1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신한은행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호치민지점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설립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대한민국 은행 최초 지점 설립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2009.11  </a:t>
            </a:r>
            <a:r>
              <a:rPr lang="ko-KR" altLang="en-US" sz="1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신한은행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베트남 현지법인 설립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ko-KR" altLang="en-US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대한민국 은행 최초</a:t>
            </a:r>
            <a:r>
              <a:rPr lang="en-US" altLang="ko-KR" sz="1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]</a:t>
            </a:r>
          </a:p>
          <a:p>
            <a:endParaRPr lang="en-US" altLang="ko-KR" sz="1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규모의 </a:t>
            </a:r>
            <a:r>
              <a:rPr lang="ko-KR" alt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경제실현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endParaRPr lang="ko-KR" altLang="en-US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JV 50% </a:t>
            </a:r>
            <a:r>
              <a:rPr lang="ko-KR" alt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추가인수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및 자회사와 합병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(2011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년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 </a:t>
            </a:r>
            <a:r>
              <a:rPr lang="ko-KR" alt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참고내용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1992.12 First </a:t>
            </a:r>
            <a:r>
              <a:rPr lang="en-US" altLang="ko-KR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Vina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Bank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설립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자본금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백만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주주현황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altLang="ko-KR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Vietcom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Bank 50%,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제일은행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40%,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대우증권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10%</a:t>
            </a:r>
            <a:b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2000.11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예금보험공사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舊제일은행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지분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40%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인수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2001.01 </a:t>
            </a:r>
            <a:r>
              <a:rPr lang="ko-KR" alt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행명변경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</a:t>
            </a:r>
            <a:r>
              <a:rPr lang="en-US" altLang="ko-KR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Vina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Bank -&gt; </a:t>
            </a:r>
            <a:r>
              <a:rPr lang="en-US" altLang="ko-KR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Chohung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Vina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Bank </a:t>
            </a:r>
            <a:b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2001.11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대우증권 지분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10%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인수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인수 후 </a:t>
            </a:r>
            <a:r>
              <a:rPr lang="ko-KR" alt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주주현황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Vietcom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Bank 50%,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조흥은행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50%</a:t>
            </a:r>
            <a:b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2001.01 </a:t>
            </a:r>
            <a:r>
              <a:rPr lang="ko-KR" alt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행명변경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Chohung Vina Bank-&gt; Shinhan Vina Bank </a:t>
            </a:r>
            <a:br>
              <a:rPr lang="sv-SE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2011.11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합병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통합 신한베트남은행 출범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-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신한베트남은행의 </a:t>
            </a:r>
            <a:r>
              <a:rPr lang="ko-KR" alt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신한비나은행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흡수합병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ko-KR" alt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합병후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주주현황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신한베트남은행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100%) ]</a:t>
            </a:r>
          </a:p>
          <a:p>
            <a:endParaRPr lang="en-US" altLang="ko-KR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JV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의 지분 </a:t>
            </a:r>
            <a:r>
              <a:rPr lang="ko-KR" alt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추가인수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시기와 자회사와의 합병 시기가 </a:t>
            </a:r>
            <a:r>
              <a:rPr lang="ko-KR" alt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달원신한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</a:t>
            </a:r>
            <a:r>
              <a:rPr lang="ko-KR" alt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라 합병 일자로 표기했습니다</a:t>
            </a:r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altLang="ko-KR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ko-KR" altLang="en-US" sz="1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ko-KR" altLang="en-US" sz="1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92715-F8EB-4D01-A4F9-E950AA0D206E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3359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92715-F8EB-4D01-A4F9-E950AA0D206E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7769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92715-F8EB-4D01-A4F9-E950AA0D206E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9088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92715-F8EB-4D01-A4F9-E950AA0D206E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388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C92715-F8EB-4D01-A4F9-E950AA0D206E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93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5075AA5E-D873-4994-88F1-29616E41C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" y="1"/>
            <a:ext cx="10618144" cy="7308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28A3FE-285F-41AA-9B84-5A14583CDBAC}"/>
              </a:ext>
            </a:extLst>
          </p:cNvPr>
          <p:cNvSpPr txBox="1"/>
          <p:nvPr userDrawn="1"/>
        </p:nvSpPr>
        <p:spPr>
          <a:xfrm>
            <a:off x="1173260" y="1613329"/>
            <a:ext cx="4605151" cy="369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일등을 넘어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일류 </a:t>
            </a:r>
            <a:r>
              <a:rPr kumimoji="0" lang="ko-KR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신한으로</a:t>
            </a:r>
            <a:endParaRPr kumimoji="0" lang="ko-KR" altLang="en-US" sz="4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원신한 Medium" panose="020B0603000000000000" pitchFamily="50" charset="-127"/>
              <a:ea typeface="원신한 Medium" panose="020B0603000000000000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C306DE-7566-4DAF-97A8-28EC980F9FD9}"/>
              </a:ext>
            </a:extLst>
          </p:cNvPr>
          <p:cNvSpPr txBox="1"/>
          <p:nvPr userDrawn="1"/>
        </p:nvSpPr>
        <p:spPr>
          <a:xfrm>
            <a:off x="1061483" y="1982742"/>
            <a:ext cx="4605151" cy="90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신한금융그룹</a:t>
            </a:r>
          </a:p>
        </p:txBody>
      </p:sp>
    </p:spTree>
    <p:extLst>
      <p:ext uri="{BB962C8B-B14F-4D97-AF65-F5344CB8AC3E}">
        <p14:creationId xmlns:p14="http://schemas.microsoft.com/office/powerpoint/2010/main" val="4112323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30D981F-6380-4091-8ACB-24A99FC70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306" y="375605"/>
            <a:ext cx="1529309" cy="259536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41258" y="1225102"/>
          <a:ext cx="9539446" cy="5507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5507722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7862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lue Box sh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30D981F-6380-4091-8ACB-24A99FC70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306" y="375605"/>
            <a:ext cx="1529309" cy="259536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801294225"/>
              </p:ext>
            </p:extLst>
          </p:nvPr>
        </p:nvGraphicFramePr>
        <p:xfrm>
          <a:off x="541258" y="1890230"/>
          <a:ext cx="9539446" cy="4842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4842594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3847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lue Box shor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30D981F-6380-4091-8ACB-24A99FC70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306" y="375605"/>
            <a:ext cx="1529309" cy="259536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681E961F-B79E-4CB5-909E-0EBEAEA7D9D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07949486"/>
              </p:ext>
            </p:extLst>
          </p:nvPr>
        </p:nvGraphicFramePr>
        <p:xfrm>
          <a:off x="541258" y="2004965"/>
          <a:ext cx="9539446" cy="4795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4795705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356717A-67CC-4EF3-8298-E38BDF6F36FA}"/>
              </a:ext>
            </a:extLst>
          </p:cNvPr>
          <p:cNvCxnSpPr>
            <a:cxnSpLocks/>
          </p:cNvCxnSpPr>
          <p:nvPr userDrawn="1"/>
        </p:nvCxnSpPr>
        <p:spPr>
          <a:xfrm flipV="1">
            <a:off x="5310981" y="2191453"/>
            <a:ext cx="0" cy="437527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9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lue Box 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30D981F-6380-4091-8ACB-24A99FC70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306" y="375605"/>
            <a:ext cx="1529309" cy="259536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2322813"/>
              </p:ext>
            </p:extLst>
          </p:nvPr>
        </p:nvGraphicFramePr>
        <p:xfrm>
          <a:off x="541258" y="1225102"/>
          <a:ext cx="9539446" cy="5507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5507722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D6E3AC3-5060-4FC4-9CD1-32D565667A6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326" y="1348427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</p:spTree>
    <p:extLst>
      <p:ext uri="{BB962C8B-B14F-4D97-AF65-F5344CB8AC3E}">
        <p14:creationId xmlns:p14="http://schemas.microsoft.com/office/powerpoint/2010/main" val="854717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lue Box w title CS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30D981F-6380-4091-8ACB-24A99FC70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306" y="375605"/>
            <a:ext cx="1529309" cy="259536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23966677"/>
              </p:ext>
            </p:extLst>
          </p:nvPr>
        </p:nvGraphicFramePr>
        <p:xfrm>
          <a:off x="541258" y="2383969"/>
          <a:ext cx="9539446" cy="436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4366800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D6E3AC3-5060-4FC4-9CD1-32D565667A6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5284" y="1996770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</p:spTree>
    <p:extLst>
      <p:ext uri="{BB962C8B-B14F-4D97-AF65-F5344CB8AC3E}">
        <p14:creationId xmlns:p14="http://schemas.microsoft.com/office/powerpoint/2010/main" val="3410471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lue Box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30D981F-6380-4091-8ACB-24A99FC70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306" y="375605"/>
            <a:ext cx="1529309" cy="259536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41258" y="1225102"/>
          <a:ext cx="9539446" cy="5507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5507722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4B7B87C-AC73-4C4F-A257-BBBDF867F23F}"/>
              </a:ext>
            </a:extLst>
          </p:cNvPr>
          <p:cNvCxnSpPr>
            <a:cxnSpLocks/>
          </p:cNvCxnSpPr>
          <p:nvPr userDrawn="1"/>
        </p:nvCxnSpPr>
        <p:spPr>
          <a:xfrm>
            <a:off x="720294" y="3978963"/>
            <a:ext cx="918137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4BDF911-E0DE-4F48-A93D-CF01E7D49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326" y="4121235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D6E3AC3-5060-4FC4-9CD1-32D565667A6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326" y="1348427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FAA42F4-87E1-4511-93C0-8E48351D5D0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3049" y="1348427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100" b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</p:spTree>
    <p:extLst>
      <p:ext uri="{BB962C8B-B14F-4D97-AF65-F5344CB8AC3E}">
        <p14:creationId xmlns:p14="http://schemas.microsoft.com/office/powerpoint/2010/main" val="2280010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lue Box 1/2 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30D981F-6380-4091-8ACB-24A99FC70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306" y="375605"/>
            <a:ext cx="1529309" cy="259536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41258" y="1225102"/>
          <a:ext cx="9539446" cy="5507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5507722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4B7B87C-AC73-4C4F-A257-BBBDF867F23F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664406" y="3978964"/>
            <a:ext cx="529314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D6E3AC3-5060-4FC4-9CD1-32D565667A6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326" y="1348427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DDDF4F1-956C-4E2D-BF6E-B26EBB7A13C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5326" y="1763239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100" b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CBB6E2E-B4C8-4EEF-88D1-E712C08DA6F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95049" y="1348427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</p:spTree>
    <p:extLst>
      <p:ext uri="{BB962C8B-B14F-4D97-AF65-F5344CB8AC3E}">
        <p14:creationId xmlns:p14="http://schemas.microsoft.com/office/powerpoint/2010/main" val="3688592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ior Blue Box 1/2 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41258" y="1225102"/>
          <a:ext cx="9539446" cy="5507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5507722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4B7B87C-AC73-4C4F-A257-BBBDF867F23F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664406" y="3978964"/>
            <a:ext cx="529314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D6E3AC3-5060-4FC4-9CD1-32D565667A6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326" y="1348427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DDDF4F1-956C-4E2D-BF6E-B26EBB7A13C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5326" y="1763239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100" b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DCBB6E2E-B4C8-4EEF-88D1-E712C08DA6F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95049" y="1348427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</p:spTree>
    <p:extLst>
      <p:ext uri="{BB962C8B-B14F-4D97-AF65-F5344CB8AC3E}">
        <p14:creationId xmlns:p14="http://schemas.microsoft.com/office/powerpoint/2010/main" val="1204628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lue Box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30D981F-6380-4091-8ACB-24A99FC70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306" y="375605"/>
            <a:ext cx="1529309" cy="259536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41258" y="1225102"/>
          <a:ext cx="9539446" cy="5507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5507722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4B7B87C-AC73-4C4F-A257-BBBDF867F23F}"/>
              </a:ext>
            </a:extLst>
          </p:cNvPr>
          <p:cNvCxnSpPr>
            <a:cxnSpLocks/>
          </p:cNvCxnSpPr>
          <p:nvPr userDrawn="1"/>
        </p:nvCxnSpPr>
        <p:spPr>
          <a:xfrm>
            <a:off x="720294" y="3978963"/>
            <a:ext cx="918137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4BDF911-E0DE-4F48-A93D-CF01E7D49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326" y="4121235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D6E3AC3-5060-4FC4-9CD1-32D565667A6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326" y="1348427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E4D3A683-DD3B-40E2-91A1-A51A86FC2DB8}"/>
              </a:ext>
            </a:extLst>
          </p:cNvPr>
          <p:cNvCxnSpPr>
            <a:cxnSpLocks/>
          </p:cNvCxnSpPr>
          <p:nvPr userDrawn="1"/>
        </p:nvCxnSpPr>
        <p:spPr>
          <a:xfrm flipV="1">
            <a:off x="5310981" y="1332390"/>
            <a:ext cx="0" cy="253941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2B6619C-502C-4FAD-8921-C0FF99F049C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95049" y="1348427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</p:spTree>
    <p:extLst>
      <p:ext uri="{BB962C8B-B14F-4D97-AF65-F5344CB8AC3E}">
        <p14:creationId xmlns:p14="http://schemas.microsoft.com/office/powerpoint/2010/main" val="717134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ior Blue Box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41258" y="1225102"/>
          <a:ext cx="9539446" cy="5507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5507722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4B7B87C-AC73-4C4F-A257-BBBDF867F23F}"/>
              </a:ext>
            </a:extLst>
          </p:cNvPr>
          <p:cNvCxnSpPr>
            <a:cxnSpLocks/>
          </p:cNvCxnSpPr>
          <p:nvPr userDrawn="1"/>
        </p:nvCxnSpPr>
        <p:spPr>
          <a:xfrm>
            <a:off x="720294" y="3978963"/>
            <a:ext cx="918137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4BDF911-E0DE-4F48-A93D-CF01E7D49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326" y="4121235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D6E3AC3-5060-4FC4-9CD1-32D565667A6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326" y="1348427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E4D3A683-DD3B-40E2-91A1-A51A86FC2DB8}"/>
              </a:ext>
            </a:extLst>
          </p:cNvPr>
          <p:cNvCxnSpPr>
            <a:cxnSpLocks/>
          </p:cNvCxnSpPr>
          <p:nvPr userDrawn="1"/>
        </p:nvCxnSpPr>
        <p:spPr>
          <a:xfrm flipV="1">
            <a:off x="5310981" y="1332390"/>
            <a:ext cx="0" cy="253941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2B6619C-502C-4FAD-8921-C0FF99F049C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95049" y="1348427"/>
            <a:ext cx="4493588" cy="291486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</p:spTree>
    <p:extLst>
      <p:ext uri="{BB962C8B-B14F-4D97-AF65-F5344CB8AC3E}">
        <p14:creationId xmlns:p14="http://schemas.microsoft.com/office/powerpoint/2010/main" val="2049105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5075AA5E-D873-4994-88F1-29616E41C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" y="1"/>
            <a:ext cx="10618144" cy="7308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28A3FE-285F-41AA-9B84-5A14583CDBAC}"/>
              </a:ext>
            </a:extLst>
          </p:cNvPr>
          <p:cNvSpPr txBox="1"/>
          <p:nvPr userDrawn="1"/>
        </p:nvSpPr>
        <p:spPr>
          <a:xfrm>
            <a:off x="1173260" y="1613329"/>
            <a:ext cx="4605151" cy="369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일등을 넘어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일류 </a:t>
            </a:r>
            <a:r>
              <a:rPr kumimoji="0" lang="ko-KR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신한으로</a:t>
            </a:r>
            <a:endParaRPr kumimoji="0" lang="ko-KR" altLang="en-US" sz="4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원신한 Medium" panose="020B0603000000000000" pitchFamily="50" charset="-127"/>
              <a:ea typeface="원신한 Medium" panose="020B0603000000000000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C306DE-7566-4DAF-97A8-28EC980F9FD9}"/>
              </a:ext>
            </a:extLst>
          </p:cNvPr>
          <p:cNvSpPr txBox="1"/>
          <p:nvPr userDrawn="1"/>
        </p:nvSpPr>
        <p:spPr>
          <a:xfrm>
            <a:off x="1061483" y="1982742"/>
            <a:ext cx="4605151" cy="90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신한금융그룹</a:t>
            </a: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" y="130383"/>
            <a:ext cx="3241554" cy="90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lue Bo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30D981F-6380-4091-8ACB-24A99FC70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306" y="375605"/>
            <a:ext cx="1529309" cy="259536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41258" y="1763239"/>
          <a:ext cx="9539446" cy="4969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4969585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4B7B87C-AC73-4C4F-A257-BBBDF867F23F}"/>
              </a:ext>
            </a:extLst>
          </p:cNvPr>
          <p:cNvCxnSpPr>
            <a:cxnSpLocks/>
          </p:cNvCxnSpPr>
          <p:nvPr userDrawn="1"/>
        </p:nvCxnSpPr>
        <p:spPr>
          <a:xfrm>
            <a:off x="720295" y="4248031"/>
            <a:ext cx="450067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E477FB5-BC2F-4B70-8564-859C80E94DC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20295" y="4297464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DCE6323F-E0C1-44A6-A91A-B261A0C55EDB}"/>
              </a:ext>
            </a:extLst>
          </p:cNvPr>
          <p:cNvCxnSpPr>
            <a:cxnSpLocks/>
          </p:cNvCxnSpPr>
          <p:nvPr userDrawn="1"/>
        </p:nvCxnSpPr>
        <p:spPr>
          <a:xfrm>
            <a:off x="5400994" y="4248031"/>
            <a:ext cx="450067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059C643E-B25E-40B7-BFE5-CB239126ED2B}"/>
              </a:ext>
            </a:extLst>
          </p:cNvPr>
          <p:cNvCxnSpPr>
            <a:cxnSpLocks/>
          </p:cNvCxnSpPr>
          <p:nvPr userDrawn="1"/>
        </p:nvCxnSpPr>
        <p:spPr>
          <a:xfrm flipV="1">
            <a:off x="5310981" y="1931385"/>
            <a:ext cx="0" cy="223003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D1561D2D-855B-4816-BF13-7DDA28E8C472}"/>
              </a:ext>
            </a:extLst>
          </p:cNvPr>
          <p:cNvCxnSpPr>
            <a:cxnSpLocks/>
          </p:cNvCxnSpPr>
          <p:nvPr userDrawn="1"/>
        </p:nvCxnSpPr>
        <p:spPr>
          <a:xfrm flipV="1">
            <a:off x="5310981" y="4334642"/>
            <a:ext cx="0" cy="223003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ADD5F0E-0FA8-4647-937C-7D63A534762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400994" y="4297464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907D89E-499E-427E-AFD1-2537191CA5C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20295" y="1852654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4EAF5CF-534D-4C27-98B8-914E7A9041A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400994" y="1852654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</p:spTree>
    <p:extLst>
      <p:ext uri="{BB962C8B-B14F-4D97-AF65-F5344CB8AC3E}">
        <p14:creationId xmlns:p14="http://schemas.microsoft.com/office/powerpoint/2010/main" val="2099092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ior Blue Bo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41258" y="1215016"/>
          <a:ext cx="9539446" cy="5517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5517808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4B7B87C-AC73-4C4F-A257-BBBDF867F23F}"/>
              </a:ext>
            </a:extLst>
          </p:cNvPr>
          <p:cNvCxnSpPr>
            <a:cxnSpLocks/>
          </p:cNvCxnSpPr>
          <p:nvPr userDrawn="1"/>
        </p:nvCxnSpPr>
        <p:spPr>
          <a:xfrm>
            <a:off x="720295" y="3911627"/>
            <a:ext cx="450067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E477FB5-BC2F-4B70-8564-859C80E94DC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20295" y="4018778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DCE6323F-E0C1-44A6-A91A-B261A0C55EDB}"/>
              </a:ext>
            </a:extLst>
          </p:cNvPr>
          <p:cNvCxnSpPr>
            <a:cxnSpLocks/>
          </p:cNvCxnSpPr>
          <p:nvPr userDrawn="1"/>
        </p:nvCxnSpPr>
        <p:spPr>
          <a:xfrm>
            <a:off x="5400994" y="3911627"/>
            <a:ext cx="450067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059C643E-B25E-40B7-BFE5-CB239126ED2B}"/>
              </a:ext>
            </a:extLst>
          </p:cNvPr>
          <p:cNvCxnSpPr>
            <a:cxnSpLocks/>
          </p:cNvCxnSpPr>
          <p:nvPr userDrawn="1"/>
        </p:nvCxnSpPr>
        <p:spPr>
          <a:xfrm flipV="1">
            <a:off x="5310981" y="1353195"/>
            <a:ext cx="0" cy="248453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D1561D2D-855B-4816-BF13-7DDA28E8C472}"/>
              </a:ext>
            </a:extLst>
          </p:cNvPr>
          <p:cNvCxnSpPr>
            <a:cxnSpLocks/>
          </p:cNvCxnSpPr>
          <p:nvPr userDrawn="1"/>
        </p:nvCxnSpPr>
        <p:spPr>
          <a:xfrm flipV="1">
            <a:off x="5310981" y="4038367"/>
            <a:ext cx="0" cy="255655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ADD5F0E-0FA8-4647-937C-7D63A534762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400994" y="4018778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907D89E-499E-427E-AFD1-2537191CA5C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20295" y="1358568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4EAF5CF-534D-4C27-98B8-914E7A9041A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400994" y="1358568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344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terior Blue Bo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41258" y="1215016"/>
          <a:ext cx="9539446" cy="5517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5517808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DCE6323F-E0C1-44A6-A91A-B261A0C55EDB}"/>
              </a:ext>
            </a:extLst>
          </p:cNvPr>
          <p:cNvCxnSpPr>
            <a:cxnSpLocks/>
          </p:cNvCxnSpPr>
          <p:nvPr userDrawn="1"/>
        </p:nvCxnSpPr>
        <p:spPr>
          <a:xfrm>
            <a:off x="5400994" y="3911627"/>
            <a:ext cx="450067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44B7B87C-AC73-4C4F-A257-BBBDF867F23F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664406" y="3978964"/>
            <a:ext cx="5293149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4182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erior Blue Bo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41258" y="1215016"/>
          <a:ext cx="9539446" cy="5517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5517808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E477FB5-BC2F-4B70-8564-859C80E94DC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20295" y="4018778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ADD5F0E-0FA8-4647-937C-7D63A534762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400994" y="4018778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907D89E-499E-427E-AFD1-2537191CA5C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20295" y="1358568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4EAF5CF-534D-4C27-98B8-914E7A9041A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400994" y="1358568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7987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erior Blue Box 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522035"/>
            <a:ext cx="7800673" cy="411561"/>
          </a:xfrm>
        </p:spPr>
        <p:txBody>
          <a:bodyPr>
            <a:noAutofit/>
          </a:bodyPr>
          <a:lstStyle>
            <a:lvl1pPr>
              <a:defRPr sz="28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30D981F-6380-4091-8ACB-24A99FC70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306" y="375605"/>
            <a:ext cx="1529309" cy="259536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25459E91-BB7A-4B32-8CFF-B56ED3474D6D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41258" y="1215016"/>
          <a:ext cx="9539446" cy="55178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5517808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44B7B87C-AC73-4C4F-A257-BBBDF867F23F}"/>
              </a:ext>
            </a:extLst>
          </p:cNvPr>
          <p:cNvCxnSpPr>
            <a:cxnSpLocks/>
          </p:cNvCxnSpPr>
          <p:nvPr userDrawn="1"/>
        </p:nvCxnSpPr>
        <p:spPr>
          <a:xfrm>
            <a:off x="720295" y="3911627"/>
            <a:ext cx="450067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E477FB5-BC2F-4B70-8564-859C80E94DC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20295" y="4018778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DCE6323F-E0C1-44A6-A91A-B261A0C55EDB}"/>
              </a:ext>
            </a:extLst>
          </p:cNvPr>
          <p:cNvCxnSpPr>
            <a:cxnSpLocks/>
          </p:cNvCxnSpPr>
          <p:nvPr userDrawn="1"/>
        </p:nvCxnSpPr>
        <p:spPr>
          <a:xfrm>
            <a:off x="5400994" y="3911627"/>
            <a:ext cx="4500673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059C643E-B25E-40B7-BFE5-CB239126ED2B}"/>
              </a:ext>
            </a:extLst>
          </p:cNvPr>
          <p:cNvCxnSpPr>
            <a:cxnSpLocks/>
          </p:cNvCxnSpPr>
          <p:nvPr userDrawn="1"/>
        </p:nvCxnSpPr>
        <p:spPr>
          <a:xfrm flipV="1">
            <a:off x="5310981" y="1353195"/>
            <a:ext cx="0" cy="2484539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D1561D2D-855B-4816-BF13-7DDA28E8C472}"/>
              </a:ext>
            </a:extLst>
          </p:cNvPr>
          <p:cNvCxnSpPr>
            <a:cxnSpLocks/>
          </p:cNvCxnSpPr>
          <p:nvPr userDrawn="1"/>
        </p:nvCxnSpPr>
        <p:spPr>
          <a:xfrm flipV="1">
            <a:off x="5310981" y="4038367"/>
            <a:ext cx="0" cy="2556555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ADD5F0E-0FA8-4647-937C-7D63A534762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400994" y="4018778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907D89E-499E-427E-AFD1-2537191CA5C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20295" y="1358568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4EAF5CF-534D-4C27-98B8-914E7A9041A2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400994" y="1358568"/>
            <a:ext cx="4500673" cy="291486"/>
          </a:xfrm>
        </p:spPr>
        <p:txBody>
          <a:bodyPr anchor="b">
            <a:normAutofit/>
          </a:bodyPr>
          <a:lstStyle>
            <a:lvl1pPr marL="0" indent="0" algn="ctr">
              <a:buNone/>
              <a:defRPr sz="11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96" indent="0">
              <a:buNone/>
              <a:defRPr sz="2131" b="1"/>
            </a:lvl2pPr>
            <a:lvl3pPr marL="974390" indent="0">
              <a:buNone/>
              <a:defRPr sz="1918" b="1"/>
            </a:lvl3pPr>
            <a:lvl4pPr marL="1461586" indent="0">
              <a:buNone/>
              <a:defRPr sz="1705" b="1"/>
            </a:lvl4pPr>
            <a:lvl5pPr marL="1948781" indent="0">
              <a:buNone/>
              <a:defRPr sz="1705" b="1"/>
            </a:lvl5pPr>
            <a:lvl6pPr marL="2435977" indent="0">
              <a:buNone/>
              <a:defRPr sz="1705" b="1"/>
            </a:lvl6pPr>
            <a:lvl7pPr marL="2923172" indent="0">
              <a:buNone/>
              <a:defRPr sz="1705" b="1"/>
            </a:lvl7pPr>
            <a:lvl8pPr marL="3410367" indent="0">
              <a:buNone/>
              <a:defRPr sz="1705" b="1"/>
            </a:lvl8pPr>
            <a:lvl9pPr marL="3897563" indent="0">
              <a:buNone/>
              <a:defRPr sz="1705" b="1"/>
            </a:lvl9pPr>
          </a:lstStyle>
          <a:p>
            <a:pPr lvl="0"/>
            <a:r>
              <a:rPr lang="ko-KR" altLang="en-US" dirty="0"/>
              <a:t>마스터 텍스트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8"/>
          </p:nvPr>
        </p:nvSpPr>
        <p:spPr>
          <a:xfrm>
            <a:off x="663873" y="219590"/>
            <a:ext cx="7833896" cy="317569"/>
          </a:xfrm>
        </p:spPr>
        <p:txBody>
          <a:bodyPr anchor="b">
            <a:noAutofit/>
          </a:bodyPr>
          <a:lstStyle>
            <a:lvl1pPr marL="0" indent="0" algn="l" defTabSz="974390" rtl="0" eaLnBrk="1" latinLnBrk="1" hangingPunct="1">
              <a:lnSpc>
                <a:spcPct val="70000"/>
              </a:lnSpc>
              <a:spcBef>
                <a:spcPct val="0"/>
              </a:spcBef>
              <a:buNone/>
              <a:defRPr lang="ko-KR" altLang="en-US" sz="1400" kern="1200" dirty="0" smtClean="0">
                <a:solidFill>
                  <a:srgbClr val="0083CC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j-cs"/>
              </a:defRPr>
            </a:lvl1pPr>
            <a:lvl2pPr marL="0" indent="0" algn="l" defTabSz="974390" rtl="0" eaLnBrk="1" latinLnBrk="1" hangingPunct="1">
              <a:lnSpc>
                <a:spcPct val="70000"/>
              </a:lnSpc>
              <a:spcBef>
                <a:spcPct val="0"/>
              </a:spcBef>
              <a:buNone/>
              <a:defRPr lang="ko-KR" altLang="en-US" sz="1700" kern="1200" dirty="0" smtClean="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j-cs"/>
              </a:defRPr>
            </a:lvl2pPr>
            <a:lvl3pPr marL="0" indent="0" algn="l" defTabSz="974390" rtl="0" eaLnBrk="1" latinLnBrk="1" hangingPunct="1">
              <a:lnSpc>
                <a:spcPct val="70000"/>
              </a:lnSpc>
              <a:spcBef>
                <a:spcPct val="0"/>
              </a:spcBef>
              <a:buNone/>
              <a:defRPr lang="ko-KR" altLang="en-US" sz="1700" kern="1200" dirty="0" smtClean="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j-cs"/>
              </a:defRPr>
            </a:lvl3pPr>
            <a:lvl4pPr marL="0" indent="0" algn="l" defTabSz="974390" rtl="0" eaLnBrk="1" latinLnBrk="1" hangingPunct="1">
              <a:lnSpc>
                <a:spcPct val="70000"/>
              </a:lnSpc>
              <a:spcBef>
                <a:spcPct val="0"/>
              </a:spcBef>
              <a:buNone/>
              <a:defRPr lang="ko-KR" altLang="en-US" sz="1700" kern="1200" dirty="0" smtClean="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j-cs"/>
              </a:defRPr>
            </a:lvl4pPr>
            <a:lvl5pPr marL="0" indent="0" algn="l" defTabSz="974390" rtl="0" eaLnBrk="1" latinLnBrk="1" hangingPunct="1">
              <a:lnSpc>
                <a:spcPct val="70000"/>
              </a:lnSpc>
              <a:spcBef>
                <a:spcPct val="0"/>
              </a:spcBef>
              <a:buNone/>
              <a:defRPr lang="ko-KR" altLang="en-US" sz="1700" kern="1200" dirty="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j-cs"/>
              </a:defRPr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356555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58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ior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29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5075AA5E-D873-4994-88F1-29616E41C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" y="1"/>
            <a:ext cx="10618144" cy="7308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28A3FE-285F-41AA-9B84-5A14583CDBAC}"/>
              </a:ext>
            </a:extLst>
          </p:cNvPr>
          <p:cNvSpPr txBox="1"/>
          <p:nvPr userDrawn="1"/>
        </p:nvSpPr>
        <p:spPr>
          <a:xfrm>
            <a:off x="1173260" y="1613329"/>
            <a:ext cx="4605151" cy="369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일등을 넘어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, 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일류 </a:t>
            </a:r>
            <a:r>
              <a:rPr kumimoji="0" lang="ko-KR" alt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신한으로</a:t>
            </a:r>
            <a:endParaRPr kumimoji="0" lang="ko-KR" altLang="en-US" sz="4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원신한 Medium" panose="020B0603000000000000" pitchFamily="50" charset="-127"/>
              <a:ea typeface="원신한 Medium" panose="020B0603000000000000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C306DE-7566-4DAF-97A8-28EC980F9FD9}"/>
              </a:ext>
            </a:extLst>
          </p:cNvPr>
          <p:cNvSpPr txBox="1"/>
          <p:nvPr userDrawn="1"/>
        </p:nvSpPr>
        <p:spPr>
          <a:xfrm>
            <a:off x="1061483" y="1982742"/>
            <a:ext cx="4605151" cy="90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신한금융그룹</a:t>
            </a:r>
          </a:p>
        </p:txBody>
      </p:sp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23"/>
          <a:stretch/>
        </p:blipFill>
        <p:spPr>
          <a:xfrm>
            <a:off x="-198106" y="44054"/>
            <a:ext cx="2519177" cy="94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4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5075AA5E-D873-4994-88F1-29616E41C0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" y="1"/>
            <a:ext cx="10618144" cy="7308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C306DE-7566-4DAF-97A8-28EC980F9FD9}"/>
              </a:ext>
            </a:extLst>
          </p:cNvPr>
          <p:cNvSpPr txBox="1"/>
          <p:nvPr userDrawn="1"/>
        </p:nvSpPr>
        <p:spPr>
          <a:xfrm>
            <a:off x="1061483" y="1982742"/>
            <a:ext cx="4605151" cy="90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3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신한금융그룹</a:t>
            </a:r>
          </a:p>
        </p:txBody>
      </p:sp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r="22592" b="49672"/>
          <a:stretch/>
        </p:blipFill>
        <p:spPr>
          <a:xfrm>
            <a:off x="399328" y="238539"/>
            <a:ext cx="1779305" cy="6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77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B00C59D-10C9-433C-8FE7-AE4610BB30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" y="1"/>
            <a:ext cx="10618144" cy="7308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28A3FE-285F-41AA-9B84-5A14583CDBAC}"/>
              </a:ext>
            </a:extLst>
          </p:cNvPr>
          <p:cNvSpPr txBox="1"/>
          <p:nvPr userDrawn="1"/>
        </p:nvSpPr>
        <p:spPr>
          <a:xfrm>
            <a:off x="1178340" y="968030"/>
            <a:ext cx="5741654" cy="35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Excellence beyond comparison</a:t>
            </a:r>
            <a:endParaRPr kumimoji="0" lang="ko-KR" altLang="en-US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원신한 Medium" panose="020B0603000000000000" pitchFamily="50" charset="-127"/>
              <a:ea typeface="원신한 Medium" panose="020B0603000000000000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C306DE-7566-4DAF-97A8-28EC980F9FD9}"/>
              </a:ext>
            </a:extLst>
          </p:cNvPr>
          <p:cNvSpPr txBox="1"/>
          <p:nvPr userDrawn="1"/>
        </p:nvSpPr>
        <p:spPr>
          <a:xfrm>
            <a:off x="1102129" y="1385895"/>
            <a:ext cx="6295457" cy="1554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457246" rtl="0" eaLnBrk="1" fontAlgn="auto" latinLnBrk="0" hangingPunct="1">
              <a:lnSpc>
                <a:spcPts val="57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3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Shinhan </a:t>
            </a:r>
            <a:br>
              <a:rPr kumimoji="0" lang="en-US" altLang="ko-KR" sz="53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</a:br>
            <a:r>
              <a:rPr kumimoji="0" lang="en-US" altLang="ko-KR" sz="53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rPr>
              <a:t>Financial Group</a:t>
            </a:r>
            <a:endParaRPr kumimoji="0" lang="ko-KR" altLang="en-US" sz="530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원신한 Medium" panose="020B0603000000000000" pitchFamily="50" charset="-127"/>
              <a:ea typeface="원신한 Medium" panose="020B0603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77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124A2E-99F0-4D85-BEA6-FD2ED421FD73}"/>
              </a:ext>
            </a:extLst>
          </p:cNvPr>
          <p:cNvSpPr txBox="1"/>
          <p:nvPr userDrawn="1"/>
        </p:nvSpPr>
        <p:spPr>
          <a:xfrm>
            <a:off x="709324" y="1119825"/>
            <a:ext cx="3238799" cy="55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900" b="0" i="0" u="none" strike="noStrike" kern="1200" cap="none" spc="0" normalizeH="0" baseline="0" noProof="0" dirty="0">
                <a:ln>
                  <a:noFill/>
                </a:ln>
                <a:solidFill>
                  <a:srgbClr val="021C69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CONTENTS</a:t>
            </a:r>
            <a:endParaRPr kumimoji="0" lang="ko-KR" altLang="en-US" sz="2900" b="0" i="0" u="none" strike="noStrike" kern="1200" cap="none" spc="0" normalizeH="0" baseline="0" noProof="0" dirty="0">
              <a:ln>
                <a:noFill/>
              </a:ln>
              <a:solidFill>
                <a:srgbClr val="021C69"/>
              </a:solidFill>
              <a:effectLst/>
              <a:uLnTx/>
              <a:uFillTx/>
              <a:latin typeface="원신한 Bold" panose="020B0803000000000000" pitchFamily="50" charset="-127"/>
              <a:ea typeface="원신한 Bold" panose="020B0803000000000000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652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3835661-C749-4847-9D6A-36A5AB3EDE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" y="1"/>
            <a:ext cx="10618144" cy="7308850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F827254-4E9C-4842-B750-78A2DE981460}"/>
              </a:ext>
            </a:extLst>
          </p:cNvPr>
          <p:cNvCxnSpPr>
            <a:cxnSpLocks/>
          </p:cNvCxnSpPr>
          <p:nvPr userDrawn="1"/>
        </p:nvCxnSpPr>
        <p:spPr>
          <a:xfrm>
            <a:off x="1543281" y="3676654"/>
            <a:ext cx="132734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A55D7140-4A99-4323-A04E-F459C2780FCD}"/>
              </a:ext>
            </a:extLst>
          </p:cNvPr>
          <p:cNvCxnSpPr>
            <a:cxnSpLocks/>
          </p:cNvCxnSpPr>
          <p:nvPr userDrawn="1"/>
        </p:nvCxnSpPr>
        <p:spPr>
          <a:xfrm>
            <a:off x="3267129" y="3676654"/>
            <a:ext cx="582425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79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EEBB0BA-772A-4FD8-A679-D3C7B91A5A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" y="1"/>
            <a:ext cx="10618144" cy="7308850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5F827254-4E9C-4842-B750-78A2DE981460}"/>
              </a:ext>
            </a:extLst>
          </p:cNvPr>
          <p:cNvCxnSpPr>
            <a:cxnSpLocks/>
          </p:cNvCxnSpPr>
          <p:nvPr userDrawn="1"/>
        </p:nvCxnSpPr>
        <p:spPr>
          <a:xfrm>
            <a:off x="1543281" y="3676654"/>
            <a:ext cx="132734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A55D7140-4A99-4323-A04E-F459C2780FCD}"/>
              </a:ext>
            </a:extLst>
          </p:cNvPr>
          <p:cNvCxnSpPr>
            <a:cxnSpLocks/>
          </p:cNvCxnSpPr>
          <p:nvPr userDrawn="1"/>
        </p:nvCxnSpPr>
        <p:spPr>
          <a:xfrm>
            <a:off x="3267129" y="3676654"/>
            <a:ext cx="582425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616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873" y="310164"/>
            <a:ext cx="7800673" cy="662658"/>
          </a:xfrm>
        </p:spPr>
        <p:txBody>
          <a:bodyPr>
            <a:normAutofit/>
          </a:bodyPr>
          <a:lstStyle>
            <a:lvl1pPr>
              <a:defRPr sz="3100">
                <a:solidFill>
                  <a:srgbClr val="021C69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1H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>
            <a:lvl1pPr>
              <a:defRPr sz="1000">
                <a:solidFill>
                  <a:schemeClr val="bg1">
                    <a:lumMod val="6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white">
                    <a:lumMod val="65000"/>
                  </a:prstClr>
                </a:solidFill>
              </a:rPr>
              <a:pPr defTabSz="457246" latinLnBrk="0"/>
              <a:t>‹#›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30D981F-6380-4091-8ACB-24A99FC707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4306" y="375605"/>
            <a:ext cx="1529309" cy="259536"/>
          </a:xfrm>
          <a:prstGeom prst="rect">
            <a:avLst/>
          </a:prstGeom>
        </p:spPr>
      </p:pic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0DB225-3116-4210-B90A-09F8807B9619}"/>
              </a:ext>
            </a:extLst>
          </p:cNvPr>
          <p:cNvCxnSpPr>
            <a:cxnSpLocks/>
          </p:cNvCxnSpPr>
          <p:nvPr userDrawn="1"/>
        </p:nvCxnSpPr>
        <p:spPr>
          <a:xfrm>
            <a:off x="579600" y="340675"/>
            <a:ext cx="0" cy="508822"/>
          </a:xfrm>
          <a:prstGeom prst="line">
            <a:avLst/>
          </a:prstGeom>
          <a:ln w="76200">
            <a:solidFill>
              <a:srgbClr val="D3A2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703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0261" y="389130"/>
            <a:ext cx="9161443" cy="141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0261" y="1945644"/>
            <a:ext cx="9161443" cy="4637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260" y="6774223"/>
            <a:ext cx="2389941" cy="3891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46" latinLnBrk="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8526" y="6774223"/>
            <a:ext cx="3584913" cy="3891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46" latinLnBrk="0"/>
            <a:r>
              <a:rPr lang="en-US" altLang="ko-KR" dirty="0" smtClean="0">
                <a:solidFill>
                  <a:prstClr val="black">
                    <a:tint val="75000"/>
                  </a:prstClr>
                </a:solidFill>
              </a:rPr>
              <a:t>1H 2020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01762" y="6774223"/>
            <a:ext cx="2389941" cy="3891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46" latinLnBrk="0"/>
            <a:fld id="{C9D9C8C3-6F37-4D2F-BAF7-EB539F32775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457246" latinLnBrk="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36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79" r:id="rId2"/>
    <p:sldLayoutId id="2147483780" r:id="rId3"/>
    <p:sldLayoutId id="2147483778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75" r:id="rId11"/>
    <p:sldLayoutId id="2147483776" r:id="rId12"/>
    <p:sldLayoutId id="2147483773" r:id="rId13"/>
    <p:sldLayoutId id="2147483777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81" r:id="rId26"/>
  </p:sldLayoutIdLst>
  <p:hf hdr="0" dt="0"/>
  <p:txStyles>
    <p:titleStyle>
      <a:lvl1pPr algn="l" defTabSz="974390" rtl="0" eaLnBrk="1" latinLnBrk="1" hangingPunct="1">
        <a:lnSpc>
          <a:spcPct val="90000"/>
        </a:lnSpc>
        <a:spcBef>
          <a:spcPct val="0"/>
        </a:spcBef>
        <a:buNone/>
        <a:defRPr sz="46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597" indent="-243597" algn="l" defTabSz="974390" rtl="0" eaLnBrk="1" latinLnBrk="1" hangingPunct="1">
        <a:lnSpc>
          <a:spcPct val="90000"/>
        </a:lnSpc>
        <a:spcBef>
          <a:spcPts val="1066"/>
        </a:spcBef>
        <a:buFont typeface="Arial" panose="020B0604020202020204" pitchFamily="34" charset="0"/>
        <a:buChar char="•"/>
        <a:defRPr sz="2983" kern="1200">
          <a:solidFill>
            <a:schemeClr val="tx1"/>
          </a:solidFill>
          <a:latin typeface="+mn-lt"/>
          <a:ea typeface="+mn-ea"/>
          <a:cs typeface="+mn-cs"/>
        </a:defRPr>
      </a:lvl1pPr>
      <a:lvl2pPr marL="730793" indent="-243597" algn="l" defTabSz="974390" rtl="0" eaLnBrk="1" latinLnBrk="1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2pPr>
      <a:lvl3pPr marL="1217989" indent="-243597" algn="l" defTabSz="974390" rtl="0" eaLnBrk="1" latinLnBrk="1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3pPr>
      <a:lvl4pPr marL="1705184" indent="-243597" algn="l" defTabSz="974390" rtl="0" eaLnBrk="1" latinLnBrk="1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4pPr>
      <a:lvl5pPr marL="2192379" indent="-243597" algn="l" defTabSz="974390" rtl="0" eaLnBrk="1" latinLnBrk="1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5pPr>
      <a:lvl6pPr marL="2679574" indent="-243597" algn="l" defTabSz="974390" rtl="0" eaLnBrk="1" latinLnBrk="1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6pPr>
      <a:lvl7pPr marL="3166770" indent="-243597" algn="l" defTabSz="974390" rtl="0" eaLnBrk="1" latinLnBrk="1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7pPr>
      <a:lvl8pPr marL="3653965" indent="-243597" algn="l" defTabSz="974390" rtl="0" eaLnBrk="1" latinLnBrk="1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8pPr>
      <a:lvl9pPr marL="4141160" indent="-243597" algn="l" defTabSz="974390" rtl="0" eaLnBrk="1" latinLnBrk="1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4390" rtl="0" eaLnBrk="1" latinLnBrk="1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1pPr>
      <a:lvl2pPr marL="487196" algn="l" defTabSz="974390" rtl="0" eaLnBrk="1" latinLnBrk="1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2pPr>
      <a:lvl3pPr marL="974390" algn="l" defTabSz="974390" rtl="0" eaLnBrk="1" latinLnBrk="1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3pPr>
      <a:lvl4pPr marL="1461586" algn="l" defTabSz="974390" rtl="0" eaLnBrk="1" latinLnBrk="1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4pPr>
      <a:lvl5pPr marL="1948781" algn="l" defTabSz="974390" rtl="0" eaLnBrk="1" latinLnBrk="1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5pPr>
      <a:lvl6pPr marL="2435977" algn="l" defTabSz="974390" rtl="0" eaLnBrk="1" latinLnBrk="1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6pPr>
      <a:lvl7pPr marL="2923172" algn="l" defTabSz="974390" rtl="0" eaLnBrk="1" latinLnBrk="1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7pPr>
      <a:lvl8pPr marL="3410367" algn="l" defTabSz="974390" rtl="0" eaLnBrk="1" latinLnBrk="1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8pPr>
      <a:lvl9pPr marL="3897563" algn="l" defTabSz="974390" rtl="0" eaLnBrk="1" latinLnBrk="1" hangingPunct="1">
        <a:defRPr sz="19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jpeg"/><Relationship Id="rId18" Type="http://schemas.openxmlformats.org/officeDocument/2006/relationships/image" Target="../media/image61.png"/><Relationship Id="rId26" Type="http://schemas.openxmlformats.org/officeDocument/2006/relationships/image" Target="../media/image68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7.png"/><Relationship Id="rId2" Type="http://schemas.openxmlformats.org/officeDocument/2006/relationships/image" Target="../media/image45.png"/><Relationship Id="rId16" Type="http://schemas.openxmlformats.org/officeDocument/2006/relationships/image" Target="../media/image59.jpeg"/><Relationship Id="rId20" Type="http://schemas.openxmlformats.org/officeDocument/2006/relationships/image" Target="../media/image63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microsoft.com/office/2007/relationships/hdphoto" Target="../media/hdphoto4.wdp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0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3.png"/><Relationship Id="rId5" Type="http://schemas.microsoft.com/office/2007/relationships/hdphoto" Target="../media/hdphoto6.wdp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8.png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0.xml"/><Relationship Id="rId3" Type="http://schemas.openxmlformats.org/officeDocument/2006/relationships/chart" Target="../charts/chart16.xml"/><Relationship Id="rId7" Type="http://schemas.openxmlformats.org/officeDocument/2006/relationships/chart" Target="../charts/chart19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18.xml"/><Relationship Id="rId5" Type="http://schemas.openxmlformats.org/officeDocument/2006/relationships/image" Target="../media/image119.png"/><Relationship Id="rId10" Type="http://schemas.openxmlformats.org/officeDocument/2006/relationships/image" Target="../media/image116.png"/><Relationship Id="rId4" Type="http://schemas.openxmlformats.org/officeDocument/2006/relationships/chart" Target="../charts/chart17.xml"/><Relationship Id="rId9" Type="http://schemas.openxmlformats.org/officeDocument/2006/relationships/chart" Target="../charts/chart2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chart" Target="../charts/chart23.xml"/><Relationship Id="rId7" Type="http://schemas.openxmlformats.org/officeDocument/2006/relationships/chart" Target="../charts/chart26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25.xml"/><Relationship Id="rId5" Type="http://schemas.openxmlformats.org/officeDocument/2006/relationships/image" Target="../media/image119.png"/><Relationship Id="rId10" Type="http://schemas.openxmlformats.org/officeDocument/2006/relationships/image" Target="../media/image116.png"/><Relationship Id="rId4" Type="http://schemas.openxmlformats.org/officeDocument/2006/relationships/chart" Target="../charts/chart24.xml"/><Relationship Id="rId9" Type="http://schemas.openxmlformats.org/officeDocument/2006/relationships/chart" Target="../charts/chart2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chart" Target="../charts/chart30.xml"/><Relationship Id="rId7" Type="http://schemas.openxmlformats.org/officeDocument/2006/relationships/chart" Target="../charts/chart33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9.png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0.png"/><Relationship Id="rId11" Type="http://schemas.openxmlformats.org/officeDocument/2006/relationships/image" Target="../media/image129.png"/><Relationship Id="rId5" Type="http://schemas.openxmlformats.org/officeDocument/2006/relationships/image" Target="../media/image125.jpeg"/><Relationship Id="rId10" Type="http://schemas.openxmlformats.org/officeDocument/2006/relationships/image" Target="../media/image128.jpeg"/><Relationship Id="rId4" Type="http://schemas.openxmlformats.org/officeDocument/2006/relationships/image" Target="../media/image124.png"/><Relationship Id="rId9" Type="http://schemas.microsoft.com/office/2007/relationships/hdphoto" Target="../media/hdphoto8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35.xml"/><Relationship Id="rId5" Type="http://schemas.openxmlformats.org/officeDocument/2006/relationships/image" Target="../media/image120.png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8.png"/><Relationship Id="rId5" Type="http://schemas.openxmlformats.org/officeDocument/2006/relationships/image" Target="NULL"/><Relationship Id="rId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9.xml"/><Relationship Id="rId3" Type="http://schemas.openxmlformats.org/officeDocument/2006/relationships/image" Target="../media/image131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1.xml"/><Relationship Id="rId6" Type="http://schemas.openxmlformats.org/officeDocument/2006/relationships/chart" Target="../charts/chart38.xml"/><Relationship Id="rId5" Type="http://schemas.openxmlformats.org/officeDocument/2006/relationships/chart" Target="../charts/chart37.xml"/><Relationship Id="rId4" Type="http://schemas.openxmlformats.org/officeDocument/2006/relationships/chart" Target="../charts/chart36.xml"/><Relationship Id="rId9" Type="http://schemas.openxmlformats.org/officeDocument/2006/relationships/chart" Target="../charts/chart4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chart" Target="../charts/chart42.xml"/><Relationship Id="rId7" Type="http://schemas.openxmlformats.org/officeDocument/2006/relationships/chart" Target="../charts/chart45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44.xml"/><Relationship Id="rId5" Type="http://schemas.openxmlformats.org/officeDocument/2006/relationships/chart" Target="../charts/chart43.xml"/><Relationship Id="rId4" Type="http://schemas.openxmlformats.org/officeDocument/2006/relationships/image" Target="../media/image1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9.png"/><Relationship Id="rId5" Type="http://schemas.openxmlformats.org/officeDocument/2006/relationships/chart" Target="../charts/chart48.xml"/><Relationship Id="rId4" Type="http://schemas.openxmlformats.org/officeDocument/2006/relationships/chart" Target="../charts/chart4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chart" Target="../charts/chart52.xml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51.xml"/><Relationship Id="rId5" Type="http://schemas.openxmlformats.org/officeDocument/2006/relationships/image" Target="../media/image124.png"/><Relationship Id="rId4" Type="http://schemas.openxmlformats.org/officeDocument/2006/relationships/chart" Target="../charts/char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chart" Target="../charts/chart53.xml"/><Relationship Id="rId7" Type="http://schemas.openxmlformats.org/officeDocument/2006/relationships/chart" Target="../charts/chart57.xm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56.xml"/><Relationship Id="rId5" Type="http://schemas.openxmlformats.org/officeDocument/2006/relationships/chart" Target="../charts/chart55.xml"/><Relationship Id="rId4" Type="http://schemas.openxmlformats.org/officeDocument/2006/relationships/chart" Target="../charts/chart5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2.xml"/><Relationship Id="rId5" Type="http://schemas.openxmlformats.org/officeDocument/2006/relationships/chart" Target="../charts/chart59.xml"/><Relationship Id="rId4" Type="http://schemas.openxmlformats.org/officeDocument/2006/relationships/image" Target="../media/image1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0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4.png"/><Relationship Id="rId4" Type="http://schemas.openxmlformats.org/officeDocument/2006/relationships/chart" Target="../charts/chart6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2.xml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4.png"/><Relationship Id="rId4" Type="http://schemas.openxmlformats.org/officeDocument/2006/relationships/chart" Target="../charts/chart6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65.xml"/><Relationship Id="rId5" Type="http://schemas.openxmlformats.org/officeDocument/2006/relationships/chart" Target="../charts/chart64.xml"/><Relationship Id="rId4" Type="http://schemas.openxmlformats.org/officeDocument/2006/relationships/image" Target="../media/image1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image" Target="../media/image119.png"/><Relationship Id="rId7" Type="http://schemas.openxmlformats.org/officeDocument/2006/relationships/image" Target="../media/image143.png"/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6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9.xml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7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C0FF4-FA64-4C0D-9F8D-AAC9BE55449C}"/>
              </a:ext>
            </a:extLst>
          </p:cNvPr>
          <p:cNvSpPr txBox="1"/>
          <p:nvPr/>
        </p:nvSpPr>
        <p:spPr>
          <a:xfrm>
            <a:off x="1186915" y="3152301"/>
            <a:ext cx="3238799" cy="384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/>
            <a:r>
              <a:rPr lang="en-US" altLang="ko-KR" sz="1900" dirty="0" smtClean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FY2020</a:t>
            </a:r>
            <a:endParaRPr lang="ko-KR" altLang="en-US" sz="1900" dirty="0">
              <a:solidFill>
                <a:prstClr val="whit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05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이등변 삼각형 59">
            <a:extLst>
              <a:ext uri="{FF2B5EF4-FFF2-40B4-BE49-F238E27FC236}">
                <a16:creationId xmlns:a16="http://schemas.microsoft.com/office/drawing/2014/main" id="{A81FA571-27B2-4B93-A44A-F6AA88BE97C9}"/>
              </a:ext>
            </a:extLst>
          </p:cNvPr>
          <p:cNvSpPr/>
          <p:nvPr/>
        </p:nvSpPr>
        <p:spPr>
          <a:xfrm>
            <a:off x="2513381" y="1244826"/>
            <a:ext cx="5609158" cy="4895784"/>
          </a:xfrm>
          <a:prstGeom prst="triangle">
            <a:avLst/>
          </a:prstGeom>
          <a:gradFill>
            <a:gsLst>
              <a:gs pos="88000">
                <a:srgbClr val="ECF7FC"/>
              </a:gs>
              <a:gs pos="0">
                <a:srgbClr val="F3F7FC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46" latinLnBrk="0"/>
            <a:endParaRPr lang="ko-KR" altLang="en-US" sz="1800" dirty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그룹 가치경영체계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10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08C365-EC9E-4087-8554-67D741528920}"/>
              </a:ext>
            </a:extLst>
          </p:cNvPr>
          <p:cNvSpPr txBox="1"/>
          <p:nvPr/>
        </p:nvSpPr>
        <p:spPr>
          <a:xfrm>
            <a:off x="3205773" y="1554200"/>
            <a:ext cx="4210417" cy="926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lnSpc>
                <a:spcPts val="2000"/>
              </a:lnSpc>
              <a:spcAft>
                <a:spcPts val="500"/>
              </a:spcAft>
            </a:pPr>
            <a:r>
              <a:rPr lang="ko-KR" altLang="en-US" sz="19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신한</a:t>
            </a:r>
            <a:r>
              <a:rPr lang="en-US" altLang="ko-KR" sz="19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WAY</a:t>
            </a:r>
          </a:p>
          <a:p>
            <a:pPr algn="ctr" defTabSz="457246" latinLnBrk="0">
              <a:lnSpc>
                <a:spcPts val="2000"/>
              </a:lnSpc>
              <a:spcAft>
                <a:spcPts val="500"/>
              </a:spcAft>
            </a:pPr>
            <a:r>
              <a: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신한금융그룹이 지향하는 바와 모든 신한인의 생각</a:t>
            </a:r>
            <a:r>
              <a:rPr lang="en-US" altLang="ko-KR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·</a:t>
            </a:r>
            <a:r>
              <a: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행동 기준을 나타내는 가치체계</a:t>
            </a: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7BE2533B-A54F-4FAE-A52D-CF44573CD368}"/>
              </a:ext>
            </a:extLst>
          </p:cNvPr>
          <p:cNvGrpSpPr/>
          <p:nvPr/>
        </p:nvGrpSpPr>
        <p:grpSpPr>
          <a:xfrm>
            <a:off x="2506402" y="5773526"/>
            <a:ext cx="5609158" cy="866093"/>
            <a:chOff x="2506027" y="1515524"/>
            <a:chExt cx="5608320" cy="865964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15AB5504-C1A6-45A4-92AC-A1E73DF996C4}"/>
                </a:ext>
              </a:extLst>
            </p:cNvPr>
            <p:cNvGrpSpPr/>
            <p:nvPr/>
          </p:nvGrpSpPr>
          <p:grpSpPr>
            <a:xfrm>
              <a:off x="2506027" y="1515524"/>
              <a:ext cx="5608320" cy="865964"/>
              <a:chOff x="2506027" y="2863851"/>
              <a:chExt cx="5608320" cy="865964"/>
            </a:xfrm>
          </p:grpSpPr>
          <p:grpSp>
            <p:nvGrpSpPr>
              <p:cNvPr id="39" name="그룹 38">
                <a:extLst>
                  <a:ext uri="{FF2B5EF4-FFF2-40B4-BE49-F238E27FC236}">
                    <a16:creationId xmlns:a16="http://schemas.microsoft.com/office/drawing/2014/main" id="{6CBE076D-FB32-4BD3-B105-E20C33953122}"/>
                  </a:ext>
                </a:extLst>
              </p:cNvPr>
              <p:cNvGrpSpPr/>
              <p:nvPr/>
            </p:nvGrpSpPr>
            <p:grpSpPr>
              <a:xfrm>
                <a:off x="2506027" y="3126106"/>
                <a:ext cx="5608320" cy="603709"/>
                <a:chOff x="2519680" y="3126106"/>
                <a:chExt cx="5608320" cy="603709"/>
              </a:xfrm>
            </p:grpSpPr>
            <p:sp>
              <p:nvSpPr>
                <p:cNvPr id="41" name="직사각형 40">
                  <a:extLst>
                    <a:ext uri="{FF2B5EF4-FFF2-40B4-BE49-F238E27FC236}">
                      <a16:creationId xmlns:a16="http://schemas.microsoft.com/office/drawing/2014/main" id="{AA23FB38-7193-4284-AA1F-EF7209E956B2}"/>
                    </a:ext>
                  </a:extLst>
                </p:cNvPr>
                <p:cNvSpPr/>
                <p:nvPr/>
              </p:nvSpPr>
              <p:spPr>
                <a:xfrm>
                  <a:off x="2519680" y="3230880"/>
                  <a:ext cx="5608320" cy="498935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21C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46" latinLnBrk="0"/>
                  <a:endParaRPr lang="ko-KR" altLang="en-US" sz="18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42" name="직사각형 41">
                  <a:extLst>
                    <a:ext uri="{FF2B5EF4-FFF2-40B4-BE49-F238E27FC236}">
                      <a16:creationId xmlns:a16="http://schemas.microsoft.com/office/drawing/2014/main" id="{38E4A52A-A3AC-44B1-834B-EBD768F92ED6}"/>
                    </a:ext>
                  </a:extLst>
                </p:cNvPr>
                <p:cNvSpPr/>
                <p:nvPr/>
              </p:nvSpPr>
              <p:spPr>
                <a:xfrm>
                  <a:off x="4598382" y="3126106"/>
                  <a:ext cx="1450916" cy="209551"/>
                </a:xfrm>
                <a:prstGeom prst="rect">
                  <a:avLst/>
                </a:prstGeom>
                <a:solidFill>
                  <a:srgbClr val="00428E"/>
                </a:solidFill>
                <a:ln w="6350">
                  <a:solidFill>
                    <a:srgbClr val="021C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46" latinLnBrk="0">
                    <a:lnSpc>
                      <a:spcPts val="1100"/>
                    </a:lnSpc>
                  </a:pPr>
                  <a:r>
                    <a:rPr lang="ko-KR" altLang="en-US" sz="1000" dirty="0">
                      <a:solidFill>
                        <a:prstClr val="white"/>
                      </a:solidFill>
                      <a:latin typeface="원신한 Medium" panose="020B0603000000000000" pitchFamily="50" charset="-127"/>
                      <a:ea typeface="원신한 Medium" panose="020B0603000000000000" pitchFamily="50" charset="-127"/>
                    </a:rPr>
                    <a:t>비전</a:t>
                  </a:r>
                </a:p>
              </p:txBody>
            </p:sp>
          </p:grpSp>
          <p:cxnSp>
            <p:nvCxnSpPr>
              <p:cNvPr id="40" name="직선 화살표 연결선 39">
                <a:extLst>
                  <a:ext uri="{FF2B5EF4-FFF2-40B4-BE49-F238E27FC236}">
                    <a16:creationId xmlns:a16="http://schemas.microsoft.com/office/drawing/2014/main" id="{B1566355-8AD9-48DB-A0DB-0B6600E19A5A}"/>
                  </a:ext>
                </a:extLst>
              </p:cNvPr>
              <p:cNvCxnSpPr>
                <a:stCxn id="42" idx="0"/>
              </p:cNvCxnSpPr>
              <p:nvPr/>
            </p:nvCxnSpPr>
            <p:spPr>
              <a:xfrm flipV="1">
                <a:off x="5310187" y="2863851"/>
                <a:ext cx="0" cy="262255"/>
              </a:xfrm>
              <a:prstGeom prst="straightConnector1">
                <a:avLst/>
              </a:prstGeom>
              <a:ln w="12700">
                <a:solidFill>
                  <a:srgbClr val="00428E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85DE6E6-0F5E-4C61-B959-22FF52B6B201}"/>
                </a:ext>
              </a:extLst>
            </p:cNvPr>
            <p:cNvSpPr txBox="1"/>
            <p:nvPr/>
          </p:nvSpPr>
          <p:spPr>
            <a:xfrm>
              <a:off x="3205293" y="2038083"/>
              <a:ext cx="4209788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46" latinLnBrk="0">
                <a:lnSpc>
                  <a:spcPts val="1400"/>
                </a:lnSpc>
                <a:spcAft>
                  <a:spcPts val="500"/>
                </a:spcAft>
              </a:pPr>
              <a:r>
                <a:rPr lang="en-US" altLang="ko-KR" sz="1100" dirty="0">
                  <a:solidFill>
                    <a:srgbClr val="00428E"/>
                  </a:solidFill>
                  <a:latin typeface="원신한 Bold" panose="020B0803000000000000" pitchFamily="50" charset="-127"/>
                  <a:ea typeface="원신한 Bold" panose="020B0803000000000000" pitchFamily="50" charset="-127"/>
                </a:rPr>
                <a:t>World Class Financial Group</a:t>
              </a:r>
              <a:endParaRPr lang="ko-KR" altLang="en-US" sz="11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endParaRP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E6DF067-AF32-4660-AC95-79BDC7BEC9D0}"/>
              </a:ext>
            </a:extLst>
          </p:cNvPr>
          <p:cNvGrpSpPr/>
          <p:nvPr/>
        </p:nvGrpSpPr>
        <p:grpSpPr>
          <a:xfrm>
            <a:off x="2506402" y="4198491"/>
            <a:ext cx="5609158" cy="1439124"/>
            <a:chOff x="2506027" y="6141821"/>
            <a:chExt cx="5608320" cy="1438909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7A49138E-F201-43BA-A64E-046820ED9D7B}"/>
                </a:ext>
              </a:extLst>
            </p:cNvPr>
            <p:cNvGrpSpPr/>
            <p:nvPr/>
          </p:nvGrpSpPr>
          <p:grpSpPr>
            <a:xfrm>
              <a:off x="2506027" y="6404076"/>
              <a:ext cx="5608320" cy="1176654"/>
              <a:chOff x="2519680" y="3126106"/>
              <a:chExt cx="5608320" cy="1176654"/>
            </a:xfrm>
          </p:grpSpPr>
          <p:sp>
            <p:nvSpPr>
              <p:cNvPr id="48" name="직사각형 47">
                <a:extLst>
                  <a:ext uri="{FF2B5EF4-FFF2-40B4-BE49-F238E27FC236}">
                    <a16:creationId xmlns:a16="http://schemas.microsoft.com/office/drawing/2014/main" id="{CB78EC90-1E3B-4674-83C3-00E728058AE4}"/>
                  </a:ext>
                </a:extLst>
              </p:cNvPr>
              <p:cNvSpPr/>
              <p:nvPr/>
            </p:nvSpPr>
            <p:spPr>
              <a:xfrm>
                <a:off x="2519680" y="3230880"/>
                <a:ext cx="5608320" cy="107188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46" latinLnBrk="0"/>
                <a:endParaRPr lang="ko-KR" altLang="en-US" sz="1800">
                  <a:solidFill>
                    <a:prstClr val="white"/>
                  </a:solidFill>
                  <a:latin typeface="Calibri" panose="020F0502020204030204"/>
                  <a:ea typeface="맑은 고딕" panose="020B0503020000020004" pitchFamily="50" charset="-127"/>
                </a:endParaRPr>
              </a:p>
            </p:txBody>
          </p:sp>
          <p:sp>
            <p:nvSpPr>
              <p:cNvPr id="49" name="직사각형 48">
                <a:extLst>
                  <a:ext uri="{FF2B5EF4-FFF2-40B4-BE49-F238E27FC236}">
                    <a16:creationId xmlns:a16="http://schemas.microsoft.com/office/drawing/2014/main" id="{9DB49FD6-EBFD-4641-BFD2-6FB411D53898}"/>
                  </a:ext>
                </a:extLst>
              </p:cNvPr>
              <p:cNvSpPr/>
              <p:nvPr/>
            </p:nvSpPr>
            <p:spPr>
              <a:xfrm>
                <a:off x="4598382" y="3126106"/>
                <a:ext cx="1450916" cy="209551"/>
              </a:xfrm>
              <a:prstGeom prst="rect">
                <a:avLst/>
              </a:prstGeom>
              <a:solidFill>
                <a:srgbClr val="00428E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457246" latinLnBrk="0">
                  <a:lnSpc>
                    <a:spcPts val="1100"/>
                  </a:lnSpc>
                </a:pPr>
                <a:r>
                  <a:rPr lang="ko-KR" altLang="en-US" sz="1000" dirty="0">
                    <a:solidFill>
                      <a:prstClr val="white"/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</a:rPr>
                  <a:t>핵심가치</a:t>
                </a:r>
              </a:p>
            </p:txBody>
          </p:sp>
        </p:grpSp>
        <p:cxnSp>
          <p:nvCxnSpPr>
            <p:cNvPr id="47" name="직선 화살표 연결선 46">
              <a:extLst>
                <a:ext uri="{FF2B5EF4-FFF2-40B4-BE49-F238E27FC236}">
                  <a16:creationId xmlns:a16="http://schemas.microsoft.com/office/drawing/2014/main" id="{26C4ACA6-E15C-4857-B685-B6748ED11F0C}"/>
                </a:ext>
              </a:extLst>
            </p:cNvPr>
            <p:cNvCxnSpPr>
              <a:stCxn id="49" idx="0"/>
            </p:cNvCxnSpPr>
            <p:nvPr/>
          </p:nvCxnSpPr>
          <p:spPr>
            <a:xfrm flipV="1">
              <a:off x="5310187" y="6141821"/>
              <a:ext cx="0" cy="262255"/>
            </a:xfrm>
            <a:prstGeom prst="straightConnector1">
              <a:avLst/>
            </a:prstGeom>
            <a:ln w="12700">
              <a:solidFill>
                <a:srgbClr val="00428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0" name="표 26">
            <a:extLst>
              <a:ext uri="{FF2B5EF4-FFF2-40B4-BE49-F238E27FC236}">
                <a16:creationId xmlns:a16="http://schemas.microsoft.com/office/drawing/2014/main" id="{281E6020-5C39-4D1D-B2E3-66E49D06B685}"/>
              </a:ext>
            </a:extLst>
          </p:cNvPr>
          <p:cNvGraphicFramePr>
            <a:graphicFrameLocks noGrp="1"/>
          </p:cNvGraphicFramePr>
          <p:nvPr/>
        </p:nvGraphicFramePr>
        <p:xfrm>
          <a:off x="2694390" y="4725630"/>
          <a:ext cx="5233180" cy="797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636">
                  <a:extLst>
                    <a:ext uri="{9D8B030D-6E8A-4147-A177-3AD203B41FA5}">
                      <a16:colId xmlns:a16="http://schemas.microsoft.com/office/drawing/2014/main" val="1506902879"/>
                    </a:ext>
                  </a:extLst>
                </a:gridCol>
                <a:gridCol w="1046636">
                  <a:extLst>
                    <a:ext uri="{9D8B030D-6E8A-4147-A177-3AD203B41FA5}">
                      <a16:colId xmlns:a16="http://schemas.microsoft.com/office/drawing/2014/main" val="1183511941"/>
                    </a:ext>
                  </a:extLst>
                </a:gridCol>
                <a:gridCol w="1046636">
                  <a:extLst>
                    <a:ext uri="{9D8B030D-6E8A-4147-A177-3AD203B41FA5}">
                      <a16:colId xmlns:a16="http://schemas.microsoft.com/office/drawing/2014/main" val="831874380"/>
                    </a:ext>
                  </a:extLst>
                </a:gridCol>
                <a:gridCol w="1046636">
                  <a:extLst>
                    <a:ext uri="{9D8B030D-6E8A-4147-A177-3AD203B41FA5}">
                      <a16:colId xmlns:a16="http://schemas.microsoft.com/office/drawing/2014/main" val="16516917"/>
                    </a:ext>
                  </a:extLst>
                </a:gridCol>
                <a:gridCol w="1046636">
                  <a:extLst>
                    <a:ext uri="{9D8B030D-6E8A-4147-A177-3AD203B41FA5}">
                      <a16:colId xmlns:a16="http://schemas.microsoft.com/office/drawing/2014/main" val="1556501824"/>
                    </a:ext>
                  </a:extLst>
                </a:gridCol>
              </a:tblGrid>
              <a:tr h="383788">
                <a:tc>
                  <a:txBody>
                    <a:bodyPr/>
                    <a:lstStyle/>
                    <a:p>
                      <a:pPr algn="ctr" latinLnBrk="1"/>
                      <a:endParaRPr lang="ko-KR" altLang="en-US" sz="1900" dirty="0"/>
                    </a:p>
                  </a:txBody>
                  <a:tcPr marL="91454" marR="91454" marT="45727" marB="45727" anchor="b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900" dirty="0"/>
                    </a:p>
                  </a:txBody>
                  <a:tcPr marL="91454" marR="91454" marT="45727" marB="45727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900" dirty="0"/>
                    </a:p>
                  </a:txBody>
                  <a:tcPr marL="91454" marR="91454" marT="45727" marB="45727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900" dirty="0"/>
                    </a:p>
                  </a:txBody>
                  <a:tcPr marL="91454" marR="91454" marT="45727" marB="45727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900" dirty="0"/>
                    </a:p>
                  </a:txBody>
                  <a:tcPr marL="91454" marR="91454" marT="45727" marB="45727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789472"/>
                  </a:ext>
                </a:extLst>
              </a:tr>
              <a:tr h="4137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rgbClr val="4B94C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고객중심</a:t>
                      </a:r>
                    </a:p>
                  </a:txBody>
                  <a:tcPr marL="91454" marR="91454" marT="45727" marB="45727" anchor="b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rgbClr val="74B482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상호존중</a:t>
                      </a:r>
                    </a:p>
                  </a:txBody>
                  <a:tcPr marL="91454" marR="91454" marT="45727" marB="45727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rgbClr val="E5A959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변화주도</a:t>
                      </a:r>
                    </a:p>
                  </a:txBody>
                  <a:tcPr marL="91454" marR="91454" marT="45727" marB="45727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rgbClr val="D4727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최고지향</a:t>
                      </a:r>
                    </a:p>
                  </a:txBody>
                  <a:tcPr marL="91454" marR="91454" marT="45727" marB="45727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주인정신</a:t>
                      </a:r>
                    </a:p>
                  </a:txBody>
                  <a:tcPr marL="91454" marR="91454" marT="45727" marB="45727" anchor="b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805765"/>
                  </a:ext>
                </a:extLst>
              </a:tr>
            </a:tbl>
          </a:graphicData>
        </a:graphic>
      </p:graphicFrame>
      <p:grpSp>
        <p:nvGrpSpPr>
          <p:cNvPr id="52" name="그룹 51">
            <a:extLst>
              <a:ext uri="{FF2B5EF4-FFF2-40B4-BE49-F238E27FC236}">
                <a16:creationId xmlns:a16="http://schemas.microsoft.com/office/drawing/2014/main" id="{E61D1962-CD55-4CD2-AE46-CAD44799B7B8}"/>
              </a:ext>
            </a:extLst>
          </p:cNvPr>
          <p:cNvGrpSpPr/>
          <p:nvPr/>
        </p:nvGrpSpPr>
        <p:grpSpPr>
          <a:xfrm>
            <a:off x="2506402" y="2623455"/>
            <a:ext cx="5609158" cy="1439124"/>
            <a:chOff x="2506027" y="2863851"/>
            <a:chExt cx="5608320" cy="1438909"/>
          </a:xfrm>
        </p:grpSpPr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7EDE3C5E-097C-46C3-BFBA-5998EB95FCE5}"/>
                </a:ext>
              </a:extLst>
            </p:cNvPr>
            <p:cNvGrpSpPr/>
            <p:nvPr/>
          </p:nvGrpSpPr>
          <p:grpSpPr>
            <a:xfrm>
              <a:off x="2506027" y="2863851"/>
              <a:ext cx="5608320" cy="1438909"/>
              <a:chOff x="2506027" y="2863851"/>
              <a:chExt cx="5608320" cy="1438909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BDEBCE36-4A92-4782-ADB0-03801981B6A7}"/>
                  </a:ext>
                </a:extLst>
              </p:cNvPr>
              <p:cNvGrpSpPr/>
              <p:nvPr/>
            </p:nvGrpSpPr>
            <p:grpSpPr>
              <a:xfrm>
                <a:off x="2506027" y="3126106"/>
                <a:ext cx="5608320" cy="1176654"/>
                <a:chOff x="2519680" y="3126106"/>
                <a:chExt cx="5608320" cy="1176654"/>
              </a:xfrm>
            </p:grpSpPr>
            <p:sp>
              <p:nvSpPr>
                <p:cNvPr id="58" name="직사각형 57">
                  <a:extLst>
                    <a:ext uri="{FF2B5EF4-FFF2-40B4-BE49-F238E27FC236}">
                      <a16:creationId xmlns:a16="http://schemas.microsoft.com/office/drawing/2014/main" id="{6C1EFAFC-89B3-4D67-BE34-B575C70A1A5E}"/>
                    </a:ext>
                  </a:extLst>
                </p:cNvPr>
                <p:cNvSpPr/>
                <p:nvPr/>
              </p:nvSpPr>
              <p:spPr>
                <a:xfrm>
                  <a:off x="2519680" y="3230880"/>
                  <a:ext cx="5608320" cy="107188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21C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46" latinLnBrk="0"/>
                  <a:endParaRPr lang="ko-KR" altLang="en-US" sz="1800">
                    <a:solidFill>
                      <a:prstClr val="white"/>
                    </a:solidFill>
                    <a:latin typeface="Calibri" panose="020F0502020204030204"/>
                    <a:ea typeface="맑은 고딕" panose="020B0503020000020004" pitchFamily="50" charset="-127"/>
                  </a:endParaRPr>
                </a:p>
              </p:txBody>
            </p:sp>
            <p:sp>
              <p:nvSpPr>
                <p:cNvPr id="59" name="직사각형 58">
                  <a:extLst>
                    <a:ext uri="{FF2B5EF4-FFF2-40B4-BE49-F238E27FC236}">
                      <a16:creationId xmlns:a16="http://schemas.microsoft.com/office/drawing/2014/main" id="{71736E9B-F143-41FE-B065-AD0145BCF546}"/>
                    </a:ext>
                  </a:extLst>
                </p:cNvPr>
                <p:cNvSpPr/>
                <p:nvPr/>
              </p:nvSpPr>
              <p:spPr>
                <a:xfrm>
                  <a:off x="4598382" y="3126106"/>
                  <a:ext cx="1450916" cy="209551"/>
                </a:xfrm>
                <a:prstGeom prst="rect">
                  <a:avLst/>
                </a:prstGeom>
                <a:solidFill>
                  <a:srgbClr val="00428E"/>
                </a:solidFill>
                <a:ln w="6350">
                  <a:solidFill>
                    <a:srgbClr val="021C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457246" latinLnBrk="0">
                    <a:lnSpc>
                      <a:spcPts val="1100"/>
                    </a:lnSpc>
                  </a:pPr>
                  <a:r>
                    <a:rPr lang="ko-KR" altLang="en-US" sz="1000" dirty="0">
                      <a:solidFill>
                        <a:prstClr val="white"/>
                      </a:solidFill>
                      <a:latin typeface="원신한 Medium" panose="020B0603000000000000" pitchFamily="50" charset="-127"/>
                      <a:ea typeface="원신한 Medium" panose="020B0603000000000000" pitchFamily="50" charset="-127"/>
                    </a:rPr>
                    <a:t>미션</a:t>
                  </a:r>
                </a:p>
              </p:txBody>
            </p:sp>
          </p:grpSp>
          <p:cxnSp>
            <p:nvCxnSpPr>
              <p:cNvPr id="57" name="직선 화살표 연결선 56">
                <a:extLst>
                  <a:ext uri="{FF2B5EF4-FFF2-40B4-BE49-F238E27FC236}">
                    <a16:creationId xmlns:a16="http://schemas.microsoft.com/office/drawing/2014/main" id="{3D8BE1B5-3DCB-4BFF-B4D9-6EC41AB602BF}"/>
                  </a:ext>
                </a:extLst>
              </p:cNvPr>
              <p:cNvCxnSpPr>
                <a:stCxn id="59" idx="0"/>
              </p:cNvCxnSpPr>
              <p:nvPr/>
            </p:nvCxnSpPr>
            <p:spPr>
              <a:xfrm flipV="1">
                <a:off x="5310187" y="2863851"/>
                <a:ext cx="0" cy="262255"/>
              </a:xfrm>
              <a:prstGeom prst="straightConnector1">
                <a:avLst/>
              </a:prstGeom>
              <a:ln w="12700">
                <a:solidFill>
                  <a:srgbClr val="00428E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0A499E69-4908-4488-BD87-41D508A14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5318" y="3717403"/>
              <a:ext cx="2609738" cy="519318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E54ABB8-0498-4EEB-8B04-930CA058F650}"/>
                </a:ext>
              </a:extLst>
            </p:cNvPr>
            <p:cNvSpPr txBox="1"/>
            <p:nvPr/>
          </p:nvSpPr>
          <p:spPr>
            <a:xfrm>
              <a:off x="3205293" y="3459477"/>
              <a:ext cx="4209788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46" latinLnBrk="0">
                <a:lnSpc>
                  <a:spcPts val="1400"/>
                </a:lnSpc>
                <a:spcAft>
                  <a:spcPts val="500"/>
                </a:spcAft>
              </a:pPr>
              <a:r>
                <a:rPr lang="ko-KR" altLang="en-US" sz="1100" dirty="0">
                  <a:solidFill>
                    <a:srgbClr val="E55729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금융으로 세상을 이롭게 한다</a:t>
              </a:r>
            </a:p>
          </p:txBody>
        </p:sp>
      </p:grpSp>
      <p:pic>
        <p:nvPicPr>
          <p:cNvPr id="61" name="그래픽 60">
            <a:extLst>
              <a:ext uri="{FF2B5EF4-FFF2-40B4-BE49-F238E27FC236}">
                <a16:creationId xmlns:a16="http://schemas.microsoft.com/office/drawing/2014/main" id="{EBEC81D2-8DD4-46A9-A457-A876BC17A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9533" y="4852221"/>
            <a:ext cx="352478" cy="352478"/>
          </a:xfrm>
          <a:prstGeom prst="rect">
            <a:avLst/>
          </a:prstGeom>
        </p:spPr>
      </p:pic>
      <p:pic>
        <p:nvPicPr>
          <p:cNvPr id="62" name="그래픽 61">
            <a:extLst>
              <a:ext uri="{FF2B5EF4-FFF2-40B4-BE49-F238E27FC236}">
                <a16:creationId xmlns:a16="http://schemas.microsoft.com/office/drawing/2014/main" id="{0EF64AEB-787A-4160-8754-44EEB55890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8552" y="4828404"/>
            <a:ext cx="400110" cy="400110"/>
          </a:xfrm>
          <a:prstGeom prst="rect">
            <a:avLst/>
          </a:prstGeom>
        </p:spPr>
      </p:pic>
      <p:pic>
        <p:nvPicPr>
          <p:cNvPr id="64" name="그래픽 63">
            <a:extLst>
              <a:ext uri="{FF2B5EF4-FFF2-40B4-BE49-F238E27FC236}">
                <a16:creationId xmlns:a16="http://schemas.microsoft.com/office/drawing/2014/main" id="{F5E26175-48AB-466E-A561-B9FA4A19A9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5690" y="4828405"/>
            <a:ext cx="390583" cy="390583"/>
          </a:xfrm>
          <a:prstGeom prst="rect">
            <a:avLst/>
          </a:prstGeom>
        </p:spPr>
      </p:pic>
      <p:pic>
        <p:nvPicPr>
          <p:cNvPr id="65" name="그래픽 64">
            <a:extLst>
              <a:ext uri="{FF2B5EF4-FFF2-40B4-BE49-F238E27FC236}">
                <a16:creationId xmlns:a16="http://schemas.microsoft.com/office/drawing/2014/main" id="{FACD74D0-6B46-4A79-9382-1488FF9D46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02495" y="4828405"/>
            <a:ext cx="342951" cy="342951"/>
          </a:xfrm>
          <a:prstGeom prst="rect">
            <a:avLst/>
          </a:prstGeom>
        </p:spPr>
      </p:pic>
      <p:pic>
        <p:nvPicPr>
          <p:cNvPr id="66" name="그래픽 65">
            <a:extLst>
              <a:ext uri="{FF2B5EF4-FFF2-40B4-BE49-F238E27FC236}">
                <a16:creationId xmlns:a16="http://schemas.microsoft.com/office/drawing/2014/main" id="{774630BB-B70B-4BEF-BF1D-0E2DD5E086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5661" y="4790299"/>
            <a:ext cx="381057" cy="381057"/>
          </a:xfrm>
          <a:prstGeom prst="rect">
            <a:avLst/>
          </a:prstGeom>
        </p:spPr>
      </p:pic>
      <p:sp>
        <p:nvSpPr>
          <p:cNvPr id="34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20954" y="-378023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7346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그림 71">
            <a:extLst>
              <a:ext uri="{FF2B5EF4-FFF2-40B4-BE49-F238E27FC236}">
                <a16:creationId xmlns:a16="http://schemas.microsoft.com/office/drawing/2014/main" id="{3DADA699-8B32-4CE9-B914-7CA960C05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54" y="2430876"/>
            <a:ext cx="4579200" cy="3941870"/>
          </a:xfrm>
          <a:prstGeom prst="rect">
            <a:avLst/>
          </a:prstGeom>
        </p:spPr>
      </p:pic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그룹 미션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11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90AB7D-1B7C-4455-9545-15C1EB630D96}"/>
              </a:ext>
            </a:extLst>
          </p:cNvPr>
          <p:cNvSpPr txBox="1"/>
          <p:nvPr/>
        </p:nvSpPr>
        <p:spPr>
          <a:xfrm>
            <a:off x="2404171" y="1261422"/>
            <a:ext cx="5813620" cy="704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lnSpc>
                <a:spcPts val="2000"/>
              </a:lnSpc>
              <a:spcAft>
                <a:spcPts val="900"/>
              </a:spcAft>
            </a:pPr>
            <a:r>
              <a:rPr lang="ko-KR" altLang="en-US" sz="1900" dirty="0">
                <a:solidFill>
                  <a:srgbClr val="D3A243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미래를 함께하는 따뜻한 금융</a:t>
            </a:r>
            <a:endParaRPr lang="en-US" altLang="ko-KR" sz="1900" dirty="0">
              <a:solidFill>
                <a:srgbClr val="D3A243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algn="ctr" defTabSz="457246" latinLnBrk="0">
              <a:lnSpc>
                <a:spcPts val="2000"/>
              </a:lnSpc>
              <a:spcAft>
                <a:spcPts val="900"/>
              </a:spcAft>
            </a:pPr>
            <a:r>
              <a:rPr lang="en-US" altLang="ko-KR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“</a:t>
            </a:r>
            <a:r>
              <a:rPr lang="ko-KR" altLang="en-US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창조적 금융을 통한 상생의 선순환 구조로 세상을 이롭게 한다</a:t>
            </a:r>
            <a:r>
              <a:rPr lang="en-US" altLang="ko-KR" sz="1400" dirty="0">
                <a:solidFill>
                  <a:prstClr val="black">
                    <a:lumMod val="50000"/>
                    <a:lumOff val="50000"/>
                  </a:prst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”</a:t>
            </a:r>
            <a:endParaRPr lang="ko-KR" altLang="en-US" sz="1400" dirty="0">
              <a:solidFill>
                <a:prstClr val="black">
                  <a:lumMod val="50000"/>
                  <a:lumOff val="50000"/>
                </a:prst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1A5C7009-0F90-485B-AB72-E156DB78A2D7}"/>
              </a:ext>
            </a:extLst>
          </p:cNvPr>
          <p:cNvSpPr/>
          <p:nvPr/>
        </p:nvSpPr>
        <p:spPr>
          <a:xfrm>
            <a:off x="1012191" y="2596334"/>
            <a:ext cx="3672408" cy="320811"/>
          </a:xfrm>
          <a:prstGeom prst="rect">
            <a:avLst/>
          </a:prstGeom>
          <a:solidFill>
            <a:srgbClr val="021C6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46" latinLnBrk="0"/>
            <a:r>
              <a:rPr lang="ko-KR" altLang="en-US" sz="1100" dirty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방법론</a:t>
            </a:r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3FFB64DA-CDE2-4169-A36B-64D9B5BC7625}"/>
              </a:ext>
            </a:extLst>
          </p:cNvPr>
          <p:cNvSpPr/>
          <p:nvPr/>
        </p:nvSpPr>
        <p:spPr>
          <a:xfrm>
            <a:off x="1012191" y="3086338"/>
            <a:ext cx="3672408" cy="32081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46" latinLnBrk="0"/>
            <a:r>
              <a:rPr lang="en-US" altLang="ko-KR" sz="14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‘</a:t>
            </a:r>
            <a:r>
              <a:rPr lang="ko-KR" altLang="en-US" sz="14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금융의 본업을 통해</a:t>
            </a:r>
            <a:r>
              <a:rPr lang="en-US" altLang="ko-KR" sz="14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’</a:t>
            </a:r>
            <a:endParaRPr lang="ko-KR" altLang="en-US" sz="1400" dirty="0">
              <a:solidFill>
                <a:srgbClr val="021C69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F2A6322-C99C-44C2-9BD0-7A3707899BFB}"/>
              </a:ext>
            </a:extLst>
          </p:cNvPr>
          <p:cNvCxnSpPr/>
          <p:nvPr/>
        </p:nvCxnSpPr>
        <p:spPr>
          <a:xfrm>
            <a:off x="760163" y="3407149"/>
            <a:ext cx="4176464" cy="0"/>
          </a:xfrm>
          <a:prstGeom prst="line">
            <a:avLst/>
          </a:prstGeom>
          <a:ln>
            <a:solidFill>
              <a:srgbClr val="021C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2E3A4BFF-0EB3-4978-9819-832D41E4BCED}"/>
              </a:ext>
            </a:extLst>
          </p:cNvPr>
          <p:cNvCxnSpPr/>
          <p:nvPr/>
        </p:nvCxnSpPr>
        <p:spPr>
          <a:xfrm>
            <a:off x="760163" y="5800514"/>
            <a:ext cx="4176464" cy="0"/>
          </a:xfrm>
          <a:prstGeom prst="line">
            <a:avLst/>
          </a:prstGeom>
          <a:ln>
            <a:solidFill>
              <a:srgbClr val="021C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직사각형 68">
            <a:extLst>
              <a:ext uri="{FF2B5EF4-FFF2-40B4-BE49-F238E27FC236}">
                <a16:creationId xmlns:a16="http://schemas.microsoft.com/office/drawing/2014/main" id="{0847050B-D5AD-47EA-B95F-324AC2B3E54D}"/>
              </a:ext>
            </a:extLst>
          </p:cNvPr>
          <p:cNvSpPr/>
          <p:nvPr/>
        </p:nvSpPr>
        <p:spPr>
          <a:xfrm>
            <a:off x="1012191" y="5875243"/>
            <a:ext cx="3672408" cy="32081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46" latinLnBrk="0"/>
            <a:r>
              <a:rPr lang="ko-KR" altLang="en-US" sz="14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창조적 금융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0EB7135E-165D-4330-A41C-AA06CCFE8C68}"/>
              </a:ext>
            </a:extLst>
          </p:cNvPr>
          <p:cNvGrpSpPr/>
          <p:nvPr/>
        </p:nvGrpSpPr>
        <p:grpSpPr>
          <a:xfrm>
            <a:off x="2325975" y="3651160"/>
            <a:ext cx="1044157" cy="1044157"/>
            <a:chOff x="2325975" y="3636341"/>
            <a:chExt cx="1044157" cy="1044157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FD0D2807-1933-41FD-B3EC-28677AF2E203}"/>
                </a:ext>
              </a:extLst>
            </p:cNvPr>
            <p:cNvSpPr/>
            <p:nvPr/>
          </p:nvSpPr>
          <p:spPr>
            <a:xfrm>
              <a:off x="2325975" y="3636341"/>
              <a:ext cx="1044157" cy="1044157"/>
            </a:xfrm>
            <a:prstGeom prst="ellipse">
              <a:avLst/>
            </a:prstGeom>
            <a:solidFill>
              <a:srgbClr val="6AA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D2CDF760-A63C-4190-8498-0E3F9256736B}"/>
                </a:ext>
              </a:extLst>
            </p:cNvPr>
            <p:cNvSpPr/>
            <p:nvPr/>
          </p:nvSpPr>
          <p:spPr>
            <a:xfrm>
              <a:off x="2325975" y="3883417"/>
              <a:ext cx="1044156" cy="550004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46" latinLnBrk="0"/>
              <a:r>
                <a:rPr lang="ko-KR" altLang="en-US" sz="1300" dirty="0">
                  <a:solidFill>
                    <a:schemeClr val="bg1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금융의 </a:t>
              </a:r>
              <a:r>
                <a:rPr lang="en-US" altLang="ko-KR" sz="1300" dirty="0">
                  <a:solidFill>
                    <a:schemeClr val="bg1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/>
              </a:r>
              <a:br>
                <a:rPr lang="en-US" altLang="ko-KR" sz="1300" dirty="0">
                  <a:solidFill>
                    <a:schemeClr val="bg1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</a:br>
              <a:r>
                <a:rPr lang="ko-KR" altLang="en-US" sz="1300" dirty="0">
                  <a:solidFill>
                    <a:schemeClr val="bg1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본업</a:t>
              </a:r>
            </a:p>
          </p:txBody>
        </p:sp>
      </p:grpSp>
      <p:sp>
        <p:nvSpPr>
          <p:cNvPr id="74" name="직사각형 73">
            <a:extLst>
              <a:ext uri="{FF2B5EF4-FFF2-40B4-BE49-F238E27FC236}">
                <a16:creationId xmlns:a16="http://schemas.microsoft.com/office/drawing/2014/main" id="{51EDB834-04A4-46BC-BF20-30BA2337982A}"/>
              </a:ext>
            </a:extLst>
          </p:cNvPr>
          <p:cNvSpPr/>
          <p:nvPr/>
        </p:nvSpPr>
        <p:spPr>
          <a:xfrm>
            <a:off x="869283" y="3698829"/>
            <a:ext cx="1439432" cy="90009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46" latinLnBrk="0">
              <a:spcAft>
                <a:spcPts val="500"/>
              </a:spcAft>
            </a:pPr>
            <a:r>
              <a:rPr lang="en-US" altLang="ko-KR" sz="1100" u="sng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01</a:t>
            </a:r>
          </a:p>
          <a:p>
            <a:pPr algn="ctr" defTabSz="457246" latinLnBrk="0">
              <a:spcAft>
                <a:spcPts val="500"/>
              </a:spcAft>
            </a:pPr>
            <a:r>
              <a:rPr lang="ko-KR" altLang="en-US" sz="9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시대적 흐름에 맞는 금융상품</a:t>
            </a:r>
            <a:r>
              <a:rPr lang="en-US" altLang="ko-KR" sz="9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·</a:t>
            </a:r>
            <a:r>
              <a:rPr lang="ko-KR" altLang="en-US" sz="9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서비스를 통해 고객의 목표 달성을 지원</a:t>
            </a:r>
            <a:endParaRPr lang="ko-KR" altLang="en-US" sz="1400" dirty="0">
              <a:solidFill>
                <a:schemeClr val="tx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2706FF0E-3B75-42EB-81A0-A6F1767CC0C0}"/>
              </a:ext>
            </a:extLst>
          </p:cNvPr>
          <p:cNvSpPr/>
          <p:nvPr/>
        </p:nvSpPr>
        <p:spPr>
          <a:xfrm>
            <a:off x="3387391" y="3698829"/>
            <a:ext cx="1439432" cy="90009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46" latinLnBrk="0">
              <a:spcAft>
                <a:spcPts val="500"/>
              </a:spcAft>
            </a:pPr>
            <a:r>
              <a:rPr lang="en-US" altLang="ko-KR" sz="1100" u="sng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02</a:t>
            </a:r>
          </a:p>
          <a:p>
            <a:pPr algn="ctr" defTabSz="457246" latinLnBrk="0">
              <a:spcAft>
                <a:spcPts val="500"/>
              </a:spcAft>
            </a:pPr>
            <a:r>
              <a:rPr lang="ko-KR" altLang="en-US" sz="9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고객이 맡긴 </a:t>
            </a:r>
            <a:r>
              <a:rPr lang="en-US" altLang="ko-KR" sz="9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9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9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자금을 </a:t>
            </a:r>
            <a:r>
              <a:rPr lang="en-US" altLang="ko-KR" sz="9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잘 운용해서 </a:t>
            </a:r>
            <a:r>
              <a:rPr lang="en-US" altLang="ko-KR" sz="9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9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9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불려주는 것</a:t>
            </a:r>
            <a:endParaRPr lang="ko-KR" altLang="en-US" sz="1400" dirty="0">
              <a:solidFill>
                <a:schemeClr val="tx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398114A9-0DC3-4E0A-9E4D-299F91F39971}"/>
              </a:ext>
            </a:extLst>
          </p:cNvPr>
          <p:cNvSpPr/>
          <p:nvPr/>
        </p:nvSpPr>
        <p:spPr>
          <a:xfrm>
            <a:off x="1012191" y="5228283"/>
            <a:ext cx="3672408" cy="46690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46" latinLnBrk="0"/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상품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, 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서비스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, 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자금 운용방식 등에서 과거와는 다른 방법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, 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새로운 환경에 맞는 새로운 방식을 추구</a:t>
            </a:r>
          </a:p>
        </p:txBody>
      </p:sp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8DE9AACE-A9AD-467F-948E-D2BD36E47782}"/>
              </a:ext>
            </a:extLst>
          </p:cNvPr>
          <p:cNvCxnSpPr>
            <a:cxnSpLocks/>
          </p:cNvCxnSpPr>
          <p:nvPr/>
        </p:nvCxnSpPr>
        <p:spPr>
          <a:xfrm>
            <a:off x="2848054" y="4806553"/>
            <a:ext cx="0" cy="421730"/>
          </a:xfrm>
          <a:prstGeom prst="straightConnector1">
            <a:avLst/>
          </a:prstGeom>
          <a:ln w="12700">
            <a:solidFill>
              <a:srgbClr val="6AA3D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그림 76">
            <a:extLst>
              <a:ext uri="{FF2B5EF4-FFF2-40B4-BE49-F238E27FC236}">
                <a16:creationId xmlns:a16="http://schemas.microsoft.com/office/drawing/2014/main" id="{4D82D94D-1F85-4634-8C4D-631627DBD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60" y="2430876"/>
            <a:ext cx="4579200" cy="3941870"/>
          </a:xfrm>
          <a:prstGeom prst="rect">
            <a:avLst/>
          </a:prstGeom>
        </p:spPr>
      </p:pic>
      <p:sp>
        <p:nvSpPr>
          <p:cNvPr id="78" name="직사각형 77">
            <a:extLst>
              <a:ext uri="{FF2B5EF4-FFF2-40B4-BE49-F238E27FC236}">
                <a16:creationId xmlns:a16="http://schemas.microsoft.com/office/drawing/2014/main" id="{211B7040-0BE2-481F-B2F7-AE060BB5F157}"/>
              </a:ext>
            </a:extLst>
          </p:cNvPr>
          <p:cNvSpPr/>
          <p:nvPr/>
        </p:nvSpPr>
        <p:spPr>
          <a:xfrm>
            <a:off x="5940097" y="2596334"/>
            <a:ext cx="3672408" cy="320811"/>
          </a:xfrm>
          <a:prstGeom prst="rect">
            <a:avLst/>
          </a:prstGeom>
          <a:solidFill>
            <a:srgbClr val="021C6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46" latinLnBrk="0"/>
            <a:r>
              <a:rPr lang="ko-KR" altLang="en-US" sz="1100" dirty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지향점</a:t>
            </a: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97DAE3FA-9B1F-4CEF-8C28-F697E62F7B92}"/>
              </a:ext>
            </a:extLst>
          </p:cNvPr>
          <p:cNvSpPr/>
          <p:nvPr/>
        </p:nvSpPr>
        <p:spPr>
          <a:xfrm>
            <a:off x="5940097" y="3086338"/>
            <a:ext cx="3672408" cy="32081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46" latinLnBrk="0"/>
            <a:r>
              <a:rPr lang="en-US" altLang="ko-KR" sz="14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‘</a:t>
            </a:r>
            <a:r>
              <a:rPr lang="ko-KR" altLang="en-US" sz="14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세상을 이롭게 한다</a:t>
            </a:r>
            <a:r>
              <a:rPr lang="en-US" altLang="ko-KR" sz="14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’</a:t>
            </a:r>
            <a:endParaRPr lang="ko-KR" altLang="en-US" sz="1400" dirty="0">
              <a:solidFill>
                <a:srgbClr val="021C69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cxnSp>
        <p:nvCxnSpPr>
          <p:cNvPr id="80" name="직선 연결선 79">
            <a:extLst>
              <a:ext uri="{FF2B5EF4-FFF2-40B4-BE49-F238E27FC236}">
                <a16:creationId xmlns:a16="http://schemas.microsoft.com/office/drawing/2014/main" id="{C2A7B581-0C3C-4877-9391-EFD8D8E43593}"/>
              </a:ext>
            </a:extLst>
          </p:cNvPr>
          <p:cNvCxnSpPr/>
          <p:nvPr/>
        </p:nvCxnSpPr>
        <p:spPr>
          <a:xfrm>
            <a:off x="5688069" y="3407149"/>
            <a:ext cx="4176464" cy="0"/>
          </a:xfrm>
          <a:prstGeom prst="line">
            <a:avLst/>
          </a:prstGeom>
          <a:ln>
            <a:solidFill>
              <a:srgbClr val="021C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>
            <a:extLst>
              <a:ext uri="{FF2B5EF4-FFF2-40B4-BE49-F238E27FC236}">
                <a16:creationId xmlns:a16="http://schemas.microsoft.com/office/drawing/2014/main" id="{FECAF0F7-E04C-4040-BD00-87FDFED57539}"/>
              </a:ext>
            </a:extLst>
          </p:cNvPr>
          <p:cNvCxnSpPr/>
          <p:nvPr/>
        </p:nvCxnSpPr>
        <p:spPr>
          <a:xfrm>
            <a:off x="5688069" y="5800514"/>
            <a:ext cx="4176464" cy="0"/>
          </a:xfrm>
          <a:prstGeom prst="line">
            <a:avLst/>
          </a:prstGeom>
          <a:ln>
            <a:solidFill>
              <a:srgbClr val="021C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CC6865E2-CB4C-42F7-94F7-8DC31CD5D9ED}"/>
              </a:ext>
            </a:extLst>
          </p:cNvPr>
          <p:cNvSpPr/>
          <p:nvPr/>
        </p:nvSpPr>
        <p:spPr>
          <a:xfrm>
            <a:off x="5940097" y="5875243"/>
            <a:ext cx="3672408" cy="32081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46" latinLnBrk="0"/>
            <a:r>
              <a:rPr lang="ko-KR" altLang="en-US" sz="14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상생의 선순환 구조</a:t>
            </a:r>
          </a:p>
        </p:txBody>
      </p: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0A5C09CF-55E2-47BF-9D64-2EEA3C080C24}"/>
              </a:ext>
            </a:extLst>
          </p:cNvPr>
          <p:cNvGrpSpPr/>
          <p:nvPr/>
        </p:nvGrpSpPr>
        <p:grpSpPr>
          <a:xfrm>
            <a:off x="5779033" y="3651160"/>
            <a:ext cx="1044157" cy="1044157"/>
            <a:chOff x="2325975" y="3636341"/>
            <a:chExt cx="1044157" cy="1044157"/>
          </a:xfrm>
        </p:grpSpPr>
        <p:sp>
          <p:nvSpPr>
            <p:cNvPr id="84" name="타원 83">
              <a:extLst>
                <a:ext uri="{FF2B5EF4-FFF2-40B4-BE49-F238E27FC236}">
                  <a16:creationId xmlns:a16="http://schemas.microsoft.com/office/drawing/2014/main" id="{C471E6B9-11AC-4F9A-8A8E-4A347DCF145A}"/>
                </a:ext>
              </a:extLst>
            </p:cNvPr>
            <p:cNvSpPr/>
            <p:nvPr/>
          </p:nvSpPr>
          <p:spPr>
            <a:xfrm>
              <a:off x="2325975" y="3636341"/>
              <a:ext cx="1044157" cy="1044157"/>
            </a:xfrm>
            <a:prstGeom prst="ellipse">
              <a:avLst/>
            </a:prstGeom>
            <a:solidFill>
              <a:srgbClr val="6AA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1A1DEEB5-9C0B-4E52-B539-A8DE598B7F44}"/>
                </a:ext>
              </a:extLst>
            </p:cNvPr>
            <p:cNvSpPr/>
            <p:nvPr/>
          </p:nvSpPr>
          <p:spPr>
            <a:xfrm>
              <a:off x="2325975" y="3883417"/>
              <a:ext cx="1044156" cy="550004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46" latinLnBrk="0"/>
              <a:r>
                <a:rPr lang="ko-KR" altLang="en-US" sz="1300" dirty="0">
                  <a:solidFill>
                    <a:schemeClr val="bg1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금융의 </a:t>
              </a:r>
              <a:r>
                <a:rPr lang="en-US" altLang="ko-KR" sz="1300" dirty="0">
                  <a:solidFill>
                    <a:schemeClr val="bg1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/>
              </a:r>
              <a:br>
                <a:rPr lang="en-US" altLang="ko-KR" sz="1300" dirty="0">
                  <a:solidFill>
                    <a:schemeClr val="bg1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</a:br>
              <a:r>
                <a:rPr lang="ko-KR" altLang="en-US" sz="1300" dirty="0">
                  <a:solidFill>
                    <a:schemeClr val="bg1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본업</a:t>
              </a:r>
            </a:p>
          </p:txBody>
        </p:sp>
      </p:grpSp>
      <p:sp>
        <p:nvSpPr>
          <p:cNvPr id="88" name="직사각형 87">
            <a:extLst>
              <a:ext uri="{FF2B5EF4-FFF2-40B4-BE49-F238E27FC236}">
                <a16:creationId xmlns:a16="http://schemas.microsoft.com/office/drawing/2014/main" id="{2E822D67-EB97-4CDC-AAA3-9538DA8BC532}"/>
              </a:ext>
            </a:extLst>
          </p:cNvPr>
          <p:cNvSpPr/>
          <p:nvPr/>
        </p:nvSpPr>
        <p:spPr>
          <a:xfrm>
            <a:off x="5940097" y="5228283"/>
            <a:ext cx="3672408" cy="46690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46" latinLnBrk="0"/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‘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고객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’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과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‘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기업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’, 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그리고 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‘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사회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’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의 가치가 함께 커지면서 상생발전을 지향</a:t>
            </a:r>
          </a:p>
        </p:txBody>
      </p: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5E9B8348-2DCD-489F-BBFE-E9C26E113D18}"/>
              </a:ext>
            </a:extLst>
          </p:cNvPr>
          <p:cNvGrpSpPr/>
          <p:nvPr/>
        </p:nvGrpSpPr>
        <p:grpSpPr>
          <a:xfrm>
            <a:off x="7251426" y="3651160"/>
            <a:ext cx="1044157" cy="1044157"/>
            <a:chOff x="2325975" y="3636341"/>
            <a:chExt cx="1044157" cy="1044157"/>
          </a:xfrm>
        </p:grpSpPr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7E49F835-615F-43F9-B7E7-13B3BC6A3DCC}"/>
                </a:ext>
              </a:extLst>
            </p:cNvPr>
            <p:cNvSpPr/>
            <p:nvPr/>
          </p:nvSpPr>
          <p:spPr>
            <a:xfrm>
              <a:off x="2325975" y="3636341"/>
              <a:ext cx="1044157" cy="1044157"/>
            </a:xfrm>
            <a:prstGeom prst="ellipse">
              <a:avLst/>
            </a:prstGeom>
            <a:solidFill>
              <a:srgbClr val="6AA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F58C11E1-A01B-4227-A560-892761FF3E55}"/>
                </a:ext>
              </a:extLst>
            </p:cNvPr>
            <p:cNvSpPr/>
            <p:nvPr/>
          </p:nvSpPr>
          <p:spPr>
            <a:xfrm>
              <a:off x="2325975" y="3883417"/>
              <a:ext cx="1044156" cy="550004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46" latinLnBrk="0">
                <a:spcAft>
                  <a:spcPts val="500"/>
                </a:spcAft>
              </a:pPr>
              <a:r>
                <a:rPr lang="ko-KR" altLang="en-US" sz="1300" dirty="0">
                  <a:solidFill>
                    <a:schemeClr val="bg1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고객가치</a:t>
              </a:r>
              <a:endParaRPr lang="en-US" altLang="ko-KR" sz="13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  <a:p>
              <a:pPr algn="ctr" defTabSz="457246" latinLnBrk="0">
                <a:spcAft>
                  <a:spcPts val="500"/>
                </a:spcAft>
              </a:pPr>
              <a:r>
                <a:rPr lang="ko-KR" altLang="en-US" sz="900" dirty="0">
                  <a:solidFill>
                    <a:schemeClr val="bg1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개인</a:t>
              </a:r>
              <a:r>
                <a:rPr lang="en-US" altLang="ko-KR" sz="900" dirty="0">
                  <a:solidFill>
                    <a:schemeClr val="bg1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 | </a:t>
              </a:r>
              <a:r>
                <a:rPr lang="ko-KR" altLang="en-US" sz="900" dirty="0">
                  <a:solidFill>
                    <a:schemeClr val="bg1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기업</a:t>
              </a:r>
            </a:p>
          </p:txBody>
        </p: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97CB2C83-3684-4604-8068-5BDA3297D2D4}"/>
              </a:ext>
            </a:extLst>
          </p:cNvPr>
          <p:cNvGrpSpPr/>
          <p:nvPr/>
        </p:nvGrpSpPr>
        <p:grpSpPr>
          <a:xfrm>
            <a:off x="8723818" y="3651160"/>
            <a:ext cx="1044157" cy="1044157"/>
            <a:chOff x="2325975" y="3636341"/>
            <a:chExt cx="1044157" cy="1044157"/>
          </a:xfrm>
        </p:grpSpPr>
        <p:sp>
          <p:nvSpPr>
            <p:cNvPr id="97" name="타원 96">
              <a:extLst>
                <a:ext uri="{FF2B5EF4-FFF2-40B4-BE49-F238E27FC236}">
                  <a16:creationId xmlns:a16="http://schemas.microsoft.com/office/drawing/2014/main" id="{77E1257C-7DFE-4D99-92EA-03C50A0CC108}"/>
                </a:ext>
              </a:extLst>
            </p:cNvPr>
            <p:cNvSpPr/>
            <p:nvPr/>
          </p:nvSpPr>
          <p:spPr>
            <a:xfrm>
              <a:off x="2325975" y="3636341"/>
              <a:ext cx="1044157" cy="1044157"/>
            </a:xfrm>
            <a:prstGeom prst="ellipse">
              <a:avLst/>
            </a:prstGeom>
            <a:solidFill>
              <a:srgbClr val="6AA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직사각형 97">
              <a:extLst>
                <a:ext uri="{FF2B5EF4-FFF2-40B4-BE49-F238E27FC236}">
                  <a16:creationId xmlns:a16="http://schemas.microsoft.com/office/drawing/2014/main" id="{7CD8F625-38CE-4C4E-BCC0-A37A9531A11E}"/>
                </a:ext>
              </a:extLst>
            </p:cNvPr>
            <p:cNvSpPr/>
            <p:nvPr/>
          </p:nvSpPr>
          <p:spPr>
            <a:xfrm>
              <a:off x="2325975" y="3883417"/>
              <a:ext cx="1044156" cy="550004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46" latinLnBrk="0">
                <a:spcAft>
                  <a:spcPts val="500"/>
                </a:spcAft>
              </a:pPr>
              <a:r>
                <a:rPr lang="ko-KR" altLang="en-US" sz="1300" dirty="0">
                  <a:solidFill>
                    <a:schemeClr val="bg1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사회가치</a:t>
              </a:r>
              <a:endParaRPr lang="en-US" altLang="ko-KR" sz="13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  <a:p>
              <a:pPr algn="ctr" defTabSz="457246" latinLnBrk="0">
                <a:spcAft>
                  <a:spcPts val="500"/>
                </a:spcAft>
              </a:pPr>
              <a:r>
                <a:rPr lang="ko-KR" altLang="en-US" sz="900" dirty="0">
                  <a:solidFill>
                    <a:schemeClr val="bg1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지역사회 </a:t>
              </a:r>
              <a:r>
                <a:rPr lang="en-US" altLang="ko-KR" sz="900" dirty="0">
                  <a:solidFill>
                    <a:schemeClr val="bg1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| </a:t>
              </a:r>
              <a:r>
                <a:rPr lang="ko-KR" altLang="en-US" sz="900" dirty="0">
                  <a:solidFill>
                    <a:schemeClr val="bg1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국가</a:t>
              </a:r>
              <a:r>
                <a:rPr lang="en-US" altLang="ko-KR" sz="900" dirty="0">
                  <a:solidFill>
                    <a:schemeClr val="bg1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/>
              </a:r>
              <a:br>
                <a:rPr lang="en-US" altLang="ko-KR" sz="900" dirty="0">
                  <a:solidFill>
                    <a:schemeClr val="bg1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</a:br>
              <a:r>
                <a:rPr lang="ko-KR" altLang="en-US" sz="900" dirty="0">
                  <a:solidFill>
                    <a:schemeClr val="bg1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글로벌</a:t>
              </a:r>
            </a:p>
          </p:txBody>
        </p:sp>
      </p:grpSp>
      <p:cxnSp>
        <p:nvCxnSpPr>
          <p:cNvPr id="99" name="직선 화살표 연결선 98">
            <a:extLst>
              <a:ext uri="{FF2B5EF4-FFF2-40B4-BE49-F238E27FC236}">
                <a16:creationId xmlns:a16="http://schemas.microsoft.com/office/drawing/2014/main" id="{BE4E247B-8CB3-476C-8AB3-122BFB5AF170}"/>
              </a:ext>
            </a:extLst>
          </p:cNvPr>
          <p:cNvCxnSpPr>
            <a:cxnSpLocks/>
            <a:stCxn id="84" idx="6"/>
          </p:cNvCxnSpPr>
          <p:nvPr/>
        </p:nvCxnSpPr>
        <p:spPr>
          <a:xfrm flipV="1">
            <a:off x="6823190" y="4158481"/>
            <a:ext cx="337210" cy="14758"/>
          </a:xfrm>
          <a:prstGeom prst="straightConnector1">
            <a:avLst/>
          </a:prstGeom>
          <a:ln w="12700">
            <a:solidFill>
              <a:srgbClr val="6AA3D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직선 화살표 연결선 99">
            <a:extLst>
              <a:ext uri="{FF2B5EF4-FFF2-40B4-BE49-F238E27FC236}">
                <a16:creationId xmlns:a16="http://schemas.microsoft.com/office/drawing/2014/main" id="{84AC2D20-0E40-4756-8D0E-5FC453894D13}"/>
              </a:ext>
            </a:extLst>
          </p:cNvPr>
          <p:cNvCxnSpPr>
            <a:cxnSpLocks/>
          </p:cNvCxnSpPr>
          <p:nvPr/>
        </p:nvCxnSpPr>
        <p:spPr>
          <a:xfrm flipV="1">
            <a:off x="8275770" y="4158481"/>
            <a:ext cx="337210" cy="14758"/>
          </a:xfrm>
          <a:prstGeom prst="straightConnector1">
            <a:avLst/>
          </a:prstGeom>
          <a:ln w="12700">
            <a:solidFill>
              <a:srgbClr val="6AA3D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9575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역사와 그룹 비전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12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519370" y="1062137"/>
            <a:ext cx="950813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2200"/>
              </a:lnSpc>
            </a:pP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 그룹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비전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‘World Class Financial Group’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으로 나아가는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과정에서 경영환경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극복과 성공 경험을 축적하여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一流 금융그룹으로 진화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를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모색하고 있습니다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13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BCA12C2-3F16-4CB9-9AA2-ADBE0F830F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70" y="2178261"/>
            <a:ext cx="8760423" cy="4226703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6393CC5-4C26-4A7A-AC17-0D02B4235DF3}"/>
              </a:ext>
            </a:extLst>
          </p:cNvPr>
          <p:cNvSpPr txBox="1"/>
          <p:nvPr/>
        </p:nvSpPr>
        <p:spPr>
          <a:xfrm>
            <a:off x="846485" y="6441804"/>
            <a:ext cx="16921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신한금융그룹의 최초 태동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B1BCE72-40EC-4623-9E37-2FD6B71B0818}"/>
              </a:ext>
            </a:extLst>
          </p:cNvPr>
          <p:cNvSpPr txBox="1"/>
          <p:nvPr/>
        </p:nvSpPr>
        <p:spPr>
          <a:xfrm>
            <a:off x="2172283" y="6059289"/>
            <a:ext cx="241861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종합금융그룹 출범</a:t>
            </a:r>
            <a:endParaRPr kumimoji="1"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지주회사 체계 전환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kumimoji="1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F4F3A00-667D-4683-8200-60018063CD1F}"/>
              </a:ext>
            </a:extLst>
          </p:cNvPr>
          <p:cNvSpPr txBox="1"/>
          <p:nvPr/>
        </p:nvSpPr>
        <p:spPr>
          <a:xfrm>
            <a:off x="3026854" y="5678999"/>
            <a:ext cx="16921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대형화</a:t>
            </a:r>
            <a:r>
              <a:rPr kumimoji="1"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/</a:t>
            </a:r>
            <a:r>
              <a:rPr kumimoji="1"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겸업화</a:t>
            </a:r>
            <a:endParaRPr kumimoji="1"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조흥은행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/LG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kumimoji="1" lang="ko-KR" alt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굿모닝증권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인수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신한생명 편입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 </a:t>
            </a:r>
            <a:endParaRPr kumimoji="1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4DEE73-6F48-4281-9F61-ACCE67564DB2}"/>
              </a:ext>
            </a:extLst>
          </p:cNvPr>
          <p:cNvSpPr txBox="1"/>
          <p:nvPr/>
        </p:nvSpPr>
        <p:spPr>
          <a:xfrm>
            <a:off x="3872948" y="5298709"/>
            <a:ext cx="16921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그룹 경영관리 체계 혁신</a:t>
            </a:r>
            <a:endParaRPr kumimoji="1"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WAY 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선포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유상증자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kumimoji="1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BEFB7BF-E96B-48A6-9674-3EF52ED6D59F}"/>
              </a:ext>
            </a:extLst>
          </p:cNvPr>
          <p:cNvSpPr txBox="1"/>
          <p:nvPr/>
        </p:nvSpPr>
        <p:spPr>
          <a:xfrm>
            <a:off x="4734917" y="4914824"/>
            <a:ext cx="16921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그룹 운영체계 개선 </a:t>
            </a:r>
            <a:endParaRPr kumimoji="1"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따뜻한 금융 선언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사업부문 도입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kumimoji="1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1988AC-5446-4D83-B888-97C55C3A0C22}"/>
              </a:ext>
            </a:extLst>
          </p:cNvPr>
          <p:cNvSpPr txBox="1"/>
          <p:nvPr/>
        </p:nvSpPr>
        <p:spPr>
          <a:xfrm>
            <a:off x="5584185" y="4533766"/>
            <a:ext cx="38312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국내외 미래성장 포트폴리오 확장</a:t>
            </a:r>
            <a:endParaRPr kumimoji="1"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오렌지라이프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kumimoji="1" lang="ko-KR" alt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아시아신탁</a:t>
            </a:r>
            <a:r>
              <a:rPr kumimoji="1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kumimoji="1"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신한벤처투자</a:t>
            </a:r>
            <a:r>
              <a:rPr kumimoji="1"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인수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kumimoji="1" lang="ko-KR" alt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신한리츠운용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AI </a:t>
            </a:r>
            <a:r>
              <a:rPr kumimoji="1"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설립</a:t>
            </a:r>
            <a:r>
              <a:rPr kumimoji="1"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kumimoji="1" lang="ko-KR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BD6A5FF-FC7D-4009-ABCC-669C7B0AF30E}"/>
              </a:ext>
            </a:extLst>
          </p:cNvPr>
          <p:cNvSpPr txBox="1"/>
          <p:nvPr/>
        </p:nvSpPr>
        <p:spPr>
          <a:xfrm>
            <a:off x="930769" y="5753728"/>
            <a:ext cx="124151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신한은행 </a:t>
            </a:r>
            <a:r>
              <a:rPr kumimoji="1" lang="en-US" altLang="ko-KR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/>
            </a:r>
            <a:br>
              <a:rPr kumimoji="1" lang="en-US" altLang="ko-KR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</a:br>
            <a:r>
              <a:rPr kumimoji="1" lang="ko-KR" altLang="en-US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창립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9AB3ACB-79A1-49A9-AE6C-CC2AF82A08BF}"/>
              </a:ext>
            </a:extLst>
          </p:cNvPr>
          <p:cNvSpPr txBox="1"/>
          <p:nvPr/>
        </p:nvSpPr>
        <p:spPr>
          <a:xfrm>
            <a:off x="2070621" y="5368520"/>
            <a:ext cx="94815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기반</a:t>
            </a:r>
            <a:r>
              <a:rPr kumimoji="1" lang="en-US" altLang="ko-KR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br>
              <a:rPr kumimoji="1" lang="en-US" altLang="ko-KR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</a:br>
            <a:r>
              <a:rPr kumimoji="1" lang="ko-KR" altLang="en-US" sz="1200" dirty="0" err="1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구축기</a:t>
            </a:r>
            <a:endParaRPr kumimoji="1" lang="ko-KR" altLang="en-US" sz="12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C0167D-0673-45B8-BA90-035277DF3A80}"/>
              </a:ext>
            </a:extLst>
          </p:cNvPr>
          <p:cNvSpPr txBox="1"/>
          <p:nvPr/>
        </p:nvSpPr>
        <p:spPr>
          <a:xfrm>
            <a:off x="2924789" y="4983312"/>
            <a:ext cx="94815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양적</a:t>
            </a:r>
            <a:r>
              <a:rPr kumimoji="1" lang="en-US" altLang="ko-KR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/>
            </a:r>
            <a:br>
              <a:rPr kumimoji="1" lang="en-US" altLang="ko-KR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</a:br>
            <a:r>
              <a:rPr kumimoji="1" lang="ko-KR" altLang="en-US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성장기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A488AE-7202-48DA-9161-9174DE552756}"/>
              </a:ext>
            </a:extLst>
          </p:cNvPr>
          <p:cNvSpPr txBox="1"/>
          <p:nvPr/>
        </p:nvSpPr>
        <p:spPr>
          <a:xfrm>
            <a:off x="3786758" y="4563492"/>
            <a:ext cx="94815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위기</a:t>
            </a:r>
            <a:r>
              <a:rPr kumimoji="1" lang="en-US" altLang="ko-KR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/>
            </a:r>
            <a:br>
              <a:rPr kumimoji="1" lang="en-US" altLang="ko-KR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</a:br>
            <a:r>
              <a:rPr kumimoji="1" lang="ko-KR" altLang="en-US" sz="1200" dirty="0" err="1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극복기</a:t>
            </a:r>
            <a:endParaRPr kumimoji="1" lang="ko-KR" altLang="en-US" sz="12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E76D087-5871-4C00-82D4-FB6C1D7EA2FF}"/>
              </a:ext>
            </a:extLst>
          </p:cNvPr>
          <p:cNvSpPr txBox="1"/>
          <p:nvPr/>
        </p:nvSpPr>
        <p:spPr>
          <a:xfrm>
            <a:off x="4640382" y="4168760"/>
            <a:ext cx="94815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20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질적</a:t>
            </a:r>
            <a:r>
              <a:rPr kumimoji="1" lang="en-US" altLang="ko-KR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/>
            </a:r>
            <a:br>
              <a:rPr kumimoji="1" lang="en-US" altLang="ko-KR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</a:br>
            <a:r>
              <a:rPr kumimoji="1" lang="ko-KR" altLang="en-US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성장기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12AF366-276E-418C-B910-B04C2404988C}"/>
              </a:ext>
            </a:extLst>
          </p:cNvPr>
          <p:cNvSpPr txBox="1"/>
          <p:nvPr/>
        </p:nvSpPr>
        <p:spPr>
          <a:xfrm>
            <a:off x="5565136" y="3829947"/>
            <a:ext cx="114473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아시아 리딩</a:t>
            </a:r>
            <a:r>
              <a:rPr kumimoji="1" lang="en-US" altLang="ko-KR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/>
            </a:r>
            <a:br>
              <a:rPr kumimoji="1" lang="en-US" altLang="ko-KR" sz="12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</a:br>
            <a:r>
              <a:rPr kumimoji="1" lang="ko-KR" altLang="en-US" sz="1200" dirty="0" err="1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도약기</a:t>
            </a:r>
            <a:endParaRPr kumimoji="1" lang="ko-KR" altLang="en-US" sz="12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8216E38-C147-43B9-9D1B-D80511991C52}"/>
              </a:ext>
            </a:extLst>
          </p:cNvPr>
          <p:cNvSpPr txBox="1"/>
          <p:nvPr/>
        </p:nvSpPr>
        <p:spPr>
          <a:xfrm>
            <a:off x="6643129" y="3478038"/>
            <a:ext cx="114473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12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一流 금융그룹 </a:t>
            </a:r>
            <a:r>
              <a:rPr kumimoji="1" lang="en-US" altLang="ko-KR" sz="12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/>
            </a:r>
            <a:br>
              <a:rPr kumimoji="1" lang="en-US" altLang="ko-KR" sz="12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</a:br>
            <a:r>
              <a:rPr kumimoji="1" lang="ko-KR" altLang="en-US" sz="12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진화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CC6A5FD-5677-46DD-8650-71BB0986386F}"/>
              </a:ext>
            </a:extLst>
          </p:cNvPr>
          <p:cNvSpPr txBox="1"/>
          <p:nvPr/>
        </p:nvSpPr>
        <p:spPr>
          <a:xfrm>
            <a:off x="7787859" y="2919306"/>
            <a:ext cx="1903334" cy="7514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74476" fontAlgn="base" latinLnBrk="0">
              <a:spcBef>
                <a:spcPct val="0"/>
              </a:spcBef>
              <a:spcAft>
                <a:spcPts val="700"/>
              </a:spcAft>
              <a:defRPr/>
            </a:pPr>
            <a:r>
              <a:rPr kumimoji="1" lang="ko-KR" altLang="en-US" sz="9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그룹 비전</a:t>
            </a:r>
            <a:endParaRPr kumimoji="1" lang="ko-KR" altLang="en-US" sz="900" dirty="0">
              <a:solidFill>
                <a:srgbClr val="CDE6F4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algn="ctr"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4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World Class Financial Group </a:t>
            </a:r>
            <a:endParaRPr kumimoji="1" lang="ko-KR" altLang="en-US" sz="14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F103111-805A-4893-9519-BA3A33629C50}"/>
              </a:ext>
            </a:extLst>
          </p:cNvPr>
          <p:cNvGrpSpPr/>
          <p:nvPr/>
        </p:nvGrpSpPr>
        <p:grpSpPr>
          <a:xfrm>
            <a:off x="1691346" y="2257408"/>
            <a:ext cx="948155" cy="2834387"/>
            <a:chOff x="1698204" y="2257408"/>
            <a:chExt cx="948155" cy="283438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0CB7FC4-CEFF-4034-9B49-BA6B3F242A7B}"/>
                </a:ext>
              </a:extLst>
            </p:cNvPr>
            <p:cNvSpPr txBox="1"/>
            <p:nvPr/>
          </p:nvSpPr>
          <p:spPr>
            <a:xfrm>
              <a:off x="1698204" y="2257408"/>
              <a:ext cx="9481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800" dirty="0">
                  <a:solidFill>
                    <a:schemeClr val="bg1">
                      <a:lumMod val="50000"/>
                    </a:schemeClr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2000~2002</a:t>
              </a:r>
            </a:p>
            <a:p>
              <a:pPr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ko-KR" sz="8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  <a:p>
              <a:pPr marL="87313"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새로운 </a:t>
              </a:r>
              <a:r>
                <a:rPr kumimoji="1" lang="en-US" altLang="ko-KR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/>
              </a:r>
              <a:br>
                <a:rPr kumimoji="1" lang="en-US" altLang="ko-KR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</a:br>
              <a:r>
                <a:rPr kumimoji="1" lang="ko-KR" altLang="en-US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천년 시작</a:t>
              </a:r>
              <a:endParaRPr kumimoji="1" lang="en-US" altLang="ko-KR" sz="9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C43E8DCB-42DE-4AD1-89D7-1F908CA40E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5503" y="2521517"/>
              <a:ext cx="0" cy="257027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8D17DD24-2E13-4CE4-AB41-4A810E754FC2}"/>
              </a:ext>
            </a:extLst>
          </p:cNvPr>
          <p:cNvGrpSpPr/>
          <p:nvPr/>
        </p:nvGrpSpPr>
        <p:grpSpPr>
          <a:xfrm>
            <a:off x="837234" y="2257408"/>
            <a:ext cx="948155" cy="3218272"/>
            <a:chOff x="1698204" y="2257408"/>
            <a:chExt cx="948155" cy="3218272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99A3AE8-64F4-483F-8E14-CCC0F38DE723}"/>
                </a:ext>
              </a:extLst>
            </p:cNvPr>
            <p:cNvSpPr txBox="1"/>
            <p:nvPr/>
          </p:nvSpPr>
          <p:spPr>
            <a:xfrm>
              <a:off x="1698204" y="2257408"/>
              <a:ext cx="9481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800" dirty="0">
                  <a:solidFill>
                    <a:schemeClr val="bg1">
                      <a:lumMod val="50000"/>
                    </a:schemeClr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1982</a:t>
              </a:r>
            </a:p>
            <a:p>
              <a:pPr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ko-KR" sz="8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</p:txBody>
        </p:sp>
        <p:cxnSp>
          <p:nvCxnSpPr>
            <p:cNvPr id="70" name="직선 연결선 69">
              <a:extLst>
                <a:ext uri="{FF2B5EF4-FFF2-40B4-BE49-F238E27FC236}">
                  <a16:creationId xmlns:a16="http://schemas.microsoft.com/office/drawing/2014/main" id="{160F052C-60D3-4310-8CD7-BE9D74CA4C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5503" y="2521517"/>
              <a:ext cx="0" cy="2954163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95072739-6140-4591-BE45-41A6DEB066D8}"/>
              </a:ext>
            </a:extLst>
          </p:cNvPr>
          <p:cNvGrpSpPr/>
          <p:nvPr/>
        </p:nvGrpSpPr>
        <p:grpSpPr>
          <a:xfrm>
            <a:off x="2545458" y="2257408"/>
            <a:ext cx="948155" cy="2441133"/>
            <a:chOff x="1698204" y="2257408"/>
            <a:chExt cx="948155" cy="2441133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F62B66C-17E6-42F4-87AE-ED0D9262D158}"/>
                </a:ext>
              </a:extLst>
            </p:cNvPr>
            <p:cNvSpPr txBox="1"/>
            <p:nvPr/>
          </p:nvSpPr>
          <p:spPr>
            <a:xfrm>
              <a:off x="1698204" y="2257408"/>
              <a:ext cx="9481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800" dirty="0">
                  <a:solidFill>
                    <a:schemeClr val="bg1">
                      <a:lumMod val="50000"/>
                    </a:schemeClr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2003~2007</a:t>
              </a:r>
            </a:p>
            <a:p>
              <a:pPr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ko-KR" sz="8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</p:txBody>
        </p: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80C2DC2A-531A-4AA2-8767-6A544B13D0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5503" y="2521517"/>
              <a:ext cx="0" cy="217702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456016CB-D42E-4A76-9F55-84D027FBD74D}"/>
              </a:ext>
            </a:extLst>
          </p:cNvPr>
          <p:cNvGrpSpPr/>
          <p:nvPr/>
        </p:nvGrpSpPr>
        <p:grpSpPr>
          <a:xfrm>
            <a:off x="3399570" y="2257408"/>
            <a:ext cx="948155" cy="2034204"/>
            <a:chOff x="1698204" y="2257408"/>
            <a:chExt cx="948155" cy="2034204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2CA4D91-53E6-4D90-808E-F006EF703141}"/>
                </a:ext>
              </a:extLst>
            </p:cNvPr>
            <p:cNvSpPr txBox="1"/>
            <p:nvPr/>
          </p:nvSpPr>
          <p:spPr>
            <a:xfrm>
              <a:off x="1698204" y="2257408"/>
              <a:ext cx="9481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800" dirty="0">
                  <a:solidFill>
                    <a:schemeClr val="bg1">
                      <a:lumMod val="50000"/>
                    </a:schemeClr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2008~2010</a:t>
              </a:r>
            </a:p>
            <a:p>
              <a:pPr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ko-KR" sz="8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  <a:p>
              <a:pPr marL="87313"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글로벌</a:t>
              </a:r>
              <a:r>
                <a:rPr kumimoji="1" lang="en-US" altLang="ko-KR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/>
              </a:r>
              <a:br>
                <a:rPr kumimoji="1" lang="en-US" altLang="ko-KR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</a:br>
              <a:r>
                <a:rPr kumimoji="1" lang="ko-KR" altLang="en-US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금융위기</a:t>
              </a:r>
              <a:endParaRPr kumimoji="1" lang="en-US" altLang="ko-KR" sz="9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</p:txBody>
        </p:sp>
        <p:cxnSp>
          <p:nvCxnSpPr>
            <p:cNvPr id="94" name="직선 연결선 93">
              <a:extLst>
                <a:ext uri="{FF2B5EF4-FFF2-40B4-BE49-F238E27FC236}">
                  <a16:creationId xmlns:a16="http://schemas.microsoft.com/office/drawing/2014/main" id="{252CF13C-1935-4B7B-9DD0-61404128B1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5503" y="2521517"/>
              <a:ext cx="0" cy="177009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그룹 94">
            <a:extLst>
              <a:ext uri="{FF2B5EF4-FFF2-40B4-BE49-F238E27FC236}">
                <a16:creationId xmlns:a16="http://schemas.microsoft.com/office/drawing/2014/main" id="{604BB561-417E-4975-844C-F705B93654B7}"/>
              </a:ext>
            </a:extLst>
          </p:cNvPr>
          <p:cNvGrpSpPr/>
          <p:nvPr/>
        </p:nvGrpSpPr>
        <p:grpSpPr>
          <a:xfrm>
            <a:off x="4253682" y="2257408"/>
            <a:ext cx="948155" cy="1626168"/>
            <a:chOff x="1698204" y="2257408"/>
            <a:chExt cx="948155" cy="1626168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A46E095-05EA-4F87-859A-65FACA8916D7}"/>
                </a:ext>
              </a:extLst>
            </p:cNvPr>
            <p:cNvSpPr txBox="1"/>
            <p:nvPr/>
          </p:nvSpPr>
          <p:spPr>
            <a:xfrm>
              <a:off x="1698204" y="2257408"/>
              <a:ext cx="9481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800" dirty="0">
                  <a:solidFill>
                    <a:schemeClr val="bg1">
                      <a:lumMod val="50000"/>
                    </a:schemeClr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2011~2016</a:t>
              </a:r>
            </a:p>
            <a:p>
              <a:pPr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ko-KR" sz="8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  <a:p>
              <a:pPr marL="87313"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불안정한</a:t>
              </a:r>
              <a:r>
                <a:rPr kumimoji="1" lang="en-US" altLang="ko-KR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/>
              </a:r>
              <a:br>
                <a:rPr kumimoji="1" lang="en-US" altLang="ko-KR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</a:br>
              <a:r>
                <a:rPr kumimoji="1" lang="ko-KR" altLang="en-US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경영환경</a:t>
              </a:r>
              <a:endParaRPr kumimoji="1" lang="en-US" altLang="ko-KR" sz="9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</p:txBody>
        </p:sp>
        <p:cxnSp>
          <p:nvCxnSpPr>
            <p:cNvPr id="102" name="직선 연결선 101">
              <a:extLst>
                <a:ext uri="{FF2B5EF4-FFF2-40B4-BE49-F238E27FC236}">
                  <a16:creationId xmlns:a16="http://schemas.microsoft.com/office/drawing/2014/main" id="{4AA5AC9E-3E9D-44A8-AB27-6DD80B2AFE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5503" y="2521517"/>
              <a:ext cx="0" cy="1362059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BEC5B947-6346-4DA4-BAF6-04D90CD53618}"/>
              </a:ext>
            </a:extLst>
          </p:cNvPr>
          <p:cNvGrpSpPr/>
          <p:nvPr/>
        </p:nvGrpSpPr>
        <p:grpSpPr>
          <a:xfrm>
            <a:off x="5107794" y="2257408"/>
            <a:ext cx="948155" cy="1216997"/>
            <a:chOff x="1698204" y="2257408"/>
            <a:chExt cx="948155" cy="1216997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8056BE3-D72D-47BB-B358-754BEBA379AA}"/>
                </a:ext>
              </a:extLst>
            </p:cNvPr>
            <p:cNvSpPr txBox="1"/>
            <p:nvPr/>
          </p:nvSpPr>
          <p:spPr>
            <a:xfrm>
              <a:off x="1698204" y="2257408"/>
              <a:ext cx="94815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800" dirty="0" smtClean="0">
                  <a:solidFill>
                    <a:schemeClr val="bg1">
                      <a:lumMod val="50000"/>
                    </a:schemeClr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2017~</a:t>
              </a:r>
              <a:r>
                <a:rPr kumimoji="1" lang="ko-KR" altLang="en-US" sz="800" dirty="0" smtClean="0">
                  <a:solidFill>
                    <a:schemeClr val="bg1">
                      <a:lumMod val="50000"/>
                    </a:schemeClr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현재</a:t>
              </a:r>
              <a:endParaRPr kumimoji="1" lang="en-US" altLang="ko-KR" sz="8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  <a:p>
              <a:pPr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altLang="ko-KR" sz="8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  <a:p>
              <a:pPr marL="87313" defTabSz="974476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ko-KR" altLang="en-US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복합적 </a:t>
              </a:r>
              <a:r>
                <a:rPr kumimoji="1" lang="en-US" altLang="ko-KR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/>
              </a:r>
              <a:br>
                <a:rPr kumimoji="1" lang="en-US" altLang="ko-KR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</a:br>
              <a:r>
                <a:rPr kumimoji="1" lang="ko-KR" altLang="en-US" sz="900" dirty="0">
                  <a:solidFill>
                    <a:srgbClr val="6AA3D8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불확실성</a:t>
              </a:r>
              <a:endParaRPr kumimoji="1" lang="en-US" altLang="ko-KR" sz="9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</p:txBody>
        </p:sp>
        <p:cxnSp>
          <p:nvCxnSpPr>
            <p:cNvPr id="105" name="직선 연결선 104">
              <a:extLst>
                <a:ext uri="{FF2B5EF4-FFF2-40B4-BE49-F238E27FC236}">
                  <a16:creationId xmlns:a16="http://schemas.microsoft.com/office/drawing/2014/main" id="{B791CB80-FAC5-4DD6-86FE-4939CAFEA7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95503" y="2521517"/>
              <a:ext cx="0" cy="95288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001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E09A86A9-F611-4346-B918-A8CF2EB5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지배구조 현황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75B5FF5-9688-4D27-A69F-FE99A365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13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254DF72-2624-4899-A375-B8CC0B8B89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/>
              <a:t>CEO &amp; </a:t>
            </a:r>
            <a:r>
              <a:rPr lang="ko-KR" altLang="en-US" dirty="0"/>
              <a:t>그룹사 경영진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E72C9EF2-E424-4A2E-838B-F35FA81F46C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326" y="1348427"/>
            <a:ext cx="4493588" cy="291486"/>
          </a:xfrm>
        </p:spPr>
        <p:txBody>
          <a:bodyPr>
            <a:normAutofit lnSpcReduction="10000"/>
          </a:bodyPr>
          <a:lstStyle/>
          <a:p>
            <a:r>
              <a:rPr lang="ko-KR" altLang="en-US" dirty="0"/>
              <a:t>주주 구성</a:t>
            </a:r>
          </a:p>
        </p:txBody>
      </p:sp>
      <p:sp>
        <p:nvSpPr>
          <p:cNvPr id="25" name="텍스트 개체 틀 24">
            <a:extLst>
              <a:ext uri="{FF2B5EF4-FFF2-40B4-BE49-F238E27FC236}">
                <a16:creationId xmlns:a16="http://schemas.microsoft.com/office/drawing/2014/main" id="{19FF77E1-A9C9-4BE7-9CF3-29DA99C870D9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665681" y="1348584"/>
            <a:ext cx="4330955" cy="291467"/>
          </a:xfrm>
        </p:spPr>
        <p:txBody>
          <a:bodyPr>
            <a:normAutofit/>
          </a:bodyPr>
          <a:lstStyle/>
          <a:p>
            <a:r>
              <a:rPr lang="ko-KR" altLang="en-US" b="0" dirty="0"/>
              <a:t>주요 주주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1CD1BFC0-A2FB-4CE6-A58D-671D500CBADC}"/>
              </a:ext>
            </a:extLst>
          </p:cNvPr>
          <p:cNvGrpSpPr/>
          <p:nvPr/>
        </p:nvGrpSpPr>
        <p:grpSpPr>
          <a:xfrm>
            <a:off x="1690872" y="1797479"/>
            <a:ext cx="2785420" cy="1856947"/>
            <a:chOff x="1579564" y="1830552"/>
            <a:chExt cx="2785004" cy="1856669"/>
          </a:xfrm>
        </p:grpSpPr>
        <p:graphicFrame>
          <p:nvGraphicFramePr>
            <p:cNvPr id="17" name="차트 16">
              <a:extLst>
                <a:ext uri="{FF2B5EF4-FFF2-40B4-BE49-F238E27FC236}">
                  <a16:creationId xmlns:a16="http://schemas.microsoft.com/office/drawing/2014/main" id="{DA0E73E8-B26C-4DD8-A9EE-42A62599EBD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99025786"/>
                </p:ext>
              </p:extLst>
            </p:nvPr>
          </p:nvGraphicFramePr>
          <p:xfrm>
            <a:off x="1579564" y="1830552"/>
            <a:ext cx="2785004" cy="18566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1ECCD21D-908A-4DA8-B2B8-F08A091C7C4B}"/>
                </a:ext>
              </a:extLst>
            </p:cNvPr>
            <p:cNvSpPr/>
            <p:nvPr/>
          </p:nvSpPr>
          <p:spPr>
            <a:xfrm>
              <a:off x="2119329" y="1923081"/>
              <a:ext cx="1692000" cy="1692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46" latinLnBrk="0"/>
              <a:r>
                <a:rPr lang="en-US" altLang="ko-KR" sz="8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2020</a:t>
              </a:r>
              <a:r>
                <a:rPr lang="ko-KR" altLang="en-US" sz="8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년말 </a:t>
              </a:r>
              <a:r>
                <a:rPr lang="ko-KR" altLang="en-US" sz="8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기준</a:t>
              </a:r>
            </a:p>
          </p:txBody>
        </p:sp>
      </p:grp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E7C9F5AA-F27A-468E-96C1-548C082372BA}"/>
              </a:ext>
            </a:extLst>
          </p:cNvPr>
          <p:cNvCxnSpPr/>
          <p:nvPr/>
        </p:nvCxnSpPr>
        <p:spPr>
          <a:xfrm>
            <a:off x="2069828" y="2012984"/>
            <a:ext cx="279442" cy="27944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표 9">
            <a:extLst>
              <a:ext uri="{FF2B5EF4-FFF2-40B4-BE49-F238E27FC236}">
                <a16:creationId xmlns:a16="http://schemas.microsoft.com/office/drawing/2014/main" id="{58EF272B-E098-47A6-987C-53F67DD33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197903"/>
              </p:ext>
            </p:extLst>
          </p:nvPr>
        </p:nvGraphicFramePr>
        <p:xfrm>
          <a:off x="778601" y="2015421"/>
          <a:ext cx="1299828" cy="57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828">
                  <a:extLst>
                    <a:ext uri="{9D8B030D-6E8A-4147-A177-3AD203B41FA5}">
                      <a16:colId xmlns:a16="http://schemas.microsoft.com/office/drawing/2014/main" val="1905676848"/>
                    </a:ext>
                  </a:extLst>
                </a:gridCol>
              </a:tblGrid>
              <a:tr h="571585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국내</a:t>
                      </a:r>
                      <a:endParaRPr lang="en-US" altLang="ko-KR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36.7%</a:t>
                      </a:r>
                      <a:endParaRPr lang="ko-KR" altLang="en-US" sz="20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281897"/>
                  </a:ext>
                </a:extLst>
              </a:tr>
            </a:tbl>
          </a:graphicData>
        </a:graphic>
      </p:graphicFrame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5E9EF419-60D8-443B-A2C2-84FF9CA4D36F}"/>
              </a:ext>
            </a:extLst>
          </p:cNvPr>
          <p:cNvCxnSpPr>
            <a:cxnSpLocks/>
          </p:cNvCxnSpPr>
          <p:nvPr/>
        </p:nvCxnSpPr>
        <p:spPr>
          <a:xfrm flipH="1">
            <a:off x="3795817" y="2012984"/>
            <a:ext cx="279442" cy="27944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표 9">
            <a:extLst>
              <a:ext uri="{FF2B5EF4-FFF2-40B4-BE49-F238E27FC236}">
                <a16:creationId xmlns:a16="http://schemas.microsoft.com/office/drawing/2014/main" id="{2FE0201C-25AF-4916-8249-9E64B4D605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301393"/>
              </p:ext>
            </p:extLst>
          </p:nvPr>
        </p:nvGraphicFramePr>
        <p:xfrm>
          <a:off x="4069690" y="2015421"/>
          <a:ext cx="1299828" cy="57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828">
                  <a:extLst>
                    <a:ext uri="{9D8B030D-6E8A-4147-A177-3AD203B41FA5}">
                      <a16:colId xmlns:a16="http://schemas.microsoft.com/office/drawing/2014/main" val="1905676848"/>
                    </a:ext>
                  </a:extLst>
                </a:gridCol>
              </a:tblGrid>
              <a:tr h="571585">
                <a:tc>
                  <a:txBody>
                    <a:bodyPr/>
                    <a:lstStyle/>
                    <a:p>
                      <a:pPr marL="0" marR="0" lvl="0" indent="0" algn="r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외국인</a:t>
                      </a:r>
                      <a:endParaRPr lang="en-US" altLang="ko-KR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r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dirty="0" smtClean="0">
                          <a:solidFill>
                            <a:srgbClr val="00428E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63.3%</a:t>
                      </a:r>
                      <a:endParaRPr lang="ko-KR" altLang="en-US" sz="2000" b="0" dirty="0">
                        <a:solidFill>
                          <a:srgbClr val="00428E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281897"/>
                  </a:ext>
                </a:extLst>
              </a:tr>
            </a:tbl>
          </a:graphicData>
        </a:graphic>
      </p:graphicFrame>
      <p:graphicFrame>
        <p:nvGraphicFramePr>
          <p:cNvPr id="7" name="표 7">
            <a:extLst>
              <a:ext uri="{FF2B5EF4-FFF2-40B4-BE49-F238E27FC236}">
                <a16:creationId xmlns:a16="http://schemas.microsoft.com/office/drawing/2014/main" id="{F91FEA92-490C-43A0-AD32-0BCE456AF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359935"/>
              </p:ext>
            </p:extLst>
          </p:nvPr>
        </p:nvGraphicFramePr>
        <p:xfrm>
          <a:off x="5763824" y="1751530"/>
          <a:ext cx="4058841" cy="20779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620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1091221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17228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회사명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지분율 </a:t>
                      </a:r>
                      <a:r>
                        <a:rPr lang="en-US" altLang="ko-KR" sz="7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(%)</a:t>
                      </a:r>
                      <a:endParaRPr lang="ko-KR" altLang="en-US" sz="7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7228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국민연금공단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9.81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172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BlackRock Fund Advisors </a:t>
                      </a:r>
                      <a:r>
                        <a:rPr lang="ko-KR" altLang="en-US" sz="700" baseline="30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주</a:t>
                      </a:r>
                      <a:r>
                        <a:rPr lang="en-US" altLang="ko-KR" sz="700" baseline="30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1)</a:t>
                      </a:r>
                      <a:endParaRPr lang="ko-KR" altLang="en-US" sz="700" baseline="30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5.63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68059"/>
                  </a:ext>
                </a:extLst>
              </a:tr>
              <a:tr h="17228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신한금융지주회사 우리사주조합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4.80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172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CENTENNIAL</a:t>
                      </a:r>
                      <a:r>
                        <a:rPr lang="en-US" altLang="ko-KR" sz="7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INVESTMENT LIMITED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3.96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  <a:tr h="172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BNP Paribas SA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3.62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285604"/>
                  </a:ext>
                </a:extLst>
              </a:tr>
              <a:tr h="172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SUPREME, L.P.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3.62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90609"/>
                  </a:ext>
                </a:extLst>
              </a:tr>
              <a:tr h="172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Citibank N.A. (ADR dept.) 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2.88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750244"/>
                  </a:ext>
                </a:extLst>
              </a:tr>
              <a:tr h="172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The Government of Singapore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1.89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358188"/>
                  </a:ext>
                </a:extLst>
              </a:tr>
              <a:tr h="172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Vanguard Total Int’l Stock Index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1.24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569955"/>
                  </a:ext>
                </a:extLst>
              </a:tr>
              <a:tr h="17228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Peoples Bank of China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1.11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  <a:tr h="172283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600" baseline="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주</a:t>
                      </a:r>
                      <a:r>
                        <a:rPr lang="en-US" altLang="ko-KR" sz="600" baseline="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1) </a:t>
                      </a:r>
                      <a:r>
                        <a:rPr lang="ko-KR" altLang="en-US" sz="600" baseline="0" dirty="0" err="1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주식등의</a:t>
                      </a:r>
                      <a:r>
                        <a:rPr lang="ko-KR" altLang="en-US" sz="600" baseline="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대량보유상황보고서 공시기준 </a:t>
                      </a:r>
                      <a:r>
                        <a:rPr lang="en-US" altLang="ko-KR" sz="600" baseline="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(2018.09.27</a:t>
                      </a:r>
                      <a:r>
                        <a:rPr lang="en-US" altLang="ko-KR" sz="6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</a:p>
                    <a:p>
                      <a:pPr latinLnBrk="1"/>
                      <a:r>
                        <a:rPr lang="ko-KR" altLang="en-US" sz="6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주</a:t>
                      </a:r>
                      <a:r>
                        <a:rPr lang="en-US" altLang="ko-KR" sz="6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2) </a:t>
                      </a:r>
                      <a:r>
                        <a:rPr lang="ko-KR" altLang="en-US" sz="600" baseline="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보통주</a:t>
                      </a:r>
                      <a:r>
                        <a:rPr lang="ko-KR" altLang="en-US" sz="6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기준</a:t>
                      </a:r>
                      <a:endParaRPr lang="en-US" altLang="ko-KR" sz="600" baseline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557935"/>
                  </a:ext>
                </a:extLst>
              </a:tr>
            </a:tbl>
          </a:graphicData>
        </a:graphic>
      </p:graphicFrame>
      <p:pic>
        <p:nvPicPr>
          <p:cNvPr id="11" name="그림 10">
            <a:extLst>
              <a:ext uri="{FF2B5EF4-FFF2-40B4-BE49-F238E27FC236}">
                <a16:creationId xmlns:a16="http://schemas.microsoft.com/office/drawing/2014/main" id="{E16A991B-6E14-413B-B4AA-9371405E2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01" y="4505476"/>
            <a:ext cx="2744372" cy="2032017"/>
          </a:xfrm>
          <a:prstGeom prst="rect">
            <a:avLst/>
          </a:prstGeom>
        </p:spPr>
      </p:pic>
      <p:graphicFrame>
        <p:nvGraphicFramePr>
          <p:cNvPr id="20" name="표 11">
            <a:extLst>
              <a:ext uri="{FF2B5EF4-FFF2-40B4-BE49-F238E27FC236}">
                <a16:creationId xmlns:a16="http://schemas.microsoft.com/office/drawing/2014/main" id="{3378A06D-F06D-4C44-9561-8D1FE4C4C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07664"/>
              </p:ext>
            </p:extLst>
          </p:nvPr>
        </p:nvGraphicFramePr>
        <p:xfrm>
          <a:off x="3670415" y="5318614"/>
          <a:ext cx="2095444" cy="1273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93319">
                <a:tc>
                  <a:txBody>
                    <a:bodyPr/>
                    <a:lstStyle/>
                    <a:p>
                      <a:pPr latinLnBrk="1">
                        <a:lnSpc>
                          <a:spcPts val="1400"/>
                        </a:lnSpc>
                      </a:pPr>
                      <a:r>
                        <a:rPr lang="ko-KR" altLang="en-US" sz="1100" b="0" dirty="0" err="1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조용병</a:t>
                      </a:r>
                      <a:r>
                        <a:rPr lang="ko-KR" altLang="en-US" sz="1100" b="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회장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980587">
                <a:tc>
                  <a:txBody>
                    <a:bodyPr/>
                    <a:lstStyle/>
                    <a:p>
                      <a:pPr latinLnBrk="1">
                        <a:lnSpc>
                          <a:spcPts val="1400"/>
                        </a:lnSpc>
                      </a:pP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신한금융지주회사 대표이사 회장 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現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</a:p>
                    <a:p>
                      <a:pPr latinLnBrk="1">
                        <a:lnSpc>
                          <a:spcPts val="1400"/>
                        </a:lnSpc>
                      </a:pP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주요 경력</a:t>
                      </a:r>
                    </a:p>
                    <a:p>
                      <a:pPr marL="88900" indent="-88900" latinLnBrk="1">
                        <a:lnSpc>
                          <a:spcPts val="14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2015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신한은행 은행장</a:t>
                      </a:r>
                    </a:p>
                    <a:p>
                      <a:pPr marL="88900" indent="-88900" latinLnBrk="1">
                        <a:lnSpc>
                          <a:spcPts val="14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2013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BNP</a:t>
                      </a:r>
                      <a:r>
                        <a:rPr lang="ko-KR" altLang="en-US" sz="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파리바자산운용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사장</a:t>
                      </a:r>
                    </a:p>
                    <a:p>
                      <a:pPr marL="88900" indent="-88900" latinLnBrk="1">
                        <a:lnSpc>
                          <a:spcPts val="14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2009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신한은행 부행장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8F8EE119-0323-4E10-A3BF-86188E7DC2DE}"/>
              </a:ext>
            </a:extLst>
          </p:cNvPr>
          <p:cNvCxnSpPr>
            <a:cxnSpLocks/>
          </p:cNvCxnSpPr>
          <p:nvPr/>
        </p:nvCxnSpPr>
        <p:spPr>
          <a:xfrm>
            <a:off x="8746236" y="1726841"/>
            <a:ext cx="0" cy="1973893"/>
          </a:xfrm>
          <a:prstGeom prst="line">
            <a:avLst/>
          </a:prstGeom>
          <a:ln w="381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텍스트 개체 틀 24">
            <a:extLst>
              <a:ext uri="{FF2B5EF4-FFF2-40B4-BE49-F238E27FC236}">
                <a16:creationId xmlns:a16="http://schemas.microsoft.com/office/drawing/2014/main" id="{E01F44DD-93F1-4853-BD1C-7A7AD6476B48}"/>
              </a:ext>
            </a:extLst>
          </p:cNvPr>
          <p:cNvSpPr txBox="1">
            <a:spLocks/>
          </p:cNvSpPr>
          <p:nvPr/>
        </p:nvSpPr>
        <p:spPr>
          <a:xfrm>
            <a:off x="5665681" y="4158481"/>
            <a:ext cx="4183751" cy="291467"/>
          </a:xfrm>
          <a:prstGeom prst="rect">
            <a:avLst/>
          </a:prstGeom>
        </p:spPr>
        <p:txBody>
          <a:bodyPr vert="horz" lIns="91454" tIns="45727" rIns="91454" bIns="45727" rtlCol="0" anchor="b">
            <a:normAutofit/>
          </a:bodyPr>
          <a:lstStyle>
            <a:lvl1pPr marL="0" indent="0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100" b="1" kern="120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defRPr>
            </a:lvl1pPr>
            <a:lvl2pPr marL="487147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29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44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58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73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288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02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17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74390"/>
            <a:r>
              <a:rPr lang="ko-KR" altLang="en-US" b="0" dirty="0"/>
              <a:t>그룹사 경영진 현황 </a:t>
            </a:r>
            <a:r>
              <a:rPr lang="en-US" altLang="ko-KR" b="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en-US" altLang="ko-KR" b="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2020</a:t>
            </a:r>
            <a:r>
              <a:rPr lang="ko-KR" altLang="en-US" b="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년말 </a:t>
            </a:r>
            <a:r>
              <a:rPr lang="ko-KR" altLang="en-US" b="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기준</a:t>
            </a:r>
            <a:r>
              <a:rPr lang="en-US" altLang="ko-KR" b="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b="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27" name="표 11">
            <a:extLst>
              <a:ext uri="{FF2B5EF4-FFF2-40B4-BE49-F238E27FC236}">
                <a16:creationId xmlns:a16="http://schemas.microsoft.com/office/drawing/2014/main" id="{00175515-D112-42F5-A4E9-20506DE64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551297"/>
              </p:ext>
            </p:extLst>
          </p:nvPr>
        </p:nvGraphicFramePr>
        <p:xfrm>
          <a:off x="5763825" y="4546150"/>
          <a:ext cx="1991865" cy="2118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05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762560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01.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신한은행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진옥동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은행장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02.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신한카드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임영진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대표이사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03.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신한금융투자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이영창</a:t>
                      </a:r>
                      <a:r>
                        <a:rPr lang="ko-KR" altLang="en-US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대표이사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04.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신한생명보험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성대규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대표이사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05.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오렌지라이프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이영종</a:t>
                      </a:r>
                      <a:r>
                        <a:rPr lang="ko-KR" altLang="en-US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대표이사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0497730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06.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신한캐피탈</a:t>
                      </a:r>
                      <a:r>
                        <a:rPr lang="en-US" altLang="ko-KR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정운진</a:t>
                      </a:r>
                      <a:r>
                        <a:rPr lang="ko-KR" altLang="en-US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대표이사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4423189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07.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신한자산운용</a:t>
                      </a:r>
                      <a:r>
                        <a:rPr lang="en-US" altLang="ko-KR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이창구</a:t>
                      </a:r>
                      <a:r>
                        <a:rPr lang="ko-KR" altLang="en-US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대표이사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361598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08.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제주은행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서현주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은행장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6892251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09.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신한저축은행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이희수</a:t>
                      </a:r>
                      <a:r>
                        <a:rPr lang="ko-KR" altLang="en-US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대표이사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4459270"/>
                  </a:ext>
                </a:extLst>
              </a:tr>
            </a:tbl>
          </a:graphicData>
        </a:graphic>
      </p:graphicFrame>
      <p:graphicFrame>
        <p:nvGraphicFramePr>
          <p:cNvPr id="34" name="표 11">
            <a:extLst>
              <a:ext uri="{FF2B5EF4-FFF2-40B4-BE49-F238E27FC236}">
                <a16:creationId xmlns:a16="http://schemas.microsoft.com/office/drawing/2014/main" id="{C4F7B7D9-1669-43C4-9A25-3E83511D7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268340"/>
              </p:ext>
            </p:extLst>
          </p:nvPr>
        </p:nvGraphicFramePr>
        <p:xfrm>
          <a:off x="7830799" y="4546150"/>
          <a:ext cx="1991865" cy="1882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05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762560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10.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아시아신탁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배일규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대표이사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11.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DS: </a:t>
                      </a:r>
                      <a:r>
                        <a:rPr lang="ko-KR" altLang="en-US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이성용</a:t>
                      </a:r>
                      <a:r>
                        <a:rPr lang="ko-KR" altLang="en-US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대표이사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12.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신한아이타스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최병화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대표이사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13.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신한신용정보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이기준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대표이사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14.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신한대체투자운용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김희송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대표이사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0497730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15.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신한리츠운용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남궁훈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대표이사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4423189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16.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lang="ko-KR" altLang="en-US" sz="8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en-US" altLang="ko-KR" sz="8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AI: </a:t>
                      </a:r>
                      <a:r>
                        <a:rPr lang="ko-KR" altLang="en-US" sz="800" b="0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배진수</a:t>
                      </a:r>
                      <a:r>
                        <a:rPr lang="ko-KR" altLang="en-US" sz="8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대표이사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361598"/>
                  </a:ext>
                </a:extLst>
              </a:tr>
              <a:tr h="23536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17.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신한벤처투자</a:t>
                      </a:r>
                      <a:r>
                        <a:rPr lang="en-US" altLang="ko-KR" sz="8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+mn-cs"/>
                        </a:rPr>
                        <a:t>이동현</a:t>
                      </a:r>
                      <a:r>
                        <a:rPr lang="ko-KR" altLang="en-US" sz="800" b="1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대표이사</a:t>
                      </a:r>
                      <a:endParaRPr lang="ko-KR" altLang="en-US" sz="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34115"/>
                  </a:ext>
                </a:extLst>
              </a:tr>
            </a:tbl>
          </a:graphicData>
        </a:graphic>
      </p:graphicFrame>
      <p:sp>
        <p:nvSpPr>
          <p:cNvPr id="54" name="Text Box 237"/>
          <p:cNvSpPr txBox="1">
            <a:spLocks noChangeArrowheads="1"/>
          </p:cNvSpPr>
          <p:nvPr/>
        </p:nvSpPr>
        <p:spPr bwMode="gray">
          <a:xfrm>
            <a:off x="8263309" y="1467608"/>
            <a:ext cx="1513291" cy="10772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marL="252551" indent="-252551" algn="r" eaLnBrk="0" latinLnBrk="0" hangingPunct="0">
              <a:buClr>
                <a:srgbClr val="F2C138"/>
              </a:buClr>
              <a:buSzPct val="80000"/>
            </a:pPr>
            <a:r>
              <a:rPr lang="en-US" altLang="zh-CN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en-US" altLang="zh-CN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2020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년말 </a:t>
            </a: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기준</a:t>
            </a: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zh-CN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9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218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표 107">
            <a:extLst>
              <a:ext uri="{FF2B5EF4-FFF2-40B4-BE49-F238E27FC236}">
                <a16:creationId xmlns:a16="http://schemas.microsoft.com/office/drawing/2014/main" id="{1FB2B86C-4098-42CF-A391-08246C9F75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1258" y="1854226"/>
          <a:ext cx="9539446" cy="4968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4968552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고객중심의 </a:t>
            </a:r>
            <a:r>
              <a:rPr lang="en-US" altLang="ko-KR" dirty="0" smtClean="0"/>
              <a:t>One </a:t>
            </a:r>
            <a:r>
              <a:rPr lang="en-US" altLang="ko-KR" dirty="0" err="1"/>
              <a:t>Shinhan</a:t>
            </a:r>
            <a:r>
              <a:rPr lang="en-US" altLang="ko-KR" dirty="0"/>
              <a:t> </a:t>
            </a:r>
            <a:r>
              <a:rPr lang="ko-KR" altLang="en-US" dirty="0" smtClean="0"/>
              <a:t>체계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14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83366" y="1062137"/>
            <a:ext cx="9868175" cy="63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2200"/>
              </a:lnSpc>
            </a:pP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고객관점에서 그룹의 최상의 상품과 서비스를 제공하는 것으로 기존 ‘</a:t>
            </a:r>
            <a:r>
              <a:rPr lang="ko-KR" altLang="en-US" sz="13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시너지’의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의미를 고객 중심으로 혁신하여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 차원의 강력하고 신속한 실행 체계 구축을 위해 </a:t>
            </a:r>
            <a:r>
              <a:rPr lang="ko-KR" altLang="en-US" sz="13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원신한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전략을 추진하고 있습니다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13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0" name="텍스트 개체 틀 5">
            <a:extLst>
              <a:ext uri="{FF2B5EF4-FFF2-40B4-BE49-F238E27FC236}">
                <a16:creationId xmlns:a16="http://schemas.microsoft.com/office/drawing/2014/main" id="{2FEBCAAC-EF19-4B06-A8A7-4733FC54BA67}"/>
              </a:ext>
            </a:extLst>
          </p:cNvPr>
          <p:cNvSpPr txBox="1">
            <a:spLocks/>
          </p:cNvSpPr>
          <p:nvPr/>
        </p:nvSpPr>
        <p:spPr>
          <a:xfrm>
            <a:off x="625326" y="2014920"/>
            <a:ext cx="4493588" cy="29148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신한금융그룹 협업모델 </a:t>
            </a:r>
            <a:r>
              <a:rPr lang="en-US" altLang="ko-KR" sz="14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4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사업부문제</a:t>
            </a:r>
            <a:r>
              <a:rPr lang="en-US" altLang="ko-KR" sz="14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4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1" name="Rectangle 9">
            <a:extLst>
              <a:ext uri="{FF2B5EF4-FFF2-40B4-BE49-F238E27FC236}">
                <a16:creationId xmlns:a16="http://schemas.microsoft.com/office/drawing/2014/main" id="{2EFA0E4B-6DE3-424D-BCBF-E942F826FDDB}"/>
              </a:ext>
            </a:extLst>
          </p:cNvPr>
          <p:cNvSpPr>
            <a:spLocks noChangeArrowheads="1"/>
          </p:cNvSpPr>
          <p:nvPr/>
        </p:nvSpPr>
        <p:spPr bwMode="gray">
          <a:xfrm>
            <a:off x="810481" y="2898269"/>
            <a:ext cx="576064" cy="3528464"/>
          </a:xfrm>
          <a:prstGeom prst="rect">
            <a:avLst/>
          </a:prstGeom>
          <a:solidFill>
            <a:srgbClr val="B8D1E6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defRPr/>
            </a:pPr>
            <a:r>
              <a:rPr lang="ko-KR" altLang="en-US" sz="900" kern="0" dirty="0">
                <a:solidFill>
                  <a:srgbClr val="00428E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>신한</a:t>
            </a:r>
            <a:endParaRPr lang="en-US" altLang="ko-KR" sz="900" kern="0" dirty="0">
              <a:solidFill>
                <a:srgbClr val="00428E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  <a:p>
            <a:pPr algn="ctr" defTabSz="908794" latinLnBrk="0">
              <a:defRPr/>
            </a:pPr>
            <a:r>
              <a:rPr lang="ko-KR" altLang="en-US" sz="900" kern="0" dirty="0">
                <a:solidFill>
                  <a:srgbClr val="00428E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>금융</a:t>
            </a:r>
            <a:endParaRPr lang="en-US" altLang="ko-KR" sz="900" kern="0" dirty="0">
              <a:solidFill>
                <a:srgbClr val="00428E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  <a:p>
            <a:pPr algn="ctr" defTabSz="908794" latinLnBrk="0">
              <a:defRPr/>
            </a:pPr>
            <a:r>
              <a:rPr lang="ko-KR" altLang="en-US" sz="900" kern="0" dirty="0">
                <a:solidFill>
                  <a:srgbClr val="00428E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>그룹</a:t>
            </a:r>
            <a:endParaRPr lang="en-US" altLang="zh-CN" sz="1100" kern="0" dirty="0">
              <a:solidFill>
                <a:srgbClr val="00428E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94" name="Rectangle 9">
            <a:extLst>
              <a:ext uri="{FF2B5EF4-FFF2-40B4-BE49-F238E27FC236}">
                <a16:creationId xmlns:a16="http://schemas.microsoft.com/office/drawing/2014/main" id="{A47FA442-FC71-4E1A-BF38-7381FB83D9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4577" y="2532505"/>
            <a:ext cx="576064" cy="4038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108000" rIns="0" bIns="45440" anchor="t"/>
          <a:lstStyle/>
          <a:p>
            <a:pPr algn="ctr" defTabSz="908794" latinLnBrk="0">
              <a:defRPr/>
            </a:pPr>
            <a:r>
              <a:rPr lang="ko-KR" altLang="en-US" sz="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>은행</a:t>
            </a:r>
            <a:endParaRPr lang="en-US" altLang="zh-CN" sz="800" kern="0" dirty="0">
              <a:solidFill>
                <a:schemeClr val="tx1">
                  <a:lumMod val="50000"/>
                  <a:lumOff val="50000"/>
                </a:schemeClr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96" name="Rectangle 9">
            <a:extLst>
              <a:ext uri="{FF2B5EF4-FFF2-40B4-BE49-F238E27FC236}">
                <a16:creationId xmlns:a16="http://schemas.microsoft.com/office/drawing/2014/main" id="{D9C5A68E-5AA0-4D98-B446-8D94A3489EB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86645" y="2532505"/>
            <a:ext cx="576064" cy="4038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108000" rIns="0" bIns="45440" anchor="t"/>
          <a:lstStyle/>
          <a:p>
            <a:pPr algn="ctr" defTabSz="908794" latinLnBrk="0">
              <a:defRPr/>
            </a:pPr>
            <a:r>
              <a:rPr lang="ko-KR" altLang="en-US" sz="800" kern="0">
                <a:solidFill>
                  <a:schemeClr val="tx1">
                    <a:lumMod val="50000"/>
                    <a:lumOff val="50000"/>
                  </a:schemeClr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>증권</a:t>
            </a:r>
            <a:endParaRPr lang="en-US" altLang="zh-CN" sz="800" kern="0" dirty="0">
              <a:solidFill>
                <a:schemeClr val="tx1">
                  <a:lumMod val="50000"/>
                  <a:lumOff val="50000"/>
                </a:schemeClr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97" name="Rectangle 9">
            <a:extLst>
              <a:ext uri="{FF2B5EF4-FFF2-40B4-BE49-F238E27FC236}">
                <a16:creationId xmlns:a16="http://schemas.microsoft.com/office/drawing/2014/main" id="{1144E447-6F98-49D6-B5F0-0FDF7B99401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898713" y="2532505"/>
            <a:ext cx="576064" cy="4038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108000" rIns="0" bIns="45440" anchor="t"/>
          <a:lstStyle/>
          <a:p>
            <a:pPr algn="ctr" defTabSz="908794" latinLnBrk="0">
              <a:defRPr/>
            </a:pPr>
            <a:r>
              <a:rPr lang="ko-KR" altLang="en-US" sz="800" kern="0">
                <a:solidFill>
                  <a:schemeClr val="tx1">
                    <a:lumMod val="50000"/>
                    <a:lumOff val="50000"/>
                  </a:schemeClr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>생명</a:t>
            </a:r>
            <a:endParaRPr lang="en-US" altLang="zh-CN" sz="800" kern="0" dirty="0">
              <a:solidFill>
                <a:schemeClr val="tx1">
                  <a:lumMod val="50000"/>
                  <a:lumOff val="50000"/>
                </a:schemeClr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99" name="Rectangle 9">
            <a:extLst>
              <a:ext uri="{FF2B5EF4-FFF2-40B4-BE49-F238E27FC236}">
                <a16:creationId xmlns:a16="http://schemas.microsoft.com/office/drawing/2014/main" id="{ED160343-1E1A-42F0-AED6-65780773E26A}"/>
              </a:ext>
            </a:extLst>
          </p:cNvPr>
          <p:cNvSpPr>
            <a:spLocks noChangeArrowheads="1"/>
          </p:cNvSpPr>
          <p:nvPr/>
        </p:nvSpPr>
        <p:spPr bwMode="gray">
          <a:xfrm>
            <a:off x="3510781" y="2532505"/>
            <a:ext cx="576064" cy="4038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108000" rIns="0" bIns="45440" anchor="t"/>
          <a:lstStyle/>
          <a:p>
            <a:pPr algn="ctr" defTabSz="908794" latinLnBrk="0">
              <a:defRPr/>
            </a:pPr>
            <a:r>
              <a:rPr lang="ko-KR" altLang="en-US" sz="800" kern="0">
                <a:solidFill>
                  <a:schemeClr val="tx1">
                    <a:lumMod val="50000"/>
                    <a:lumOff val="50000"/>
                  </a:schemeClr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>카드</a:t>
            </a:r>
            <a:endParaRPr lang="en-US" altLang="zh-CN" sz="800" kern="0" dirty="0">
              <a:solidFill>
                <a:schemeClr val="tx1">
                  <a:lumMod val="50000"/>
                  <a:lumOff val="50000"/>
                </a:schemeClr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00" name="Rectangle 9">
            <a:extLst>
              <a:ext uri="{FF2B5EF4-FFF2-40B4-BE49-F238E27FC236}">
                <a16:creationId xmlns:a16="http://schemas.microsoft.com/office/drawing/2014/main" id="{BED8AA79-9209-449C-ADB6-96FC8128CB0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22849" y="2532505"/>
            <a:ext cx="576064" cy="4038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108000" rIns="0" bIns="45440" anchor="t"/>
          <a:lstStyle/>
          <a:p>
            <a:pPr algn="ctr" defTabSz="908794" latinLnBrk="0">
              <a:defRPr/>
            </a:pPr>
            <a:r>
              <a:rPr lang="ko-KR" altLang="en-US" sz="800" kern="0">
                <a:solidFill>
                  <a:schemeClr val="tx1">
                    <a:lumMod val="50000"/>
                    <a:lumOff val="50000"/>
                  </a:schemeClr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>캐피탈</a:t>
            </a:r>
            <a:endParaRPr lang="en-US" altLang="zh-CN" sz="800" kern="0" dirty="0">
              <a:solidFill>
                <a:schemeClr val="tx1">
                  <a:lumMod val="50000"/>
                  <a:lumOff val="50000"/>
                </a:schemeClr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02" name="Rectangle 9">
            <a:extLst>
              <a:ext uri="{FF2B5EF4-FFF2-40B4-BE49-F238E27FC236}">
                <a16:creationId xmlns:a16="http://schemas.microsoft.com/office/drawing/2014/main" id="{2581BC12-5C28-49AB-A85B-46D8FF400A5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34917" y="2532505"/>
            <a:ext cx="576064" cy="40382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0" tIns="108000" rIns="0" bIns="45440" anchor="t"/>
          <a:lstStyle/>
          <a:p>
            <a:pPr algn="ctr" defTabSz="908794" latinLnBrk="0">
              <a:defRPr/>
            </a:pPr>
            <a:r>
              <a:rPr lang="ko-KR" altLang="en-US" sz="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>자산운용 </a:t>
            </a:r>
            <a:r>
              <a:rPr lang="en-US" altLang="ko-KR" sz="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/>
            </a:r>
            <a:br>
              <a:rPr lang="en-US" altLang="ko-KR" sz="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</a:br>
            <a:r>
              <a:rPr lang="ko-KR" altLang="en-US" sz="8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>등</a:t>
            </a:r>
            <a:endParaRPr lang="en-US" altLang="zh-CN" sz="800" kern="0" dirty="0">
              <a:solidFill>
                <a:schemeClr val="tx1">
                  <a:lumMod val="50000"/>
                  <a:lumOff val="50000"/>
                </a:schemeClr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05" name="Rectangle 9">
            <a:extLst>
              <a:ext uri="{FF2B5EF4-FFF2-40B4-BE49-F238E27FC236}">
                <a16:creationId xmlns:a16="http://schemas.microsoft.com/office/drawing/2014/main" id="{5C169E5B-FBE7-452D-9C27-82A22FB7B32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4577" y="6030689"/>
            <a:ext cx="3625114" cy="396044"/>
          </a:xfrm>
          <a:prstGeom prst="rect">
            <a:avLst/>
          </a:prstGeom>
          <a:solidFill>
            <a:srgbClr val="6AA3D8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defTabSz="908794" latinLnBrk="0">
              <a:spcAft>
                <a:spcPts val="300"/>
              </a:spcAft>
              <a:defRPr/>
            </a:pP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시너지 창출 활동 및 프로그램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, </a:t>
            </a: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공동마케팅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, </a:t>
            </a: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그룹 공동상품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, </a:t>
            </a: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교차판매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, </a:t>
            </a: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고객소개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, </a:t>
            </a:r>
            <a:b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</a:b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그룹 통합 리워드 서비스 및 통합 플랫폼 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(</a:t>
            </a: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신한플러스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)</a:t>
            </a:r>
          </a:p>
        </p:txBody>
      </p:sp>
      <p:sp>
        <p:nvSpPr>
          <p:cNvPr id="106" name="Rectangle 9">
            <a:extLst>
              <a:ext uri="{FF2B5EF4-FFF2-40B4-BE49-F238E27FC236}">
                <a16:creationId xmlns:a16="http://schemas.microsoft.com/office/drawing/2014/main" id="{1ED77EF4-3E0F-4001-ABAC-2B37EB63C3D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4577" y="4638503"/>
            <a:ext cx="3625114" cy="252000"/>
          </a:xfrm>
          <a:prstGeom prst="rect">
            <a:avLst/>
          </a:prstGeom>
          <a:solidFill>
            <a:srgbClr val="6AA3D8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defTabSz="908794" latinLnBrk="0">
              <a:spcAft>
                <a:spcPts val="300"/>
              </a:spcAft>
              <a:defRPr/>
            </a:pP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그룹 부동산사업라인 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(</a:t>
            </a: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자산운용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, </a:t>
            </a: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아시아신탁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, </a:t>
            </a: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대체투자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, </a:t>
            </a:r>
            <a:r>
              <a:rPr lang="ko-KR" altLang="en-US" sz="800" kern="0" dirty="0" err="1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리츠운용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, GIB, WM)</a:t>
            </a:r>
          </a:p>
        </p:txBody>
      </p:sp>
      <p:sp>
        <p:nvSpPr>
          <p:cNvPr id="110" name="Rectangle 9">
            <a:extLst>
              <a:ext uri="{FF2B5EF4-FFF2-40B4-BE49-F238E27FC236}">
                <a16:creationId xmlns:a16="http://schemas.microsoft.com/office/drawing/2014/main" id="{0EDFF2F4-97AD-41D8-A05D-A370BC16547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4577" y="2898268"/>
            <a:ext cx="1800200" cy="252000"/>
          </a:xfrm>
          <a:prstGeom prst="rect">
            <a:avLst/>
          </a:prstGeom>
          <a:solidFill>
            <a:srgbClr val="00428E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defTabSz="908794" latinLnBrk="0">
              <a:spcAft>
                <a:spcPts val="300"/>
              </a:spcAft>
              <a:defRPr/>
            </a:pP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WM (Wealth Management)</a:t>
            </a:r>
          </a:p>
        </p:txBody>
      </p:sp>
      <p:sp>
        <p:nvSpPr>
          <p:cNvPr id="112" name="Rectangle 9">
            <a:extLst>
              <a:ext uri="{FF2B5EF4-FFF2-40B4-BE49-F238E27FC236}">
                <a16:creationId xmlns:a16="http://schemas.microsoft.com/office/drawing/2014/main" id="{E567E1F3-77A2-496A-8E76-7DD7F14F540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4577" y="3246315"/>
            <a:ext cx="1800200" cy="252000"/>
          </a:xfrm>
          <a:prstGeom prst="rect">
            <a:avLst/>
          </a:prstGeom>
          <a:solidFill>
            <a:srgbClr val="00428E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defTabSz="908794" latinLnBrk="0">
              <a:spcAft>
                <a:spcPts val="300"/>
              </a:spcAft>
              <a:defRPr/>
            </a:pP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GIB (Investment Banking)</a:t>
            </a:r>
          </a:p>
        </p:txBody>
      </p:sp>
      <p:sp>
        <p:nvSpPr>
          <p:cNvPr id="113" name="Rectangle 9">
            <a:extLst>
              <a:ext uri="{FF2B5EF4-FFF2-40B4-BE49-F238E27FC236}">
                <a16:creationId xmlns:a16="http://schemas.microsoft.com/office/drawing/2014/main" id="{4BA765A9-9028-420B-8D3A-F265A87DACC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4577" y="3594362"/>
            <a:ext cx="1800200" cy="252000"/>
          </a:xfrm>
          <a:prstGeom prst="rect">
            <a:avLst/>
          </a:prstGeom>
          <a:solidFill>
            <a:srgbClr val="00428E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defTabSz="908794" latinLnBrk="0">
              <a:spcAft>
                <a:spcPts val="300"/>
              </a:spcAft>
              <a:defRPr/>
            </a:pP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GMS (Global Market &amp; Securities)</a:t>
            </a:r>
          </a:p>
        </p:txBody>
      </p:sp>
      <p:sp>
        <p:nvSpPr>
          <p:cNvPr id="114" name="Rectangle 9">
            <a:extLst>
              <a:ext uri="{FF2B5EF4-FFF2-40B4-BE49-F238E27FC236}">
                <a16:creationId xmlns:a16="http://schemas.microsoft.com/office/drawing/2014/main" id="{FEA535CF-9E1B-4FD7-BF50-6D0CC80EEAD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4577" y="3942409"/>
            <a:ext cx="2412268" cy="252000"/>
          </a:xfrm>
          <a:prstGeom prst="rect">
            <a:avLst/>
          </a:prstGeom>
          <a:solidFill>
            <a:srgbClr val="00428E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defTabSz="908794" latinLnBrk="0">
              <a:spcAft>
                <a:spcPts val="300"/>
              </a:spcAft>
              <a:defRPr/>
            </a:pP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Global Business</a:t>
            </a:r>
          </a:p>
        </p:txBody>
      </p:sp>
      <p:sp>
        <p:nvSpPr>
          <p:cNvPr id="115" name="Rectangle 9">
            <a:extLst>
              <a:ext uri="{FF2B5EF4-FFF2-40B4-BE49-F238E27FC236}">
                <a16:creationId xmlns:a16="http://schemas.microsoft.com/office/drawing/2014/main" id="{F4478F61-FC84-4595-98B3-69EDAF2F95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4577" y="4290456"/>
            <a:ext cx="1800200" cy="252000"/>
          </a:xfrm>
          <a:prstGeom prst="rect">
            <a:avLst/>
          </a:prstGeom>
          <a:solidFill>
            <a:srgbClr val="00428E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defTabSz="908794" latinLnBrk="0">
              <a:spcAft>
                <a:spcPts val="300"/>
              </a:spcAft>
              <a:defRPr/>
            </a:pP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퇴직연금 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(Pensions)</a:t>
            </a:r>
          </a:p>
        </p:txBody>
      </p:sp>
      <p:sp>
        <p:nvSpPr>
          <p:cNvPr id="116" name="Rectangle 9">
            <a:extLst>
              <a:ext uri="{FF2B5EF4-FFF2-40B4-BE49-F238E27FC236}">
                <a16:creationId xmlns:a16="http://schemas.microsoft.com/office/drawing/2014/main" id="{87A9A7F9-9468-4427-814A-A6835B8DC3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4577" y="4986550"/>
            <a:ext cx="3625114" cy="252000"/>
          </a:xfrm>
          <a:prstGeom prst="rect">
            <a:avLst/>
          </a:prstGeom>
          <a:solidFill>
            <a:srgbClr val="6AA3D8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defTabSz="908794" latinLnBrk="0">
              <a:spcAft>
                <a:spcPts val="300"/>
              </a:spcAft>
              <a:defRPr/>
            </a:pP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Digital (CDO, </a:t>
            </a:r>
            <a:r>
              <a:rPr lang="en-US" altLang="ko-KR" sz="800" kern="0" dirty="0" err="1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Shinhan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 Digital Innovation Institute)</a:t>
            </a:r>
          </a:p>
        </p:txBody>
      </p:sp>
      <p:sp>
        <p:nvSpPr>
          <p:cNvPr id="117" name="Rectangle 9">
            <a:extLst>
              <a:ext uri="{FF2B5EF4-FFF2-40B4-BE49-F238E27FC236}">
                <a16:creationId xmlns:a16="http://schemas.microsoft.com/office/drawing/2014/main" id="{647FE075-BFF8-4861-9F5F-253BD164B5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4577" y="5334597"/>
            <a:ext cx="3625114" cy="252000"/>
          </a:xfrm>
          <a:prstGeom prst="rect">
            <a:avLst/>
          </a:prstGeom>
          <a:solidFill>
            <a:srgbClr val="6AA3D8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defTabSz="908794" latinLnBrk="0">
              <a:spcAft>
                <a:spcPts val="300"/>
              </a:spcAft>
              <a:defRPr/>
            </a:pP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판매 채널 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(Distribution Channel)</a:t>
            </a:r>
          </a:p>
        </p:txBody>
      </p:sp>
      <p:sp>
        <p:nvSpPr>
          <p:cNvPr id="118" name="Rectangle 9">
            <a:extLst>
              <a:ext uri="{FF2B5EF4-FFF2-40B4-BE49-F238E27FC236}">
                <a16:creationId xmlns:a16="http://schemas.microsoft.com/office/drawing/2014/main" id="{8E93DFE8-A6CC-4C13-A3CC-8A22B9EA9D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74577" y="5682644"/>
            <a:ext cx="3625114" cy="252000"/>
          </a:xfrm>
          <a:prstGeom prst="rect">
            <a:avLst/>
          </a:prstGeom>
          <a:solidFill>
            <a:srgbClr val="6AA3D8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defTabSz="908794" latinLnBrk="0">
              <a:spcAft>
                <a:spcPts val="300"/>
              </a:spcAft>
              <a:defRPr/>
            </a:pPr>
            <a:r>
              <a:rPr lang="ko-KR" altLang="en-US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고객 기반 </a:t>
            </a:r>
            <a:r>
              <a:rPr lang="en-US" altLang="ko-KR" sz="8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(Customer Base)</a:t>
            </a:r>
          </a:p>
        </p:txBody>
      </p:sp>
      <p:cxnSp>
        <p:nvCxnSpPr>
          <p:cNvPr id="120" name="연결선: 꺾임 119">
            <a:extLst>
              <a:ext uri="{FF2B5EF4-FFF2-40B4-BE49-F238E27FC236}">
                <a16:creationId xmlns:a16="http://schemas.microsoft.com/office/drawing/2014/main" id="{F6947244-09A7-4622-85D9-D76958BF7ED1}"/>
              </a:ext>
            </a:extLst>
          </p:cNvPr>
          <p:cNvCxnSpPr>
            <a:cxnSpLocks/>
            <a:stCxn id="91" idx="3"/>
            <a:endCxn id="110" idx="1"/>
          </p:cNvCxnSpPr>
          <p:nvPr/>
        </p:nvCxnSpPr>
        <p:spPr>
          <a:xfrm flipV="1">
            <a:off x="1386545" y="3024268"/>
            <a:ext cx="288032" cy="1638233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연결선: 꺾임 120">
            <a:extLst>
              <a:ext uri="{FF2B5EF4-FFF2-40B4-BE49-F238E27FC236}">
                <a16:creationId xmlns:a16="http://schemas.microsoft.com/office/drawing/2014/main" id="{DCFC733F-C231-41FE-B77D-79ED4CB1028B}"/>
              </a:ext>
            </a:extLst>
          </p:cNvPr>
          <p:cNvCxnSpPr>
            <a:cxnSpLocks/>
            <a:stCxn id="91" idx="3"/>
            <a:endCxn id="112" idx="1"/>
          </p:cNvCxnSpPr>
          <p:nvPr/>
        </p:nvCxnSpPr>
        <p:spPr>
          <a:xfrm flipV="1">
            <a:off x="1386545" y="3372315"/>
            <a:ext cx="288032" cy="1290186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연결선: 꺾임 122">
            <a:extLst>
              <a:ext uri="{FF2B5EF4-FFF2-40B4-BE49-F238E27FC236}">
                <a16:creationId xmlns:a16="http://schemas.microsoft.com/office/drawing/2014/main" id="{73A99C4E-65CF-4854-B366-1C28C5B5DE6A}"/>
              </a:ext>
            </a:extLst>
          </p:cNvPr>
          <p:cNvCxnSpPr>
            <a:cxnSpLocks/>
            <a:stCxn id="91" idx="3"/>
            <a:endCxn id="113" idx="1"/>
          </p:cNvCxnSpPr>
          <p:nvPr/>
        </p:nvCxnSpPr>
        <p:spPr>
          <a:xfrm flipV="1">
            <a:off x="1386545" y="3720362"/>
            <a:ext cx="288032" cy="942139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연결선: 꺾임 124">
            <a:extLst>
              <a:ext uri="{FF2B5EF4-FFF2-40B4-BE49-F238E27FC236}">
                <a16:creationId xmlns:a16="http://schemas.microsoft.com/office/drawing/2014/main" id="{EEED0E52-7307-4E7B-966A-A58422D780EE}"/>
              </a:ext>
            </a:extLst>
          </p:cNvPr>
          <p:cNvCxnSpPr>
            <a:cxnSpLocks/>
            <a:stCxn id="91" idx="3"/>
            <a:endCxn id="114" idx="1"/>
          </p:cNvCxnSpPr>
          <p:nvPr/>
        </p:nvCxnSpPr>
        <p:spPr>
          <a:xfrm flipV="1">
            <a:off x="1386545" y="4068409"/>
            <a:ext cx="288032" cy="594092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연결선: 꺾임 127">
            <a:extLst>
              <a:ext uri="{FF2B5EF4-FFF2-40B4-BE49-F238E27FC236}">
                <a16:creationId xmlns:a16="http://schemas.microsoft.com/office/drawing/2014/main" id="{B68B1AEE-3FBD-406C-81FA-78084593AF20}"/>
              </a:ext>
            </a:extLst>
          </p:cNvPr>
          <p:cNvCxnSpPr>
            <a:cxnSpLocks/>
            <a:stCxn id="91" idx="3"/>
            <a:endCxn id="115" idx="1"/>
          </p:cNvCxnSpPr>
          <p:nvPr/>
        </p:nvCxnSpPr>
        <p:spPr>
          <a:xfrm flipV="1">
            <a:off x="1386545" y="4416456"/>
            <a:ext cx="288032" cy="246045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연결선: 꺾임 128">
            <a:extLst>
              <a:ext uri="{FF2B5EF4-FFF2-40B4-BE49-F238E27FC236}">
                <a16:creationId xmlns:a16="http://schemas.microsoft.com/office/drawing/2014/main" id="{99B74583-1A15-42CB-9A49-FEB66544E88B}"/>
              </a:ext>
            </a:extLst>
          </p:cNvPr>
          <p:cNvCxnSpPr>
            <a:cxnSpLocks/>
            <a:endCxn id="106" idx="1"/>
          </p:cNvCxnSpPr>
          <p:nvPr/>
        </p:nvCxnSpPr>
        <p:spPr>
          <a:xfrm>
            <a:off x="1386545" y="4662501"/>
            <a:ext cx="288032" cy="102002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연결선: 꺾임 130">
            <a:extLst>
              <a:ext uri="{FF2B5EF4-FFF2-40B4-BE49-F238E27FC236}">
                <a16:creationId xmlns:a16="http://schemas.microsoft.com/office/drawing/2014/main" id="{E71DC104-FA3B-43F1-872C-9B560A9EEB4B}"/>
              </a:ext>
            </a:extLst>
          </p:cNvPr>
          <p:cNvCxnSpPr>
            <a:cxnSpLocks/>
            <a:stCxn id="91" idx="3"/>
            <a:endCxn id="116" idx="1"/>
          </p:cNvCxnSpPr>
          <p:nvPr/>
        </p:nvCxnSpPr>
        <p:spPr>
          <a:xfrm>
            <a:off x="1386545" y="4662501"/>
            <a:ext cx="288032" cy="450049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연결선: 꺾임 132">
            <a:extLst>
              <a:ext uri="{FF2B5EF4-FFF2-40B4-BE49-F238E27FC236}">
                <a16:creationId xmlns:a16="http://schemas.microsoft.com/office/drawing/2014/main" id="{DF4952C7-C7D4-445A-8365-5A2064ACA26D}"/>
              </a:ext>
            </a:extLst>
          </p:cNvPr>
          <p:cNvCxnSpPr>
            <a:cxnSpLocks/>
            <a:stCxn id="91" idx="3"/>
            <a:endCxn id="117" idx="1"/>
          </p:cNvCxnSpPr>
          <p:nvPr/>
        </p:nvCxnSpPr>
        <p:spPr>
          <a:xfrm>
            <a:off x="1386545" y="4662501"/>
            <a:ext cx="288032" cy="798096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연결선: 꺾임 133">
            <a:extLst>
              <a:ext uri="{FF2B5EF4-FFF2-40B4-BE49-F238E27FC236}">
                <a16:creationId xmlns:a16="http://schemas.microsoft.com/office/drawing/2014/main" id="{1D6C8A33-32BB-4495-87F6-15410E01C2E8}"/>
              </a:ext>
            </a:extLst>
          </p:cNvPr>
          <p:cNvCxnSpPr>
            <a:cxnSpLocks/>
            <a:stCxn id="91" idx="3"/>
            <a:endCxn id="118" idx="1"/>
          </p:cNvCxnSpPr>
          <p:nvPr/>
        </p:nvCxnSpPr>
        <p:spPr>
          <a:xfrm>
            <a:off x="1386545" y="4662501"/>
            <a:ext cx="288032" cy="1146143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연결선: 꺾임 135">
            <a:extLst>
              <a:ext uri="{FF2B5EF4-FFF2-40B4-BE49-F238E27FC236}">
                <a16:creationId xmlns:a16="http://schemas.microsoft.com/office/drawing/2014/main" id="{BA8F921F-F495-49BD-9B2E-C7937E3C44AC}"/>
              </a:ext>
            </a:extLst>
          </p:cNvPr>
          <p:cNvCxnSpPr>
            <a:cxnSpLocks/>
            <a:stCxn id="91" idx="3"/>
            <a:endCxn id="105" idx="1"/>
          </p:cNvCxnSpPr>
          <p:nvPr/>
        </p:nvCxnSpPr>
        <p:spPr>
          <a:xfrm>
            <a:off x="1386545" y="4662501"/>
            <a:ext cx="288032" cy="1566210"/>
          </a:xfrm>
          <a:prstGeom prst="bentConnector3">
            <a:avLst>
              <a:gd name="adj1" fmla="val 50000"/>
            </a:avLst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표 11">
            <a:extLst>
              <a:ext uri="{FF2B5EF4-FFF2-40B4-BE49-F238E27FC236}">
                <a16:creationId xmlns:a16="http://schemas.microsoft.com/office/drawing/2014/main" id="{E17D85DD-A70E-48B7-9141-62DCF6E6C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394115"/>
              </p:ext>
            </p:extLst>
          </p:nvPr>
        </p:nvGraphicFramePr>
        <p:xfrm>
          <a:off x="5578144" y="2276299"/>
          <a:ext cx="4305345" cy="514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5345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257015">
                <a:tc>
                  <a:txBody>
                    <a:bodyPr/>
                    <a:lstStyle/>
                    <a:p>
                      <a:pPr marL="0" indent="0" algn="l" latinLnBrk="1">
                        <a:buFont typeface="Wingdings 2" panose="05020102010507070707" pitchFamily="18" charset="2"/>
                        <a:buNone/>
                      </a:pPr>
                      <a:endParaRPr lang="ko-KR" altLang="en-US" sz="1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736559"/>
                  </a:ext>
                </a:extLst>
              </a:tr>
              <a:tr h="257015">
                <a:tc>
                  <a:txBody>
                    <a:bodyPr/>
                    <a:lstStyle/>
                    <a:p>
                      <a:pPr marL="0" indent="0" algn="r" latinLnBrk="1">
                        <a:buFont typeface="Wingdings 2" panose="05020102010507070707" pitchFamily="18" charset="2"/>
                        <a:buNone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단위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만명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7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0" marB="4572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60" name="표 11">
            <a:extLst>
              <a:ext uri="{FF2B5EF4-FFF2-40B4-BE49-F238E27FC236}">
                <a16:creationId xmlns:a16="http://schemas.microsoft.com/office/drawing/2014/main" id="{1645E15B-4FA7-495E-BA5F-D264598FB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786697"/>
              </p:ext>
            </p:extLst>
          </p:nvPr>
        </p:nvGraphicFramePr>
        <p:xfrm>
          <a:off x="5614148" y="2538833"/>
          <a:ext cx="3477253" cy="229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7253">
                  <a:extLst>
                    <a:ext uri="{9D8B030D-6E8A-4147-A177-3AD203B41FA5}">
                      <a16:colId xmlns:a16="http://schemas.microsoft.com/office/drawing/2014/main" val="3243469717"/>
                    </a:ext>
                  </a:extLst>
                </a:gridCol>
              </a:tblGrid>
              <a:tr h="22965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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교차 활동성 </a:t>
                      </a:r>
                      <a:r>
                        <a:rPr lang="ko-KR" altLang="en-US" sz="800" b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고객수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  </a:t>
                      </a:r>
                      <a:r>
                        <a:rPr lang="en-US" altLang="ko-KR" sz="800" b="0" dirty="0">
                          <a:solidFill>
                            <a:srgbClr val="D3A243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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활동성 교차율   </a:t>
                      </a:r>
                      <a:r>
                        <a:rPr lang="ko-KR" altLang="en-US" sz="800" b="0" dirty="0">
                          <a:solidFill>
                            <a:srgbClr val="00428E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그룹 활동성 </a:t>
                      </a:r>
                      <a:r>
                        <a:rPr lang="ko-KR" altLang="en-US" sz="800" b="0" dirty="0" err="1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고객수</a:t>
                      </a:r>
                      <a:endParaRPr lang="ko-KR" altLang="en-US" sz="8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61" name="차트 60">
            <a:extLst>
              <a:ext uri="{FF2B5EF4-FFF2-40B4-BE49-F238E27FC236}">
                <a16:creationId xmlns:a16="http://schemas.microsoft.com/office/drawing/2014/main" id="{B47004B3-2F2F-4013-993D-4143605DDA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2603597"/>
              </p:ext>
            </p:extLst>
          </p:nvPr>
        </p:nvGraphicFramePr>
        <p:xfrm>
          <a:off x="5578143" y="4133937"/>
          <a:ext cx="4398767" cy="2552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2" name="차트 61">
            <a:extLst>
              <a:ext uri="{FF2B5EF4-FFF2-40B4-BE49-F238E27FC236}">
                <a16:creationId xmlns:a16="http://schemas.microsoft.com/office/drawing/2014/main" id="{82BE9CDB-36C6-4A23-8AD5-6C6C56C94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1997586"/>
              </p:ext>
            </p:extLst>
          </p:nvPr>
        </p:nvGraphicFramePr>
        <p:xfrm>
          <a:off x="5521870" y="3597853"/>
          <a:ext cx="4541639" cy="1393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3" name="차트 62">
            <a:extLst>
              <a:ext uri="{FF2B5EF4-FFF2-40B4-BE49-F238E27FC236}">
                <a16:creationId xmlns:a16="http://schemas.microsoft.com/office/drawing/2014/main" id="{12B6F1F4-5367-4EE2-BE46-0ADAAEFA95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1708934"/>
              </p:ext>
            </p:extLst>
          </p:nvPr>
        </p:nvGraphicFramePr>
        <p:xfrm>
          <a:off x="5521870" y="3070559"/>
          <a:ext cx="4541639" cy="1103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4" name="텍스트 개체 틀 5">
            <a:extLst>
              <a:ext uri="{FF2B5EF4-FFF2-40B4-BE49-F238E27FC236}">
                <a16:creationId xmlns:a16="http://schemas.microsoft.com/office/drawing/2014/main" id="{2FEBCAAC-EF19-4B06-A8A7-4733FC54BA67}"/>
              </a:ext>
            </a:extLst>
          </p:cNvPr>
          <p:cNvSpPr txBox="1">
            <a:spLocks/>
          </p:cNvSpPr>
          <p:nvPr/>
        </p:nvSpPr>
        <p:spPr>
          <a:xfrm>
            <a:off x="5461909" y="2012319"/>
            <a:ext cx="4493588" cy="29148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차별화된 그룹 시너지를 통한 그룹 교차 고객화</a:t>
            </a:r>
          </a:p>
        </p:txBody>
      </p:sp>
      <p:sp>
        <p:nvSpPr>
          <p:cNvPr id="42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3" name="Rectangle 9">
            <a:extLst>
              <a:ext uri="{FF2B5EF4-FFF2-40B4-BE49-F238E27FC236}">
                <a16:creationId xmlns:a16="http://schemas.microsoft.com/office/drawing/2014/main" id="{744C1A1D-760B-4D83-80A1-E1034F307B03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22849" y="3246315"/>
            <a:ext cx="576064" cy="252000"/>
          </a:xfrm>
          <a:prstGeom prst="rect">
            <a:avLst/>
          </a:prstGeom>
          <a:solidFill>
            <a:srgbClr val="00428E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defTabSz="908794" latinLnBrk="0">
              <a:spcAft>
                <a:spcPts val="300"/>
              </a:spcAft>
              <a:defRPr/>
            </a:pPr>
            <a:r>
              <a:rPr lang="en-US" altLang="ko-KR" sz="7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7085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4C8DDE-5D5B-497B-A370-E78921CCC1CF}"/>
              </a:ext>
            </a:extLst>
          </p:cNvPr>
          <p:cNvSpPr txBox="1"/>
          <p:nvPr/>
        </p:nvSpPr>
        <p:spPr>
          <a:xfrm>
            <a:off x="3157297" y="2351211"/>
            <a:ext cx="4605151" cy="64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/>
            <a:r>
              <a:rPr lang="ko-KR" altLang="en-US" sz="3600" dirty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신한금융그룹</a:t>
            </a:r>
          </a:p>
        </p:txBody>
      </p:sp>
      <p:graphicFrame>
        <p:nvGraphicFramePr>
          <p:cNvPr id="5" name="표 11">
            <a:extLst>
              <a:ext uri="{FF2B5EF4-FFF2-40B4-BE49-F238E27FC236}">
                <a16:creationId xmlns:a16="http://schemas.microsoft.com/office/drawing/2014/main" id="{33184D75-C6E1-452D-BA46-FB130D227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264871"/>
              </p:ext>
            </p:extLst>
          </p:nvPr>
        </p:nvGraphicFramePr>
        <p:xfrm>
          <a:off x="3267130" y="3820167"/>
          <a:ext cx="3448007" cy="1219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68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91632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1-01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신한금융그룹 현황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1-02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미션</a:t>
                      </a:r>
                      <a:r>
                        <a:rPr lang="en-US" altLang="ko-KR" sz="14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14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비전 및 가치체계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1-03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F.R.E.S.H 2020s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1-04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지속가능경영 체계 구축 현황 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10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표 70">
            <a:extLst>
              <a:ext uri="{FF2B5EF4-FFF2-40B4-BE49-F238E27FC236}">
                <a16:creationId xmlns:a16="http://schemas.microsoft.com/office/drawing/2014/main" id="{EE90F2FF-A86B-4302-A67D-66916E933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7965068"/>
              </p:ext>
            </p:extLst>
          </p:nvPr>
        </p:nvGraphicFramePr>
        <p:xfrm>
          <a:off x="541258" y="2325944"/>
          <a:ext cx="9539446" cy="4473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4473015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sp>
        <p:nvSpPr>
          <p:cNvPr id="48" name="순서도: 수동 입력 10"/>
          <p:cNvSpPr/>
          <p:nvPr/>
        </p:nvSpPr>
        <p:spPr bwMode="gray">
          <a:xfrm>
            <a:off x="2601351" y="2654607"/>
            <a:ext cx="2753519" cy="387090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5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544 h 10000"/>
              <a:gd name="connsiteX0" fmla="*/ 0 w 10034"/>
              <a:gd name="connsiteY0" fmla="*/ 1637 h 10000"/>
              <a:gd name="connsiteX1" fmla="*/ 10034 w 10034"/>
              <a:gd name="connsiteY1" fmla="*/ 0 h 10000"/>
              <a:gd name="connsiteX2" fmla="*/ 10034 w 10034"/>
              <a:gd name="connsiteY2" fmla="*/ 10000 h 10000"/>
              <a:gd name="connsiteX3" fmla="*/ 34 w 10034"/>
              <a:gd name="connsiteY3" fmla="*/ 10000 h 10000"/>
              <a:gd name="connsiteX4" fmla="*/ 0 w 10034"/>
              <a:gd name="connsiteY4" fmla="*/ 16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" h="10000">
                <a:moveTo>
                  <a:pt x="0" y="1637"/>
                </a:moveTo>
                <a:lnTo>
                  <a:pt x="10034" y="0"/>
                </a:lnTo>
                <a:lnTo>
                  <a:pt x="10034" y="10000"/>
                </a:lnTo>
                <a:lnTo>
                  <a:pt x="34" y="10000"/>
                </a:lnTo>
                <a:cubicBezTo>
                  <a:pt x="23" y="7212"/>
                  <a:pt x="11" y="4425"/>
                  <a:pt x="0" y="1637"/>
                </a:cubicBezTo>
                <a:close/>
              </a:path>
            </a:pathLst>
          </a:custGeom>
          <a:gradFill flip="none" rotWithShape="1">
            <a:gsLst>
              <a:gs pos="17000">
                <a:srgbClr val="EBF5FB"/>
              </a:gs>
              <a:gs pos="100000">
                <a:schemeClr val="bg1">
                  <a:lumMod val="9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49" name="순서도: 수동 입력 10"/>
          <p:cNvSpPr/>
          <p:nvPr/>
        </p:nvSpPr>
        <p:spPr bwMode="gray">
          <a:xfrm>
            <a:off x="2744979" y="4358633"/>
            <a:ext cx="2753519" cy="216687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254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544 h 10000"/>
              <a:gd name="connsiteX0" fmla="*/ 0 w 10034"/>
              <a:gd name="connsiteY0" fmla="*/ 1637 h 10000"/>
              <a:gd name="connsiteX1" fmla="*/ 10034 w 10034"/>
              <a:gd name="connsiteY1" fmla="*/ 0 h 10000"/>
              <a:gd name="connsiteX2" fmla="*/ 10034 w 10034"/>
              <a:gd name="connsiteY2" fmla="*/ 10000 h 10000"/>
              <a:gd name="connsiteX3" fmla="*/ 34 w 10034"/>
              <a:gd name="connsiteY3" fmla="*/ 10000 h 10000"/>
              <a:gd name="connsiteX4" fmla="*/ 0 w 10034"/>
              <a:gd name="connsiteY4" fmla="*/ 16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" h="10000">
                <a:moveTo>
                  <a:pt x="0" y="1637"/>
                </a:moveTo>
                <a:lnTo>
                  <a:pt x="10034" y="0"/>
                </a:lnTo>
                <a:lnTo>
                  <a:pt x="10034" y="10000"/>
                </a:lnTo>
                <a:lnTo>
                  <a:pt x="34" y="10000"/>
                </a:lnTo>
                <a:cubicBezTo>
                  <a:pt x="23" y="7212"/>
                  <a:pt x="11" y="4425"/>
                  <a:pt x="0" y="1637"/>
                </a:cubicBezTo>
                <a:close/>
              </a:path>
            </a:pathLst>
          </a:custGeom>
          <a:gradFill flip="none" rotWithShape="1">
            <a:gsLst>
              <a:gs pos="0">
                <a:srgbClr val="F9F9F9"/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6" name="직사각형 5"/>
          <p:cNvSpPr/>
          <p:nvPr/>
        </p:nvSpPr>
        <p:spPr bwMode="gray">
          <a:xfrm>
            <a:off x="5310981" y="2628782"/>
            <a:ext cx="4111795" cy="590085"/>
          </a:xfrm>
          <a:prstGeom prst="rect">
            <a:avLst/>
          </a:prstGeom>
          <a:solidFill>
            <a:srgbClr val="DFEEF8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53" name="직사각형 152"/>
          <p:cNvSpPr/>
          <p:nvPr/>
        </p:nvSpPr>
        <p:spPr bwMode="gray">
          <a:xfrm>
            <a:off x="5310981" y="3452850"/>
            <a:ext cx="4111795" cy="590085"/>
          </a:xfrm>
          <a:prstGeom prst="rect">
            <a:avLst/>
          </a:prstGeom>
          <a:solidFill>
            <a:srgbClr val="DFEEF8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54" name="직사각형 153"/>
          <p:cNvSpPr/>
          <p:nvPr/>
        </p:nvSpPr>
        <p:spPr bwMode="gray">
          <a:xfrm>
            <a:off x="5310981" y="4276918"/>
            <a:ext cx="4111795" cy="590085"/>
          </a:xfrm>
          <a:prstGeom prst="rect">
            <a:avLst/>
          </a:prstGeom>
          <a:solidFill>
            <a:srgbClr val="DFEEF8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55" name="직사각형 154"/>
          <p:cNvSpPr/>
          <p:nvPr/>
        </p:nvSpPr>
        <p:spPr bwMode="gray">
          <a:xfrm>
            <a:off x="5310981" y="5100986"/>
            <a:ext cx="4111795" cy="590085"/>
          </a:xfrm>
          <a:prstGeom prst="rect">
            <a:avLst/>
          </a:prstGeom>
          <a:solidFill>
            <a:srgbClr val="DFEEF8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56" name="직사각형 155"/>
          <p:cNvSpPr/>
          <p:nvPr/>
        </p:nvSpPr>
        <p:spPr bwMode="gray">
          <a:xfrm>
            <a:off x="5310981" y="5925053"/>
            <a:ext cx="4111795" cy="590085"/>
          </a:xfrm>
          <a:prstGeom prst="rect">
            <a:avLst/>
          </a:prstGeom>
          <a:solidFill>
            <a:srgbClr val="DFEEF8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73" y="286346"/>
            <a:ext cx="7800673" cy="662658"/>
          </a:xfrm>
        </p:spPr>
        <p:txBody>
          <a:bodyPr/>
          <a:lstStyle/>
          <a:p>
            <a:r>
              <a:rPr lang="en-US" altLang="ko-KR" dirty="0" smtClean="0"/>
              <a:t>F.R.E.S.H 2020s</a:t>
            </a: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349" y="6833708"/>
            <a:ext cx="813253" cy="255656"/>
          </a:xfrm>
        </p:spPr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16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110327"/>
            <a:ext cx="9868175" cy="630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2200"/>
              </a:lnSpc>
            </a:pP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 비전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‘World Class Financial Group’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달성을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위한 중기지향점으로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一流신한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을 선정하고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시대적 변화의 흐름 속에서의 차별적인 성장 방법론으로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‘F.R.E.S.H 2020s’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아래와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같이 추진하고 있습니다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13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2" name="텍스트 개체 틀 5">
            <a:extLst>
              <a:ext uri="{FF2B5EF4-FFF2-40B4-BE49-F238E27FC236}">
                <a16:creationId xmlns:a16="http://schemas.microsoft.com/office/drawing/2014/main" id="{EF8D79A4-69AF-48A3-BFCB-DF6BF0317ECB}"/>
              </a:ext>
            </a:extLst>
          </p:cNvPr>
          <p:cNvSpPr txBox="1">
            <a:spLocks/>
          </p:cNvSpPr>
          <p:nvPr/>
        </p:nvSpPr>
        <p:spPr>
          <a:xfrm>
            <a:off x="447362" y="1931370"/>
            <a:ext cx="4493588" cy="29148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 err="1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신한의</a:t>
            </a:r>
            <a:r>
              <a:rPr lang="ko-KR" altLang="en-US" sz="14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차별적 성장 방향성</a:t>
            </a:r>
            <a:endParaRPr lang="ko-KR" altLang="en-US" sz="1400" dirty="0">
              <a:solidFill>
                <a:srgbClr val="00428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45" name="정오각형 44"/>
          <p:cNvSpPr/>
          <p:nvPr/>
        </p:nvSpPr>
        <p:spPr bwMode="gray">
          <a:xfrm>
            <a:off x="912372" y="3312858"/>
            <a:ext cx="3354493" cy="3223799"/>
          </a:xfrm>
          <a:prstGeom prst="pentagon">
            <a:avLst/>
          </a:prstGeom>
          <a:solidFill>
            <a:srgbClr val="DFEEF8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46" name="정오각형 45"/>
          <p:cNvSpPr/>
          <p:nvPr/>
        </p:nvSpPr>
        <p:spPr bwMode="gray">
          <a:xfrm>
            <a:off x="1203464" y="3639705"/>
            <a:ext cx="2772308" cy="2664296"/>
          </a:xfrm>
          <a:prstGeom prst="pentagon">
            <a:avLst/>
          </a:prstGeom>
          <a:solidFill>
            <a:srgbClr val="C3DEF1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47" name="텍스트 개체 틀 5">
            <a:extLst>
              <a:ext uri="{FF2B5EF4-FFF2-40B4-BE49-F238E27FC236}">
                <a16:creationId xmlns:a16="http://schemas.microsoft.com/office/drawing/2014/main" id="{1C1BEBAE-773B-4B06-BA36-FE107B8F17CB}"/>
              </a:ext>
            </a:extLst>
          </p:cNvPr>
          <p:cNvSpPr txBox="1">
            <a:spLocks/>
          </p:cNvSpPr>
          <p:nvPr/>
        </p:nvSpPr>
        <p:spPr>
          <a:xfrm>
            <a:off x="1526528" y="4402214"/>
            <a:ext cx="2131620" cy="1659638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05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차별적인 성장 방법론</a:t>
            </a:r>
            <a:endParaRPr lang="en-US" altLang="ko-KR" sz="1050" dirty="0">
              <a:solidFill>
                <a:srgbClr val="00428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altLang="ko-KR" sz="1050" dirty="0">
              <a:solidFill>
                <a:srgbClr val="00428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32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F.R.E.S.H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2800" dirty="0" smtClean="0">
                <a:solidFill>
                  <a:srgbClr val="D3A243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2020s</a:t>
            </a:r>
            <a:endParaRPr lang="en-US" altLang="ko-KR" sz="2800" dirty="0">
              <a:solidFill>
                <a:srgbClr val="D3A243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112" name="Rectangle 9">
            <a:extLst>
              <a:ext uri="{FF2B5EF4-FFF2-40B4-BE49-F238E27FC236}">
                <a16:creationId xmlns:a16="http://schemas.microsoft.com/office/drawing/2014/main" id="{28EB01DB-AD52-4FEE-9C93-14C86BE347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04938" y="2916814"/>
            <a:ext cx="1323764" cy="292894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1000" kern="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질적 </a:t>
            </a:r>
            <a:r>
              <a:rPr lang="ko-KR" altLang="en-US" sz="1000" kern="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성장</a:t>
            </a:r>
            <a:endParaRPr lang="en-US" altLang="zh-CN" sz="1000" kern="0" dirty="0">
              <a:solidFill>
                <a:srgbClr val="D3A243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113" name="Rectangle 9">
            <a:extLst>
              <a:ext uri="{FF2B5EF4-FFF2-40B4-BE49-F238E27FC236}">
                <a16:creationId xmlns:a16="http://schemas.microsoft.com/office/drawing/2014/main" id="{28EB01DB-AD52-4FEE-9C93-14C86BE347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04938" y="3744776"/>
            <a:ext cx="1323764" cy="292894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1000" kern="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회복탄력성</a:t>
            </a:r>
          </a:p>
        </p:txBody>
      </p:sp>
      <p:sp>
        <p:nvSpPr>
          <p:cNvPr id="114" name="Rectangle 9">
            <a:extLst>
              <a:ext uri="{FF2B5EF4-FFF2-40B4-BE49-F238E27FC236}">
                <a16:creationId xmlns:a16="http://schemas.microsoft.com/office/drawing/2014/main" id="{28EB01DB-AD52-4FEE-9C93-14C86BE347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04938" y="4572738"/>
            <a:ext cx="1323764" cy="292894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1000" kern="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디지털 생태계</a:t>
            </a:r>
          </a:p>
        </p:txBody>
      </p:sp>
      <p:sp>
        <p:nvSpPr>
          <p:cNvPr id="115" name="Rectangle 9">
            <a:extLst>
              <a:ext uri="{FF2B5EF4-FFF2-40B4-BE49-F238E27FC236}">
                <a16:creationId xmlns:a16="http://schemas.microsoft.com/office/drawing/2014/main" id="{28EB01DB-AD52-4FEE-9C93-14C86BE347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04938" y="5400700"/>
            <a:ext cx="1323764" cy="292894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1000" kern="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지속 가능</a:t>
            </a:r>
          </a:p>
        </p:txBody>
      </p:sp>
      <p:sp>
        <p:nvSpPr>
          <p:cNvPr id="116" name="Rectangle 9">
            <a:extLst>
              <a:ext uri="{FF2B5EF4-FFF2-40B4-BE49-F238E27FC236}">
                <a16:creationId xmlns:a16="http://schemas.microsoft.com/office/drawing/2014/main" id="{28EB01DB-AD52-4FEE-9C93-14C86BE347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5304938" y="6228662"/>
            <a:ext cx="1323764" cy="292894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1000" kern="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인적 역량</a:t>
            </a:r>
          </a:p>
        </p:txBody>
      </p:sp>
      <p:grpSp>
        <p:nvGrpSpPr>
          <p:cNvPr id="117" name="그룹 116"/>
          <p:cNvGrpSpPr/>
          <p:nvPr/>
        </p:nvGrpSpPr>
        <p:grpSpPr>
          <a:xfrm>
            <a:off x="5027303" y="2649482"/>
            <a:ext cx="509318" cy="509318"/>
            <a:chOff x="1067545" y="5956081"/>
            <a:chExt cx="463016" cy="463016"/>
          </a:xfrm>
        </p:grpSpPr>
        <p:sp>
          <p:nvSpPr>
            <p:cNvPr id="118" name="타원 117"/>
            <p:cNvSpPr/>
            <p:nvPr/>
          </p:nvSpPr>
          <p:spPr bwMode="gray">
            <a:xfrm>
              <a:off x="1067545" y="5956081"/>
              <a:ext cx="463016" cy="46301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6AA3D8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00428E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119" name="텍스트 개체 틀 5">
              <a:extLst>
                <a:ext uri="{FF2B5EF4-FFF2-40B4-BE49-F238E27FC236}">
                  <a16:creationId xmlns:a16="http://schemas.microsoft.com/office/drawing/2014/main" id="{1C1BEBAE-773B-4B06-BA36-FE107B8F17CB}"/>
                </a:ext>
              </a:extLst>
            </p:cNvPr>
            <p:cNvSpPr txBox="1">
              <a:spLocks/>
            </p:cNvSpPr>
            <p:nvPr/>
          </p:nvSpPr>
          <p:spPr>
            <a:xfrm>
              <a:off x="1133678" y="6011578"/>
              <a:ext cx="339397" cy="3534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43597" indent="-243597" algn="l" defTabSz="974390" rtl="0" eaLnBrk="1" latinLnBrk="1" hangingPunct="1">
                <a:lnSpc>
                  <a:spcPct val="90000"/>
                </a:lnSpc>
                <a:spcBef>
                  <a:spcPts val="1066"/>
                </a:spcBef>
                <a:buFont typeface="Arial" panose="020B0604020202020204" pitchFamily="34" charset="0"/>
                <a:buChar char="•"/>
                <a:defRPr sz="29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0793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5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798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1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0518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237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7957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677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3965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4116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ko-KR" sz="2400" dirty="0" smtClean="0">
                  <a:solidFill>
                    <a:srgbClr val="00428E"/>
                  </a:solidFill>
                  <a:latin typeface="원신한 Bold" panose="020B0803000000000000" pitchFamily="50" charset="-127"/>
                  <a:ea typeface="원신한 Bold" panose="020B0803000000000000" pitchFamily="50" charset="-127"/>
                </a:rPr>
                <a:t>F</a:t>
              </a:r>
              <a:endParaRPr lang="en-US" altLang="ko-KR" sz="2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endParaRPr>
            </a:p>
          </p:txBody>
        </p:sp>
      </p:grpSp>
      <p:grpSp>
        <p:nvGrpSpPr>
          <p:cNvPr id="127" name="그룹 126"/>
          <p:cNvGrpSpPr/>
          <p:nvPr/>
        </p:nvGrpSpPr>
        <p:grpSpPr>
          <a:xfrm>
            <a:off x="5027303" y="3475216"/>
            <a:ext cx="509318" cy="509318"/>
            <a:chOff x="1067545" y="5956081"/>
            <a:chExt cx="463016" cy="463016"/>
          </a:xfrm>
        </p:grpSpPr>
        <p:sp>
          <p:nvSpPr>
            <p:cNvPr id="128" name="타원 127"/>
            <p:cNvSpPr/>
            <p:nvPr/>
          </p:nvSpPr>
          <p:spPr bwMode="gray">
            <a:xfrm>
              <a:off x="1067545" y="5956081"/>
              <a:ext cx="463016" cy="46301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6AA3D8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00428E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129" name="텍스트 개체 틀 5">
              <a:extLst>
                <a:ext uri="{FF2B5EF4-FFF2-40B4-BE49-F238E27FC236}">
                  <a16:creationId xmlns:a16="http://schemas.microsoft.com/office/drawing/2014/main" id="{1C1BEBAE-773B-4B06-BA36-FE107B8F17CB}"/>
                </a:ext>
              </a:extLst>
            </p:cNvPr>
            <p:cNvSpPr txBox="1">
              <a:spLocks/>
            </p:cNvSpPr>
            <p:nvPr/>
          </p:nvSpPr>
          <p:spPr>
            <a:xfrm>
              <a:off x="1125281" y="6003182"/>
              <a:ext cx="339397" cy="3534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43597" indent="-243597" algn="l" defTabSz="974390" rtl="0" eaLnBrk="1" latinLnBrk="1" hangingPunct="1">
                <a:lnSpc>
                  <a:spcPct val="90000"/>
                </a:lnSpc>
                <a:spcBef>
                  <a:spcPts val="1066"/>
                </a:spcBef>
                <a:buFont typeface="Arial" panose="020B0604020202020204" pitchFamily="34" charset="0"/>
                <a:buChar char="•"/>
                <a:defRPr sz="29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0793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5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798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1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0518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237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7957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677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3965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4116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ko-KR" sz="2400" dirty="0" smtClean="0">
                  <a:solidFill>
                    <a:srgbClr val="00428E"/>
                  </a:solidFill>
                  <a:latin typeface="원신한 Bold" panose="020B0803000000000000" pitchFamily="50" charset="-127"/>
                  <a:ea typeface="원신한 Bold" panose="020B0803000000000000" pitchFamily="50" charset="-127"/>
                </a:rPr>
                <a:t>R</a:t>
              </a:r>
              <a:endParaRPr lang="en-US" altLang="ko-KR" sz="2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endParaRPr>
            </a:p>
          </p:txBody>
        </p:sp>
      </p:grpSp>
      <p:grpSp>
        <p:nvGrpSpPr>
          <p:cNvPr id="130" name="그룹 129"/>
          <p:cNvGrpSpPr/>
          <p:nvPr/>
        </p:nvGrpSpPr>
        <p:grpSpPr>
          <a:xfrm>
            <a:off x="5027303" y="4300950"/>
            <a:ext cx="509318" cy="509318"/>
            <a:chOff x="1067545" y="5956081"/>
            <a:chExt cx="463016" cy="463016"/>
          </a:xfrm>
        </p:grpSpPr>
        <p:sp>
          <p:nvSpPr>
            <p:cNvPr id="131" name="타원 130"/>
            <p:cNvSpPr/>
            <p:nvPr/>
          </p:nvSpPr>
          <p:spPr bwMode="gray">
            <a:xfrm>
              <a:off x="1067545" y="5956081"/>
              <a:ext cx="463016" cy="46301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6AA3D8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00428E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132" name="텍스트 개체 틀 5">
              <a:extLst>
                <a:ext uri="{FF2B5EF4-FFF2-40B4-BE49-F238E27FC236}">
                  <a16:creationId xmlns:a16="http://schemas.microsoft.com/office/drawing/2014/main" id="{1C1BEBAE-773B-4B06-BA36-FE107B8F17CB}"/>
                </a:ext>
              </a:extLst>
            </p:cNvPr>
            <p:cNvSpPr txBox="1">
              <a:spLocks/>
            </p:cNvSpPr>
            <p:nvPr/>
          </p:nvSpPr>
          <p:spPr>
            <a:xfrm>
              <a:off x="1125281" y="6003182"/>
              <a:ext cx="339397" cy="3534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43597" indent="-243597" algn="l" defTabSz="974390" rtl="0" eaLnBrk="1" latinLnBrk="1" hangingPunct="1">
                <a:lnSpc>
                  <a:spcPct val="90000"/>
                </a:lnSpc>
                <a:spcBef>
                  <a:spcPts val="1066"/>
                </a:spcBef>
                <a:buFont typeface="Arial" panose="020B0604020202020204" pitchFamily="34" charset="0"/>
                <a:buChar char="•"/>
                <a:defRPr sz="29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0793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5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798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1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0518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237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7957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677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3965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4116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ko-KR" sz="2400" dirty="0" smtClean="0">
                  <a:solidFill>
                    <a:srgbClr val="00428E"/>
                  </a:solidFill>
                  <a:latin typeface="원신한 Bold" panose="020B0803000000000000" pitchFamily="50" charset="-127"/>
                  <a:ea typeface="원신한 Bold" panose="020B0803000000000000" pitchFamily="50" charset="-127"/>
                </a:rPr>
                <a:t>E</a:t>
              </a:r>
              <a:endParaRPr lang="en-US" altLang="ko-KR" sz="2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endParaRPr>
            </a:p>
          </p:txBody>
        </p:sp>
      </p:grpSp>
      <p:grpSp>
        <p:nvGrpSpPr>
          <p:cNvPr id="133" name="그룹 132"/>
          <p:cNvGrpSpPr/>
          <p:nvPr/>
        </p:nvGrpSpPr>
        <p:grpSpPr>
          <a:xfrm>
            <a:off x="5027303" y="5126684"/>
            <a:ext cx="509318" cy="509318"/>
            <a:chOff x="1067545" y="5956081"/>
            <a:chExt cx="463016" cy="463016"/>
          </a:xfrm>
        </p:grpSpPr>
        <p:sp>
          <p:nvSpPr>
            <p:cNvPr id="134" name="타원 133"/>
            <p:cNvSpPr/>
            <p:nvPr/>
          </p:nvSpPr>
          <p:spPr bwMode="gray">
            <a:xfrm>
              <a:off x="1067545" y="5956081"/>
              <a:ext cx="463016" cy="46301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6AA3D8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00428E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135" name="텍스트 개체 틀 5">
              <a:extLst>
                <a:ext uri="{FF2B5EF4-FFF2-40B4-BE49-F238E27FC236}">
                  <a16:creationId xmlns:a16="http://schemas.microsoft.com/office/drawing/2014/main" id="{1C1BEBAE-773B-4B06-BA36-FE107B8F17CB}"/>
                </a:ext>
              </a:extLst>
            </p:cNvPr>
            <p:cNvSpPr txBox="1">
              <a:spLocks/>
            </p:cNvSpPr>
            <p:nvPr/>
          </p:nvSpPr>
          <p:spPr>
            <a:xfrm>
              <a:off x="1125281" y="5994786"/>
              <a:ext cx="339397" cy="3534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43597" indent="-243597" algn="l" defTabSz="974390" rtl="0" eaLnBrk="1" latinLnBrk="1" hangingPunct="1">
                <a:lnSpc>
                  <a:spcPct val="90000"/>
                </a:lnSpc>
                <a:spcBef>
                  <a:spcPts val="1066"/>
                </a:spcBef>
                <a:buFont typeface="Arial" panose="020B0604020202020204" pitchFamily="34" charset="0"/>
                <a:buChar char="•"/>
                <a:defRPr sz="29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0793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5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798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1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0518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237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7957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677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3965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4116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ko-KR" sz="2400" dirty="0" smtClean="0">
                  <a:solidFill>
                    <a:srgbClr val="00428E"/>
                  </a:solidFill>
                  <a:latin typeface="원신한 Bold" panose="020B0803000000000000" pitchFamily="50" charset="-127"/>
                  <a:ea typeface="원신한 Bold" panose="020B0803000000000000" pitchFamily="50" charset="-127"/>
                </a:rPr>
                <a:t>S</a:t>
              </a:r>
              <a:endParaRPr lang="en-US" altLang="ko-KR" sz="2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endParaRPr>
            </a:p>
          </p:txBody>
        </p:sp>
      </p:grpSp>
      <p:grpSp>
        <p:nvGrpSpPr>
          <p:cNvPr id="136" name="그룹 135"/>
          <p:cNvGrpSpPr/>
          <p:nvPr/>
        </p:nvGrpSpPr>
        <p:grpSpPr>
          <a:xfrm>
            <a:off x="5027303" y="5952416"/>
            <a:ext cx="509318" cy="509318"/>
            <a:chOff x="1067545" y="5956081"/>
            <a:chExt cx="463016" cy="463016"/>
          </a:xfrm>
        </p:grpSpPr>
        <p:sp>
          <p:nvSpPr>
            <p:cNvPr id="137" name="타원 136"/>
            <p:cNvSpPr/>
            <p:nvPr/>
          </p:nvSpPr>
          <p:spPr bwMode="gray">
            <a:xfrm>
              <a:off x="1067545" y="5956081"/>
              <a:ext cx="463016" cy="46301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6AA3D8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00428E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138" name="텍스트 개체 틀 5">
              <a:extLst>
                <a:ext uri="{FF2B5EF4-FFF2-40B4-BE49-F238E27FC236}">
                  <a16:creationId xmlns:a16="http://schemas.microsoft.com/office/drawing/2014/main" id="{1C1BEBAE-773B-4B06-BA36-FE107B8F17CB}"/>
                </a:ext>
              </a:extLst>
            </p:cNvPr>
            <p:cNvSpPr txBox="1">
              <a:spLocks/>
            </p:cNvSpPr>
            <p:nvPr/>
          </p:nvSpPr>
          <p:spPr>
            <a:xfrm>
              <a:off x="1108489" y="6011578"/>
              <a:ext cx="339397" cy="3534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43597" indent="-243597" algn="l" defTabSz="974390" rtl="0" eaLnBrk="1" latinLnBrk="1" hangingPunct="1">
                <a:lnSpc>
                  <a:spcPct val="90000"/>
                </a:lnSpc>
                <a:spcBef>
                  <a:spcPts val="1066"/>
                </a:spcBef>
                <a:buFont typeface="Arial" panose="020B0604020202020204" pitchFamily="34" charset="0"/>
                <a:buChar char="•"/>
                <a:defRPr sz="29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0793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5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798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1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0518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237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7957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677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3965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4116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altLang="ko-KR" sz="2400" dirty="0" smtClean="0">
                  <a:solidFill>
                    <a:srgbClr val="00428E"/>
                  </a:solidFill>
                  <a:latin typeface="원신한 Bold" panose="020B0803000000000000" pitchFamily="50" charset="-127"/>
                  <a:ea typeface="원신한 Bold" panose="020B0803000000000000" pitchFamily="50" charset="-127"/>
                </a:rPr>
                <a:t>H</a:t>
              </a:r>
              <a:endParaRPr lang="en-US" altLang="ko-KR" sz="2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endParaRPr>
            </a:p>
          </p:txBody>
        </p:sp>
      </p:grpSp>
      <p:sp>
        <p:nvSpPr>
          <p:cNvPr id="139" name="텍스트 개체 틀 5">
            <a:extLst>
              <a:ext uri="{FF2B5EF4-FFF2-40B4-BE49-F238E27FC236}">
                <a16:creationId xmlns:a16="http://schemas.microsoft.com/office/drawing/2014/main" id="{1C1BEBAE-773B-4B06-BA36-FE107B8F17CB}"/>
              </a:ext>
            </a:extLst>
          </p:cNvPr>
          <p:cNvSpPr txBox="1">
            <a:spLocks/>
          </p:cNvSpPr>
          <p:nvPr/>
        </p:nvSpPr>
        <p:spPr>
          <a:xfrm>
            <a:off x="5445678" y="2693922"/>
            <a:ext cx="1057727" cy="235731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89586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000" dirty="0" err="1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undamental</a:t>
            </a:r>
            <a:endParaRPr lang="en-US" altLang="ko-KR" sz="1000" dirty="0">
              <a:solidFill>
                <a:srgbClr val="00428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05333"/>
              </p:ext>
            </p:extLst>
          </p:nvPr>
        </p:nvGraphicFramePr>
        <p:xfrm>
          <a:off x="6833563" y="2692059"/>
          <a:ext cx="2725890" cy="40587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25890">
                  <a:extLst>
                    <a:ext uri="{9D8B030D-6E8A-4147-A177-3AD203B41FA5}">
                      <a16:colId xmlns:a16="http://schemas.microsoft.com/office/drawing/2014/main" val="2721264711"/>
                    </a:ext>
                  </a:extLst>
                </a:gridCol>
              </a:tblGrid>
              <a:tr h="811742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탄탄한 기초체력을 통한 </a:t>
                      </a:r>
                      <a: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/>
                      </a:r>
                      <a:b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</a:br>
                      <a:r>
                        <a:rPr lang="ko-KR" altLang="en-US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그룹 가치 극대화</a:t>
                      </a:r>
                      <a:endParaRPr lang="en-US" altLang="ko-KR" sz="1200" kern="1200" dirty="0" smtClean="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  <a:p>
                      <a:pPr latinLnBrk="1"/>
                      <a:endParaRPr lang="ko-KR" altLang="en-US" sz="1200" kern="1200" dirty="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417837"/>
                  </a:ext>
                </a:extLst>
              </a:tr>
              <a:tr h="811742"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비즈니스 모델과 조직의 </a:t>
                      </a:r>
                      <a: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/>
                      </a:r>
                      <a:b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</a:br>
                      <a:r>
                        <a:rPr lang="ko-KR" altLang="en-US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회복탄력성</a:t>
                      </a:r>
                      <a: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강화</a:t>
                      </a:r>
                      <a:endParaRPr lang="en-US" altLang="ko-KR" sz="1200" kern="1200" dirty="0" smtClean="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  <a:p>
                      <a:pPr latinLnBrk="1"/>
                      <a:endParaRPr lang="ko-KR" altLang="en-US" sz="1200" kern="1200" dirty="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9053134"/>
                  </a:ext>
                </a:extLst>
              </a:tr>
              <a:tr h="811742"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디지털 생태계 구축을 통한 </a:t>
                      </a:r>
                      <a: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/>
                      </a:r>
                      <a:b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</a:br>
                      <a:r>
                        <a:rPr lang="ko-KR" altLang="en-US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디지털 경쟁력 제고</a:t>
                      </a:r>
                      <a: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/>
                      </a:r>
                      <a:b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</a:br>
                      <a:endParaRPr lang="en-US" altLang="ko-KR" sz="1200" kern="1200" dirty="0" smtClean="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5753231"/>
                  </a:ext>
                </a:extLst>
              </a:tr>
              <a:tr h="811742"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 err="1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지속가능한</a:t>
                      </a:r>
                      <a:r>
                        <a:rPr lang="ko-KR" altLang="en-US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 미래를 위한</a:t>
                      </a:r>
                      <a: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/>
                      </a:r>
                      <a:b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</a:br>
                      <a:r>
                        <a:rPr lang="ko-KR" altLang="en-US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그룹 차원의 일관된 정책 운영</a:t>
                      </a:r>
                      <a: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/>
                      </a:r>
                      <a:b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</a:br>
                      <a:endParaRPr lang="ko-KR" altLang="en-US" sz="1200" kern="1200" dirty="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5836588"/>
                  </a:ext>
                </a:extLst>
              </a:tr>
              <a:tr h="811742"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미래 성장을 이끌</a:t>
                      </a:r>
                      <a: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/>
                      </a:r>
                      <a:br>
                        <a:rPr lang="en-US" altLang="ko-KR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</a:br>
                      <a:r>
                        <a:rPr lang="ko-KR" altLang="en-US" sz="1200" kern="1200" dirty="0" err="1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융복합</a:t>
                      </a:r>
                      <a:r>
                        <a:rPr lang="ko-KR" altLang="en-US" sz="12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 인재 확대</a:t>
                      </a:r>
                      <a:endParaRPr lang="en-US" altLang="ko-KR" sz="1200" kern="1200" dirty="0" smtClean="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  <a:p>
                      <a:pPr latinLnBrk="1"/>
                      <a:endParaRPr lang="ko-KR" altLang="en-US" sz="1200" kern="1200" dirty="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28872063"/>
                  </a:ext>
                </a:extLst>
              </a:tr>
            </a:tbl>
          </a:graphicData>
        </a:graphic>
      </p:graphicFrame>
      <p:sp>
        <p:nvSpPr>
          <p:cNvPr id="149" name="텍스트 개체 틀 5">
            <a:extLst>
              <a:ext uri="{FF2B5EF4-FFF2-40B4-BE49-F238E27FC236}">
                <a16:creationId xmlns:a16="http://schemas.microsoft.com/office/drawing/2014/main" id="{1C1BEBAE-773B-4B06-BA36-FE107B8F17CB}"/>
              </a:ext>
            </a:extLst>
          </p:cNvPr>
          <p:cNvSpPr txBox="1">
            <a:spLocks/>
          </p:cNvSpPr>
          <p:nvPr/>
        </p:nvSpPr>
        <p:spPr>
          <a:xfrm>
            <a:off x="5445678" y="3522047"/>
            <a:ext cx="1057727" cy="235731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89586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000" dirty="0" err="1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esilience</a:t>
            </a:r>
            <a:endParaRPr lang="en-US" altLang="ko-KR" sz="1000" dirty="0">
              <a:solidFill>
                <a:srgbClr val="00428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150" name="텍스트 개체 틀 5">
            <a:extLst>
              <a:ext uri="{FF2B5EF4-FFF2-40B4-BE49-F238E27FC236}">
                <a16:creationId xmlns:a16="http://schemas.microsoft.com/office/drawing/2014/main" id="{1C1BEBAE-773B-4B06-BA36-FE107B8F17CB}"/>
              </a:ext>
            </a:extLst>
          </p:cNvPr>
          <p:cNvSpPr txBox="1">
            <a:spLocks/>
          </p:cNvSpPr>
          <p:nvPr/>
        </p:nvSpPr>
        <p:spPr>
          <a:xfrm>
            <a:off x="5445678" y="4350172"/>
            <a:ext cx="1057727" cy="235731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89586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0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co-system</a:t>
            </a:r>
            <a:endParaRPr lang="en-US" altLang="ko-KR" sz="1000" dirty="0">
              <a:solidFill>
                <a:srgbClr val="00428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151" name="텍스트 개체 틀 5">
            <a:extLst>
              <a:ext uri="{FF2B5EF4-FFF2-40B4-BE49-F238E27FC236}">
                <a16:creationId xmlns:a16="http://schemas.microsoft.com/office/drawing/2014/main" id="{1C1BEBAE-773B-4B06-BA36-FE107B8F17CB}"/>
              </a:ext>
            </a:extLst>
          </p:cNvPr>
          <p:cNvSpPr txBox="1">
            <a:spLocks/>
          </p:cNvSpPr>
          <p:nvPr/>
        </p:nvSpPr>
        <p:spPr>
          <a:xfrm>
            <a:off x="5445678" y="5178297"/>
            <a:ext cx="1057727" cy="235731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89586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000" dirty="0" err="1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ustainability</a:t>
            </a:r>
            <a:endParaRPr lang="en-US" altLang="ko-KR" sz="1000" dirty="0">
              <a:solidFill>
                <a:srgbClr val="00428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152" name="텍스트 개체 틀 5">
            <a:extLst>
              <a:ext uri="{FF2B5EF4-FFF2-40B4-BE49-F238E27FC236}">
                <a16:creationId xmlns:a16="http://schemas.microsoft.com/office/drawing/2014/main" id="{1C1BEBAE-773B-4B06-BA36-FE107B8F17CB}"/>
              </a:ext>
            </a:extLst>
          </p:cNvPr>
          <p:cNvSpPr txBox="1">
            <a:spLocks/>
          </p:cNvSpPr>
          <p:nvPr/>
        </p:nvSpPr>
        <p:spPr>
          <a:xfrm>
            <a:off x="5445678" y="6006422"/>
            <a:ext cx="1057727" cy="235731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89586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000" dirty="0" err="1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uman</a:t>
            </a:r>
            <a:r>
              <a:rPr lang="en-US" altLang="ko-KR" sz="10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-talent</a:t>
            </a:r>
            <a:endParaRPr lang="en-US" altLang="ko-KR" sz="1000" dirty="0">
              <a:solidFill>
                <a:srgbClr val="00428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44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20954" y="-378023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587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표 70">
            <a:extLst>
              <a:ext uri="{FF2B5EF4-FFF2-40B4-BE49-F238E27FC236}">
                <a16:creationId xmlns:a16="http://schemas.microsoft.com/office/drawing/2014/main" id="{EE90F2FF-A86B-4302-A67D-66916E933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562252"/>
              </p:ext>
            </p:extLst>
          </p:nvPr>
        </p:nvGraphicFramePr>
        <p:xfrm>
          <a:off x="541258" y="2325944"/>
          <a:ext cx="9539446" cy="4473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4473015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73" y="286346"/>
            <a:ext cx="7800673" cy="662658"/>
          </a:xfrm>
        </p:spPr>
        <p:txBody>
          <a:bodyPr/>
          <a:lstStyle/>
          <a:p>
            <a:r>
              <a:rPr lang="en-US" altLang="ko-KR" dirty="0" smtClean="0"/>
              <a:t>F.R.E.S.H 2020s</a:t>
            </a: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349" y="6833708"/>
            <a:ext cx="813253" cy="255656"/>
          </a:xfrm>
        </p:spPr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17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110327"/>
            <a:ext cx="986817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2200"/>
              </a:lnSpc>
            </a:pP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‘F.R.E.S.H 2020s’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성장 방법론을 구체화한 실행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Guide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로는 아래와 같은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‘4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대 전략 및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3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대 핵심역량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을 설계하여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체계적으로 추진하고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있습니다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13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2" name="텍스트 개체 틀 5">
            <a:extLst>
              <a:ext uri="{FF2B5EF4-FFF2-40B4-BE49-F238E27FC236}">
                <a16:creationId xmlns:a16="http://schemas.microsoft.com/office/drawing/2014/main" id="{EF8D79A4-69AF-48A3-BFCB-DF6BF0317ECB}"/>
              </a:ext>
            </a:extLst>
          </p:cNvPr>
          <p:cNvSpPr txBox="1">
            <a:spLocks/>
          </p:cNvSpPr>
          <p:nvPr/>
        </p:nvSpPr>
        <p:spPr>
          <a:xfrm>
            <a:off x="447361" y="1931370"/>
            <a:ext cx="5727715" cy="29148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‘</a:t>
            </a:r>
            <a:r>
              <a:rPr lang="en-US" altLang="ko-KR" sz="1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F.R.E.S.H 2020s’</a:t>
            </a:r>
            <a:r>
              <a:rPr lang="ko-KR" altLang="en-US" sz="1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의 실행 </a:t>
            </a:r>
            <a:r>
              <a:rPr lang="ko-KR" altLang="en-US" sz="14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가이드</a:t>
            </a:r>
            <a:r>
              <a:rPr lang="en-US" altLang="ko-KR" sz="14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: </a:t>
            </a:r>
            <a:r>
              <a:rPr lang="en-US" altLang="ko-KR" sz="1400" dirty="0" smtClean="0">
                <a:solidFill>
                  <a:srgbClr val="6AA3D8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4</a:t>
            </a:r>
            <a:r>
              <a:rPr lang="ko-KR" altLang="en-US" sz="1400" dirty="0" smtClean="0">
                <a:solidFill>
                  <a:srgbClr val="6AA3D8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대 전략 및 </a:t>
            </a:r>
            <a:r>
              <a:rPr lang="en-US" altLang="ko-KR" sz="1400" dirty="0" smtClean="0">
                <a:solidFill>
                  <a:srgbClr val="6AA3D8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3</a:t>
            </a:r>
            <a:r>
              <a:rPr lang="ko-KR" altLang="en-US" sz="1400" dirty="0" smtClean="0">
                <a:solidFill>
                  <a:srgbClr val="6AA3D8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대 핵심역량</a:t>
            </a:r>
            <a:endParaRPr lang="ko-KR" altLang="en-US" sz="1400" dirty="0">
              <a:solidFill>
                <a:srgbClr val="6AA3D8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3"/>
          <a:srcRect t="16497" r="24344"/>
          <a:stretch/>
        </p:blipFill>
        <p:spPr>
          <a:xfrm>
            <a:off x="7582048" y="2322277"/>
            <a:ext cx="2481461" cy="2733776"/>
          </a:xfrm>
          <a:prstGeom prst="rect">
            <a:avLst/>
          </a:prstGeom>
        </p:spPr>
      </p:pic>
      <p:grpSp>
        <p:nvGrpSpPr>
          <p:cNvPr id="55" name="그룹 2"/>
          <p:cNvGrpSpPr/>
          <p:nvPr/>
        </p:nvGrpSpPr>
        <p:grpSpPr>
          <a:xfrm>
            <a:off x="594457" y="2628781"/>
            <a:ext cx="8473822" cy="4708841"/>
            <a:chOff x="29649" y="3047565"/>
            <a:chExt cx="8414633" cy="4336678"/>
          </a:xfrm>
        </p:grpSpPr>
        <p:sp>
          <p:nvSpPr>
            <p:cNvPr id="57" name="자유형 56"/>
            <p:cNvSpPr/>
            <p:nvPr/>
          </p:nvSpPr>
          <p:spPr>
            <a:xfrm rot="439020">
              <a:off x="919899" y="3277833"/>
              <a:ext cx="7522280" cy="4067237"/>
            </a:xfrm>
            <a:custGeom>
              <a:avLst/>
              <a:gdLst>
                <a:gd name="connsiteX0" fmla="*/ 901338 w 7694023"/>
                <a:gd name="connsiteY0" fmla="*/ 4441372 h 4441372"/>
                <a:gd name="connsiteX1" fmla="*/ 6230983 w 7694023"/>
                <a:gd name="connsiteY1" fmla="*/ 757646 h 4441372"/>
                <a:gd name="connsiteX2" fmla="*/ 6662058 w 7694023"/>
                <a:gd name="connsiteY2" fmla="*/ 1724297 h 4441372"/>
                <a:gd name="connsiteX3" fmla="*/ 7694023 w 7694023"/>
                <a:gd name="connsiteY3" fmla="*/ 143692 h 4441372"/>
                <a:gd name="connsiteX4" fmla="*/ 7667898 w 7694023"/>
                <a:gd name="connsiteY4" fmla="*/ 0 h 4441372"/>
                <a:gd name="connsiteX5" fmla="*/ 0 w 7694023"/>
                <a:gd name="connsiteY5" fmla="*/ 4415246 h 4441372"/>
                <a:gd name="connsiteX6" fmla="*/ 901338 w 7694023"/>
                <a:gd name="connsiteY6" fmla="*/ 4441372 h 4441372"/>
                <a:gd name="connsiteX0" fmla="*/ 901338 w 7694023"/>
                <a:gd name="connsiteY0" fmla="*/ 4441372 h 4441372"/>
                <a:gd name="connsiteX1" fmla="*/ 6230983 w 7694023"/>
                <a:gd name="connsiteY1" fmla="*/ 757646 h 4441372"/>
                <a:gd name="connsiteX2" fmla="*/ 6662058 w 7694023"/>
                <a:gd name="connsiteY2" fmla="*/ 1724297 h 4441372"/>
                <a:gd name="connsiteX3" fmla="*/ 7694023 w 7694023"/>
                <a:gd name="connsiteY3" fmla="*/ 143692 h 4441372"/>
                <a:gd name="connsiteX4" fmla="*/ 7667898 w 7694023"/>
                <a:gd name="connsiteY4" fmla="*/ 0 h 4441372"/>
                <a:gd name="connsiteX5" fmla="*/ 0 w 7694023"/>
                <a:gd name="connsiteY5" fmla="*/ 4415246 h 4441372"/>
                <a:gd name="connsiteX6" fmla="*/ 901338 w 7694023"/>
                <a:gd name="connsiteY6" fmla="*/ 4441372 h 4441372"/>
                <a:gd name="connsiteX0" fmla="*/ 901338 w 7694023"/>
                <a:gd name="connsiteY0" fmla="*/ 4441372 h 4441372"/>
                <a:gd name="connsiteX1" fmla="*/ 6230983 w 7694023"/>
                <a:gd name="connsiteY1" fmla="*/ 757646 h 4441372"/>
                <a:gd name="connsiteX2" fmla="*/ 6662058 w 7694023"/>
                <a:gd name="connsiteY2" fmla="*/ 1724297 h 4441372"/>
                <a:gd name="connsiteX3" fmla="*/ 7694023 w 7694023"/>
                <a:gd name="connsiteY3" fmla="*/ 143692 h 4441372"/>
                <a:gd name="connsiteX4" fmla="*/ 7667898 w 7694023"/>
                <a:gd name="connsiteY4" fmla="*/ 0 h 4441372"/>
                <a:gd name="connsiteX5" fmla="*/ 0 w 7694023"/>
                <a:gd name="connsiteY5" fmla="*/ 4415246 h 4441372"/>
                <a:gd name="connsiteX6" fmla="*/ 901338 w 7694023"/>
                <a:gd name="connsiteY6" fmla="*/ 4441372 h 4441372"/>
                <a:gd name="connsiteX0" fmla="*/ 901338 w 7694023"/>
                <a:gd name="connsiteY0" fmla="*/ 4441372 h 4441372"/>
                <a:gd name="connsiteX1" fmla="*/ 6230983 w 7694023"/>
                <a:gd name="connsiteY1" fmla="*/ 757646 h 4441372"/>
                <a:gd name="connsiteX2" fmla="*/ 6662058 w 7694023"/>
                <a:gd name="connsiteY2" fmla="*/ 1724297 h 4441372"/>
                <a:gd name="connsiteX3" fmla="*/ 7694023 w 7694023"/>
                <a:gd name="connsiteY3" fmla="*/ 143692 h 4441372"/>
                <a:gd name="connsiteX4" fmla="*/ 7667898 w 7694023"/>
                <a:gd name="connsiteY4" fmla="*/ 0 h 4441372"/>
                <a:gd name="connsiteX5" fmla="*/ 0 w 7694023"/>
                <a:gd name="connsiteY5" fmla="*/ 4415246 h 4441372"/>
                <a:gd name="connsiteX6" fmla="*/ 901338 w 7694023"/>
                <a:gd name="connsiteY6" fmla="*/ 4441372 h 4441372"/>
                <a:gd name="connsiteX0" fmla="*/ 901338 w 7694023"/>
                <a:gd name="connsiteY0" fmla="*/ 4441372 h 4441372"/>
                <a:gd name="connsiteX1" fmla="*/ 6230983 w 7694023"/>
                <a:gd name="connsiteY1" fmla="*/ 757646 h 4441372"/>
                <a:gd name="connsiteX2" fmla="*/ 6662058 w 7694023"/>
                <a:gd name="connsiteY2" fmla="*/ 1724297 h 4441372"/>
                <a:gd name="connsiteX3" fmla="*/ 7694023 w 7694023"/>
                <a:gd name="connsiteY3" fmla="*/ 143692 h 4441372"/>
                <a:gd name="connsiteX4" fmla="*/ 7667898 w 7694023"/>
                <a:gd name="connsiteY4" fmla="*/ 0 h 4441372"/>
                <a:gd name="connsiteX5" fmla="*/ 0 w 7694023"/>
                <a:gd name="connsiteY5" fmla="*/ 4415246 h 4441372"/>
                <a:gd name="connsiteX6" fmla="*/ 901338 w 7694023"/>
                <a:gd name="connsiteY6" fmla="*/ 4441372 h 4441372"/>
                <a:gd name="connsiteX0" fmla="*/ 901338 w 7694023"/>
                <a:gd name="connsiteY0" fmla="*/ 4441372 h 4441372"/>
                <a:gd name="connsiteX1" fmla="*/ 6230983 w 7694023"/>
                <a:gd name="connsiteY1" fmla="*/ 757646 h 4441372"/>
                <a:gd name="connsiteX2" fmla="*/ 6662058 w 7694023"/>
                <a:gd name="connsiteY2" fmla="*/ 1724297 h 4441372"/>
                <a:gd name="connsiteX3" fmla="*/ 7694023 w 7694023"/>
                <a:gd name="connsiteY3" fmla="*/ 143692 h 4441372"/>
                <a:gd name="connsiteX4" fmla="*/ 7667898 w 7694023"/>
                <a:gd name="connsiteY4" fmla="*/ 0 h 4441372"/>
                <a:gd name="connsiteX5" fmla="*/ 0 w 7694023"/>
                <a:gd name="connsiteY5" fmla="*/ 4415246 h 4441372"/>
                <a:gd name="connsiteX6" fmla="*/ 901338 w 7694023"/>
                <a:gd name="connsiteY6" fmla="*/ 4441372 h 4441372"/>
                <a:gd name="connsiteX0" fmla="*/ 901338 w 7694023"/>
                <a:gd name="connsiteY0" fmla="*/ 4441372 h 4441372"/>
                <a:gd name="connsiteX1" fmla="*/ 6230983 w 7694023"/>
                <a:gd name="connsiteY1" fmla="*/ 757646 h 4441372"/>
                <a:gd name="connsiteX2" fmla="*/ 6662058 w 7694023"/>
                <a:gd name="connsiteY2" fmla="*/ 1724297 h 4441372"/>
                <a:gd name="connsiteX3" fmla="*/ 7694023 w 7694023"/>
                <a:gd name="connsiteY3" fmla="*/ 143692 h 4441372"/>
                <a:gd name="connsiteX4" fmla="*/ 7667898 w 7694023"/>
                <a:gd name="connsiteY4" fmla="*/ 0 h 4441372"/>
                <a:gd name="connsiteX5" fmla="*/ 0 w 7694023"/>
                <a:gd name="connsiteY5" fmla="*/ 4415246 h 4441372"/>
                <a:gd name="connsiteX6" fmla="*/ 901338 w 7694023"/>
                <a:gd name="connsiteY6" fmla="*/ 4441372 h 4441372"/>
                <a:gd name="connsiteX0" fmla="*/ 901338 w 7694023"/>
                <a:gd name="connsiteY0" fmla="*/ 4441372 h 4441372"/>
                <a:gd name="connsiteX1" fmla="*/ 6230983 w 7694023"/>
                <a:gd name="connsiteY1" fmla="*/ 757646 h 4441372"/>
                <a:gd name="connsiteX2" fmla="*/ 6662058 w 7694023"/>
                <a:gd name="connsiteY2" fmla="*/ 1724297 h 4441372"/>
                <a:gd name="connsiteX3" fmla="*/ 7694023 w 7694023"/>
                <a:gd name="connsiteY3" fmla="*/ 143692 h 4441372"/>
                <a:gd name="connsiteX4" fmla="*/ 7667898 w 7694023"/>
                <a:gd name="connsiteY4" fmla="*/ 0 h 4441372"/>
                <a:gd name="connsiteX5" fmla="*/ 0 w 7694023"/>
                <a:gd name="connsiteY5" fmla="*/ 4415246 h 4441372"/>
                <a:gd name="connsiteX6" fmla="*/ 901338 w 7694023"/>
                <a:gd name="connsiteY6" fmla="*/ 4441372 h 4441372"/>
                <a:gd name="connsiteX0" fmla="*/ 901338 w 7694023"/>
                <a:gd name="connsiteY0" fmla="*/ 4441372 h 4441372"/>
                <a:gd name="connsiteX1" fmla="*/ 6230983 w 7694023"/>
                <a:gd name="connsiteY1" fmla="*/ 757646 h 4441372"/>
                <a:gd name="connsiteX2" fmla="*/ 6662058 w 7694023"/>
                <a:gd name="connsiteY2" fmla="*/ 1724297 h 4441372"/>
                <a:gd name="connsiteX3" fmla="*/ 7694023 w 7694023"/>
                <a:gd name="connsiteY3" fmla="*/ 143692 h 4441372"/>
                <a:gd name="connsiteX4" fmla="*/ 7667898 w 7694023"/>
                <a:gd name="connsiteY4" fmla="*/ 0 h 4441372"/>
                <a:gd name="connsiteX5" fmla="*/ 0 w 7694023"/>
                <a:gd name="connsiteY5" fmla="*/ 4415246 h 4441372"/>
                <a:gd name="connsiteX6" fmla="*/ 901338 w 7694023"/>
                <a:gd name="connsiteY6" fmla="*/ 4441372 h 4441372"/>
                <a:gd name="connsiteX0" fmla="*/ 901338 w 7696179"/>
                <a:gd name="connsiteY0" fmla="*/ 4446085 h 4446085"/>
                <a:gd name="connsiteX1" fmla="*/ 6230983 w 7696179"/>
                <a:gd name="connsiteY1" fmla="*/ 762359 h 4446085"/>
                <a:gd name="connsiteX2" fmla="*/ 6662058 w 7696179"/>
                <a:gd name="connsiteY2" fmla="*/ 1729010 h 4446085"/>
                <a:gd name="connsiteX3" fmla="*/ 7694023 w 7696179"/>
                <a:gd name="connsiteY3" fmla="*/ 148405 h 4446085"/>
                <a:gd name="connsiteX4" fmla="*/ 7696179 w 7696179"/>
                <a:gd name="connsiteY4" fmla="*/ 0 h 4446085"/>
                <a:gd name="connsiteX5" fmla="*/ 0 w 7696179"/>
                <a:gd name="connsiteY5" fmla="*/ 4419959 h 4446085"/>
                <a:gd name="connsiteX6" fmla="*/ 901338 w 7696179"/>
                <a:gd name="connsiteY6" fmla="*/ 4446085 h 4446085"/>
                <a:gd name="connsiteX0" fmla="*/ 901338 w 7696179"/>
                <a:gd name="connsiteY0" fmla="*/ 4446085 h 4446085"/>
                <a:gd name="connsiteX1" fmla="*/ 6230983 w 7696179"/>
                <a:gd name="connsiteY1" fmla="*/ 762359 h 4446085"/>
                <a:gd name="connsiteX2" fmla="*/ 6662058 w 7696179"/>
                <a:gd name="connsiteY2" fmla="*/ 1729010 h 4446085"/>
                <a:gd name="connsiteX3" fmla="*/ 7688272 w 7696179"/>
                <a:gd name="connsiteY3" fmla="*/ 269175 h 4446085"/>
                <a:gd name="connsiteX4" fmla="*/ 7696179 w 7696179"/>
                <a:gd name="connsiteY4" fmla="*/ 0 h 4446085"/>
                <a:gd name="connsiteX5" fmla="*/ 0 w 7696179"/>
                <a:gd name="connsiteY5" fmla="*/ 4419959 h 4446085"/>
                <a:gd name="connsiteX6" fmla="*/ 901338 w 7696179"/>
                <a:gd name="connsiteY6" fmla="*/ 4446085 h 4446085"/>
                <a:gd name="connsiteX0" fmla="*/ 901338 w 7696179"/>
                <a:gd name="connsiteY0" fmla="*/ 4325315 h 4325315"/>
                <a:gd name="connsiteX1" fmla="*/ 6230983 w 7696179"/>
                <a:gd name="connsiteY1" fmla="*/ 641589 h 4325315"/>
                <a:gd name="connsiteX2" fmla="*/ 6662058 w 7696179"/>
                <a:gd name="connsiteY2" fmla="*/ 1608240 h 4325315"/>
                <a:gd name="connsiteX3" fmla="*/ 7688272 w 7696179"/>
                <a:gd name="connsiteY3" fmla="*/ 148405 h 4325315"/>
                <a:gd name="connsiteX4" fmla="*/ 7696179 w 7696179"/>
                <a:gd name="connsiteY4" fmla="*/ 0 h 4325315"/>
                <a:gd name="connsiteX5" fmla="*/ 0 w 7696179"/>
                <a:gd name="connsiteY5" fmla="*/ 4299189 h 4325315"/>
                <a:gd name="connsiteX6" fmla="*/ 901338 w 7696179"/>
                <a:gd name="connsiteY6" fmla="*/ 4325315 h 4325315"/>
                <a:gd name="connsiteX0" fmla="*/ 901338 w 7696179"/>
                <a:gd name="connsiteY0" fmla="*/ 4325315 h 4325315"/>
                <a:gd name="connsiteX1" fmla="*/ 6230983 w 7696179"/>
                <a:gd name="connsiteY1" fmla="*/ 641589 h 4325315"/>
                <a:gd name="connsiteX2" fmla="*/ 6662058 w 7696179"/>
                <a:gd name="connsiteY2" fmla="*/ 1608240 h 4325315"/>
                <a:gd name="connsiteX3" fmla="*/ 7688272 w 7696179"/>
                <a:gd name="connsiteY3" fmla="*/ 148405 h 4325315"/>
                <a:gd name="connsiteX4" fmla="*/ 7696179 w 7696179"/>
                <a:gd name="connsiteY4" fmla="*/ 0 h 4325315"/>
                <a:gd name="connsiteX5" fmla="*/ 0 w 7696179"/>
                <a:gd name="connsiteY5" fmla="*/ 4299189 h 4325315"/>
                <a:gd name="connsiteX6" fmla="*/ 901338 w 7696179"/>
                <a:gd name="connsiteY6" fmla="*/ 4325315 h 4325315"/>
                <a:gd name="connsiteX0" fmla="*/ 901338 w 7696179"/>
                <a:gd name="connsiteY0" fmla="*/ 4325315 h 4325315"/>
                <a:gd name="connsiteX1" fmla="*/ 6230983 w 7696179"/>
                <a:gd name="connsiteY1" fmla="*/ 641589 h 4325315"/>
                <a:gd name="connsiteX2" fmla="*/ 6662058 w 7696179"/>
                <a:gd name="connsiteY2" fmla="*/ 1608240 h 4325315"/>
                <a:gd name="connsiteX3" fmla="*/ 7688272 w 7696179"/>
                <a:gd name="connsiteY3" fmla="*/ 148405 h 4325315"/>
                <a:gd name="connsiteX4" fmla="*/ 7696179 w 7696179"/>
                <a:gd name="connsiteY4" fmla="*/ 0 h 4325315"/>
                <a:gd name="connsiteX5" fmla="*/ 0 w 7696179"/>
                <a:gd name="connsiteY5" fmla="*/ 4299189 h 4325315"/>
                <a:gd name="connsiteX6" fmla="*/ 901338 w 7696179"/>
                <a:gd name="connsiteY6" fmla="*/ 4325315 h 4325315"/>
                <a:gd name="connsiteX0" fmla="*/ 901338 w 7696179"/>
                <a:gd name="connsiteY0" fmla="*/ 4325315 h 4325315"/>
                <a:gd name="connsiteX1" fmla="*/ 6230983 w 7696179"/>
                <a:gd name="connsiteY1" fmla="*/ 641589 h 4325315"/>
                <a:gd name="connsiteX2" fmla="*/ 6639054 w 7696179"/>
                <a:gd name="connsiteY2" fmla="*/ 1602489 h 4325315"/>
                <a:gd name="connsiteX3" fmla="*/ 7688272 w 7696179"/>
                <a:gd name="connsiteY3" fmla="*/ 148405 h 4325315"/>
                <a:gd name="connsiteX4" fmla="*/ 7696179 w 7696179"/>
                <a:gd name="connsiteY4" fmla="*/ 0 h 4325315"/>
                <a:gd name="connsiteX5" fmla="*/ 0 w 7696179"/>
                <a:gd name="connsiteY5" fmla="*/ 4299189 h 4325315"/>
                <a:gd name="connsiteX6" fmla="*/ 901338 w 7696179"/>
                <a:gd name="connsiteY6" fmla="*/ 4325315 h 4325315"/>
                <a:gd name="connsiteX0" fmla="*/ 901338 w 7713432"/>
                <a:gd name="connsiteY0" fmla="*/ 4325315 h 4325315"/>
                <a:gd name="connsiteX1" fmla="*/ 6230983 w 7713432"/>
                <a:gd name="connsiteY1" fmla="*/ 641589 h 4325315"/>
                <a:gd name="connsiteX2" fmla="*/ 6639054 w 7713432"/>
                <a:gd name="connsiteY2" fmla="*/ 1602489 h 4325315"/>
                <a:gd name="connsiteX3" fmla="*/ 7688272 w 7713432"/>
                <a:gd name="connsiteY3" fmla="*/ 148405 h 4325315"/>
                <a:gd name="connsiteX4" fmla="*/ 7713432 w 7713432"/>
                <a:gd name="connsiteY4" fmla="*/ 0 h 4325315"/>
                <a:gd name="connsiteX5" fmla="*/ 0 w 7713432"/>
                <a:gd name="connsiteY5" fmla="*/ 4299189 h 4325315"/>
                <a:gd name="connsiteX6" fmla="*/ 901338 w 7713432"/>
                <a:gd name="connsiteY6" fmla="*/ 4325315 h 4325315"/>
                <a:gd name="connsiteX0" fmla="*/ 1214846 w 7713432"/>
                <a:gd name="connsiteY0" fmla="*/ 3907304 h 4299189"/>
                <a:gd name="connsiteX1" fmla="*/ 6230983 w 7713432"/>
                <a:gd name="connsiteY1" fmla="*/ 641589 h 4299189"/>
                <a:gd name="connsiteX2" fmla="*/ 6639054 w 7713432"/>
                <a:gd name="connsiteY2" fmla="*/ 1602489 h 4299189"/>
                <a:gd name="connsiteX3" fmla="*/ 7688272 w 7713432"/>
                <a:gd name="connsiteY3" fmla="*/ 148405 h 4299189"/>
                <a:gd name="connsiteX4" fmla="*/ 7713432 w 7713432"/>
                <a:gd name="connsiteY4" fmla="*/ 0 h 4299189"/>
                <a:gd name="connsiteX5" fmla="*/ 0 w 7713432"/>
                <a:gd name="connsiteY5" fmla="*/ 4299189 h 4299189"/>
                <a:gd name="connsiteX6" fmla="*/ 1214846 w 7713432"/>
                <a:gd name="connsiteY6" fmla="*/ 3907304 h 4299189"/>
                <a:gd name="connsiteX0" fmla="*/ 1031966 w 7530552"/>
                <a:gd name="connsiteY0" fmla="*/ 3907304 h 3933429"/>
                <a:gd name="connsiteX1" fmla="*/ 6048103 w 7530552"/>
                <a:gd name="connsiteY1" fmla="*/ 641589 h 3933429"/>
                <a:gd name="connsiteX2" fmla="*/ 6456174 w 7530552"/>
                <a:gd name="connsiteY2" fmla="*/ 1602489 h 3933429"/>
                <a:gd name="connsiteX3" fmla="*/ 7505392 w 7530552"/>
                <a:gd name="connsiteY3" fmla="*/ 148405 h 3933429"/>
                <a:gd name="connsiteX4" fmla="*/ 7530552 w 7530552"/>
                <a:gd name="connsiteY4" fmla="*/ 0 h 3933429"/>
                <a:gd name="connsiteX5" fmla="*/ 0 w 7530552"/>
                <a:gd name="connsiteY5" fmla="*/ 3933429 h 3933429"/>
                <a:gd name="connsiteX6" fmla="*/ 1031966 w 7530552"/>
                <a:gd name="connsiteY6" fmla="*/ 3907304 h 3933429"/>
                <a:gd name="connsiteX0" fmla="*/ 1031966 w 7530552"/>
                <a:gd name="connsiteY0" fmla="*/ 3907304 h 3933429"/>
                <a:gd name="connsiteX1" fmla="*/ 6048103 w 7530552"/>
                <a:gd name="connsiteY1" fmla="*/ 641589 h 3933429"/>
                <a:gd name="connsiteX2" fmla="*/ 6456174 w 7530552"/>
                <a:gd name="connsiteY2" fmla="*/ 1602489 h 3933429"/>
                <a:gd name="connsiteX3" fmla="*/ 7505392 w 7530552"/>
                <a:gd name="connsiteY3" fmla="*/ 148405 h 3933429"/>
                <a:gd name="connsiteX4" fmla="*/ 7530552 w 7530552"/>
                <a:gd name="connsiteY4" fmla="*/ 0 h 3933429"/>
                <a:gd name="connsiteX5" fmla="*/ 0 w 7530552"/>
                <a:gd name="connsiteY5" fmla="*/ 3933429 h 3933429"/>
                <a:gd name="connsiteX6" fmla="*/ 1031966 w 7530552"/>
                <a:gd name="connsiteY6" fmla="*/ 3907304 h 3933429"/>
                <a:gd name="connsiteX0" fmla="*/ 1031966 w 7530552"/>
                <a:gd name="connsiteY0" fmla="*/ 3907304 h 3933429"/>
                <a:gd name="connsiteX1" fmla="*/ 6048103 w 7530552"/>
                <a:gd name="connsiteY1" fmla="*/ 641589 h 3933429"/>
                <a:gd name="connsiteX2" fmla="*/ 6456174 w 7530552"/>
                <a:gd name="connsiteY2" fmla="*/ 1602489 h 3933429"/>
                <a:gd name="connsiteX3" fmla="*/ 7505392 w 7530552"/>
                <a:gd name="connsiteY3" fmla="*/ 148405 h 3933429"/>
                <a:gd name="connsiteX4" fmla="*/ 7530552 w 7530552"/>
                <a:gd name="connsiteY4" fmla="*/ 0 h 3933429"/>
                <a:gd name="connsiteX5" fmla="*/ 0 w 7530552"/>
                <a:gd name="connsiteY5" fmla="*/ 3933429 h 3933429"/>
                <a:gd name="connsiteX6" fmla="*/ 1031966 w 7530552"/>
                <a:gd name="connsiteY6" fmla="*/ 3907304 h 3933429"/>
                <a:gd name="connsiteX0" fmla="*/ 992778 w 7530552"/>
                <a:gd name="connsiteY0" fmla="*/ 3933430 h 3933430"/>
                <a:gd name="connsiteX1" fmla="*/ 6048103 w 7530552"/>
                <a:gd name="connsiteY1" fmla="*/ 641589 h 3933430"/>
                <a:gd name="connsiteX2" fmla="*/ 6456174 w 7530552"/>
                <a:gd name="connsiteY2" fmla="*/ 1602489 h 3933430"/>
                <a:gd name="connsiteX3" fmla="*/ 7505392 w 7530552"/>
                <a:gd name="connsiteY3" fmla="*/ 148405 h 3933430"/>
                <a:gd name="connsiteX4" fmla="*/ 7530552 w 7530552"/>
                <a:gd name="connsiteY4" fmla="*/ 0 h 3933430"/>
                <a:gd name="connsiteX5" fmla="*/ 0 w 7530552"/>
                <a:gd name="connsiteY5" fmla="*/ 3933429 h 3933430"/>
                <a:gd name="connsiteX6" fmla="*/ 992778 w 7530552"/>
                <a:gd name="connsiteY6" fmla="*/ 3933430 h 3933430"/>
                <a:gd name="connsiteX0" fmla="*/ 1325108 w 7530552"/>
                <a:gd name="connsiteY0" fmla="*/ 3507216 h 3933429"/>
                <a:gd name="connsiteX1" fmla="*/ 6048103 w 7530552"/>
                <a:gd name="connsiteY1" fmla="*/ 641589 h 3933429"/>
                <a:gd name="connsiteX2" fmla="*/ 6456174 w 7530552"/>
                <a:gd name="connsiteY2" fmla="*/ 1602489 h 3933429"/>
                <a:gd name="connsiteX3" fmla="*/ 7505392 w 7530552"/>
                <a:gd name="connsiteY3" fmla="*/ 148405 h 3933429"/>
                <a:gd name="connsiteX4" fmla="*/ 7530552 w 7530552"/>
                <a:gd name="connsiteY4" fmla="*/ 0 h 3933429"/>
                <a:gd name="connsiteX5" fmla="*/ 0 w 7530552"/>
                <a:gd name="connsiteY5" fmla="*/ 3933429 h 3933429"/>
                <a:gd name="connsiteX6" fmla="*/ 1325108 w 7530552"/>
                <a:gd name="connsiteY6" fmla="*/ 3507216 h 3933429"/>
                <a:gd name="connsiteX0" fmla="*/ 1325108 w 7530552"/>
                <a:gd name="connsiteY0" fmla="*/ 3507216 h 3933429"/>
                <a:gd name="connsiteX1" fmla="*/ 6048103 w 7530552"/>
                <a:gd name="connsiteY1" fmla="*/ 641589 h 3933429"/>
                <a:gd name="connsiteX2" fmla="*/ 6456174 w 7530552"/>
                <a:gd name="connsiteY2" fmla="*/ 1602489 h 3933429"/>
                <a:gd name="connsiteX3" fmla="*/ 7505392 w 7530552"/>
                <a:gd name="connsiteY3" fmla="*/ 148405 h 3933429"/>
                <a:gd name="connsiteX4" fmla="*/ 7530552 w 7530552"/>
                <a:gd name="connsiteY4" fmla="*/ 0 h 3933429"/>
                <a:gd name="connsiteX5" fmla="*/ 0 w 7530552"/>
                <a:gd name="connsiteY5" fmla="*/ 3933429 h 3933429"/>
                <a:gd name="connsiteX6" fmla="*/ 1325108 w 7530552"/>
                <a:gd name="connsiteY6" fmla="*/ 3507216 h 3933429"/>
                <a:gd name="connsiteX0" fmla="*/ 1273143 w 7478587"/>
                <a:gd name="connsiteY0" fmla="*/ 3507216 h 3680445"/>
                <a:gd name="connsiteX1" fmla="*/ 5996138 w 7478587"/>
                <a:gd name="connsiteY1" fmla="*/ 641589 h 3680445"/>
                <a:gd name="connsiteX2" fmla="*/ 6404209 w 7478587"/>
                <a:gd name="connsiteY2" fmla="*/ 1602489 h 3680445"/>
                <a:gd name="connsiteX3" fmla="*/ 7453427 w 7478587"/>
                <a:gd name="connsiteY3" fmla="*/ 148405 h 3680445"/>
                <a:gd name="connsiteX4" fmla="*/ 7478587 w 7478587"/>
                <a:gd name="connsiteY4" fmla="*/ 0 h 3680445"/>
                <a:gd name="connsiteX5" fmla="*/ 0 w 7478587"/>
                <a:gd name="connsiteY5" fmla="*/ 3680445 h 3680445"/>
                <a:gd name="connsiteX6" fmla="*/ 1273143 w 7478587"/>
                <a:gd name="connsiteY6" fmla="*/ 3507216 h 3680445"/>
                <a:gd name="connsiteX0" fmla="*/ 1275810 w 7478587"/>
                <a:gd name="connsiteY0" fmla="*/ 3527986 h 3680445"/>
                <a:gd name="connsiteX1" fmla="*/ 5996138 w 7478587"/>
                <a:gd name="connsiteY1" fmla="*/ 641589 h 3680445"/>
                <a:gd name="connsiteX2" fmla="*/ 6404209 w 7478587"/>
                <a:gd name="connsiteY2" fmla="*/ 1602489 h 3680445"/>
                <a:gd name="connsiteX3" fmla="*/ 7453427 w 7478587"/>
                <a:gd name="connsiteY3" fmla="*/ 148405 h 3680445"/>
                <a:gd name="connsiteX4" fmla="*/ 7478587 w 7478587"/>
                <a:gd name="connsiteY4" fmla="*/ 0 h 3680445"/>
                <a:gd name="connsiteX5" fmla="*/ 0 w 7478587"/>
                <a:gd name="connsiteY5" fmla="*/ 3680445 h 3680445"/>
                <a:gd name="connsiteX6" fmla="*/ 1275810 w 7478587"/>
                <a:gd name="connsiteY6" fmla="*/ 3527986 h 3680445"/>
                <a:gd name="connsiteX0" fmla="*/ 1173280 w 7478587"/>
                <a:gd name="connsiteY0" fmla="*/ 3910971 h 3910971"/>
                <a:gd name="connsiteX1" fmla="*/ 5996138 w 7478587"/>
                <a:gd name="connsiteY1" fmla="*/ 641589 h 3910971"/>
                <a:gd name="connsiteX2" fmla="*/ 6404209 w 7478587"/>
                <a:gd name="connsiteY2" fmla="*/ 1602489 h 3910971"/>
                <a:gd name="connsiteX3" fmla="*/ 7453427 w 7478587"/>
                <a:gd name="connsiteY3" fmla="*/ 148405 h 3910971"/>
                <a:gd name="connsiteX4" fmla="*/ 7478587 w 7478587"/>
                <a:gd name="connsiteY4" fmla="*/ 0 h 3910971"/>
                <a:gd name="connsiteX5" fmla="*/ 0 w 7478587"/>
                <a:gd name="connsiteY5" fmla="*/ 3680445 h 3910971"/>
                <a:gd name="connsiteX6" fmla="*/ 1173280 w 7478587"/>
                <a:gd name="connsiteY6" fmla="*/ 3910971 h 3910971"/>
                <a:gd name="connsiteX0" fmla="*/ 1173280 w 7478587"/>
                <a:gd name="connsiteY0" fmla="*/ 3910971 h 3910971"/>
                <a:gd name="connsiteX1" fmla="*/ 5996138 w 7478587"/>
                <a:gd name="connsiteY1" fmla="*/ 641589 h 3910971"/>
                <a:gd name="connsiteX2" fmla="*/ 6404209 w 7478587"/>
                <a:gd name="connsiteY2" fmla="*/ 1602489 h 3910971"/>
                <a:gd name="connsiteX3" fmla="*/ 7453427 w 7478587"/>
                <a:gd name="connsiteY3" fmla="*/ 148405 h 3910971"/>
                <a:gd name="connsiteX4" fmla="*/ 7478587 w 7478587"/>
                <a:gd name="connsiteY4" fmla="*/ 0 h 3910971"/>
                <a:gd name="connsiteX5" fmla="*/ 0 w 7478587"/>
                <a:gd name="connsiteY5" fmla="*/ 3680445 h 3910971"/>
                <a:gd name="connsiteX6" fmla="*/ 1173280 w 7478587"/>
                <a:gd name="connsiteY6" fmla="*/ 3910971 h 3910971"/>
                <a:gd name="connsiteX0" fmla="*/ 1173280 w 7478587"/>
                <a:gd name="connsiteY0" fmla="*/ 3910971 h 3910971"/>
                <a:gd name="connsiteX1" fmla="*/ 5996138 w 7478587"/>
                <a:gd name="connsiteY1" fmla="*/ 641589 h 3910971"/>
                <a:gd name="connsiteX2" fmla="*/ 6404209 w 7478587"/>
                <a:gd name="connsiteY2" fmla="*/ 1602489 h 3910971"/>
                <a:gd name="connsiteX3" fmla="*/ 7453427 w 7478587"/>
                <a:gd name="connsiteY3" fmla="*/ 148405 h 3910971"/>
                <a:gd name="connsiteX4" fmla="*/ 7478587 w 7478587"/>
                <a:gd name="connsiteY4" fmla="*/ 0 h 3910971"/>
                <a:gd name="connsiteX5" fmla="*/ 0 w 7478587"/>
                <a:gd name="connsiteY5" fmla="*/ 3680445 h 3910971"/>
                <a:gd name="connsiteX6" fmla="*/ 1173280 w 7478587"/>
                <a:gd name="connsiteY6" fmla="*/ 3910971 h 3910971"/>
                <a:gd name="connsiteX0" fmla="*/ 1173280 w 7478587"/>
                <a:gd name="connsiteY0" fmla="*/ 3910971 h 3910971"/>
                <a:gd name="connsiteX1" fmla="*/ 5996138 w 7478587"/>
                <a:gd name="connsiteY1" fmla="*/ 641589 h 3910971"/>
                <a:gd name="connsiteX2" fmla="*/ 6404209 w 7478587"/>
                <a:gd name="connsiteY2" fmla="*/ 1602489 h 3910971"/>
                <a:gd name="connsiteX3" fmla="*/ 7453427 w 7478587"/>
                <a:gd name="connsiteY3" fmla="*/ 148405 h 3910971"/>
                <a:gd name="connsiteX4" fmla="*/ 7478587 w 7478587"/>
                <a:gd name="connsiteY4" fmla="*/ 0 h 3910971"/>
                <a:gd name="connsiteX5" fmla="*/ 0 w 7478587"/>
                <a:gd name="connsiteY5" fmla="*/ 3680445 h 3910971"/>
                <a:gd name="connsiteX6" fmla="*/ 1173280 w 7478587"/>
                <a:gd name="connsiteY6" fmla="*/ 3910971 h 3910971"/>
                <a:gd name="connsiteX0" fmla="*/ 1173280 w 7478587"/>
                <a:gd name="connsiteY0" fmla="*/ 3910971 h 3910971"/>
                <a:gd name="connsiteX1" fmla="*/ 5996138 w 7478587"/>
                <a:gd name="connsiteY1" fmla="*/ 641589 h 3910971"/>
                <a:gd name="connsiteX2" fmla="*/ 6404209 w 7478587"/>
                <a:gd name="connsiteY2" fmla="*/ 1602489 h 3910971"/>
                <a:gd name="connsiteX3" fmla="*/ 7453427 w 7478587"/>
                <a:gd name="connsiteY3" fmla="*/ 148405 h 3910971"/>
                <a:gd name="connsiteX4" fmla="*/ 7478587 w 7478587"/>
                <a:gd name="connsiteY4" fmla="*/ 0 h 3910971"/>
                <a:gd name="connsiteX5" fmla="*/ 0 w 7478587"/>
                <a:gd name="connsiteY5" fmla="*/ 3680445 h 3910971"/>
                <a:gd name="connsiteX6" fmla="*/ 1173280 w 7478587"/>
                <a:gd name="connsiteY6" fmla="*/ 3910971 h 3910971"/>
                <a:gd name="connsiteX0" fmla="*/ 1173280 w 7478587"/>
                <a:gd name="connsiteY0" fmla="*/ 3910971 h 3910971"/>
                <a:gd name="connsiteX1" fmla="*/ 5996138 w 7478587"/>
                <a:gd name="connsiteY1" fmla="*/ 641589 h 3910971"/>
                <a:gd name="connsiteX2" fmla="*/ 6404209 w 7478587"/>
                <a:gd name="connsiteY2" fmla="*/ 1602489 h 3910971"/>
                <a:gd name="connsiteX3" fmla="*/ 7453427 w 7478587"/>
                <a:gd name="connsiteY3" fmla="*/ 148405 h 3910971"/>
                <a:gd name="connsiteX4" fmla="*/ 7478587 w 7478587"/>
                <a:gd name="connsiteY4" fmla="*/ 0 h 3910971"/>
                <a:gd name="connsiteX5" fmla="*/ 0 w 7478587"/>
                <a:gd name="connsiteY5" fmla="*/ 3680445 h 3910971"/>
                <a:gd name="connsiteX6" fmla="*/ 1173280 w 7478587"/>
                <a:gd name="connsiteY6" fmla="*/ 3910971 h 3910971"/>
                <a:gd name="connsiteX0" fmla="*/ 1216973 w 7522280"/>
                <a:gd name="connsiteY0" fmla="*/ 3910971 h 4067237"/>
                <a:gd name="connsiteX1" fmla="*/ 6039831 w 7522280"/>
                <a:gd name="connsiteY1" fmla="*/ 641589 h 4067237"/>
                <a:gd name="connsiteX2" fmla="*/ 6447902 w 7522280"/>
                <a:gd name="connsiteY2" fmla="*/ 1602489 h 4067237"/>
                <a:gd name="connsiteX3" fmla="*/ 7497120 w 7522280"/>
                <a:gd name="connsiteY3" fmla="*/ 148405 h 4067237"/>
                <a:gd name="connsiteX4" fmla="*/ 7522280 w 7522280"/>
                <a:gd name="connsiteY4" fmla="*/ 0 h 4067237"/>
                <a:gd name="connsiteX5" fmla="*/ 0 w 7522280"/>
                <a:gd name="connsiteY5" fmla="*/ 4067237 h 4067237"/>
                <a:gd name="connsiteX6" fmla="*/ 1216973 w 7522280"/>
                <a:gd name="connsiteY6" fmla="*/ 3910971 h 406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22280" h="4067237">
                  <a:moveTo>
                    <a:pt x="1216973" y="3910971"/>
                  </a:moveTo>
                  <a:cubicBezTo>
                    <a:pt x="2377720" y="1957670"/>
                    <a:pt x="3806083" y="1255544"/>
                    <a:pt x="6039831" y="641589"/>
                  </a:cubicBezTo>
                  <a:lnTo>
                    <a:pt x="6447902" y="1602489"/>
                  </a:lnTo>
                  <a:cubicBezTo>
                    <a:pt x="6909455" y="801301"/>
                    <a:pt x="7268151" y="370473"/>
                    <a:pt x="7497120" y="148405"/>
                  </a:cubicBezTo>
                  <a:cubicBezTo>
                    <a:pt x="7497839" y="98937"/>
                    <a:pt x="7521561" y="49468"/>
                    <a:pt x="7522280" y="0"/>
                  </a:cubicBezTo>
                  <a:cubicBezTo>
                    <a:pt x="5501891" y="400595"/>
                    <a:pt x="2059577" y="805877"/>
                    <a:pt x="0" y="4067237"/>
                  </a:cubicBezTo>
                  <a:lnTo>
                    <a:pt x="1216973" y="3910971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lumMod val="95000"/>
                    <a:alpha val="86000"/>
                  </a:schemeClr>
                </a:gs>
                <a:gs pos="100000">
                  <a:schemeClr val="bg1">
                    <a:lumMod val="75000"/>
                    <a:alpha val="45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자유형 57"/>
            <p:cNvSpPr/>
            <p:nvPr/>
          </p:nvSpPr>
          <p:spPr>
            <a:xfrm rot="439020">
              <a:off x="29649" y="3047565"/>
              <a:ext cx="8414633" cy="4336678"/>
            </a:xfrm>
            <a:custGeom>
              <a:avLst/>
              <a:gdLst>
                <a:gd name="connsiteX0" fmla="*/ 261258 w 8974183"/>
                <a:gd name="connsiteY0" fmla="*/ 2873829 h 4937760"/>
                <a:gd name="connsiteX1" fmla="*/ 1358538 w 8974183"/>
                <a:gd name="connsiteY1" fmla="*/ 2090057 h 4937760"/>
                <a:gd name="connsiteX2" fmla="*/ 2847703 w 8974183"/>
                <a:gd name="connsiteY2" fmla="*/ 1306286 h 4937760"/>
                <a:gd name="connsiteX3" fmla="*/ 4898572 w 8974183"/>
                <a:gd name="connsiteY3" fmla="*/ 613954 h 4937760"/>
                <a:gd name="connsiteX4" fmla="*/ 6230983 w 8974183"/>
                <a:gd name="connsiteY4" fmla="*/ 378823 h 4937760"/>
                <a:gd name="connsiteX5" fmla="*/ 7158446 w 8974183"/>
                <a:gd name="connsiteY5" fmla="*/ 274320 h 4937760"/>
                <a:gd name="connsiteX6" fmla="*/ 6505303 w 8974183"/>
                <a:gd name="connsiteY6" fmla="*/ 0 h 4937760"/>
                <a:gd name="connsiteX7" fmla="*/ 8974183 w 8974183"/>
                <a:gd name="connsiteY7" fmla="*/ 65314 h 4937760"/>
                <a:gd name="connsiteX8" fmla="*/ 7772400 w 8974183"/>
                <a:gd name="connsiteY8" fmla="*/ 1502229 h 4937760"/>
                <a:gd name="connsiteX9" fmla="*/ 7458892 w 8974183"/>
                <a:gd name="connsiteY9" fmla="*/ 653143 h 4937760"/>
                <a:gd name="connsiteX10" fmla="*/ 4598126 w 8974183"/>
                <a:gd name="connsiteY10" fmla="*/ 1828800 h 4937760"/>
                <a:gd name="connsiteX11" fmla="*/ 2220686 w 8974183"/>
                <a:gd name="connsiteY11" fmla="*/ 3566160 h 4937760"/>
                <a:gd name="connsiteX12" fmla="*/ 1045029 w 8974183"/>
                <a:gd name="connsiteY12" fmla="*/ 4937760 h 4937760"/>
                <a:gd name="connsiteX13" fmla="*/ 0 w 8974183"/>
                <a:gd name="connsiteY13" fmla="*/ 4924697 h 4937760"/>
                <a:gd name="connsiteX14" fmla="*/ 52252 w 8974183"/>
                <a:gd name="connsiteY14" fmla="*/ 2952206 h 4937760"/>
                <a:gd name="connsiteX15" fmla="*/ 287383 w 8974183"/>
                <a:gd name="connsiteY15" fmla="*/ 2821577 h 4937760"/>
                <a:gd name="connsiteX16" fmla="*/ 261258 w 8974183"/>
                <a:gd name="connsiteY16" fmla="*/ 2873829 h 4937760"/>
                <a:gd name="connsiteX0" fmla="*/ 261258 w 8974183"/>
                <a:gd name="connsiteY0" fmla="*/ 2873829 h 4937760"/>
                <a:gd name="connsiteX1" fmla="*/ 1358538 w 8974183"/>
                <a:gd name="connsiteY1" fmla="*/ 2090057 h 4937760"/>
                <a:gd name="connsiteX2" fmla="*/ 2847703 w 8974183"/>
                <a:gd name="connsiteY2" fmla="*/ 1306286 h 4937760"/>
                <a:gd name="connsiteX3" fmla="*/ 4898572 w 8974183"/>
                <a:gd name="connsiteY3" fmla="*/ 613954 h 4937760"/>
                <a:gd name="connsiteX4" fmla="*/ 6230983 w 8974183"/>
                <a:gd name="connsiteY4" fmla="*/ 378823 h 4937760"/>
                <a:gd name="connsiteX5" fmla="*/ 7158446 w 8974183"/>
                <a:gd name="connsiteY5" fmla="*/ 274320 h 4937760"/>
                <a:gd name="connsiteX6" fmla="*/ 6505303 w 8974183"/>
                <a:gd name="connsiteY6" fmla="*/ 0 h 4937760"/>
                <a:gd name="connsiteX7" fmla="*/ 8974183 w 8974183"/>
                <a:gd name="connsiteY7" fmla="*/ 65314 h 4937760"/>
                <a:gd name="connsiteX8" fmla="*/ 7772400 w 8974183"/>
                <a:gd name="connsiteY8" fmla="*/ 1502229 h 4937760"/>
                <a:gd name="connsiteX9" fmla="*/ 7458892 w 8974183"/>
                <a:gd name="connsiteY9" fmla="*/ 653143 h 4937760"/>
                <a:gd name="connsiteX10" fmla="*/ 4598126 w 8974183"/>
                <a:gd name="connsiteY10" fmla="*/ 1828800 h 4937760"/>
                <a:gd name="connsiteX11" fmla="*/ 2220686 w 8974183"/>
                <a:gd name="connsiteY11" fmla="*/ 3566160 h 4937760"/>
                <a:gd name="connsiteX12" fmla="*/ 1045029 w 8974183"/>
                <a:gd name="connsiteY12" fmla="*/ 4937760 h 4937760"/>
                <a:gd name="connsiteX13" fmla="*/ 0 w 8974183"/>
                <a:gd name="connsiteY13" fmla="*/ 4924697 h 4937760"/>
                <a:gd name="connsiteX14" fmla="*/ 52252 w 8974183"/>
                <a:gd name="connsiteY14" fmla="*/ 2952206 h 4937760"/>
                <a:gd name="connsiteX15" fmla="*/ 261258 w 8974183"/>
                <a:gd name="connsiteY15" fmla="*/ 2873829 h 4937760"/>
                <a:gd name="connsiteX0" fmla="*/ 261258 w 8974183"/>
                <a:gd name="connsiteY0" fmla="*/ 2895600 h 4959531"/>
                <a:gd name="connsiteX1" fmla="*/ 1358538 w 8974183"/>
                <a:gd name="connsiteY1" fmla="*/ 2111828 h 4959531"/>
                <a:gd name="connsiteX2" fmla="*/ 2847703 w 8974183"/>
                <a:gd name="connsiteY2" fmla="*/ 1328057 h 4959531"/>
                <a:gd name="connsiteX3" fmla="*/ 4898572 w 8974183"/>
                <a:gd name="connsiteY3" fmla="*/ 635725 h 4959531"/>
                <a:gd name="connsiteX4" fmla="*/ 6230983 w 8974183"/>
                <a:gd name="connsiteY4" fmla="*/ 400594 h 4959531"/>
                <a:gd name="connsiteX5" fmla="*/ 7158446 w 8974183"/>
                <a:gd name="connsiteY5" fmla="*/ 296091 h 4959531"/>
                <a:gd name="connsiteX6" fmla="*/ 6505303 w 8974183"/>
                <a:gd name="connsiteY6" fmla="*/ 21771 h 4959531"/>
                <a:gd name="connsiteX7" fmla="*/ 8974183 w 8974183"/>
                <a:gd name="connsiteY7" fmla="*/ 87085 h 4959531"/>
                <a:gd name="connsiteX8" fmla="*/ 7772400 w 8974183"/>
                <a:gd name="connsiteY8" fmla="*/ 1524000 h 4959531"/>
                <a:gd name="connsiteX9" fmla="*/ 7458892 w 8974183"/>
                <a:gd name="connsiteY9" fmla="*/ 674914 h 4959531"/>
                <a:gd name="connsiteX10" fmla="*/ 4598126 w 8974183"/>
                <a:gd name="connsiteY10" fmla="*/ 1850571 h 4959531"/>
                <a:gd name="connsiteX11" fmla="*/ 2220686 w 8974183"/>
                <a:gd name="connsiteY11" fmla="*/ 3587931 h 4959531"/>
                <a:gd name="connsiteX12" fmla="*/ 1045029 w 8974183"/>
                <a:gd name="connsiteY12" fmla="*/ 4959531 h 4959531"/>
                <a:gd name="connsiteX13" fmla="*/ 0 w 8974183"/>
                <a:gd name="connsiteY13" fmla="*/ 4946468 h 4959531"/>
                <a:gd name="connsiteX14" fmla="*/ 52252 w 8974183"/>
                <a:gd name="connsiteY14" fmla="*/ 2973977 h 4959531"/>
                <a:gd name="connsiteX15" fmla="*/ 261258 w 8974183"/>
                <a:gd name="connsiteY15" fmla="*/ 2895600 h 4959531"/>
                <a:gd name="connsiteX0" fmla="*/ 261258 w 8974183"/>
                <a:gd name="connsiteY0" fmla="*/ 2895600 h 4959531"/>
                <a:gd name="connsiteX1" fmla="*/ 1358538 w 8974183"/>
                <a:gd name="connsiteY1" fmla="*/ 2111828 h 4959531"/>
                <a:gd name="connsiteX2" fmla="*/ 2847703 w 8974183"/>
                <a:gd name="connsiteY2" fmla="*/ 1328057 h 4959531"/>
                <a:gd name="connsiteX3" fmla="*/ 6230983 w 8974183"/>
                <a:gd name="connsiteY3" fmla="*/ 400594 h 4959531"/>
                <a:gd name="connsiteX4" fmla="*/ 7158446 w 8974183"/>
                <a:gd name="connsiteY4" fmla="*/ 296091 h 4959531"/>
                <a:gd name="connsiteX5" fmla="*/ 6505303 w 8974183"/>
                <a:gd name="connsiteY5" fmla="*/ 21771 h 4959531"/>
                <a:gd name="connsiteX6" fmla="*/ 8974183 w 8974183"/>
                <a:gd name="connsiteY6" fmla="*/ 87085 h 4959531"/>
                <a:gd name="connsiteX7" fmla="*/ 7772400 w 8974183"/>
                <a:gd name="connsiteY7" fmla="*/ 1524000 h 4959531"/>
                <a:gd name="connsiteX8" fmla="*/ 7458892 w 8974183"/>
                <a:gd name="connsiteY8" fmla="*/ 674914 h 4959531"/>
                <a:gd name="connsiteX9" fmla="*/ 4598126 w 8974183"/>
                <a:gd name="connsiteY9" fmla="*/ 1850571 h 4959531"/>
                <a:gd name="connsiteX10" fmla="*/ 2220686 w 8974183"/>
                <a:gd name="connsiteY10" fmla="*/ 3587931 h 4959531"/>
                <a:gd name="connsiteX11" fmla="*/ 1045029 w 8974183"/>
                <a:gd name="connsiteY11" fmla="*/ 4959531 h 4959531"/>
                <a:gd name="connsiteX12" fmla="*/ 0 w 8974183"/>
                <a:gd name="connsiteY12" fmla="*/ 4946468 h 4959531"/>
                <a:gd name="connsiteX13" fmla="*/ 52252 w 8974183"/>
                <a:gd name="connsiteY13" fmla="*/ 2973977 h 4959531"/>
                <a:gd name="connsiteX14" fmla="*/ 261258 w 8974183"/>
                <a:gd name="connsiteY14" fmla="*/ 2895600 h 4959531"/>
                <a:gd name="connsiteX0" fmla="*/ 261258 w 8974183"/>
                <a:gd name="connsiteY0" fmla="*/ 2895600 h 4959531"/>
                <a:gd name="connsiteX1" fmla="*/ 1358538 w 8974183"/>
                <a:gd name="connsiteY1" fmla="*/ 2111828 h 4959531"/>
                <a:gd name="connsiteX2" fmla="*/ 6230983 w 8974183"/>
                <a:gd name="connsiteY2" fmla="*/ 400594 h 4959531"/>
                <a:gd name="connsiteX3" fmla="*/ 7158446 w 8974183"/>
                <a:gd name="connsiteY3" fmla="*/ 296091 h 4959531"/>
                <a:gd name="connsiteX4" fmla="*/ 6505303 w 8974183"/>
                <a:gd name="connsiteY4" fmla="*/ 21771 h 4959531"/>
                <a:gd name="connsiteX5" fmla="*/ 8974183 w 8974183"/>
                <a:gd name="connsiteY5" fmla="*/ 87085 h 4959531"/>
                <a:gd name="connsiteX6" fmla="*/ 7772400 w 8974183"/>
                <a:gd name="connsiteY6" fmla="*/ 1524000 h 4959531"/>
                <a:gd name="connsiteX7" fmla="*/ 7458892 w 8974183"/>
                <a:gd name="connsiteY7" fmla="*/ 674914 h 4959531"/>
                <a:gd name="connsiteX8" fmla="*/ 4598126 w 8974183"/>
                <a:gd name="connsiteY8" fmla="*/ 1850571 h 4959531"/>
                <a:gd name="connsiteX9" fmla="*/ 2220686 w 8974183"/>
                <a:gd name="connsiteY9" fmla="*/ 3587931 h 4959531"/>
                <a:gd name="connsiteX10" fmla="*/ 1045029 w 8974183"/>
                <a:gd name="connsiteY10" fmla="*/ 4959531 h 4959531"/>
                <a:gd name="connsiteX11" fmla="*/ 0 w 8974183"/>
                <a:gd name="connsiteY11" fmla="*/ 4946468 h 4959531"/>
                <a:gd name="connsiteX12" fmla="*/ 52252 w 8974183"/>
                <a:gd name="connsiteY12" fmla="*/ 2973977 h 4959531"/>
                <a:gd name="connsiteX13" fmla="*/ 261258 w 8974183"/>
                <a:gd name="connsiteY13" fmla="*/ 2895600 h 4959531"/>
                <a:gd name="connsiteX0" fmla="*/ 261258 w 8974183"/>
                <a:gd name="connsiteY0" fmla="*/ 2895600 h 4959531"/>
                <a:gd name="connsiteX1" fmla="*/ 6230983 w 8974183"/>
                <a:gd name="connsiteY1" fmla="*/ 400594 h 4959531"/>
                <a:gd name="connsiteX2" fmla="*/ 7158446 w 8974183"/>
                <a:gd name="connsiteY2" fmla="*/ 296091 h 4959531"/>
                <a:gd name="connsiteX3" fmla="*/ 6505303 w 8974183"/>
                <a:gd name="connsiteY3" fmla="*/ 21771 h 4959531"/>
                <a:gd name="connsiteX4" fmla="*/ 8974183 w 8974183"/>
                <a:gd name="connsiteY4" fmla="*/ 87085 h 4959531"/>
                <a:gd name="connsiteX5" fmla="*/ 7772400 w 8974183"/>
                <a:gd name="connsiteY5" fmla="*/ 1524000 h 4959531"/>
                <a:gd name="connsiteX6" fmla="*/ 7458892 w 8974183"/>
                <a:gd name="connsiteY6" fmla="*/ 674914 h 4959531"/>
                <a:gd name="connsiteX7" fmla="*/ 4598126 w 8974183"/>
                <a:gd name="connsiteY7" fmla="*/ 1850571 h 4959531"/>
                <a:gd name="connsiteX8" fmla="*/ 2220686 w 8974183"/>
                <a:gd name="connsiteY8" fmla="*/ 3587931 h 4959531"/>
                <a:gd name="connsiteX9" fmla="*/ 1045029 w 8974183"/>
                <a:gd name="connsiteY9" fmla="*/ 4959531 h 4959531"/>
                <a:gd name="connsiteX10" fmla="*/ 0 w 8974183"/>
                <a:gd name="connsiteY10" fmla="*/ 4946468 h 4959531"/>
                <a:gd name="connsiteX11" fmla="*/ 52252 w 8974183"/>
                <a:gd name="connsiteY11" fmla="*/ 2973977 h 4959531"/>
                <a:gd name="connsiteX12" fmla="*/ 261258 w 8974183"/>
                <a:gd name="connsiteY12" fmla="*/ 2895600 h 4959531"/>
                <a:gd name="connsiteX0" fmla="*/ 261258 w 8974183"/>
                <a:gd name="connsiteY0" fmla="*/ 2895600 h 4959531"/>
                <a:gd name="connsiteX1" fmla="*/ 6230983 w 8974183"/>
                <a:gd name="connsiteY1" fmla="*/ 400594 h 4959531"/>
                <a:gd name="connsiteX2" fmla="*/ 7158446 w 8974183"/>
                <a:gd name="connsiteY2" fmla="*/ 296091 h 4959531"/>
                <a:gd name="connsiteX3" fmla="*/ 6505303 w 8974183"/>
                <a:gd name="connsiteY3" fmla="*/ 21771 h 4959531"/>
                <a:gd name="connsiteX4" fmla="*/ 8974183 w 8974183"/>
                <a:gd name="connsiteY4" fmla="*/ 87085 h 4959531"/>
                <a:gd name="connsiteX5" fmla="*/ 7772400 w 8974183"/>
                <a:gd name="connsiteY5" fmla="*/ 1524000 h 4959531"/>
                <a:gd name="connsiteX6" fmla="*/ 7458892 w 8974183"/>
                <a:gd name="connsiteY6" fmla="*/ 674914 h 4959531"/>
                <a:gd name="connsiteX7" fmla="*/ 4598126 w 8974183"/>
                <a:gd name="connsiteY7" fmla="*/ 1850571 h 4959531"/>
                <a:gd name="connsiteX8" fmla="*/ 2220686 w 8974183"/>
                <a:gd name="connsiteY8" fmla="*/ 3587931 h 4959531"/>
                <a:gd name="connsiteX9" fmla="*/ 1045029 w 8974183"/>
                <a:gd name="connsiteY9" fmla="*/ 4959531 h 4959531"/>
                <a:gd name="connsiteX10" fmla="*/ 0 w 8974183"/>
                <a:gd name="connsiteY10" fmla="*/ 4946468 h 4959531"/>
                <a:gd name="connsiteX11" fmla="*/ 52252 w 8974183"/>
                <a:gd name="connsiteY11" fmla="*/ 2973977 h 4959531"/>
                <a:gd name="connsiteX12" fmla="*/ 261258 w 8974183"/>
                <a:gd name="connsiteY12" fmla="*/ 2895600 h 4959531"/>
                <a:gd name="connsiteX0" fmla="*/ 261258 w 8974183"/>
                <a:gd name="connsiteY0" fmla="*/ 2895600 h 4959531"/>
                <a:gd name="connsiteX1" fmla="*/ 6230983 w 8974183"/>
                <a:gd name="connsiteY1" fmla="*/ 400594 h 4959531"/>
                <a:gd name="connsiteX2" fmla="*/ 7158446 w 8974183"/>
                <a:gd name="connsiteY2" fmla="*/ 296091 h 4959531"/>
                <a:gd name="connsiteX3" fmla="*/ 6505303 w 8974183"/>
                <a:gd name="connsiteY3" fmla="*/ 21771 h 4959531"/>
                <a:gd name="connsiteX4" fmla="*/ 8974183 w 8974183"/>
                <a:gd name="connsiteY4" fmla="*/ 87085 h 4959531"/>
                <a:gd name="connsiteX5" fmla="*/ 7772400 w 8974183"/>
                <a:gd name="connsiteY5" fmla="*/ 1524000 h 4959531"/>
                <a:gd name="connsiteX6" fmla="*/ 7458892 w 8974183"/>
                <a:gd name="connsiteY6" fmla="*/ 674914 h 4959531"/>
                <a:gd name="connsiteX7" fmla="*/ 4598126 w 8974183"/>
                <a:gd name="connsiteY7" fmla="*/ 1850571 h 4959531"/>
                <a:gd name="connsiteX8" fmla="*/ 2220686 w 8974183"/>
                <a:gd name="connsiteY8" fmla="*/ 3587931 h 4959531"/>
                <a:gd name="connsiteX9" fmla="*/ 1045029 w 8974183"/>
                <a:gd name="connsiteY9" fmla="*/ 4959531 h 4959531"/>
                <a:gd name="connsiteX10" fmla="*/ 0 w 8974183"/>
                <a:gd name="connsiteY10" fmla="*/ 4946468 h 4959531"/>
                <a:gd name="connsiteX11" fmla="*/ 52252 w 8974183"/>
                <a:gd name="connsiteY11" fmla="*/ 2973977 h 4959531"/>
                <a:gd name="connsiteX12" fmla="*/ 261258 w 8974183"/>
                <a:gd name="connsiteY12" fmla="*/ 2895600 h 4959531"/>
                <a:gd name="connsiteX0" fmla="*/ 261258 w 8974183"/>
                <a:gd name="connsiteY0" fmla="*/ 2895600 h 4959531"/>
                <a:gd name="connsiteX1" fmla="*/ 6230983 w 8974183"/>
                <a:gd name="connsiteY1" fmla="*/ 400594 h 4959531"/>
                <a:gd name="connsiteX2" fmla="*/ 7158446 w 8974183"/>
                <a:gd name="connsiteY2" fmla="*/ 296091 h 4959531"/>
                <a:gd name="connsiteX3" fmla="*/ 6505303 w 8974183"/>
                <a:gd name="connsiteY3" fmla="*/ 21771 h 4959531"/>
                <a:gd name="connsiteX4" fmla="*/ 8974183 w 8974183"/>
                <a:gd name="connsiteY4" fmla="*/ 87085 h 4959531"/>
                <a:gd name="connsiteX5" fmla="*/ 7772400 w 8974183"/>
                <a:gd name="connsiteY5" fmla="*/ 1524000 h 4959531"/>
                <a:gd name="connsiteX6" fmla="*/ 7458892 w 8974183"/>
                <a:gd name="connsiteY6" fmla="*/ 674914 h 4959531"/>
                <a:gd name="connsiteX7" fmla="*/ 2220686 w 8974183"/>
                <a:gd name="connsiteY7" fmla="*/ 3587931 h 4959531"/>
                <a:gd name="connsiteX8" fmla="*/ 1045029 w 8974183"/>
                <a:gd name="connsiteY8" fmla="*/ 4959531 h 4959531"/>
                <a:gd name="connsiteX9" fmla="*/ 0 w 8974183"/>
                <a:gd name="connsiteY9" fmla="*/ 4946468 h 4959531"/>
                <a:gd name="connsiteX10" fmla="*/ 52252 w 8974183"/>
                <a:gd name="connsiteY10" fmla="*/ 2973977 h 4959531"/>
                <a:gd name="connsiteX11" fmla="*/ 261258 w 8974183"/>
                <a:gd name="connsiteY11" fmla="*/ 2895600 h 4959531"/>
                <a:gd name="connsiteX0" fmla="*/ 261258 w 8974183"/>
                <a:gd name="connsiteY0" fmla="*/ 2895600 h 4959531"/>
                <a:gd name="connsiteX1" fmla="*/ 6230983 w 8974183"/>
                <a:gd name="connsiteY1" fmla="*/ 400594 h 4959531"/>
                <a:gd name="connsiteX2" fmla="*/ 7158446 w 8974183"/>
                <a:gd name="connsiteY2" fmla="*/ 296091 h 4959531"/>
                <a:gd name="connsiteX3" fmla="*/ 6505303 w 8974183"/>
                <a:gd name="connsiteY3" fmla="*/ 21771 h 4959531"/>
                <a:gd name="connsiteX4" fmla="*/ 8974183 w 8974183"/>
                <a:gd name="connsiteY4" fmla="*/ 87085 h 4959531"/>
                <a:gd name="connsiteX5" fmla="*/ 7772400 w 8974183"/>
                <a:gd name="connsiteY5" fmla="*/ 1524000 h 4959531"/>
                <a:gd name="connsiteX6" fmla="*/ 7458892 w 8974183"/>
                <a:gd name="connsiteY6" fmla="*/ 674914 h 4959531"/>
                <a:gd name="connsiteX7" fmla="*/ 1045029 w 8974183"/>
                <a:gd name="connsiteY7" fmla="*/ 4959531 h 4959531"/>
                <a:gd name="connsiteX8" fmla="*/ 0 w 8974183"/>
                <a:gd name="connsiteY8" fmla="*/ 4946468 h 4959531"/>
                <a:gd name="connsiteX9" fmla="*/ 52252 w 8974183"/>
                <a:gd name="connsiteY9" fmla="*/ 2973977 h 4959531"/>
                <a:gd name="connsiteX10" fmla="*/ 261258 w 8974183"/>
                <a:gd name="connsiteY10" fmla="*/ 2895600 h 4959531"/>
                <a:gd name="connsiteX0" fmla="*/ 261258 w 8974183"/>
                <a:gd name="connsiteY0" fmla="*/ 2895600 h 4959531"/>
                <a:gd name="connsiteX1" fmla="*/ 7158446 w 8974183"/>
                <a:gd name="connsiteY1" fmla="*/ 296091 h 4959531"/>
                <a:gd name="connsiteX2" fmla="*/ 6505303 w 8974183"/>
                <a:gd name="connsiteY2" fmla="*/ 21771 h 4959531"/>
                <a:gd name="connsiteX3" fmla="*/ 8974183 w 8974183"/>
                <a:gd name="connsiteY3" fmla="*/ 87085 h 4959531"/>
                <a:gd name="connsiteX4" fmla="*/ 7772400 w 8974183"/>
                <a:gd name="connsiteY4" fmla="*/ 1524000 h 4959531"/>
                <a:gd name="connsiteX5" fmla="*/ 7458892 w 8974183"/>
                <a:gd name="connsiteY5" fmla="*/ 674914 h 4959531"/>
                <a:gd name="connsiteX6" fmla="*/ 1045029 w 8974183"/>
                <a:gd name="connsiteY6" fmla="*/ 4959531 h 4959531"/>
                <a:gd name="connsiteX7" fmla="*/ 0 w 8974183"/>
                <a:gd name="connsiteY7" fmla="*/ 4946468 h 4959531"/>
                <a:gd name="connsiteX8" fmla="*/ 52252 w 8974183"/>
                <a:gd name="connsiteY8" fmla="*/ 2973977 h 4959531"/>
                <a:gd name="connsiteX9" fmla="*/ 261258 w 8974183"/>
                <a:gd name="connsiteY9" fmla="*/ 2895600 h 4959531"/>
                <a:gd name="connsiteX0" fmla="*/ 261258 w 8974183"/>
                <a:gd name="connsiteY0" fmla="*/ 2895600 h 4959531"/>
                <a:gd name="connsiteX1" fmla="*/ 7158446 w 8974183"/>
                <a:gd name="connsiteY1" fmla="*/ 296091 h 4959531"/>
                <a:gd name="connsiteX2" fmla="*/ 6505303 w 8974183"/>
                <a:gd name="connsiteY2" fmla="*/ 21771 h 4959531"/>
                <a:gd name="connsiteX3" fmla="*/ 8974183 w 8974183"/>
                <a:gd name="connsiteY3" fmla="*/ 87085 h 4959531"/>
                <a:gd name="connsiteX4" fmla="*/ 7772400 w 8974183"/>
                <a:gd name="connsiteY4" fmla="*/ 1524000 h 4959531"/>
                <a:gd name="connsiteX5" fmla="*/ 7458892 w 8974183"/>
                <a:gd name="connsiteY5" fmla="*/ 674914 h 4959531"/>
                <a:gd name="connsiteX6" fmla="*/ 1045029 w 8974183"/>
                <a:gd name="connsiteY6" fmla="*/ 4959531 h 4959531"/>
                <a:gd name="connsiteX7" fmla="*/ 0 w 8974183"/>
                <a:gd name="connsiteY7" fmla="*/ 4946468 h 4959531"/>
                <a:gd name="connsiteX8" fmla="*/ 52252 w 8974183"/>
                <a:gd name="connsiteY8" fmla="*/ 2973977 h 4959531"/>
                <a:gd name="connsiteX9" fmla="*/ 261258 w 8974183"/>
                <a:gd name="connsiteY9" fmla="*/ 2895600 h 4959531"/>
                <a:gd name="connsiteX0" fmla="*/ 261258 w 8974183"/>
                <a:gd name="connsiteY0" fmla="*/ 2895600 h 4959531"/>
                <a:gd name="connsiteX1" fmla="*/ 7158446 w 8974183"/>
                <a:gd name="connsiteY1" fmla="*/ 296091 h 4959531"/>
                <a:gd name="connsiteX2" fmla="*/ 6505303 w 8974183"/>
                <a:gd name="connsiteY2" fmla="*/ 21771 h 4959531"/>
                <a:gd name="connsiteX3" fmla="*/ 8974183 w 8974183"/>
                <a:gd name="connsiteY3" fmla="*/ 87085 h 4959531"/>
                <a:gd name="connsiteX4" fmla="*/ 7772400 w 8974183"/>
                <a:gd name="connsiteY4" fmla="*/ 1524000 h 4959531"/>
                <a:gd name="connsiteX5" fmla="*/ 7458892 w 8974183"/>
                <a:gd name="connsiteY5" fmla="*/ 674914 h 4959531"/>
                <a:gd name="connsiteX6" fmla="*/ 1045029 w 8974183"/>
                <a:gd name="connsiteY6" fmla="*/ 4959531 h 4959531"/>
                <a:gd name="connsiteX7" fmla="*/ 0 w 8974183"/>
                <a:gd name="connsiteY7" fmla="*/ 4946468 h 4959531"/>
                <a:gd name="connsiteX8" fmla="*/ 52252 w 8974183"/>
                <a:gd name="connsiteY8" fmla="*/ 2973977 h 4959531"/>
                <a:gd name="connsiteX9" fmla="*/ 261258 w 8974183"/>
                <a:gd name="connsiteY9" fmla="*/ 2895600 h 4959531"/>
                <a:gd name="connsiteX0" fmla="*/ 261258 w 8974183"/>
                <a:gd name="connsiteY0" fmla="*/ 2895600 h 4959531"/>
                <a:gd name="connsiteX1" fmla="*/ 7158446 w 8974183"/>
                <a:gd name="connsiteY1" fmla="*/ 296091 h 4959531"/>
                <a:gd name="connsiteX2" fmla="*/ 6505303 w 8974183"/>
                <a:gd name="connsiteY2" fmla="*/ 21771 h 4959531"/>
                <a:gd name="connsiteX3" fmla="*/ 8974183 w 8974183"/>
                <a:gd name="connsiteY3" fmla="*/ 87085 h 4959531"/>
                <a:gd name="connsiteX4" fmla="*/ 7772400 w 8974183"/>
                <a:gd name="connsiteY4" fmla="*/ 1524000 h 4959531"/>
                <a:gd name="connsiteX5" fmla="*/ 7458892 w 8974183"/>
                <a:gd name="connsiteY5" fmla="*/ 674914 h 4959531"/>
                <a:gd name="connsiteX6" fmla="*/ 1045029 w 8974183"/>
                <a:gd name="connsiteY6" fmla="*/ 4959531 h 4959531"/>
                <a:gd name="connsiteX7" fmla="*/ 0 w 8974183"/>
                <a:gd name="connsiteY7" fmla="*/ 4946468 h 4959531"/>
                <a:gd name="connsiteX8" fmla="*/ 52252 w 8974183"/>
                <a:gd name="connsiteY8" fmla="*/ 2973977 h 4959531"/>
                <a:gd name="connsiteX9" fmla="*/ 261258 w 8974183"/>
                <a:gd name="connsiteY9" fmla="*/ 2895600 h 4959531"/>
                <a:gd name="connsiteX0" fmla="*/ 261258 w 8974183"/>
                <a:gd name="connsiteY0" fmla="*/ 2895600 h 4959531"/>
                <a:gd name="connsiteX1" fmla="*/ 7158446 w 8974183"/>
                <a:gd name="connsiteY1" fmla="*/ 296091 h 4959531"/>
                <a:gd name="connsiteX2" fmla="*/ 6505303 w 8974183"/>
                <a:gd name="connsiteY2" fmla="*/ 21771 h 4959531"/>
                <a:gd name="connsiteX3" fmla="*/ 8974183 w 8974183"/>
                <a:gd name="connsiteY3" fmla="*/ 87085 h 4959531"/>
                <a:gd name="connsiteX4" fmla="*/ 7772400 w 8974183"/>
                <a:gd name="connsiteY4" fmla="*/ 1524000 h 4959531"/>
                <a:gd name="connsiteX5" fmla="*/ 7458892 w 8974183"/>
                <a:gd name="connsiteY5" fmla="*/ 674914 h 4959531"/>
                <a:gd name="connsiteX6" fmla="*/ 1045029 w 8974183"/>
                <a:gd name="connsiteY6" fmla="*/ 4959531 h 4959531"/>
                <a:gd name="connsiteX7" fmla="*/ 0 w 8974183"/>
                <a:gd name="connsiteY7" fmla="*/ 4946468 h 4959531"/>
                <a:gd name="connsiteX8" fmla="*/ 52252 w 8974183"/>
                <a:gd name="connsiteY8" fmla="*/ 2973977 h 4959531"/>
                <a:gd name="connsiteX9" fmla="*/ 261258 w 8974183"/>
                <a:gd name="connsiteY9" fmla="*/ 2895600 h 4959531"/>
                <a:gd name="connsiteX0" fmla="*/ 261258 w 8974183"/>
                <a:gd name="connsiteY0" fmla="*/ 2895600 h 4959531"/>
                <a:gd name="connsiteX1" fmla="*/ 7158446 w 8974183"/>
                <a:gd name="connsiteY1" fmla="*/ 296091 h 4959531"/>
                <a:gd name="connsiteX2" fmla="*/ 6505303 w 8974183"/>
                <a:gd name="connsiteY2" fmla="*/ 21771 h 4959531"/>
                <a:gd name="connsiteX3" fmla="*/ 8974183 w 8974183"/>
                <a:gd name="connsiteY3" fmla="*/ 87085 h 4959531"/>
                <a:gd name="connsiteX4" fmla="*/ 7811588 w 8974183"/>
                <a:gd name="connsiteY4" fmla="*/ 1524000 h 4959531"/>
                <a:gd name="connsiteX5" fmla="*/ 7458892 w 8974183"/>
                <a:gd name="connsiteY5" fmla="*/ 674914 h 4959531"/>
                <a:gd name="connsiteX6" fmla="*/ 1045029 w 8974183"/>
                <a:gd name="connsiteY6" fmla="*/ 4959531 h 4959531"/>
                <a:gd name="connsiteX7" fmla="*/ 0 w 8974183"/>
                <a:gd name="connsiteY7" fmla="*/ 4946468 h 4959531"/>
                <a:gd name="connsiteX8" fmla="*/ 52252 w 8974183"/>
                <a:gd name="connsiteY8" fmla="*/ 2973977 h 4959531"/>
                <a:gd name="connsiteX9" fmla="*/ 261258 w 8974183"/>
                <a:gd name="connsiteY9" fmla="*/ 2895600 h 4959531"/>
                <a:gd name="connsiteX0" fmla="*/ 261258 w 8974183"/>
                <a:gd name="connsiteY0" fmla="*/ 2895600 h 4959531"/>
                <a:gd name="connsiteX1" fmla="*/ 7158446 w 8974183"/>
                <a:gd name="connsiteY1" fmla="*/ 296091 h 4959531"/>
                <a:gd name="connsiteX2" fmla="*/ 6505303 w 8974183"/>
                <a:gd name="connsiteY2" fmla="*/ 21771 h 4959531"/>
                <a:gd name="connsiteX3" fmla="*/ 8974183 w 8974183"/>
                <a:gd name="connsiteY3" fmla="*/ 87085 h 4959531"/>
                <a:gd name="connsiteX4" fmla="*/ 7811588 w 8974183"/>
                <a:gd name="connsiteY4" fmla="*/ 1524000 h 4959531"/>
                <a:gd name="connsiteX5" fmla="*/ 7458892 w 8974183"/>
                <a:gd name="connsiteY5" fmla="*/ 674914 h 4959531"/>
                <a:gd name="connsiteX6" fmla="*/ 1045029 w 8974183"/>
                <a:gd name="connsiteY6" fmla="*/ 4959531 h 4959531"/>
                <a:gd name="connsiteX7" fmla="*/ 0 w 8974183"/>
                <a:gd name="connsiteY7" fmla="*/ 4946468 h 4959531"/>
                <a:gd name="connsiteX8" fmla="*/ 52252 w 8974183"/>
                <a:gd name="connsiteY8" fmla="*/ 2973977 h 4959531"/>
                <a:gd name="connsiteX9" fmla="*/ 261258 w 8974183"/>
                <a:gd name="connsiteY9" fmla="*/ 2895600 h 4959531"/>
                <a:gd name="connsiteX0" fmla="*/ 261258 w 8974183"/>
                <a:gd name="connsiteY0" fmla="*/ 2895600 h 4959531"/>
                <a:gd name="connsiteX1" fmla="*/ 7158446 w 8974183"/>
                <a:gd name="connsiteY1" fmla="*/ 296091 h 4959531"/>
                <a:gd name="connsiteX2" fmla="*/ 6505303 w 8974183"/>
                <a:gd name="connsiteY2" fmla="*/ 21771 h 4959531"/>
                <a:gd name="connsiteX3" fmla="*/ 8974183 w 8974183"/>
                <a:gd name="connsiteY3" fmla="*/ 87085 h 4959531"/>
                <a:gd name="connsiteX4" fmla="*/ 7811588 w 8974183"/>
                <a:gd name="connsiteY4" fmla="*/ 1524000 h 4959531"/>
                <a:gd name="connsiteX5" fmla="*/ 7458892 w 8974183"/>
                <a:gd name="connsiteY5" fmla="*/ 674914 h 4959531"/>
                <a:gd name="connsiteX6" fmla="*/ 1045029 w 8974183"/>
                <a:gd name="connsiteY6" fmla="*/ 4959531 h 4959531"/>
                <a:gd name="connsiteX7" fmla="*/ 0 w 8974183"/>
                <a:gd name="connsiteY7" fmla="*/ 4946468 h 4959531"/>
                <a:gd name="connsiteX8" fmla="*/ 261258 w 8974183"/>
                <a:gd name="connsiteY8" fmla="*/ 2895600 h 4959531"/>
                <a:gd name="connsiteX0" fmla="*/ 0 w 8712925"/>
                <a:gd name="connsiteY0" fmla="*/ 2895600 h 4959531"/>
                <a:gd name="connsiteX1" fmla="*/ 6897188 w 8712925"/>
                <a:gd name="connsiteY1" fmla="*/ 296091 h 4959531"/>
                <a:gd name="connsiteX2" fmla="*/ 6244045 w 8712925"/>
                <a:gd name="connsiteY2" fmla="*/ 21771 h 4959531"/>
                <a:gd name="connsiteX3" fmla="*/ 8712925 w 8712925"/>
                <a:gd name="connsiteY3" fmla="*/ 87085 h 4959531"/>
                <a:gd name="connsiteX4" fmla="*/ 7550330 w 8712925"/>
                <a:gd name="connsiteY4" fmla="*/ 1524000 h 4959531"/>
                <a:gd name="connsiteX5" fmla="*/ 7197634 w 8712925"/>
                <a:gd name="connsiteY5" fmla="*/ 674914 h 4959531"/>
                <a:gd name="connsiteX6" fmla="*/ 783771 w 8712925"/>
                <a:gd name="connsiteY6" fmla="*/ 4959531 h 4959531"/>
                <a:gd name="connsiteX7" fmla="*/ 679268 w 8712925"/>
                <a:gd name="connsiteY7" fmla="*/ 4149634 h 4959531"/>
                <a:gd name="connsiteX8" fmla="*/ 0 w 8712925"/>
                <a:gd name="connsiteY8" fmla="*/ 2895600 h 4959531"/>
                <a:gd name="connsiteX0" fmla="*/ 0 w 8712925"/>
                <a:gd name="connsiteY0" fmla="*/ 2895600 h 4959531"/>
                <a:gd name="connsiteX1" fmla="*/ 6897188 w 8712925"/>
                <a:gd name="connsiteY1" fmla="*/ 296091 h 4959531"/>
                <a:gd name="connsiteX2" fmla="*/ 6244045 w 8712925"/>
                <a:gd name="connsiteY2" fmla="*/ 21771 h 4959531"/>
                <a:gd name="connsiteX3" fmla="*/ 8712925 w 8712925"/>
                <a:gd name="connsiteY3" fmla="*/ 87085 h 4959531"/>
                <a:gd name="connsiteX4" fmla="*/ 7550330 w 8712925"/>
                <a:gd name="connsiteY4" fmla="*/ 1524000 h 4959531"/>
                <a:gd name="connsiteX5" fmla="*/ 7197634 w 8712925"/>
                <a:gd name="connsiteY5" fmla="*/ 674914 h 4959531"/>
                <a:gd name="connsiteX6" fmla="*/ 783771 w 8712925"/>
                <a:gd name="connsiteY6" fmla="*/ 4959531 h 4959531"/>
                <a:gd name="connsiteX7" fmla="*/ 52251 w 8712925"/>
                <a:gd name="connsiteY7" fmla="*/ 4502332 h 4959531"/>
                <a:gd name="connsiteX8" fmla="*/ 0 w 8712925"/>
                <a:gd name="connsiteY8" fmla="*/ 2895600 h 4959531"/>
                <a:gd name="connsiteX0" fmla="*/ 0 w 8660674"/>
                <a:gd name="connsiteY0" fmla="*/ 2908663 h 4959531"/>
                <a:gd name="connsiteX1" fmla="*/ 6844937 w 8660674"/>
                <a:gd name="connsiteY1" fmla="*/ 296091 h 4959531"/>
                <a:gd name="connsiteX2" fmla="*/ 6191794 w 8660674"/>
                <a:gd name="connsiteY2" fmla="*/ 21771 h 4959531"/>
                <a:gd name="connsiteX3" fmla="*/ 8660674 w 8660674"/>
                <a:gd name="connsiteY3" fmla="*/ 87085 h 4959531"/>
                <a:gd name="connsiteX4" fmla="*/ 7498079 w 8660674"/>
                <a:gd name="connsiteY4" fmla="*/ 1524000 h 4959531"/>
                <a:gd name="connsiteX5" fmla="*/ 7145383 w 8660674"/>
                <a:gd name="connsiteY5" fmla="*/ 674914 h 4959531"/>
                <a:gd name="connsiteX6" fmla="*/ 731520 w 8660674"/>
                <a:gd name="connsiteY6" fmla="*/ 4959531 h 4959531"/>
                <a:gd name="connsiteX7" fmla="*/ 0 w 8660674"/>
                <a:gd name="connsiteY7" fmla="*/ 4502332 h 4959531"/>
                <a:gd name="connsiteX8" fmla="*/ 0 w 8660674"/>
                <a:gd name="connsiteY8" fmla="*/ 2908663 h 4959531"/>
                <a:gd name="connsiteX0" fmla="*/ 0 w 8660674"/>
                <a:gd name="connsiteY0" fmla="*/ 2908663 h 4959531"/>
                <a:gd name="connsiteX1" fmla="*/ 6844937 w 8660674"/>
                <a:gd name="connsiteY1" fmla="*/ 296091 h 4959531"/>
                <a:gd name="connsiteX2" fmla="*/ 6191794 w 8660674"/>
                <a:gd name="connsiteY2" fmla="*/ 21771 h 4959531"/>
                <a:gd name="connsiteX3" fmla="*/ 8660674 w 8660674"/>
                <a:gd name="connsiteY3" fmla="*/ 87085 h 4959531"/>
                <a:gd name="connsiteX4" fmla="*/ 7498079 w 8660674"/>
                <a:gd name="connsiteY4" fmla="*/ 1524000 h 4959531"/>
                <a:gd name="connsiteX5" fmla="*/ 7145383 w 8660674"/>
                <a:gd name="connsiteY5" fmla="*/ 674914 h 4959531"/>
                <a:gd name="connsiteX6" fmla="*/ 731520 w 8660674"/>
                <a:gd name="connsiteY6" fmla="*/ 4959531 h 4959531"/>
                <a:gd name="connsiteX7" fmla="*/ 0 w 8660674"/>
                <a:gd name="connsiteY7" fmla="*/ 4502332 h 4959531"/>
                <a:gd name="connsiteX8" fmla="*/ 0 w 8660674"/>
                <a:gd name="connsiteY8" fmla="*/ 2908663 h 4959531"/>
                <a:gd name="connsiteX0" fmla="*/ 0 w 8660674"/>
                <a:gd name="connsiteY0" fmla="*/ 2908663 h 4502332"/>
                <a:gd name="connsiteX1" fmla="*/ 6844937 w 8660674"/>
                <a:gd name="connsiteY1" fmla="*/ 296091 h 4502332"/>
                <a:gd name="connsiteX2" fmla="*/ 6191794 w 8660674"/>
                <a:gd name="connsiteY2" fmla="*/ 21771 h 4502332"/>
                <a:gd name="connsiteX3" fmla="*/ 8660674 w 8660674"/>
                <a:gd name="connsiteY3" fmla="*/ 87085 h 4502332"/>
                <a:gd name="connsiteX4" fmla="*/ 7498079 w 8660674"/>
                <a:gd name="connsiteY4" fmla="*/ 1524000 h 4502332"/>
                <a:gd name="connsiteX5" fmla="*/ 7145383 w 8660674"/>
                <a:gd name="connsiteY5" fmla="*/ 674914 h 4502332"/>
                <a:gd name="connsiteX6" fmla="*/ 1110342 w 8660674"/>
                <a:gd name="connsiteY6" fmla="*/ 4502332 h 4502332"/>
                <a:gd name="connsiteX7" fmla="*/ 0 w 8660674"/>
                <a:gd name="connsiteY7" fmla="*/ 4502332 h 4502332"/>
                <a:gd name="connsiteX8" fmla="*/ 0 w 8660674"/>
                <a:gd name="connsiteY8" fmla="*/ 2908663 h 4502332"/>
                <a:gd name="connsiteX0" fmla="*/ 0 w 8660674"/>
                <a:gd name="connsiteY0" fmla="*/ 2908663 h 4502332"/>
                <a:gd name="connsiteX1" fmla="*/ 6844937 w 8660674"/>
                <a:gd name="connsiteY1" fmla="*/ 296091 h 4502332"/>
                <a:gd name="connsiteX2" fmla="*/ 6191794 w 8660674"/>
                <a:gd name="connsiteY2" fmla="*/ 21771 h 4502332"/>
                <a:gd name="connsiteX3" fmla="*/ 8660674 w 8660674"/>
                <a:gd name="connsiteY3" fmla="*/ 87085 h 4502332"/>
                <a:gd name="connsiteX4" fmla="*/ 7498079 w 8660674"/>
                <a:gd name="connsiteY4" fmla="*/ 1524000 h 4502332"/>
                <a:gd name="connsiteX5" fmla="*/ 7145383 w 8660674"/>
                <a:gd name="connsiteY5" fmla="*/ 674914 h 4502332"/>
                <a:gd name="connsiteX6" fmla="*/ 1110342 w 8660674"/>
                <a:gd name="connsiteY6" fmla="*/ 4502332 h 4502332"/>
                <a:gd name="connsiteX7" fmla="*/ 0 w 8660674"/>
                <a:gd name="connsiteY7" fmla="*/ 4502332 h 4502332"/>
                <a:gd name="connsiteX8" fmla="*/ 0 w 8660674"/>
                <a:gd name="connsiteY8" fmla="*/ 2908663 h 4502332"/>
                <a:gd name="connsiteX0" fmla="*/ 0 w 8672549"/>
                <a:gd name="connsiteY0" fmla="*/ 2886892 h 4480561"/>
                <a:gd name="connsiteX1" fmla="*/ 6844937 w 8672549"/>
                <a:gd name="connsiteY1" fmla="*/ 274320 h 4480561"/>
                <a:gd name="connsiteX2" fmla="*/ 6191794 w 8672549"/>
                <a:gd name="connsiteY2" fmla="*/ 0 h 4480561"/>
                <a:gd name="connsiteX3" fmla="*/ 8672549 w 8672549"/>
                <a:gd name="connsiteY3" fmla="*/ 184067 h 4480561"/>
                <a:gd name="connsiteX4" fmla="*/ 7498079 w 8672549"/>
                <a:gd name="connsiteY4" fmla="*/ 1502229 h 4480561"/>
                <a:gd name="connsiteX5" fmla="*/ 7145383 w 8672549"/>
                <a:gd name="connsiteY5" fmla="*/ 653143 h 4480561"/>
                <a:gd name="connsiteX6" fmla="*/ 1110342 w 8672549"/>
                <a:gd name="connsiteY6" fmla="*/ 4480561 h 4480561"/>
                <a:gd name="connsiteX7" fmla="*/ 0 w 8672549"/>
                <a:gd name="connsiteY7" fmla="*/ 4480561 h 4480561"/>
                <a:gd name="connsiteX8" fmla="*/ 0 w 8672549"/>
                <a:gd name="connsiteY8" fmla="*/ 2886892 h 4480561"/>
                <a:gd name="connsiteX0" fmla="*/ 0 w 8672549"/>
                <a:gd name="connsiteY0" fmla="*/ 2886892 h 4480561"/>
                <a:gd name="connsiteX1" fmla="*/ 6844937 w 8672549"/>
                <a:gd name="connsiteY1" fmla="*/ 274320 h 4480561"/>
                <a:gd name="connsiteX2" fmla="*/ 6191794 w 8672549"/>
                <a:gd name="connsiteY2" fmla="*/ 0 h 4480561"/>
                <a:gd name="connsiteX3" fmla="*/ 8672549 w 8672549"/>
                <a:gd name="connsiteY3" fmla="*/ 184067 h 4480561"/>
                <a:gd name="connsiteX4" fmla="*/ 7498079 w 8672549"/>
                <a:gd name="connsiteY4" fmla="*/ 1502229 h 4480561"/>
                <a:gd name="connsiteX5" fmla="*/ 7145383 w 8672549"/>
                <a:gd name="connsiteY5" fmla="*/ 653143 h 4480561"/>
                <a:gd name="connsiteX6" fmla="*/ 1110342 w 8672549"/>
                <a:gd name="connsiteY6" fmla="*/ 4480561 h 4480561"/>
                <a:gd name="connsiteX7" fmla="*/ 0 w 8672549"/>
                <a:gd name="connsiteY7" fmla="*/ 4480561 h 4480561"/>
                <a:gd name="connsiteX8" fmla="*/ 0 w 8672549"/>
                <a:gd name="connsiteY8" fmla="*/ 2886892 h 4480561"/>
                <a:gd name="connsiteX0" fmla="*/ 188259 w 8672549"/>
                <a:gd name="connsiteY0" fmla="*/ 2738974 h 4480561"/>
                <a:gd name="connsiteX1" fmla="*/ 6844937 w 8672549"/>
                <a:gd name="connsiteY1" fmla="*/ 274320 h 4480561"/>
                <a:gd name="connsiteX2" fmla="*/ 6191794 w 8672549"/>
                <a:gd name="connsiteY2" fmla="*/ 0 h 4480561"/>
                <a:gd name="connsiteX3" fmla="*/ 8672549 w 8672549"/>
                <a:gd name="connsiteY3" fmla="*/ 184067 h 4480561"/>
                <a:gd name="connsiteX4" fmla="*/ 7498079 w 8672549"/>
                <a:gd name="connsiteY4" fmla="*/ 1502229 h 4480561"/>
                <a:gd name="connsiteX5" fmla="*/ 7145383 w 8672549"/>
                <a:gd name="connsiteY5" fmla="*/ 653143 h 4480561"/>
                <a:gd name="connsiteX6" fmla="*/ 1110342 w 8672549"/>
                <a:gd name="connsiteY6" fmla="*/ 4480561 h 4480561"/>
                <a:gd name="connsiteX7" fmla="*/ 0 w 8672549"/>
                <a:gd name="connsiteY7" fmla="*/ 4480561 h 4480561"/>
                <a:gd name="connsiteX8" fmla="*/ 188259 w 8672549"/>
                <a:gd name="connsiteY8" fmla="*/ 2738974 h 4480561"/>
                <a:gd name="connsiteX0" fmla="*/ 0 w 8484290"/>
                <a:gd name="connsiteY0" fmla="*/ 2738974 h 4480561"/>
                <a:gd name="connsiteX1" fmla="*/ 6656678 w 8484290"/>
                <a:gd name="connsiteY1" fmla="*/ 274320 h 4480561"/>
                <a:gd name="connsiteX2" fmla="*/ 6003535 w 8484290"/>
                <a:gd name="connsiteY2" fmla="*/ 0 h 4480561"/>
                <a:gd name="connsiteX3" fmla="*/ 8484290 w 8484290"/>
                <a:gd name="connsiteY3" fmla="*/ 184067 h 4480561"/>
                <a:gd name="connsiteX4" fmla="*/ 7309820 w 8484290"/>
                <a:gd name="connsiteY4" fmla="*/ 1502229 h 4480561"/>
                <a:gd name="connsiteX5" fmla="*/ 6957124 w 8484290"/>
                <a:gd name="connsiteY5" fmla="*/ 653143 h 4480561"/>
                <a:gd name="connsiteX6" fmla="*/ 922083 w 8484290"/>
                <a:gd name="connsiteY6" fmla="*/ 4480561 h 4480561"/>
                <a:gd name="connsiteX7" fmla="*/ 121023 w 8484290"/>
                <a:gd name="connsiteY7" fmla="*/ 3915785 h 4480561"/>
                <a:gd name="connsiteX8" fmla="*/ 0 w 8484290"/>
                <a:gd name="connsiteY8" fmla="*/ 2738974 h 4480561"/>
                <a:gd name="connsiteX0" fmla="*/ 13447 w 8497737"/>
                <a:gd name="connsiteY0" fmla="*/ 2738974 h 4480561"/>
                <a:gd name="connsiteX1" fmla="*/ 6670125 w 8497737"/>
                <a:gd name="connsiteY1" fmla="*/ 274320 h 4480561"/>
                <a:gd name="connsiteX2" fmla="*/ 6016982 w 8497737"/>
                <a:gd name="connsiteY2" fmla="*/ 0 h 4480561"/>
                <a:gd name="connsiteX3" fmla="*/ 8497737 w 8497737"/>
                <a:gd name="connsiteY3" fmla="*/ 184067 h 4480561"/>
                <a:gd name="connsiteX4" fmla="*/ 7323267 w 8497737"/>
                <a:gd name="connsiteY4" fmla="*/ 1502229 h 4480561"/>
                <a:gd name="connsiteX5" fmla="*/ 6970571 w 8497737"/>
                <a:gd name="connsiteY5" fmla="*/ 653143 h 4480561"/>
                <a:gd name="connsiteX6" fmla="*/ 935530 w 8497737"/>
                <a:gd name="connsiteY6" fmla="*/ 4480561 h 4480561"/>
                <a:gd name="connsiteX7" fmla="*/ 0 w 8497737"/>
                <a:gd name="connsiteY7" fmla="*/ 3929232 h 4480561"/>
                <a:gd name="connsiteX8" fmla="*/ 13447 w 8497737"/>
                <a:gd name="connsiteY8" fmla="*/ 2738974 h 4480561"/>
                <a:gd name="connsiteX0" fmla="*/ 13447 w 8497737"/>
                <a:gd name="connsiteY0" fmla="*/ 2738974 h 4009914"/>
                <a:gd name="connsiteX1" fmla="*/ 6670125 w 8497737"/>
                <a:gd name="connsiteY1" fmla="*/ 274320 h 4009914"/>
                <a:gd name="connsiteX2" fmla="*/ 6016982 w 8497737"/>
                <a:gd name="connsiteY2" fmla="*/ 0 h 4009914"/>
                <a:gd name="connsiteX3" fmla="*/ 8497737 w 8497737"/>
                <a:gd name="connsiteY3" fmla="*/ 184067 h 4009914"/>
                <a:gd name="connsiteX4" fmla="*/ 7323267 w 8497737"/>
                <a:gd name="connsiteY4" fmla="*/ 1502229 h 4009914"/>
                <a:gd name="connsiteX5" fmla="*/ 6970571 w 8497737"/>
                <a:gd name="connsiteY5" fmla="*/ 653143 h 4009914"/>
                <a:gd name="connsiteX6" fmla="*/ 1029659 w 8497737"/>
                <a:gd name="connsiteY6" fmla="*/ 4009914 h 4009914"/>
                <a:gd name="connsiteX7" fmla="*/ 0 w 8497737"/>
                <a:gd name="connsiteY7" fmla="*/ 3929232 h 4009914"/>
                <a:gd name="connsiteX8" fmla="*/ 13447 w 8497737"/>
                <a:gd name="connsiteY8" fmla="*/ 2738974 h 4009914"/>
                <a:gd name="connsiteX0" fmla="*/ 13447 w 8497737"/>
                <a:gd name="connsiteY0" fmla="*/ 2738974 h 4104043"/>
                <a:gd name="connsiteX1" fmla="*/ 6670125 w 8497737"/>
                <a:gd name="connsiteY1" fmla="*/ 274320 h 4104043"/>
                <a:gd name="connsiteX2" fmla="*/ 6016982 w 8497737"/>
                <a:gd name="connsiteY2" fmla="*/ 0 h 4104043"/>
                <a:gd name="connsiteX3" fmla="*/ 8497737 w 8497737"/>
                <a:gd name="connsiteY3" fmla="*/ 184067 h 4104043"/>
                <a:gd name="connsiteX4" fmla="*/ 7323267 w 8497737"/>
                <a:gd name="connsiteY4" fmla="*/ 1502229 h 4104043"/>
                <a:gd name="connsiteX5" fmla="*/ 6970571 w 8497737"/>
                <a:gd name="connsiteY5" fmla="*/ 653143 h 4104043"/>
                <a:gd name="connsiteX6" fmla="*/ 1110341 w 8497737"/>
                <a:gd name="connsiteY6" fmla="*/ 4104043 h 4104043"/>
                <a:gd name="connsiteX7" fmla="*/ 0 w 8497737"/>
                <a:gd name="connsiteY7" fmla="*/ 3929232 h 4104043"/>
                <a:gd name="connsiteX8" fmla="*/ 13447 w 8497737"/>
                <a:gd name="connsiteY8" fmla="*/ 2738974 h 4104043"/>
                <a:gd name="connsiteX0" fmla="*/ 13447 w 8497737"/>
                <a:gd name="connsiteY0" fmla="*/ 2738974 h 4104043"/>
                <a:gd name="connsiteX1" fmla="*/ 6670125 w 8497737"/>
                <a:gd name="connsiteY1" fmla="*/ 274320 h 4104043"/>
                <a:gd name="connsiteX2" fmla="*/ 6016982 w 8497737"/>
                <a:gd name="connsiteY2" fmla="*/ 0 h 4104043"/>
                <a:gd name="connsiteX3" fmla="*/ 8497737 w 8497737"/>
                <a:gd name="connsiteY3" fmla="*/ 184067 h 4104043"/>
                <a:gd name="connsiteX4" fmla="*/ 7323267 w 8497737"/>
                <a:gd name="connsiteY4" fmla="*/ 1502229 h 4104043"/>
                <a:gd name="connsiteX5" fmla="*/ 6970571 w 8497737"/>
                <a:gd name="connsiteY5" fmla="*/ 653143 h 4104043"/>
                <a:gd name="connsiteX6" fmla="*/ 1110341 w 8497737"/>
                <a:gd name="connsiteY6" fmla="*/ 4104043 h 4104043"/>
                <a:gd name="connsiteX7" fmla="*/ 0 w 8497737"/>
                <a:gd name="connsiteY7" fmla="*/ 3929232 h 4104043"/>
                <a:gd name="connsiteX8" fmla="*/ 13447 w 8497737"/>
                <a:gd name="connsiteY8" fmla="*/ 2738974 h 4104043"/>
                <a:gd name="connsiteX0" fmla="*/ 13447 w 8497737"/>
                <a:gd name="connsiteY0" fmla="*/ 2738974 h 4104043"/>
                <a:gd name="connsiteX1" fmla="*/ 6670125 w 8497737"/>
                <a:gd name="connsiteY1" fmla="*/ 274320 h 4104043"/>
                <a:gd name="connsiteX2" fmla="*/ 6016982 w 8497737"/>
                <a:gd name="connsiteY2" fmla="*/ 0 h 4104043"/>
                <a:gd name="connsiteX3" fmla="*/ 8497737 w 8497737"/>
                <a:gd name="connsiteY3" fmla="*/ 184067 h 4104043"/>
                <a:gd name="connsiteX4" fmla="*/ 7323267 w 8497737"/>
                <a:gd name="connsiteY4" fmla="*/ 1502229 h 4104043"/>
                <a:gd name="connsiteX5" fmla="*/ 6970571 w 8497737"/>
                <a:gd name="connsiteY5" fmla="*/ 653143 h 4104043"/>
                <a:gd name="connsiteX6" fmla="*/ 1110341 w 8497737"/>
                <a:gd name="connsiteY6" fmla="*/ 4104043 h 4104043"/>
                <a:gd name="connsiteX7" fmla="*/ 0 w 8497737"/>
                <a:gd name="connsiteY7" fmla="*/ 3929232 h 4104043"/>
                <a:gd name="connsiteX8" fmla="*/ 13447 w 8497737"/>
                <a:gd name="connsiteY8" fmla="*/ 2738974 h 4104043"/>
                <a:gd name="connsiteX0" fmla="*/ 13447 w 8497737"/>
                <a:gd name="connsiteY0" fmla="*/ 2738974 h 4104043"/>
                <a:gd name="connsiteX1" fmla="*/ 6670125 w 8497737"/>
                <a:gd name="connsiteY1" fmla="*/ 274320 h 4104043"/>
                <a:gd name="connsiteX2" fmla="*/ 6016982 w 8497737"/>
                <a:gd name="connsiteY2" fmla="*/ 0 h 4104043"/>
                <a:gd name="connsiteX3" fmla="*/ 8497737 w 8497737"/>
                <a:gd name="connsiteY3" fmla="*/ 184067 h 4104043"/>
                <a:gd name="connsiteX4" fmla="*/ 7323267 w 8497737"/>
                <a:gd name="connsiteY4" fmla="*/ 1502229 h 4104043"/>
                <a:gd name="connsiteX5" fmla="*/ 6970571 w 8497737"/>
                <a:gd name="connsiteY5" fmla="*/ 653143 h 4104043"/>
                <a:gd name="connsiteX6" fmla="*/ 1110341 w 8497737"/>
                <a:gd name="connsiteY6" fmla="*/ 4104043 h 4104043"/>
                <a:gd name="connsiteX7" fmla="*/ 0 w 8497737"/>
                <a:gd name="connsiteY7" fmla="*/ 3929232 h 4104043"/>
                <a:gd name="connsiteX8" fmla="*/ 13447 w 8497737"/>
                <a:gd name="connsiteY8" fmla="*/ 2738974 h 4104043"/>
                <a:gd name="connsiteX0" fmla="*/ 13447 w 8497737"/>
                <a:gd name="connsiteY0" fmla="*/ 2738974 h 4104043"/>
                <a:gd name="connsiteX1" fmla="*/ 6670125 w 8497737"/>
                <a:gd name="connsiteY1" fmla="*/ 274320 h 4104043"/>
                <a:gd name="connsiteX2" fmla="*/ 6016982 w 8497737"/>
                <a:gd name="connsiteY2" fmla="*/ 0 h 4104043"/>
                <a:gd name="connsiteX3" fmla="*/ 8497737 w 8497737"/>
                <a:gd name="connsiteY3" fmla="*/ 184067 h 4104043"/>
                <a:gd name="connsiteX4" fmla="*/ 7323267 w 8497737"/>
                <a:gd name="connsiteY4" fmla="*/ 1502229 h 4104043"/>
                <a:gd name="connsiteX5" fmla="*/ 6970571 w 8497737"/>
                <a:gd name="connsiteY5" fmla="*/ 653143 h 4104043"/>
                <a:gd name="connsiteX6" fmla="*/ 1110341 w 8497737"/>
                <a:gd name="connsiteY6" fmla="*/ 4104043 h 4104043"/>
                <a:gd name="connsiteX7" fmla="*/ 242046 w 8497737"/>
                <a:gd name="connsiteY7" fmla="*/ 3956126 h 4104043"/>
                <a:gd name="connsiteX8" fmla="*/ 0 w 8497737"/>
                <a:gd name="connsiteY8" fmla="*/ 3929232 h 4104043"/>
                <a:gd name="connsiteX9" fmla="*/ 13447 w 8497737"/>
                <a:gd name="connsiteY9" fmla="*/ 2738974 h 4104043"/>
                <a:gd name="connsiteX0" fmla="*/ 13447 w 8497737"/>
                <a:gd name="connsiteY0" fmla="*/ 2738974 h 4117490"/>
                <a:gd name="connsiteX1" fmla="*/ 6670125 w 8497737"/>
                <a:gd name="connsiteY1" fmla="*/ 274320 h 4117490"/>
                <a:gd name="connsiteX2" fmla="*/ 6016982 w 8497737"/>
                <a:gd name="connsiteY2" fmla="*/ 0 h 4117490"/>
                <a:gd name="connsiteX3" fmla="*/ 8497737 w 8497737"/>
                <a:gd name="connsiteY3" fmla="*/ 184067 h 4117490"/>
                <a:gd name="connsiteX4" fmla="*/ 7323267 w 8497737"/>
                <a:gd name="connsiteY4" fmla="*/ 1502229 h 4117490"/>
                <a:gd name="connsiteX5" fmla="*/ 6970571 w 8497737"/>
                <a:gd name="connsiteY5" fmla="*/ 653143 h 4117490"/>
                <a:gd name="connsiteX6" fmla="*/ 1110341 w 8497737"/>
                <a:gd name="connsiteY6" fmla="*/ 4104043 h 4117490"/>
                <a:gd name="connsiteX7" fmla="*/ 215152 w 8497737"/>
                <a:gd name="connsiteY7" fmla="*/ 4117490 h 4117490"/>
                <a:gd name="connsiteX8" fmla="*/ 0 w 8497737"/>
                <a:gd name="connsiteY8" fmla="*/ 3929232 h 4117490"/>
                <a:gd name="connsiteX9" fmla="*/ 13447 w 8497737"/>
                <a:gd name="connsiteY9" fmla="*/ 2738974 h 4117490"/>
                <a:gd name="connsiteX0" fmla="*/ 13447 w 8497737"/>
                <a:gd name="connsiteY0" fmla="*/ 2738974 h 4117490"/>
                <a:gd name="connsiteX1" fmla="*/ 6670125 w 8497737"/>
                <a:gd name="connsiteY1" fmla="*/ 274320 h 4117490"/>
                <a:gd name="connsiteX2" fmla="*/ 6016982 w 8497737"/>
                <a:gd name="connsiteY2" fmla="*/ 0 h 4117490"/>
                <a:gd name="connsiteX3" fmla="*/ 8497737 w 8497737"/>
                <a:gd name="connsiteY3" fmla="*/ 184067 h 4117490"/>
                <a:gd name="connsiteX4" fmla="*/ 7323267 w 8497737"/>
                <a:gd name="connsiteY4" fmla="*/ 1502229 h 4117490"/>
                <a:gd name="connsiteX5" fmla="*/ 6970571 w 8497737"/>
                <a:gd name="connsiteY5" fmla="*/ 653143 h 4117490"/>
                <a:gd name="connsiteX6" fmla="*/ 1110341 w 8497737"/>
                <a:gd name="connsiteY6" fmla="*/ 4104043 h 4117490"/>
                <a:gd name="connsiteX7" fmla="*/ 215152 w 8497737"/>
                <a:gd name="connsiteY7" fmla="*/ 4117490 h 4117490"/>
                <a:gd name="connsiteX8" fmla="*/ 0 w 8497737"/>
                <a:gd name="connsiteY8" fmla="*/ 3929232 h 4117490"/>
                <a:gd name="connsiteX9" fmla="*/ 13447 w 8497737"/>
                <a:gd name="connsiteY9" fmla="*/ 2738974 h 4117490"/>
                <a:gd name="connsiteX0" fmla="*/ 13447 w 8497737"/>
                <a:gd name="connsiteY0" fmla="*/ 2738974 h 4117490"/>
                <a:gd name="connsiteX1" fmla="*/ 6670125 w 8497737"/>
                <a:gd name="connsiteY1" fmla="*/ 274320 h 4117490"/>
                <a:gd name="connsiteX2" fmla="*/ 6016982 w 8497737"/>
                <a:gd name="connsiteY2" fmla="*/ 0 h 4117490"/>
                <a:gd name="connsiteX3" fmla="*/ 8497737 w 8497737"/>
                <a:gd name="connsiteY3" fmla="*/ 184067 h 4117490"/>
                <a:gd name="connsiteX4" fmla="*/ 7323267 w 8497737"/>
                <a:gd name="connsiteY4" fmla="*/ 1502229 h 4117490"/>
                <a:gd name="connsiteX5" fmla="*/ 6970571 w 8497737"/>
                <a:gd name="connsiteY5" fmla="*/ 653143 h 4117490"/>
                <a:gd name="connsiteX6" fmla="*/ 1110341 w 8497737"/>
                <a:gd name="connsiteY6" fmla="*/ 4104043 h 4117490"/>
                <a:gd name="connsiteX7" fmla="*/ 215152 w 8497737"/>
                <a:gd name="connsiteY7" fmla="*/ 4117490 h 4117490"/>
                <a:gd name="connsiteX8" fmla="*/ 0 w 8497737"/>
                <a:gd name="connsiteY8" fmla="*/ 3929232 h 4117490"/>
                <a:gd name="connsiteX9" fmla="*/ 13447 w 8497737"/>
                <a:gd name="connsiteY9" fmla="*/ 2738974 h 4117490"/>
                <a:gd name="connsiteX0" fmla="*/ 213649 w 8497737"/>
                <a:gd name="connsiteY0" fmla="*/ 2560023 h 4117490"/>
                <a:gd name="connsiteX1" fmla="*/ 6670125 w 8497737"/>
                <a:gd name="connsiteY1" fmla="*/ 274320 h 4117490"/>
                <a:gd name="connsiteX2" fmla="*/ 6016982 w 8497737"/>
                <a:gd name="connsiteY2" fmla="*/ 0 h 4117490"/>
                <a:gd name="connsiteX3" fmla="*/ 8497737 w 8497737"/>
                <a:gd name="connsiteY3" fmla="*/ 184067 h 4117490"/>
                <a:gd name="connsiteX4" fmla="*/ 7323267 w 8497737"/>
                <a:gd name="connsiteY4" fmla="*/ 1502229 h 4117490"/>
                <a:gd name="connsiteX5" fmla="*/ 6970571 w 8497737"/>
                <a:gd name="connsiteY5" fmla="*/ 653143 h 4117490"/>
                <a:gd name="connsiteX6" fmla="*/ 1110341 w 8497737"/>
                <a:gd name="connsiteY6" fmla="*/ 4104043 h 4117490"/>
                <a:gd name="connsiteX7" fmla="*/ 215152 w 8497737"/>
                <a:gd name="connsiteY7" fmla="*/ 4117490 h 4117490"/>
                <a:gd name="connsiteX8" fmla="*/ 0 w 8497737"/>
                <a:gd name="connsiteY8" fmla="*/ 3929232 h 4117490"/>
                <a:gd name="connsiteX9" fmla="*/ 213649 w 8497737"/>
                <a:gd name="connsiteY9" fmla="*/ 2560023 h 4117490"/>
                <a:gd name="connsiteX0" fmla="*/ 213649 w 8497737"/>
                <a:gd name="connsiteY0" fmla="*/ 2560023 h 4117490"/>
                <a:gd name="connsiteX1" fmla="*/ 6670125 w 8497737"/>
                <a:gd name="connsiteY1" fmla="*/ 274320 h 4117490"/>
                <a:gd name="connsiteX2" fmla="*/ 6016982 w 8497737"/>
                <a:gd name="connsiteY2" fmla="*/ 0 h 4117490"/>
                <a:gd name="connsiteX3" fmla="*/ 8497737 w 8497737"/>
                <a:gd name="connsiteY3" fmla="*/ 184067 h 4117490"/>
                <a:gd name="connsiteX4" fmla="*/ 7323267 w 8497737"/>
                <a:gd name="connsiteY4" fmla="*/ 1502229 h 4117490"/>
                <a:gd name="connsiteX5" fmla="*/ 6970571 w 8497737"/>
                <a:gd name="connsiteY5" fmla="*/ 653143 h 4117490"/>
                <a:gd name="connsiteX6" fmla="*/ 1102628 w 8497737"/>
                <a:gd name="connsiteY6" fmla="*/ 3736270 h 4117490"/>
                <a:gd name="connsiteX7" fmla="*/ 215152 w 8497737"/>
                <a:gd name="connsiteY7" fmla="*/ 4117490 h 4117490"/>
                <a:gd name="connsiteX8" fmla="*/ 0 w 8497737"/>
                <a:gd name="connsiteY8" fmla="*/ 3929232 h 4117490"/>
                <a:gd name="connsiteX9" fmla="*/ 213649 w 8497737"/>
                <a:gd name="connsiteY9" fmla="*/ 2560023 h 4117490"/>
                <a:gd name="connsiteX0" fmla="*/ 213649 w 8497737"/>
                <a:gd name="connsiteY0" fmla="*/ 2560023 h 4117490"/>
                <a:gd name="connsiteX1" fmla="*/ 6670125 w 8497737"/>
                <a:gd name="connsiteY1" fmla="*/ 274320 h 4117490"/>
                <a:gd name="connsiteX2" fmla="*/ 6016982 w 8497737"/>
                <a:gd name="connsiteY2" fmla="*/ 0 h 4117490"/>
                <a:gd name="connsiteX3" fmla="*/ 8497737 w 8497737"/>
                <a:gd name="connsiteY3" fmla="*/ 184067 h 4117490"/>
                <a:gd name="connsiteX4" fmla="*/ 7323267 w 8497737"/>
                <a:gd name="connsiteY4" fmla="*/ 1502229 h 4117490"/>
                <a:gd name="connsiteX5" fmla="*/ 6970571 w 8497737"/>
                <a:gd name="connsiteY5" fmla="*/ 653143 h 4117490"/>
                <a:gd name="connsiteX6" fmla="*/ 1221253 w 8497737"/>
                <a:gd name="connsiteY6" fmla="*/ 3839569 h 4117490"/>
                <a:gd name="connsiteX7" fmla="*/ 215152 w 8497737"/>
                <a:gd name="connsiteY7" fmla="*/ 4117490 h 4117490"/>
                <a:gd name="connsiteX8" fmla="*/ 0 w 8497737"/>
                <a:gd name="connsiteY8" fmla="*/ 3929232 h 4117490"/>
                <a:gd name="connsiteX9" fmla="*/ 213649 w 8497737"/>
                <a:gd name="connsiteY9" fmla="*/ 2560023 h 4117490"/>
                <a:gd name="connsiteX0" fmla="*/ 213649 w 8497737"/>
                <a:gd name="connsiteY0" fmla="*/ 2560023 h 4117490"/>
                <a:gd name="connsiteX1" fmla="*/ 6670125 w 8497737"/>
                <a:gd name="connsiteY1" fmla="*/ 274320 h 4117490"/>
                <a:gd name="connsiteX2" fmla="*/ 6016982 w 8497737"/>
                <a:gd name="connsiteY2" fmla="*/ 0 h 4117490"/>
                <a:gd name="connsiteX3" fmla="*/ 8497737 w 8497737"/>
                <a:gd name="connsiteY3" fmla="*/ 184067 h 4117490"/>
                <a:gd name="connsiteX4" fmla="*/ 7323267 w 8497737"/>
                <a:gd name="connsiteY4" fmla="*/ 1502229 h 4117490"/>
                <a:gd name="connsiteX5" fmla="*/ 6970571 w 8497737"/>
                <a:gd name="connsiteY5" fmla="*/ 653143 h 4117490"/>
                <a:gd name="connsiteX6" fmla="*/ 1221253 w 8497737"/>
                <a:gd name="connsiteY6" fmla="*/ 3839569 h 4117490"/>
                <a:gd name="connsiteX7" fmla="*/ 215152 w 8497737"/>
                <a:gd name="connsiteY7" fmla="*/ 4117490 h 4117490"/>
                <a:gd name="connsiteX8" fmla="*/ 0 w 8497737"/>
                <a:gd name="connsiteY8" fmla="*/ 3929232 h 4117490"/>
                <a:gd name="connsiteX9" fmla="*/ 213649 w 8497737"/>
                <a:gd name="connsiteY9" fmla="*/ 2560023 h 4117490"/>
                <a:gd name="connsiteX0" fmla="*/ 213649 w 8497737"/>
                <a:gd name="connsiteY0" fmla="*/ 2560023 h 4117490"/>
                <a:gd name="connsiteX1" fmla="*/ 6670125 w 8497737"/>
                <a:gd name="connsiteY1" fmla="*/ 274320 h 4117490"/>
                <a:gd name="connsiteX2" fmla="*/ 6016982 w 8497737"/>
                <a:gd name="connsiteY2" fmla="*/ 0 h 4117490"/>
                <a:gd name="connsiteX3" fmla="*/ 8497737 w 8497737"/>
                <a:gd name="connsiteY3" fmla="*/ 184067 h 4117490"/>
                <a:gd name="connsiteX4" fmla="*/ 7323267 w 8497737"/>
                <a:gd name="connsiteY4" fmla="*/ 1502229 h 4117490"/>
                <a:gd name="connsiteX5" fmla="*/ 6970571 w 8497737"/>
                <a:gd name="connsiteY5" fmla="*/ 653143 h 4117490"/>
                <a:gd name="connsiteX6" fmla="*/ 1349155 w 8497737"/>
                <a:gd name="connsiteY6" fmla="*/ 3809976 h 4117490"/>
                <a:gd name="connsiteX7" fmla="*/ 215152 w 8497737"/>
                <a:gd name="connsiteY7" fmla="*/ 4117490 h 4117490"/>
                <a:gd name="connsiteX8" fmla="*/ 0 w 8497737"/>
                <a:gd name="connsiteY8" fmla="*/ 3929232 h 4117490"/>
                <a:gd name="connsiteX9" fmla="*/ 213649 w 8497737"/>
                <a:gd name="connsiteY9" fmla="*/ 2560023 h 4117490"/>
                <a:gd name="connsiteX0" fmla="*/ 213649 w 8497737"/>
                <a:gd name="connsiteY0" fmla="*/ 2560023 h 4117490"/>
                <a:gd name="connsiteX1" fmla="*/ 6670125 w 8497737"/>
                <a:gd name="connsiteY1" fmla="*/ 274320 h 4117490"/>
                <a:gd name="connsiteX2" fmla="*/ 6016982 w 8497737"/>
                <a:gd name="connsiteY2" fmla="*/ 0 h 4117490"/>
                <a:gd name="connsiteX3" fmla="*/ 8497737 w 8497737"/>
                <a:gd name="connsiteY3" fmla="*/ 184067 h 4117490"/>
                <a:gd name="connsiteX4" fmla="*/ 7323267 w 8497737"/>
                <a:gd name="connsiteY4" fmla="*/ 1502229 h 4117490"/>
                <a:gd name="connsiteX5" fmla="*/ 6970571 w 8497737"/>
                <a:gd name="connsiteY5" fmla="*/ 653143 h 4117490"/>
                <a:gd name="connsiteX6" fmla="*/ 1438186 w 8497737"/>
                <a:gd name="connsiteY6" fmla="*/ 3785374 h 4117490"/>
                <a:gd name="connsiteX7" fmla="*/ 215152 w 8497737"/>
                <a:gd name="connsiteY7" fmla="*/ 4117490 h 4117490"/>
                <a:gd name="connsiteX8" fmla="*/ 0 w 8497737"/>
                <a:gd name="connsiteY8" fmla="*/ 3929232 h 4117490"/>
                <a:gd name="connsiteX9" fmla="*/ 213649 w 8497737"/>
                <a:gd name="connsiteY9" fmla="*/ 2560023 h 4117490"/>
                <a:gd name="connsiteX0" fmla="*/ 105115 w 8389203"/>
                <a:gd name="connsiteY0" fmla="*/ 2560023 h 4117490"/>
                <a:gd name="connsiteX1" fmla="*/ 6561591 w 8389203"/>
                <a:gd name="connsiteY1" fmla="*/ 274320 h 4117490"/>
                <a:gd name="connsiteX2" fmla="*/ 5908448 w 8389203"/>
                <a:gd name="connsiteY2" fmla="*/ 0 h 4117490"/>
                <a:gd name="connsiteX3" fmla="*/ 8389203 w 8389203"/>
                <a:gd name="connsiteY3" fmla="*/ 184067 h 4117490"/>
                <a:gd name="connsiteX4" fmla="*/ 7214733 w 8389203"/>
                <a:gd name="connsiteY4" fmla="*/ 1502229 h 4117490"/>
                <a:gd name="connsiteX5" fmla="*/ 6862037 w 8389203"/>
                <a:gd name="connsiteY5" fmla="*/ 653143 h 4117490"/>
                <a:gd name="connsiteX6" fmla="*/ 1329652 w 8389203"/>
                <a:gd name="connsiteY6" fmla="*/ 3785374 h 4117490"/>
                <a:gd name="connsiteX7" fmla="*/ 106618 w 8389203"/>
                <a:gd name="connsiteY7" fmla="*/ 4117490 h 4117490"/>
                <a:gd name="connsiteX8" fmla="*/ 276128 w 8389203"/>
                <a:gd name="connsiteY8" fmla="*/ 3642778 h 4117490"/>
                <a:gd name="connsiteX9" fmla="*/ 105115 w 8389203"/>
                <a:gd name="connsiteY9" fmla="*/ 2560023 h 4117490"/>
                <a:gd name="connsiteX0" fmla="*/ 0 w 8284088"/>
                <a:gd name="connsiteY0" fmla="*/ 2560023 h 3850647"/>
                <a:gd name="connsiteX1" fmla="*/ 6456476 w 8284088"/>
                <a:gd name="connsiteY1" fmla="*/ 274320 h 3850647"/>
                <a:gd name="connsiteX2" fmla="*/ 5803333 w 8284088"/>
                <a:gd name="connsiteY2" fmla="*/ 0 h 3850647"/>
                <a:gd name="connsiteX3" fmla="*/ 8284088 w 8284088"/>
                <a:gd name="connsiteY3" fmla="*/ 184067 h 3850647"/>
                <a:gd name="connsiteX4" fmla="*/ 7109618 w 8284088"/>
                <a:gd name="connsiteY4" fmla="*/ 1502229 h 3850647"/>
                <a:gd name="connsiteX5" fmla="*/ 6756922 w 8284088"/>
                <a:gd name="connsiteY5" fmla="*/ 653143 h 3850647"/>
                <a:gd name="connsiteX6" fmla="*/ 1224537 w 8284088"/>
                <a:gd name="connsiteY6" fmla="*/ 3785374 h 3850647"/>
                <a:gd name="connsiteX7" fmla="*/ 336002 w 8284088"/>
                <a:gd name="connsiteY7" fmla="*/ 3850647 h 3850647"/>
                <a:gd name="connsiteX8" fmla="*/ 171013 w 8284088"/>
                <a:gd name="connsiteY8" fmla="*/ 3642778 h 3850647"/>
                <a:gd name="connsiteX9" fmla="*/ 0 w 8284088"/>
                <a:gd name="connsiteY9" fmla="*/ 2560023 h 3850647"/>
                <a:gd name="connsiteX0" fmla="*/ 0 w 8256394"/>
                <a:gd name="connsiteY0" fmla="*/ 2556467 h 3850647"/>
                <a:gd name="connsiteX1" fmla="*/ 6428782 w 8256394"/>
                <a:gd name="connsiteY1" fmla="*/ 274320 h 3850647"/>
                <a:gd name="connsiteX2" fmla="*/ 5775639 w 8256394"/>
                <a:gd name="connsiteY2" fmla="*/ 0 h 3850647"/>
                <a:gd name="connsiteX3" fmla="*/ 8256394 w 8256394"/>
                <a:gd name="connsiteY3" fmla="*/ 184067 h 3850647"/>
                <a:gd name="connsiteX4" fmla="*/ 7081924 w 8256394"/>
                <a:gd name="connsiteY4" fmla="*/ 1502229 h 3850647"/>
                <a:gd name="connsiteX5" fmla="*/ 6729228 w 8256394"/>
                <a:gd name="connsiteY5" fmla="*/ 653143 h 3850647"/>
                <a:gd name="connsiteX6" fmla="*/ 1196843 w 8256394"/>
                <a:gd name="connsiteY6" fmla="*/ 3785374 h 3850647"/>
                <a:gd name="connsiteX7" fmla="*/ 308308 w 8256394"/>
                <a:gd name="connsiteY7" fmla="*/ 3850647 h 3850647"/>
                <a:gd name="connsiteX8" fmla="*/ 143319 w 8256394"/>
                <a:gd name="connsiteY8" fmla="*/ 3642778 h 3850647"/>
                <a:gd name="connsiteX9" fmla="*/ 0 w 8256394"/>
                <a:gd name="connsiteY9" fmla="*/ 2556467 h 3850647"/>
                <a:gd name="connsiteX0" fmla="*/ 0 w 8256394"/>
                <a:gd name="connsiteY0" fmla="*/ 2556467 h 3850647"/>
                <a:gd name="connsiteX1" fmla="*/ 6428782 w 8256394"/>
                <a:gd name="connsiteY1" fmla="*/ 274320 h 3850647"/>
                <a:gd name="connsiteX2" fmla="*/ 5775639 w 8256394"/>
                <a:gd name="connsiteY2" fmla="*/ 0 h 3850647"/>
                <a:gd name="connsiteX3" fmla="*/ 8256394 w 8256394"/>
                <a:gd name="connsiteY3" fmla="*/ 184067 h 3850647"/>
                <a:gd name="connsiteX4" fmla="*/ 7081924 w 8256394"/>
                <a:gd name="connsiteY4" fmla="*/ 1502229 h 3850647"/>
                <a:gd name="connsiteX5" fmla="*/ 6729228 w 8256394"/>
                <a:gd name="connsiteY5" fmla="*/ 653143 h 3850647"/>
                <a:gd name="connsiteX6" fmla="*/ 1196843 w 8256394"/>
                <a:gd name="connsiteY6" fmla="*/ 3785374 h 3850647"/>
                <a:gd name="connsiteX7" fmla="*/ 308308 w 8256394"/>
                <a:gd name="connsiteY7" fmla="*/ 3850647 h 3850647"/>
                <a:gd name="connsiteX8" fmla="*/ 151320 w 8256394"/>
                <a:gd name="connsiteY8" fmla="*/ 3705087 h 3850647"/>
                <a:gd name="connsiteX9" fmla="*/ 0 w 8256394"/>
                <a:gd name="connsiteY9" fmla="*/ 2556467 h 3850647"/>
                <a:gd name="connsiteX0" fmla="*/ 0 w 8256394"/>
                <a:gd name="connsiteY0" fmla="*/ 2556467 h 3910101"/>
                <a:gd name="connsiteX1" fmla="*/ 6428782 w 8256394"/>
                <a:gd name="connsiteY1" fmla="*/ 274320 h 3910101"/>
                <a:gd name="connsiteX2" fmla="*/ 5775639 w 8256394"/>
                <a:gd name="connsiteY2" fmla="*/ 0 h 3910101"/>
                <a:gd name="connsiteX3" fmla="*/ 8256394 w 8256394"/>
                <a:gd name="connsiteY3" fmla="*/ 184067 h 3910101"/>
                <a:gd name="connsiteX4" fmla="*/ 7081924 w 8256394"/>
                <a:gd name="connsiteY4" fmla="*/ 1502229 h 3910101"/>
                <a:gd name="connsiteX5" fmla="*/ 6729228 w 8256394"/>
                <a:gd name="connsiteY5" fmla="*/ 653143 h 3910101"/>
                <a:gd name="connsiteX6" fmla="*/ 1196843 w 8256394"/>
                <a:gd name="connsiteY6" fmla="*/ 3785374 h 3910101"/>
                <a:gd name="connsiteX7" fmla="*/ 393354 w 8256394"/>
                <a:gd name="connsiteY7" fmla="*/ 3910101 h 3910101"/>
                <a:gd name="connsiteX8" fmla="*/ 151320 w 8256394"/>
                <a:gd name="connsiteY8" fmla="*/ 3705087 h 3910101"/>
                <a:gd name="connsiteX9" fmla="*/ 0 w 8256394"/>
                <a:gd name="connsiteY9" fmla="*/ 2556467 h 3910101"/>
                <a:gd name="connsiteX0" fmla="*/ 0 w 8256394"/>
                <a:gd name="connsiteY0" fmla="*/ 2556467 h 3905845"/>
                <a:gd name="connsiteX1" fmla="*/ 6428782 w 8256394"/>
                <a:gd name="connsiteY1" fmla="*/ 274320 h 3905845"/>
                <a:gd name="connsiteX2" fmla="*/ 5775639 w 8256394"/>
                <a:gd name="connsiteY2" fmla="*/ 0 h 3905845"/>
                <a:gd name="connsiteX3" fmla="*/ 8256394 w 8256394"/>
                <a:gd name="connsiteY3" fmla="*/ 184067 h 3905845"/>
                <a:gd name="connsiteX4" fmla="*/ 7081924 w 8256394"/>
                <a:gd name="connsiteY4" fmla="*/ 1502229 h 3905845"/>
                <a:gd name="connsiteX5" fmla="*/ 6729228 w 8256394"/>
                <a:gd name="connsiteY5" fmla="*/ 653143 h 3905845"/>
                <a:gd name="connsiteX6" fmla="*/ 1196843 w 8256394"/>
                <a:gd name="connsiteY6" fmla="*/ 3785374 h 3905845"/>
                <a:gd name="connsiteX7" fmla="*/ 371695 w 8256394"/>
                <a:gd name="connsiteY7" fmla="*/ 3905845 h 3905845"/>
                <a:gd name="connsiteX8" fmla="*/ 151320 w 8256394"/>
                <a:gd name="connsiteY8" fmla="*/ 3705087 h 3905845"/>
                <a:gd name="connsiteX9" fmla="*/ 0 w 8256394"/>
                <a:gd name="connsiteY9" fmla="*/ 2556467 h 3905845"/>
                <a:gd name="connsiteX0" fmla="*/ 0 w 8256394"/>
                <a:gd name="connsiteY0" fmla="*/ 2556467 h 3905845"/>
                <a:gd name="connsiteX1" fmla="*/ 6428782 w 8256394"/>
                <a:gd name="connsiteY1" fmla="*/ 274320 h 3905845"/>
                <a:gd name="connsiteX2" fmla="*/ 5775639 w 8256394"/>
                <a:gd name="connsiteY2" fmla="*/ 0 h 3905845"/>
                <a:gd name="connsiteX3" fmla="*/ 8256394 w 8256394"/>
                <a:gd name="connsiteY3" fmla="*/ 184067 h 3905845"/>
                <a:gd name="connsiteX4" fmla="*/ 7081924 w 8256394"/>
                <a:gd name="connsiteY4" fmla="*/ 1502229 h 3905845"/>
                <a:gd name="connsiteX5" fmla="*/ 6729228 w 8256394"/>
                <a:gd name="connsiteY5" fmla="*/ 653143 h 3905845"/>
                <a:gd name="connsiteX6" fmla="*/ 1196843 w 8256394"/>
                <a:gd name="connsiteY6" fmla="*/ 3785374 h 3905845"/>
                <a:gd name="connsiteX7" fmla="*/ 371695 w 8256394"/>
                <a:gd name="connsiteY7" fmla="*/ 3905845 h 3905845"/>
                <a:gd name="connsiteX8" fmla="*/ 151320 w 8256394"/>
                <a:gd name="connsiteY8" fmla="*/ 3705087 h 3905845"/>
                <a:gd name="connsiteX9" fmla="*/ 0 w 8256394"/>
                <a:gd name="connsiteY9" fmla="*/ 2556467 h 3905845"/>
                <a:gd name="connsiteX0" fmla="*/ 0 w 8256394"/>
                <a:gd name="connsiteY0" fmla="*/ 2556467 h 3905845"/>
                <a:gd name="connsiteX1" fmla="*/ 6428782 w 8256394"/>
                <a:gd name="connsiteY1" fmla="*/ 274320 h 3905845"/>
                <a:gd name="connsiteX2" fmla="*/ 5775639 w 8256394"/>
                <a:gd name="connsiteY2" fmla="*/ 0 h 3905845"/>
                <a:gd name="connsiteX3" fmla="*/ 8256394 w 8256394"/>
                <a:gd name="connsiteY3" fmla="*/ 184067 h 3905845"/>
                <a:gd name="connsiteX4" fmla="*/ 7081924 w 8256394"/>
                <a:gd name="connsiteY4" fmla="*/ 1502229 h 3905845"/>
                <a:gd name="connsiteX5" fmla="*/ 6729228 w 8256394"/>
                <a:gd name="connsiteY5" fmla="*/ 653143 h 3905845"/>
                <a:gd name="connsiteX6" fmla="*/ 1185664 w 8256394"/>
                <a:gd name="connsiteY6" fmla="*/ 3807923 h 3905845"/>
                <a:gd name="connsiteX7" fmla="*/ 371695 w 8256394"/>
                <a:gd name="connsiteY7" fmla="*/ 3905845 h 3905845"/>
                <a:gd name="connsiteX8" fmla="*/ 151320 w 8256394"/>
                <a:gd name="connsiteY8" fmla="*/ 3705087 h 3905845"/>
                <a:gd name="connsiteX9" fmla="*/ 0 w 8256394"/>
                <a:gd name="connsiteY9" fmla="*/ 2556467 h 3905845"/>
                <a:gd name="connsiteX0" fmla="*/ 0 w 8256394"/>
                <a:gd name="connsiteY0" fmla="*/ 2556467 h 3910990"/>
                <a:gd name="connsiteX1" fmla="*/ 6428782 w 8256394"/>
                <a:gd name="connsiteY1" fmla="*/ 274320 h 3910990"/>
                <a:gd name="connsiteX2" fmla="*/ 5775639 w 8256394"/>
                <a:gd name="connsiteY2" fmla="*/ 0 h 3910990"/>
                <a:gd name="connsiteX3" fmla="*/ 8256394 w 8256394"/>
                <a:gd name="connsiteY3" fmla="*/ 184067 h 3910990"/>
                <a:gd name="connsiteX4" fmla="*/ 7081924 w 8256394"/>
                <a:gd name="connsiteY4" fmla="*/ 1502229 h 3910990"/>
                <a:gd name="connsiteX5" fmla="*/ 6729228 w 8256394"/>
                <a:gd name="connsiteY5" fmla="*/ 653143 h 3910990"/>
                <a:gd name="connsiteX6" fmla="*/ 1185664 w 8256394"/>
                <a:gd name="connsiteY6" fmla="*/ 3807923 h 3910990"/>
                <a:gd name="connsiteX7" fmla="*/ 386430 w 8256394"/>
                <a:gd name="connsiteY7" fmla="*/ 3910990 h 3910990"/>
                <a:gd name="connsiteX8" fmla="*/ 151320 w 8256394"/>
                <a:gd name="connsiteY8" fmla="*/ 3705087 h 3910990"/>
                <a:gd name="connsiteX9" fmla="*/ 0 w 8256394"/>
                <a:gd name="connsiteY9" fmla="*/ 2556467 h 3910990"/>
                <a:gd name="connsiteX0" fmla="*/ 0 w 8256394"/>
                <a:gd name="connsiteY0" fmla="*/ 2556467 h 3943083"/>
                <a:gd name="connsiteX1" fmla="*/ 6428782 w 8256394"/>
                <a:gd name="connsiteY1" fmla="*/ 274320 h 3943083"/>
                <a:gd name="connsiteX2" fmla="*/ 5775639 w 8256394"/>
                <a:gd name="connsiteY2" fmla="*/ 0 h 3943083"/>
                <a:gd name="connsiteX3" fmla="*/ 8256394 w 8256394"/>
                <a:gd name="connsiteY3" fmla="*/ 184067 h 3943083"/>
                <a:gd name="connsiteX4" fmla="*/ 7081924 w 8256394"/>
                <a:gd name="connsiteY4" fmla="*/ 1502229 h 3943083"/>
                <a:gd name="connsiteX5" fmla="*/ 6729228 w 8256394"/>
                <a:gd name="connsiteY5" fmla="*/ 653143 h 3943083"/>
                <a:gd name="connsiteX6" fmla="*/ 1185664 w 8256394"/>
                <a:gd name="connsiteY6" fmla="*/ 3807923 h 3943083"/>
                <a:gd name="connsiteX7" fmla="*/ 386430 w 8256394"/>
                <a:gd name="connsiteY7" fmla="*/ 3910990 h 3943083"/>
                <a:gd name="connsiteX8" fmla="*/ 151320 w 8256394"/>
                <a:gd name="connsiteY8" fmla="*/ 3705087 h 3943083"/>
                <a:gd name="connsiteX9" fmla="*/ 0 w 8256394"/>
                <a:gd name="connsiteY9" fmla="*/ 2556467 h 3943083"/>
                <a:gd name="connsiteX0" fmla="*/ 0 w 8256394"/>
                <a:gd name="connsiteY0" fmla="*/ 2556467 h 3915389"/>
                <a:gd name="connsiteX1" fmla="*/ 6428782 w 8256394"/>
                <a:gd name="connsiteY1" fmla="*/ 274320 h 3915389"/>
                <a:gd name="connsiteX2" fmla="*/ 5775639 w 8256394"/>
                <a:gd name="connsiteY2" fmla="*/ 0 h 3915389"/>
                <a:gd name="connsiteX3" fmla="*/ 8256394 w 8256394"/>
                <a:gd name="connsiteY3" fmla="*/ 184067 h 3915389"/>
                <a:gd name="connsiteX4" fmla="*/ 7081924 w 8256394"/>
                <a:gd name="connsiteY4" fmla="*/ 1502229 h 3915389"/>
                <a:gd name="connsiteX5" fmla="*/ 6729228 w 8256394"/>
                <a:gd name="connsiteY5" fmla="*/ 653143 h 3915389"/>
                <a:gd name="connsiteX6" fmla="*/ 1185664 w 8256394"/>
                <a:gd name="connsiteY6" fmla="*/ 3807923 h 3915389"/>
                <a:gd name="connsiteX7" fmla="*/ 386430 w 8256394"/>
                <a:gd name="connsiteY7" fmla="*/ 3910990 h 3915389"/>
                <a:gd name="connsiteX8" fmla="*/ 151320 w 8256394"/>
                <a:gd name="connsiteY8" fmla="*/ 3705087 h 3915389"/>
                <a:gd name="connsiteX9" fmla="*/ 0 w 8256394"/>
                <a:gd name="connsiteY9" fmla="*/ 2556467 h 3915389"/>
                <a:gd name="connsiteX0" fmla="*/ 0 w 8242547"/>
                <a:gd name="connsiteY0" fmla="*/ 2554689 h 3915389"/>
                <a:gd name="connsiteX1" fmla="*/ 6414935 w 8242547"/>
                <a:gd name="connsiteY1" fmla="*/ 274320 h 3915389"/>
                <a:gd name="connsiteX2" fmla="*/ 5761792 w 8242547"/>
                <a:gd name="connsiteY2" fmla="*/ 0 h 3915389"/>
                <a:gd name="connsiteX3" fmla="*/ 8242547 w 8242547"/>
                <a:gd name="connsiteY3" fmla="*/ 184067 h 3915389"/>
                <a:gd name="connsiteX4" fmla="*/ 7068077 w 8242547"/>
                <a:gd name="connsiteY4" fmla="*/ 1502229 h 3915389"/>
                <a:gd name="connsiteX5" fmla="*/ 6715381 w 8242547"/>
                <a:gd name="connsiteY5" fmla="*/ 653143 h 3915389"/>
                <a:gd name="connsiteX6" fmla="*/ 1171817 w 8242547"/>
                <a:gd name="connsiteY6" fmla="*/ 3807923 h 3915389"/>
                <a:gd name="connsiteX7" fmla="*/ 372583 w 8242547"/>
                <a:gd name="connsiteY7" fmla="*/ 3910990 h 3915389"/>
                <a:gd name="connsiteX8" fmla="*/ 137473 w 8242547"/>
                <a:gd name="connsiteY8" fmla="*/ 3705087 h 3915389"/>
                <a:gd name="connsiteX9" fmla="*/ 0 w 8242547"/>
                <a:gd name="connsiteY9" fmla="*/ 2554689 h 3915389"/>
                <a:gd name="connsiteX0" fmla="*/ 0 w 8414633"/>
                <a:gd name="connsiteY0" fmla="*/ 2670143 h 3915389"/>
                <a:gd name="connsiteX1" fmla="*/ 6587021 w 8414633"/>
                <a:gd name="connsiteY1" fmla="*/ 274320 h 3915389"/>
                <a:gd name="connsiteX2" fmla="*/ 5933878 w 8414633"/>
                <a:gd name="connsiteY2" fmla="*/ 0 h 3915389"/>
                <a:gd name="connsiteX3" fmla="*/ 8414633 w 8414633"/>
                <a:gd name="connsiteY3" fmla="*/ 184067 h 3915389"/>
                <a:gd name="connsiteX4" fmla="*/ 7240163 w 8414633"/>
                <a:gd name="connsiteY4" fmla="*/ 1502229 h 3915389"/>
                <a:gd name="connsiteX5" fmla="*/ 6887467 w 8414633"/>
                <a:gd name="connsiteY5" fmla="*/ 653143 h 3915389"/>
                <a:gd name="connsiteX6" fmla="*/ 1343903 w 8414633"/>
                <a:gd name="connsiteY6" fmla="*/ 3807923 h 3915389"/>
                <a:gd name="connsiteX7" fmla="*/ 544669 w 8414633"/>
                <a:gd name="connsiteY7" fmla="*/ 3910990 h 3915389"/>
                <a:gd name="connsiteX8" fmla="*/ 309559 w 8414633"/>
                <a:gd name="connsiteY8" fmla="*/ 3705087 h 3915389"/>
                <a:gd name="connsiteX9" fmla="*/ 0 w 8414633"/>
                <a:gd name="connsiteY9" fmla="*/ 2670143 h 3915389"/>
                <a:gd name="connsiteX0" fmla="*/ 0 w 8414633"/>
                <a:gd name="connsiteY0" fmla="*/ 2670143 h 4532375"/>
                <a:gd name="connsiteX1" fmla="*/ 6587021 w 8414633"/>
                <a:gd name="connsiteY1" fmla="*/ 274320 h 4532375"/>
                <a:gd name="connsiteX2" fmla="*/ 5933878 w 8414633"/>
                <a:gd name="connsiteY2" fmla="*/ 0 h 4532375"/>
                <a:gd name="connsiteX3" fmla="*/ 8414633 w 8414633"/>
                <a:gd name="connsiteY3" fmla="*/ 184067 h 4532375"/>
                <a:gd name="connsiteX4" fmla="*/ 7240163 w 8414633"/>
                <a:gd name="connsiteY4" fmla="*/ 1502229 h 4532375"/>
                <a:gd name="connsiteX5" fmla="*/ 6887467 w 8414633"/>
                <a:gd name="connsiteY5" fmla="*/ 653143 h 4532375"/>
                <a:gd name="connsiteX6" fmla="*/ 1343903 w 8414633"/>
                <a:gd name="connsiteY6" fmla="*/ 3807923 h 4532375"/>
                <a:gd name="connsiteX7" fmla="*/ 544669 w 8414633"/>
                <a:gd name="connsiteY7" fmla="*/ 3910990 h 4532375"/>
                <a:gd name="connsiteX8" fmla="*/ 213990 w 8414633"/>
                <a:gd name="connsiteY8" fmla="*/ 4336678 h 4532375"/>
                <a:gd name="connsiteX9" fmla="*/ 0 w 8414633"/>
                <a:gd name="connsiteY9" fmla="*/ 2670143 h 4532375"/>
                <a:gd name="connsiteX0" fmla="*/ 0 w 8414633"/>
                <a:gd name="connsiteY0" fmla="*/ 2670143 h 4532375"/>
                <a:gd name="connsiteX1" fmla="*/ 6587021 w 8414633"/>
                <a:gd name="connsiteY1" fmla="*/ 274320 h 4532375"/>
                <a:gd name="connsiteX2" fmla="*/ 5933878 w 8414633"/>
                <a:gd name="connsiteY2" fmla="*/ 0 h 4532375"/>
                <a:gd name="connsiteX3" fmla="*/ 8414633 w 8414633"/>
                <a:gd name="connsiteY3" fmla="*/ 184067 h 4532375"/>
                <a:gd name="connsiteX4" fmla="*/ 7240163 w 8414633"/>
                <a:gd name="connsiteY4" fmla="*/ 1502229 h 4532375"/>
                <a:gd name="connsiteX5" fmla="*/ 6887467 w 8414633"/>
                <a:gd name="connsiteY5" fmla="*/ 653143 h 4532375"/>
                <a:gd name="connsiteX6" fmla="*/ 1380888 w 8414633"/>
                <a:gd name="connsiteY6" fmla="*/ 4186843 h 4532375"/>
                <a:gd name="connsiteX7" fmla="*/ 544669 w 8414633"/>
                <a:gd name="connsiteY7" fmla="*/ 3910990 h 4532375"/>
                <a:gd name="connsiteX8" fmla="*/ 213990 w 8414633"/>
                <a:gd name="connsiteY8" fmla="*/ 4336678 h 4532375"/>
                <a:gd name="connsiteX9" fmla="*/ 0 w 8414633"/>
                <a:gd name="connsiteY9" fmla="*/ 2670143 h 4532375"/>
                <a:gd name="connsiteX0" fmla="*/ 0 w 8414633"/>
                <a:gd name="connsiteY0" fmla="*/ 2670143 h 4532375"/>
                <a:gd name="connsiteX1" fmla="*/ 6587021 w 8414633"/>
                <a:gd name="connsiteY1" fmla="*/ 274320 h 4532375"/>
                <a:gd name="connsiteX2" fmla="*/ 5933878 w 8414633"/>
                <a:gd name="connsiteY2" fmla="*/ 0 h 4532375"/>
                <a:gd name="connsiteX3" fmla="*/ 8414633 w 8414633"/>
                <a:gd name="connsiteY3" fmla="*/ 184067 h 4532375"/>
                <a:gd name="connsiteX4" fmla="*/ 7240163 w 8414633"/>
                <a:gd name="connsiteY4" fmla="*/ 1502229 h 4532375"/>
                <a:gd name="connsiteX5" fmla="*/ 6887467 w 8414633"/>
                <a:gd name="connsiteY5" fmla="*/ 653143 h 4532375"/>
                <a:gd name="connsiteX6" fmla="*/ 1380888 w 8414633"/>
                <a:gd name="connsiteY6" fmla="*/ 4186843 h 4532375"/>
                <a:gd name="connsiteX7" fmla="*/ 544669 w 8414633"/>
                <a:gd name="connsiteY7" fmla="*/ 3910990 h 4532375"/>
                <a:gd name="connsiteX8" fmla="*/ 213990 w 8414633"/>
                <a:gd name="connsiteY8" fmla="*/ 4336678 h 4532375"/>
                <a:gd name="connsiteX9" fmla="*/ 0 w 8414633"/>
                <a:gd name="connsiteY9" fmla="*/ 2670143 h 4532375"/>
                <a:gd name="connsiteX0" fmla="*/ 0 w 8414633"/>
                <a:gd name="connsiteY0" fmla="*/ 2670143 h 4532375"/>
                <a:gd name="connsiteX1" fmla="*/ 6587021 w 8414633"/>
                <a:gd name="connsiteY1" fmla="*/ 274320 h 4532375"/>
                <a:gd name="connsiteX2" fmla="*/ 5933878 w 8414633"/>
                <a:gd name="connsiteY2" fmla="*/ 0 h 4532375"/>
                <a:gd name="connsiteX3" fmla="*/ 8414633 w 8414633"/>
                <a:gd name="connsiteY3" fmla="*/ 184067 h 4532375"/>
                <a:gd name="connsiteX4" fmla="*/ 7240163 w 8414633"/>
                <a:gd name="connsiteY4" fmla="*/ 1502229 h 4532375"/>
                <a:gd name="connsiteX5" fmla="*/ 6887467 w 8414633"/>
                <a:gd name="connsiteY5" fmla="*/ 653143 h 4532375"/>
                <a:gd name="connsiteX6" fmla="*/ 1380888 w 8414633"/>
                <a:gd name="connsiteY6" fmla="*/ 4186843 h 4532375"/>
                <a:gd name="connsiteX7" fmla="*/ 544669 w 8414633"/>
                <a:gd name="connsiteY7" fmla="*/ 3910990 h 4532375"/>
                <a:gd name="connsiteX8" fmla="*/ 213990 w 8414633"/>
                <a:gd name="connsiteY8" fmla="*/ 4336678 h 4532375"/>
                <a:gd name="connsiteX9" fmla="*/ 0 w 8414633"/>
                <a:gd name="connsiteY9" fmla="*/ 2670143 h 4532375"/>
                <a:gd name="connsiteX0" fmla="*/ 0 w 8414633"/>
                <a:gd name="connsiteY0" fmla="*/ 2670143 h 4532375"/>
                <a:gd name="connsiteX1" fmla="*/ 6587021 w 8414633"/>
                <a:gd name="connsiteY1" fmla="*/ 274320 h 4532375"/>
                <a:gd name="connsiteX2" fmla="*/ 5933878 w 8414633"/>
                <a:gd name="connsiteY2" fmla="*/ 0 h 4532375"/>
                <a:gd name="connsiteX3" fmla="*/ 8414633 w 8414633"/>
                <a:gd name="connsiteY3" fmla="*/ 184067 h 4532375"/>
                <a:gd name="connsiteX4" fmla="*/ 7240163 w 8414633"/>
                <a:gd name="connsiteY4" fmla="*/ 1502229 h 4532375"/>
                <a:gd name="connsiteX5" fmla="*/ 6887467 w 8414633"/>
                <a:gd name="connsiteY5" fmla="*/ 653143 h 4532375"/>
                <a:gd name="connsiteX6" fmla="*/ 1380888 w 8414633"/>
                <a:gd name="connsiteY6" fmla="*/ 4186843 h 4532375"/>
                <a:gd name="connsiteX7" fmla="*/ 544669 w 8414633"/>
                <a:gd name="connsiteY7" fmla="*/ 3910990 h 4532375"/>
                <a:gd name="connsiteX8" fmla="*/ 213990 w 8414633"/>
                <a:gd name="connsiteY8" fmla="*/ 4336678 h 4532375"/>
                <a:gd name="connsiteX9" fmla="*/ 0 w 8414633"/>
                <a:gd name="connsiteY9" fmla="*/ 2670143 h 4532375"/>
                <a:gd name="connsiteX0" fmla="*/ 0 w 8414633"/>
                <a:gd name="connsiteY0" fmla="*/ 2670143 h 4532375"/>
                <a:gd name="connsiteX1" fmla="*/ 6587021 w 8414633"/>
                <a:gd name="connsiteY1" fmla="*/ 274320 h 4532375"/>
                <a:gd name="connsiteX2" fmla="*/ 5933878 w 8414633"/>
                <a:gd name="connsiteY2" fmla="*/ 0 h 4532375"/>
                <a:gd name="connsiteX3" fmla="*/ 8414633 w 8414633"/>
                <a:gd name="connsiteY3" fmla="*/ 184067 h 4532375"/>
                <a:gd name="connsiteX4" fmla="*/ 7240163 w 8414633"/>
                <a:gd name="connsiteY4" fmla="*/ 1502229 h 4532375"/>
                <a:gd name="connsiteX5" fmla="*/ 6887467 w 8414633"/>
                <a:gd name="connsiteY5" fmla="*/ 653143 h 4532375"/>
                <a:gd name="connsiteX6" fmla="*/ 1380888 w 8414633"/>
                <a:gd name="connsiteY6" fmla="*/ 4186843 h 4532375"/>
                <a:gd name="connsiteX7" fmla="*/ 544669 w 8414633"/>
                <a:gd name="connsiteY7" fmla="*/ 3910990 h 4532375"/>
                <a:gd name="connsiteX8" fmla="*/ 213990 w 8414633"/>
                <a:gd name="connsiteY8" fmla="*/ 4336678 h 4532375"/>
                <a:gd name="connsiteX9" fmla="*/ 0 w 8414633"/>
                <a:gd name="connsiteY9" fmla="*/ 2670143 h 4532375"/>
                <a:gd name="connsiteX0" fmla="*/ 0 w 8414633"/>
                <a:gd name="connsiteY0" fmla="*/ 2670143 h 4336678"/>
                <a:gd name="connsiteX1" fmla="*/ 6587021 w 8414633"/>
                <a:gd name="connsiteY1" fmla="*/ 274320 h 4336678"/>
                <a:gd name="connsiteX2" fmla="*/ 5933878 w 8414633"/>
                <a:gd name="connsiteY2" fmla="*/ 0 h 4336678"/>
                <a:gd name="connsiteX3" fmla="*/ 8414633 w 8414633"/>
                <a:gd name="connsiteY3" fmla="*/ 184067 h 4336678"/>
                <a:gd name="connsiteX4" fmla="*/ 7240163 w 8414633"/>
                <a:gd name="connsiteY4" fmla="*/ 1502229 h 4336678"/>
                <a:gd name="connsiteX5" fmla="*/ 6887467 w 8414633"/>
                <a:gd name="connsiteY5" fmla="*/ 653143 h 4336678"/>
                <a:gd name="connsiteX6" fmla="*/ 1380888 w 8414633"/>
                <a:gd name="connsiteY6" fmla="*/ 4186843 h 4336678"/>
                <a:gd name="connsiteX7" fmla="*/ 213990 w 8414633"/>
                <a:gd name="connsiteY7" fmla="*/ 4336678 h 4336678"/>
                <a:gd name="connsiteX8" fmla="*/ 0 w 8414633"/>
                <a:gd name="connsiteY8" fmla="*/ 2670143 h 4336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4633" h="4336678">
                  <a:moveTo>
                    <a:pt x="0" y="2670143"/>
                  </a:moveTo>
                  <a:cubicBezTo>
                    <a:pt x="1119052" y="1622937"/>
                    <a:pt x="3390975" y="452847"/>
                    <a:pt x="6587021" y="274320"/>
                  </a:cubicBezTo>
                  <a:lnTo>
                    <a:pt x="5933878" y="0"/>
                  </a:lnTo>
                  <a:cubicBezTo>
                    <a:pt x="6756838" y="21771"/>
                    <a:pt x="7539422" y="96982"/>
                    <a:pt x="8414633" y="184067"/>
                  </a:cubicBezTo>
                  <a:cubicBezTo>
                    <a:pt x="7986845" y="588277"/>
                    <a:pt x="7627695" y="827314"/>
                    <a:pt x="7240163" y="1502229"/>
                  </a:cubicBezTo>
                  <a:lnTo>
                    <a:pt x="6887467" y="653143"/>
                  </a:lnTo>
                  <a:cubicBezTo>
                    <a:pt x="4540508" y="1271452"/>
                    <a:pt x="2676148" y="1980131"/>
                    <a:pt x="1380888" y="4186843"/>
                  </a:cubicBezTo>
                  <a:lnTo>
                    <a:pt x="213990" y="4336678"/>
                  </a:lnTo>
                  <a:lnTo>
                    <a:pt x="0" y="267014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FEEF8"/>
                </a:gs>
                <a:gs pos="100000">
                  <a:srgbClr val="B4D7EE"/>
                </a:gs>
              </a:gsLst>
              <a:lin ang="16200000" scaled="0"/>
              <a:tileRect/>
            </a:gra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metal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24" name="그림 1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3" t="22200" r="39337" b="49672"/>
          <a:stretch/>
        </p:blipFill>
        <p:spPr>
          <a:xfrm rot="21255542">
            <a:off x="5479571" y="3328203"/>
            <a:ext cx="1725167" cy="478756"/>
          </a:xfrm>
          <a:prstGeom prst="rect">
            <a:avLst/>
          </a:prstGeom>
        </p:spPr>
      </p:pic>
      <p:cxnSp>
        <p:nvCxnSpPr>
          <p:cNvPr id="13" name="직선 연결선 12"/>
          <p:cNvCxnSpPr/>
          <p:nvPr/>
        </p:nvCxnSpPr>
        <p:spPr>
          <a:xfrm>
            <a:off x="3151716" y="4594142"/>
            <a:ext cx="2112632" cy="0"/>
          </a:xfrm>
          <a:prstGeom prst="line">
            <a:avLst/>
          </a:prstGeom>
          <a:ln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텍스트 개체 틀 5">
            <a:extLst>
              <a:ext uri="{FF2B5EF4-FFF2-40B4-BE49-F238E27FC236}">
                <a16:creationId xmlns:a16="http://schemas.microsoft.com/office/drawing/2014/main" id="{1C1BEBAE-773B-4B06-BA36-FE107B8F17CB}"/>
              </a:ext>
            </a:extLst>
          </p:cNvPr>
          <p:cNvSpPr txBox="1">
            <a:spLocks/>
          </p:cNvSpPr>
          <p:nvPr/>
        </p:nvSpPr>
        <p:spPr>
          <a:xfrm>
            <a:off x="645385" y="5001849"/>
            <a:ext cx="2131620" cy="910901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28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F.R.E.S.H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2400" dirty="0" smtClean="0">
                <a:solidFill>
                  <a:srgbClr val="D3A243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2020s</a:t>
            </a:r>
            <a:endParaRPr lang="en-US" altLang="ko-KR" sz="2400" dirty="0">
              <a:solidFill>
                <a:srgbClr val="D3A243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cxnSp>
        <p:nvCxnSpPr>
          <p:cNvPr id="134" name="직선 연결선 133"/>
          <p:cNvCxnSpPr/>
          <p:nvPr/>
        </p:nvCxnSpPr>
        <p:spPr>
          <a:xfrm>
            <a:off x="1830501" y="3714125"/>
            <a:ext cx="2556284" cy="0"/>
          </a:xfrm>
          <a:prstGeom prst="line">
            <a:avLst/>
          </a:prstGeom>
          <a:ln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9CC6A5FD-5677-46DD-8650-71BB0986386F}"/>
              </a:ext>
            </a:extLst>
          </p:cNvPr>
          <p:cNvSpPr txBox="1"/>
          <p:nvPr/>
        </p:nvSpPr>
        <p:spPr>
          <a:xfrm>
            <a:off x="8177370" y="2681977"/>
            <a:ext cx="1903334" cy="828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74476" fontAlgn="base" latinLnBrk="0">
              <a:spcBef>
                <a:spcPct val="0"/>
              </a:spcBef>
              <a:spcAft>
                <a:spcPts val="700"/>
              </a:spcAft>
              <a:defRPr/>
            </a:pPr>
            <a:r>
              <a:rPr kumimoji="1" lang="ko-KR" altLang="en-US" sz="10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그룹 비전</a:t>
            </a:r>
          </a:p>
          <a:p>
            <a:pPr algn="ctr" defTabSz="974476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dirty="0">
                <a:solidFill>
                  <a:srgbClr val="0042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</a:rPr>
              <a:t>World Class Financial Group</a:t>
            </a:r>
            <a:r>
              <a:rPr kumimoji="1" lang="en-US" altLang="ko-KR" sz="16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endParaRPr kumimoji="1" lang="ko-KR" altLang="en-US" sz="1600" dirty="0">
              <a:solidFill>
                <a:srgbClr val="00428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137" name="텍스트 개체 틀 5">
            <a:extLst>
              <a:ext uri="{FF2B5EF4-FFF2-40B4-BE49-F238E27FC236}">
                <a16:creationId xmlns:a16="http://schemas.microsoft.com/office/drawing/2014/main" id="{4F9B27F7-7AA7-431E-A14F-0F69E324D81B}"/>
              </a:ext>
            </a:extLst>
          </p:cNvPr>
          <p:cNvSpPr txBox="1">
            <a:spLocks/>
          </p:cNvSpPr>
          <p:nvPr/>
        </p:nvSpPr>
        <p:spPr>
          <a:xfrm>
            <a:off x="2287620" y="2646313"/>
            <a:ext cx="2519305" cy="1268014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None/>
            </a:pPr>
            <a:r>
              <a:rPr lang="en-US" altLang="ko-KR" sz="1200" baseline="3000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01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 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선제적인 리스크 관리</a:t>
            </a:r>
            <a:endParaRPr lang="en-US" altLang="ko-K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None/>
            </a:pPr>
            <a:r>
              <a:rPr lang="en-US" altLang="ko-KR" sz="1200" baseline="3000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02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 </a:t>
            </a:r>
            <a:r>
              <a:rPr lang="ko-KR" alt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융복합형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인재 </a:t>
            </a:r>
            <a:r>
              <a: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경영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None/>
            </a:pPr>
            <a:r>
              <a:rPr lang="en-US" altLang="ko-KR" sz="1200" baseline="3000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03</a:t>
            </a:r>
            <a:r>
              <a:rPr lang="en-US" altLang="ko-K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 </a:t>
            </a:r>
            <a:r>
              <a:rPr lang="ko-KR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역동적인 조직체계 구축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146" name="Rectangle 9">
            <a:extLst>
              <a:ext uri="{FF2B5EF4-FFF2-40B4-BE49-F238E27FC236}">
                <a16:creationId xmlns:a16="http://schemas.microsoft.com/office/drawing/2014/main" id="{28EB01DB-AD52-4FEE-9C93-14C86BE347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6048" y="3575834"/>
            <a:ext cx="1067666" cy="258065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1100" kern="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핵심 역량</a:t>
            </a:r>
            <a:endParaRPr lang="en-US" altLang="zh-CN" sz="1100" kern="0" dirty="0">
              <a:solidFill>
                <a:srgbClr val="00428E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147" name="Rectangle 9">
            <a:extLst>
              <a:ext uri="{FF2B5EF4-FFF2-40B4-BE49-F238E27FC236}">
                <a16:creationId xmlns:a16="http://schemas.microsoft.com/office/drawing/2014/main" id="{28EB01DB-AD52-4FEE-9C93-14C86BE347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363427" y="4465109"/>
            <a:ext cx="1067666" cy="258065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en-US" altLang="ko-KR" sz="1100" kern="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4</a:t>
            </a:r>
            <a:r>
              <a:rPr lang="ko-KR" altLang="en-US" sz="1100" kern="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대 전략</a:t>
            </a:r>
            <a:endParaRPr lang="en-US" altLang="zh-CN" sz="1100" kern="0" dirty="0">
              <a:solidFill>
                <a:srgbClr val="00428E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21" name="텍스트 개체 틀 5">
            <a:extLst>
              <a:ext uri="{FF2B5EF4-FFF2-40B4-BE49-F238E27FC236}">
                <a16:creationId xmlns:a16="http://schemas.microsoft.com/office/drawing/2014/main" id="{4F9B27F7-7AA7-431E-A14F-0F69E324D81B}"/>
              </a:ext>
            </a:extLst>
          </p:cNvPr>
          <p:cNvSpPr txBox="1">
            <a:spLocks/>
          </p:cNvSpPr>
          <p:nvPr/>
        </p:nvSpPr>
        <p:spPr>
          <a:xfrm>
            <a:off x="5527980" y="4465109"/>
            <a:ext cx="2859209" cy="1565580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None/>
            </a:pPr>
            <a:r>
              <a:rPr lang="en-US" altLang="ko-KR" sz="1600" baseline="3000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01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</a:rPr>
              <a:t>효율적인 성장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추구</a:t>
            </a:r>
            <a:endPara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None/>
            </a:pPr>
            <a:r>
              <a:rPr lang="en-US" altLang="ko-KR" sz="1600" baseline="3000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02</a:t>
            </a:r>
            <a:r>
              <a:rPr lang="en-US" altLang="ko-K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 </a:t>
            </a:r>
            <a:r>
              <a:rPr lang="ko-KR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</a:rPr>
              <a:t>글로벌</a:t>
            </a:r>
            <a:r>
              <a:rPr lang="ko-KR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연결과 확장</a:t>
            </a:r>
            <a:endParaRPr lang="en-US" altLang="ko-K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None/>
            </a:pPr>
            <a:r>
              <a:rPr lang="en-US" altLang="ko-KR" sz="1600" baseline="300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03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혁신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/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개방형 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</a:rPr>
              <a:t>디지털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전환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None/>
            </a:pPr>
            <a:r>
              <a:rPr lang="en-US" altLang="ko-KR" sz="1600" baseline="300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04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 </a:t>
            </a:r>
            <a:r>
              <a:rPr lang="ko-K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</a:rPr>
              <a:t>지속가능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경영 성과 창출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None/>
            </a:pP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22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06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aseline="30000" dirty="0" smtClean="0"/>
              <a:t>[4</a:t>
            </a:r>
            <a:r>
              <a:rPr lang="ko-KR" altLang="en-US" baseline="30000" dirty="0" smtClean="0"/>
              <a:t>대 전략</a:t>
            </a:r>
            <a:r>
              <a:rPr lang="en-US" altLang="ko-KR" baseline="30000" dirty="0" smtClean="0"/>
              <a:t>]</a:t>
            </a:r>
            <a:r>
              <a:rPr lang="ko-KR" altLang="en-US" baseline="30000" dirty="0" smtClean="0"/>
              <a:t> </a:t>
            </a:r>
            <a:r>
              <a:rPr lang="en-US" altLang="ko-KR" baseline="30000" dirty="0" smtClean="0">
                <a:solidFill>
                  <a:srgbClr val="D3A243"/>
                </a:solidFill>
              </a:rPr>
              <a:t>01</a:t>
            </a:r>
            <a:r>
              <a:rPr lang="en-US" altLang="ko-KR" dirty="0" smtClean="0"/>
              <a:t> </a:t>
            </a:r>
            <a:r>
              <a:rPr lang="ko-KR" altLang="en-US" dirty="0" smtClean="0"/>
              <a:t>효율적인 성장 추구</a:t>
            </a: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18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110327"/>
            <a:ext cx="986817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2200"/>
              </a:lnSpc>
            </a:pP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효율적인 성장 추구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전략 하에 그룹의 기존 사업의 효율적 성장을 이루고 이를 통해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미래성장 영역에 선제적으로 투자하여 선순환 체계를 구축하고자 합니다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en-US" altLang="ko-KR" sz="13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6" name="텍스트 개체 틀 5">
            <a:extLst>
              <a:ext uri="{FF2B5EF4-FFF2-40B4-BE49-F238E27FC236}">
                <a16:creationId xmlns:a16="http://schemas.microsoft.com/office/drawing/2014/main" id="{B2754FF0-7A8B-4162-9CD4-1ACF5DFF1AB4}"/>
              </a:ext>
            </a:extLst>
          </p:cNvPr>
          <p:cNvSpPr txBox="1">
            <a:spLocks/>
          </p:cNvSpPr>
          <p:nvPr/>
        </p:nvSpPr>
        <p:spPr>
          <a:xfrm>
            <a:off x="625326" y="2191453"/>
            <a:ext cx="4493588" cy="29148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효율적인 성장 </a:t>
            </a:r>
            <a:r>
              <a:rPr lang="ko-KR" altLang="en-US" sz="1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전략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C5650C-7846-4C1C-91D7-BEA5DFEDCCDC}"/>
              </a:ext>
            </a:extLst>
          </p:cNvPr>
          <p:cNvSpPr txBox="1"/>
          <p:nvPr/>
        </p:nvSpPr>
        <p:spPr>
          <a:xfrm>
            <a:off x="702469" y="2791665"/>
            <a:ext cx="4493588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spcAft>
                <a:spcPts val="400"/>
              </a:spcAft>
            </a:pPr>
            <a:r>
              <a:rPr lang="ko-KR" alt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기업가치 극대화를 위한</a:t>
            </a:r>
            <a:endParaRPr lang="en-US" altLang="ko-KR" sz="17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defTabSz="457246" latinLnBrk="0">
              <a:spcAft>
                <a:spcPts val="400"/>
              </a:spcAft>
            </a:pPr>
            <a:r>
              <a:rPr lang="en-US" altLang="ko-KR" sz="19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Organic + Inorganic </a:t>
            </a:r>
            <a:r>
              <a:rPr lang="ko-KR" altLang="en-US" sz="19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성장 추진</a:t>
            </a:r>
            <a:r>
              <a:rPr lang="ko-KR" altLang="en-US" sz="1900" dirty="0">
                <a:solidFill>
                  <a:prstClr val="black">
                    <a:lumMod val="50000"/>
                    <a:lumOff val="50000"/>
                  </a:prst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</a:p>
        </p:txBody>
      </p:sp>
      <p:sp>
        <p:nvSpPr>
          <p:cNvPr id="43" name="텍스트 개체 틀 5">
            <a:extLst>
              <a:ext uri="{FF2B5EF4-FFF2-40B4-BE49-F238E27FC236}">
                <a16:creationId xmlns:a16="http://schemas.microsoft.com/office/drawing/2014/main" id="{E0A87F94-1821-4C3A-A7FD-04A678BFBC2C}"/>
              </a:ext>
            </a:extLst>
          </p:cNvPr>
          <p:cNvSpPr txBox="1">
            <a:spLocks/>
          </p:cNvSpPr>
          <p:nvPr/>
        </p:nvSpPr>
        <p:spPr>
          <a:xfrm>
            <a:off x="5395049" y="2191453"/>
            <a:ext cx="4493588" cy="29148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효율적인 성장 전략</a:t>
            </a:r>
            <a:r>
              <a:rPr lang="en-US" altLang="ko-KR" sz="14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: </a:t>
            </a:r>
            <a:r>
              <a:rPr lang="ko-KR" altLang="en-US" sz="14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세부 관리 요소</a:t>
            </a:r>
            <a:endParaRPr lang="ko-KR" altLang="en-US" sz="1400" dirty="0">
              <a:solidFill>
                <a:srgbClr val="00428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68DD952A-5D20-4A95-A049-D169837D9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968" y="4590529"/>
            <a:ext cx="3906826" cy="1954870"/>
          </a:xfrm>
          <a:prstGeom prst="rect">
            <a:avLst/>
          </a:prstGeom>
        </p:spPr>
      </p:pic>
      <p:sp>
        <p:nvSpPr>
          <p:cNvPr id="68" name="텍스트 개체 틀 5">
            <a:extLst>
              <a:ext uri="{FF2B5EF4-FFF2-40B4-BE49-F238E27FC236}">
                <a16:creationId xmlns:a16="http://schemas.microsoft.com/office/drawing/2014/main" id="{AB366E11-449F-4E6C-B7CF-77436B283E6A}"/>
              </a:ext>
            </a:extLst>
          </p:cNvPr>
          <p:cNvSpPr txBox="1">
            <a:spLocks/>
          </p:cNvSpPr>
          <p:nvPr/>
        </p:nvSpPr>
        <p:spPr>
          <a:xfrm>
            <a:off x="2034617" y="6066693"/>
            <a:ext cx="864096" cy="363817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9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은행</a:t>
            </a:r>
            <a:r>
              <a:rPr lang="en-US" altLang="ko-KR" sz="9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/</a:t>
            </a:r>
            <a:r>
              <a:rPr lang="ko-KR" altLang="en-US" sz="9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카드</a:t>
            </a:r>
            <a:endParaRPr lang="en-US" altLang="ko-KR" sz="9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2261164-6C73-4EAF-AE76-4125A2F11CF6}"/>
              </a:ext>
            </a:extLst>
          </p:cNvPr>
          <p:cNvSpPr txBox="1"/>
          <p:nvPr/>
        </p:nvSpPr>
        <p:spPr>
          <a:xfrm>
            <a:off x="702469" y="3815463"/>
            <a:ext cx="44935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spcAft>
                <a:spcPts val="400"/>
              </a:spcAft>
            </a:pPr>
            <a:r>
              <a:rPr lang="en-US" altLang="ko-KR" sz="3100" dirty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No. 1</a:t>
            </a:r>
            <a:endParaRPr lang="ko-KR" altLang="en-US" sz="3100" dirty="0">
              <a:solidFill>
                <a:srgbClr val="0083CD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73" name="텍스트 개체 틀 5">
            <a:extLst>
              <a:ext uri="{FF2B5EF4-FFF2-40B4-BE49-F238E27FC236}">
                <a16:creationId xmlns:a16="http://schemas.microsoft.com/office/drawing/2014/main" id="{346D6270-1797-48F2-A778-38096E6C4128}"/>
              </a:ext>
            </a:extLst>
          </p:cNvPr>
          <p:cNvSpPr txBox="1">
            <a:spLocks/>
          </p:cNvSpPr>
          <p:nvPr/>
        </p:nvSpPr>
        <p:spPr>
          <a:xfrm>
            <a:off x="3112160" y="6066693"/>
            <a:ext cx="864096" cy="363817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9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증권</a:t>
            </a:r>
            <a:r>
              <a:rPr lang="en-US" altLang="ko-KR" sz="9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/</a:t>
            </a:r>
            <a:r>
              <a:rPr lang="ko-KR" altLang="en-US" sz="9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보험</a:t>
            </a:r>
            <a:r>
              <a:rPr lang="en-US" altLang="ko-KR" sz="9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/</a:t>
            </a:r>
            <a:br>
              <a:rPr lang="en-US" altLang="ko-KR" sz="9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</a:br>
            <a:r>
              <a:rPr lang="ko-KR" altLang="en-US" sz="9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캐피탈 등</a:t>
            </a:r>
            <a:endParaRPr lang="en-US" altLang="ko-KR" sz="9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4" name="텍스트 개체 틀 5">
            <a:extLst>
              <a:ext uri="{FF2B5EF4-FFF2-40B4-BE49-F238E27FC236}">
                <a16:creationId xmlns:a16="http://schemas.microsoft.com/office/drawing/2014/main" id="{C4E471EC-3961-4499-9D54-2B9C8BA70EC0}"/>
              </a:ext>
            </a:extLst>
          </p:cNvPr>
          <p:cNvSpPr txBox="1">
            <a:spLocks/>
          </p:cNvSpPr>
          <p:nvPr/>
        </p:nvSpPr>
        <p:spPr>
          <a:xfrm>
            <a:off x="769074" y="4505197"/>
            <a:ext cx="1116124" cy="512243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시장</a:t>
            </a:r>
            <a:r>
              <a:rPr lang="en-US" altLang="ko-KR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1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위 사업자 기반 공고화</a:t>
            </a:r>
            <a:endParaRPr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5" name="텍스트 개체 틀 5">
            <a:extLst>
              <a:ext uri="{FF2B5EF4-FFF2-40B4-BE49-F238E27FC236}">
                <a16:creationId xmlns:a16="http://schemas.microsoft.com/office/drawing/2014/main" id="{2A5661F3-6A9D-4739-AB49-1C32B99B1D87}"/>
              </a:ext>
            </a:extLst>
          </p:cNvPr>
          <p:cNvSpPr txBox="1">
            <a:spLocks/>
          </p:cNvSpPr>
          <p:nvPr/>
        </p:nvSpPr>
        <p:spPr>
          <a:xfrm>
            <a:off x="4040923" y="4505197"/>
            <a:ext cx="1116124" cy="512243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주요 </a:t>
            </a:r>
            <a:r>
              <a:rPr lang="ko-KR" altLang="en-US" sz="11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업권</a:t>
            </a:r>
            <a:r>
              <a:rPr lang="ko-KR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경쟁력 강화</a:t>
            </a:r>
            <a:endParaRPr lang="en-US" altLang="ko-KR" sz="11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B174546-3B24-4BDF-A6F6-E376FC583B94}"/>
              </a:ext>
            </a:extLst>
          </p:cNvPr>
          <p:cNvGrpSpPr/>
          <p:nvPr/>
        </p:nvGrpSpPr>
        <p:grpSpPr>
          <a:xfrm>
            <a:off x="7039173" y="2920843"/>
            <a:ext cx="1607913" cy="1865179"/>
            <a:chOff x="7939273" y="3943648"/>
            <a:chExt cx="1937836" cy="2247892"/>
          </a:xfrm>
        </p:grpSpPr>
        <p:sp>
          <p:nvSpPr>
            <p:cNvPr id="17" name="육각형 16">
              <a:extLst>
                <a:ext uri="{FF2B5EF4-FFF2-40B4-BE49-F238E27FC236}">
                  <a16:creationId xmlns:a16="http://schemas.microsoft.com/office/drawing/2014/main" id="{4FA2C33E-E8EE-47B9-BA5B-CB8AFB5B7EF2}"/>
                </a:ext>
              </a:extLst>
            </p:cNvPr>
            <p:cNvSpPr/>
            <p:nvPr/>
          </p:nvSpPr>
          <p:spPr bwMode="gray">
            <a:xfrm rot="16200000">
              <a:off x="7784245" y="4098676"/>
              <a:ext cx="2247892" cy="1937836"/>
            </a:xfrm>
            <a:prstGeom prst="hexagon">
              <a:avLst/>
            </a:prstGeom>
            <a:solidFill>
              <a:srgbClr val="DFEEF8"/>
            </a:solidFill>
            <a:ln>
              <a:noFill/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18" name="텍스트 개체 틀 5">
              <a:extLst>
                <a:ext uri="{FF2B5EF4-FFF2-40B4-BE49-F238E27FC236}">
                  <a16:creationId xmlns:a16="http://schemas.microsoft.com/office/drawing/2014/main" id="{81CDC9DF-F7F3-44F4-9FE6-D07BCAC2896C}"/>
                </a:ext>
              </a:extLst>
            </p:cNvPr>
            <p:cNvSpPr txBox="1">
              <a:spLocks/>
            </p:cNvSpPr>
            <p:nvPr/>
          </p:nvSpPr>
          <p:spPr>
            <a:xfrm>
              <a:off x="7939273" y="4476068"/>
              <a:ext cx="1937836" cy="43846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43597" indent="-243597" algn="l" defTabSz="974390" rtl="0" eaLnBrk="1" latinLnBrk="1" hangingPunct="1">
                <a:lnSpc>
                  <a:spcPct val="90000"/>
                </a:lnSpc>
                <a:spcBef>
                  <a:spcPts val="1066"/>
                </a:spcBef>
                <a:buFont typeface="Arial" panose="020B0604020202020204" pitchFamily="34" charset="0"/>
                <a:buChar char="•"/>
                <a:defRPr sz="29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0793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5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798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1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0518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237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7957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677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3965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4116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ko-KR" altLang="en-US" sz="1200" dirty="0" smtClean="0">
                  <a:solidFill>
                    <a:srgbClr val="D3A243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수익 기반 </a:t>
              </a:r>
              <a:r>
                <a:rPr lang="ko-KR" altLang="en-US" sz="1200" dirty="0" err="1" smtClean="0">
                  <a:solidFill>
                    <a:srgbClr val="D3A243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견고화</a:t>
              </a:r>
              <a:endParaRPr lang="en-US" altLang="ko-KR" sz="1200" dirty="0">
                <a:solidFill>
                  <a:srgbClr val="D3A243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E6DE50B-DEC4-48F9-9EA0-DCE201F5BB66}"/>
              </a:ext>
            </a:extLst>
          </p:cNvPr>
          <p:cNvGrpSpPr/>
          <p:nvPr/>
        </p:nvGrpSpPr>
        <p:grpSpPr>
          <a:xfrm>
            <a:off x="6211081" y="4446513"/>
            <a:ext cx="1607913" cy="1865179"/>
            <a:chOff x="7939273" y="3943645"/>
            <a:chExt cx="1937836" cy="2247890"/>
          </a:xfrm>
        </p:grpSpPr>
        <p:sp>
          <p:nvSpPr>
            <p:cNvPr id="20" name="육각형 19">
              <a:extLst>
                <a:ext uri="{FF2B5EF4-FFF2-40B4-BE49-F238E27FC236}">
                  <a16:creationId xmlns:a16="http://schemas.microsoft.com/office/drawing/2014/main" id="{9C60A02D-AA7D-4743-9080-5193A469AF96}"/>
                </a:ext>
              </a:extLst>
            </p:cNvPr>
            <p:cNvSpPr/>
            <p:nvPr/>
          </p:nvSpPr>
          <p:spPr bwMode="gray">
            <a:xfrm rot="16200000">
              <a:off x="7784246" y="4098672"/>
              <a:ext cx="2247890" cy="1937836"/>
            </a:xfrm>
            <a:prstGeom prst="hexagon">
              <a:avLst/>
            </a:prstGeom>
            <a:solidFill>
              <a:srgbClr val="DFEEF8"/>
            </a:solidFill>
            <a:ln>
              <a:noFill/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21" name="텍스트 개체 틀 5">
              <a:extLst>
                <a:ext uri="{FF2B5EF4-FFF2-40B4-BE49-F238E27FC236}">
                  <a16:creationId xmlns:a16="http://schemas.microsoft.com/office/drawing/2014/main" id="{AEF9BB74-4382-40B3-98D7-325EAF97C98D}"/>
                </a:ext>
              </a:extLst>
            </p:cNvPr>
            <p:cNvSpPr txBox="1">
              <a:spLocks/>
            </p:cNvSpPr>
            <p:nvPr/>
          </p:nvSpPr>
          <p:spPr>
            <a:xfrm>
              <a:off x="7939273" y="4420952"/>
              <a:ext cx="1937836" cy="43846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43597" indent="-243597" algn="l" defTabSz="974390" rtl="0" eaLnBrk="1" latinLnBrk="1" hangingPunct="1">
                <a:lnSpc>
                  <a:spcPct val="90000"/>
                </a:lnSpc>
                <a:spcBef>
                  <a:spcPts val="1066"/>
                </a:spcBef>
                <a:buFont typeface="Arial" panose="020B0604020202020204" pitchFamily="34" charset="0"/>
                <a:buChar char="•"/>
                <a:defRPr sz="29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0793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5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798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1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0518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237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7957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677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3965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4116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ko-KR" altLang="en-US" sz="1200" dirty="0" smtClean="0">
                  <a:solidFill>
                    <a:srgbClr val="D3A243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비용 관리</a:t>
              </a:r>
              <a:endParaRPr lang="en-US" altLang="ko-KR" sz="1200" dirty="0">
                <a:solidFill>
                  <a:srgbClr val="D3A243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C4EC15A2-1675-460F-AA2D-8E385355B4F5}"/>
              </a:ext>
            </a:extLst>
          </p:cNvPr>
          <p:cNvGrpSpPr/>
          <p:nvPr/>
        </p:nvGrpSpPr>
        <p:grpSpPr>
          <a:xfrm>
            <a:off x="7903269" y="4446514"/>
            <a:ext cx="1607913" cy="1865179"/>
            <a:chOff x="7939273" y="3943645"/>
            <a:chExt cx="1937836" cy="2247890"/>
          </a:xfrm>
        </p:grpSpPr>
        <p:sp>
          <p:nvSpPr>
            <p:cNvPr id="23" name="육각형 22">
              <a:extLst>
                <a:ext uri="{FF2B5EF4-FFF2-40B4-BE49-F238E27FC236}">
                  <a16:creationId xmlns:a16="http://schemas.microsoft.com/office/drawing/2014/main" id="{EA4FCCAF-0059-4354-BEBC-BF2B070CDF38}"/>
                </a:ext>
              </a:extLst>
            </p:cNvPr>
            <p:cNvSpPr/>
            <p:nvPr/>
          </p:nvSpPr>
          <p:spPr bwMode="gray">
            <a:xfrm rot="16200000">
              <a:off x="7784246" y="4098672"/>
              <a:ext cx="2247890" cy="1937836"/>
            </a:xfrm>
            <a:prstGeom prst="hexagon">
              <a:avLst/>
            </a:prstGeom>
            <a:solidFill>
              <a:srgbClr val="DFEEF8"/>
            </a:solidFill>
            <a:ln>
              <a:noFill/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24" name="텍스트 개체 틀 5">
              <a:extLst>
                <a:ext uri="{FF2B5EF4-FFF2-40B4-BE49-F238E27FC236}">
                  <a16:creationId xmlns:a16="http://schemas.microsoft.com/office/drawing/2014/main" id="{4808E141-6A6F-418B-ACFC-93B13022F0FC}"/>
                </a:ext>
              </a:extLst>
            </p:cNvPr>
            <p:cNvSpPr txBox="1">
              <a:spLocks/>
            </p:cNvSpPr>
            <p:nvPr/>
          </p:nvSpPr>
          <p:spPr>
            <a:xfrm>
              <a:off x="7939273" y="4420951"/>
              <a:ext cx="1937836" cy="28823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43597" indent="-243597" algn="l" defTabSz="974390" rtl="0" eaLnBrk="1" latinLnBrk="1" hangingPunct="1">
                <a:lnSpc>
                  <a:spcPct val="90000"/>
                </a:lnSpc>
                <a:spcBef>
                  <a:spcPts val="1066"/>
                </a:spcBef>
                <a:buFont typeface="Arial" panose="020B0604020202020204" pitchFamily="34" charset="0"/>
                <a:buChar char="•"/>
                <a:defRPr sz="298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30793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55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798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213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0518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2379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79574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6677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3965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41160" indent="-243597" algn="l" defTabSz="974390" rtl="0" eaLnBrk="1" latinLnBrk="1" hangingPunct="1">
                <a:lnSpc>
                  <a:spcPct val="90000"/>
                </a:lnSpc>
                <a:spcBef>
                  <a:spcPts val="533"/>
                </a:spcBef>
                <a:buFont typeface="Arial" panose="020B0604020202020204" pitchFamily="34" charset="0"/>
                <a:buChar char="•"/>
                <a:defRPr sz="191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ko-KR" altLang="en-US" sz="1200" dirty="0" smtClean="0">
                  <a:solidFill>
                    <a:srgbClr val="D3A243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미래 성장 발굴</a:t>
              </a:r>
              <a:endParaRPr lang="en-US" altLang="ko-KR" sz="12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endParaRPr>
            </a:p>
          </p:txBody>
        </p:sp>
      </p:grpSp>
      <p:sp>
        <p:nvSpPr>
          <p:cNvPr id="26" name="텍스트 개체 틀 5">
            <a:extLst>
              <a:ext uri="{FF2B5EF4-FFF2-40B4-BE49-F238E27FC236}">
                <a16:creationId xmlns:a16="http://schemas.microsoft.com/office/drawing/2014/main" id="{346D6270-1797-48F2-A778-38096E6C4128}"/>
              </a:ext>
            </a:extLst>
          </p:cNvPr>
          <p:cNvSpPr txBox="1">
            <a:spLocks/>
          </p:cNvSpPr>
          <p:nvPr/>
        </p:nvSpPr>
        <p:spPr>
          <a:xfrm>
            <a:off x="6319093" y="5646864"/>
            <a:ext cx="1425736" cy="374589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00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비용구조 혁신 가속화</a:t>
            </a:r>
            <a:endParaRPr lang="en-US" altLang="ko-KR" sz="1000" dirty="0" smtClean="0">
              <a:solidFill>
                <a:srgbClr val="00428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27" name="육각형 26">
            <a:extLst>
              <a:ext uri="{FF2B5EF4-FFF2-40B4-BE49-F238E27FC236}">
                <a16:creationId xmlns:a16="http://schemas.microsoft.com/office/drawing/2014/main" id="{9C60A02D-AA7D-4743-9080-5193A469AF96}"/>
              </a:ext>
            </a:extLst>
          </p:cNvPr>
          <p:cNvSpPr/>
          <p:nvPr/>
        </p:nvSpPr>
        <p:spPr bwMode="gray">
          <a:xfrm rot="16200000">
            <a:off x="6166151" y="4632031"/>
            <a:ext cx="1695617" cy="1461739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28" name="육각형 27">
            <a:extLst>
              <a:ext uri="{FF2B5EF4-FFF2-40B4-BE49-F238E27FC236}">
                <a16:creationId xmlns:a16="http://schemas.microsoft.com/office/drawing/2014/main" id="{9C60A02D-AA7D-4743-9080-5193A469AF96}"/>
              </a:ext>
            </a:extLst>
          </p:cNvPr>
          <p:cNvSpPr/>
          <p:nvPr/>
        </p:nvSpPr>
        <p:spPr bwMode="gray">
          <a:xfrm rot="16200000">
            <a:off x="7863527" y="4640326"/>
            <a:ext cx="1695617" cy="1461739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29" name="육각형 28">
            <a:extLst>
              <a:ext uri="{FF2B5EF4-FFF2-40B4-BE49-F238E27FC236}">
                <a16:creationId xmlns:a16="http://schemas.microsoft.com/office/drawing/2014/main" id="{9C60A02D-AA7D-4743-9080-5193A469AF96}"/>
              </a:ext>
            </a:extLst>
          </p:cNvPr>
          <p:cNvSpPr/>
          <p:nvPr/>
        </p:nvSpPr>
        <p:spPr bwMode="gray">
          <a:xfrm rot="16200000">
            <a:off x="6999431" y="3132528"/>
            <a:ext cx="1695617" cy="1461739"/>
          </a:xfrm>
          <a:prstGeom prst="hexagon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25" name="육각형 24">
            <a:extLst>
              <a:ext uri="{FF2B5EF4-FFF2-40B4-BE49-F238E27FC236}">
                <a16:creationId xmlns:a16="http://schemas.microsoft.com/office/drawing/2014/main" id="{886DD445-217D-4DEA-BEDC-369956912EF2}"/>
              </a:ext>
            </a:extLst>
          </p:cNvPr>
          <p:cNvSpPr/>
          <p:nvPr/>
        </p:nvSpPr>
        <p:spPr bwMode="gray">
          <a:xfrm rot="16200000">
            <a:off x="7495211" y="4535431"/>
            <a:ext cx="731841" cy="630897"/>
          </a:xfrm>
          <a:prstGeom prst="hexagon">
            <a:avLst/>
          </a:prstGeom>
          <a:solidFill>
            <a:srgbClr val="6AA3D8">
              <a:alpha val="30196"/>
            </a:srgb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38" name="텍스트 개체 틀 5">
            <a:extLst>
              <a:ext uri="{FF2B5EF4-FFF2-40B4-BE49-F238E27FC236}">
                <a16:creationId xmlns:a16="http://schemas.microsoft.com/office/drawing/2014/main" id="{346D6270-1797-48F2-A778-38096E6C4128}"/>
              </a:ext>
            </a:extLst>
          </p:cNvPr>
          <p:cNvSpPr txBox="1">
            <a:spLocks/>
          </p:cNvSpPr>
          <p:nvPr/>
        </p:nvSpPr>
        <p:spPr>
          <a:xfrm>
            <a:off x="7989701" y="5577057"/>
            <a:ext cx="1425736" cy="374589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00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환경</a:t>
            </a:r>
            <a:r>
              <a:rPr lang="en-US" altLang="ko-KR" sz="100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/</a:t>
            </a:r>
            <a:r>
              <a:rPr lang="ko-KR" altLang="en-US" sz="100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트렌드 변화에</a:t>
            </a:r>
            <a:r>
              <a:rPr lang="en-US" altLang="ko-KR" sz="100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/>
            </a:r>
            <a:br>
              <a:rPr lang="en-US" altLang="ko-KR" sz="100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</a:br>
            <a:r>
              <a:rPr lang="ko-KR" altLang="en-US" sz="100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따른 기회 탐색 강화</a:t>
            </a:r>
            <a:endParaRPr lang="en-US" altLang="ko-KR" sz="1000" dirty="0" smtClean="0">
              <a:solidFill>
                <a:srgbClr val="00428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pic>
        <p:nvPicPr>
          <p:cNvPr id="45" name="그림 44" descr="02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3269" t="71437" r="27116" b="2613"/>
          <a:stretch>
            <a:fillRect/>
          </a:stretch>
        </p:blipFill>
        <p:spPr>
          <a:xfrm>
            <a:off x="8508135" y="5130589"/>
            <a:ext cx="415132" cy="374433"/>
          </a:xfrm>
          <a:prstGeom prst="rect">
            <a:avLst/>
          </a:prstGeom>
        </p:spPr>
      </p:pic>
      <p:pic>
        <p:nvPicPr>
          <p:cNvPr id="46" name="그림 45" descr="01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8061" r="48129" b="72322"/>
          <a:stretch>
            <a:fillRect/>
          </a:stretch>
        </p:blipFill>
        <p:spPr>
          <a:xfrm>
            <a:off x="6765407" y="5178210"/>
            <a:ext cx="495754" cy="333686"/>
          </a:xfrm>
          <a:prstGeom prst="rect">
            <a:avLst/>
          </a:prstGeom>
        </p:spPr>
      </p:pic>
      <p:pic>
        <p:nvPicPr>
          <p:cNvPr id="47" name="그림 46" descr="02.png"/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5000" t="38999" r="26731" b="42102"/>
          <a:stretch>
            <a:fillRect/>
          </a:stretch>
        </p:blipFill>
        <p:spPr>
          <a:xfrm>
            <a:off x="7660195" y="3712491"/>
            <a:ext cx="428172" cy="301974"/>
          </a:xfrm>
          <a:prstGeom prst="rect">
            <a:avLst/>
          </a:prstGeom>
        </p:spPr>
      </p:pic>
      <p:sp>
        <p:nvSpPr>
          <p:cNvPr id="48" name="텍스트 개체 틀 5">
            <a:extLst>
              <a:ext uri="{FF2B5EF4-FFF2-40B4-BE49-F238E27FC236}">
                <a16:creationId xmlns:a16="http://schemas.microsoft.com/office/drawing/2014/main" id="{346D6270-1797-48F2-A778-38096E6C4128}"/>
              </a:ext>
            </a:extLst>
          </p:cNvPr>
          <p:cNvSpPr txBox="1">
            <a:spLocks/>
          </p:cNvSpPr>
          <p:nvPr/>
        </p:nvSpPr>
        <p:spPr>
          <a:xfrm>
            <a:off x="7140106" y="4125460"/>
            <a:ext cx="1425736" cy="374589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00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그룹 </a:t>
            </a:r>
            <a:r>
              <a:rPr lang="ko-KR" altLang="en-US" sz="1000" dirty="0" err="1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사업라인</a:t>
            </a:r>
            <a:r>
              <a:rPr lang="ko-KR" altLang="en-US" sz="100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경쟁력 공고화</a:t>
            </a:r>
            <a:endParaRPr lang="en-US" altLang="ko-KR" sz="1000" dirty="0" smtClean="0">
              <a:solidFill>
                <a:srgbClr val="00428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34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183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AC2E644D-1309-4BB5-8A22-0F6B72094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447" y="1799340"/>
            <a:ext cx="7939274" cy="4880735"/>
          </a:xfrm>
          <a:prstGeom prst="rect">
            <a:avLst/>
          </a:prstGeom>
        </p:spPr>
      </p:pic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aseline="30000" dirty="0"/>
              <a:t>4</a:t>
            </a:r>
            <a:r>
              <a:rPr lang="ko-KR" altLang="en-US" baseline="30000" dirty="0"/>
              <a:t>대 전략 </a:t>
            </a:r>
            <a:r>
              <a:rPr lang="en-US" altLang="ko-KR" baseline="30000" dirty="0" smtClean="0">
                <a:solidFill>
                  <a:srgbClr val="D3A243"/>
                </a:solidFill>
              </a:rPr>
              <a:t>02</a:t>
            </a:r>
            <a:r>
              <a:rPr lang="en-US" altLang="ko-KR" dirty="0" smtClean="0"/>
              <a:t> </a:t>
            </a:r>
            <a:r>
              <a:rPr lang="ko-KR" altLang="en-US" dirty="0" smtClean="0"/>
              <a:t>글로벌 연결과 확장</a:t>
            </a: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19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EA17614-6663-422A-B392-49BEE48DD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326" y="1348427"/>
            <a:ext cx="6413847" cy="291486"/>
          </a:xfrm>
        </p:spPr>
        <p:txBody>
          <a:bodyPr>
            <a:normAutofit lnSpcReduction="10000"/>
          </a:bodyPr>
          <a:lstStyle/>
          <a:p>
            <a:r>
              <a:rPr lang="ko-KR" altLang="en-US" dirty="0"/>
              <a:t>신한금융그룹 글로벌 네트워크</a:t>
            </a:r>
            <a:r>
              <a:rPr lang="en-US" altLang="ko-KR" dirty="0"/>
              <a:t>: 20</a:t>
            </a:r>
            <a:r>
              <a:rPr lang="ko-KR" altLang="en-US" dirty="0"/>
              <a:t>개국 </a:t>
            </a:r>
            <a:r>
              <a:rPr lang="en-US" altLang="ko-KR" dirty="0" smtClean="0"/>
              <a:t>242</a:t>
            </a:r>
            <a:r>
              <a:rPr lang="ko-KR" altLang="en-US" dirty="0" smtClean="0"/>
              <a:t>네트워크</a:t>
            </a:r>
            <a:endParaRPr lang="ko-KR" altLang="en-US" dirty="0"/>
          </a:p>
        </p:txBody>
      </p:sp>
      <p:sp>
        <p:nvSpPr>
          <p:cNvPr id="31" name="Text Box 237">
            <a:extLst>
              <a:ext uri="{FF2B5EF4-FFF2-40B4-BE49-F238E27FC236}">
                <a16:creationId xmlns:a16="http://schemas.microsoft.com/office/drawing/2014/main" id="{3DFCF6D1-2F45-463A-AF78-59513F7D82E6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263309" y="1336262"/>
            <a:ext cx="151329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marL="252551" indent="-252551" algn="r" eaLnBrk="0" latinLnBrk="0" hangingPunct="0">
              <a:buClr>
                <a:srgbClr val="F2C138"/>
              </a:buClr>
              <a:buSzPct val="80000"/>
            </a:pP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en-US" altLang="zh-CN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2020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년말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USD)</a:t>
            </a:r>
            <a:endParaRPr lang="zh-CN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34" name="표 7">
            <a:extLst>
              <a:ext uri="{FF2B5EF4-FFF2-40B4-BE49-F238E27FC236}">
                <a16:creationId xmlns:a16="http://schemas.microsoft.com/office/drawing/2014/main" id="{B9E1B2D1-C9A3-42FE-9FAD-82B1A0F60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237087"/>
              </p:ext>
            </p:extLst>
          </p:nvPr>
        </p:nvGraphicFramePr>
        <p:xfrm>
          <a:off x="738473" y="1962237"/>
          <a:ext cx="1259526" cy="84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526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진출국가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8970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3100" dirty="0">
                          <a:solidFill>
                            <a:srgbClr val="D3A243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</a:t>
                      </a:r>
                      <a:endParaRPr lang="ko-KR" altLang="en-US" sz="3100" dirty="0">
                        <a:solidFill>
                          <a:srgbClr val="D3A243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36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35" name="표 7">
            <a:extLst>
              <a:ext uri="{FF2B5EF4-FFF2-40B4-BE49-F238E27FC236}">
                <a16:creationId xmlns:a16="http://schemas.microsoft.com/office/drawing/2014/main" id="{228067F7-DB23-4B9B-A055-B5EC0278D2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102834"/>
              </p:ext>
            </p:extLst>
          </p:nvPr>
        </p:nvGraphicFramePr>
        <p:xfrm>
          <a:off x="738473" y="2898341"/>
          <a:ext cx="1259526" cy="84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526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네트워크 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8970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3100" dirty="0" smtClean="0">
                          <a:solidFill>
                            <a:srgbClr val="D3A243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242</a:t>
                      </a:r>
                      <a:endParaRPr lang="ko-KR" altLang="en-US" sz="3100" dirty="0">
                        <a:solidFill>
                          <a:srgbClr val="D3A243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36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sp>
        <p:nvSpPr>
          <p:cNvPr id="36" name="텍스트 개체 틀 5">
            <a:extLst>
              <a:ext uri="{FF2B5EF4-FFF2-40B4-BE49-F238E27FC236}">
                <a16:creationId xmlns:a16="http://schemas.microsoft.com/office/drawing/2014/main" id="{0B2C085E-5C63-44C3-9BA7-A6A1AB08BC0A}"/>
              </a:ext>
            </a:extLst>
          </p:cNvPr>
          <p:cNvSpPr txBox="1">
            <a:spLocks/>
          </p:cNvSpPr>
          <p:nvPr/>
        </p:nvSpPr>
        <p:spPr>
          <a:xfrm>
            <a:off x="5193483" y="3366393"/>
            <a:ext cx="670000" cy="50633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Europe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4</a:t>
            </a:r>
            <a:endParaRPr lang="ko-KR" altLang="en-US" sz="14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8" name="텍스트 개체 틀 5">
            <a:extLst>
              <a:ext uri="{FF2B5EF4-FFF2-40B4-BE49-F238E27FC236}">
                <a16:creationId xmlns:a16="http://schemas.microsoft.com/office/drawing/2014/main" id="{90055F69-FD19-4498-94CA-CC203F598821}"/>
              </a:ext>
            </a:extLst>
          </p:cNvPr>
          <p:cNvSpPr txBox="1">
            <a:spLocks/>
          </p:cNvSpPr>
          <p:nvPr/>
        </p:nvSpPr>
        <p:spPr>
          <a:xfrm>
            <a:off x="7075177" y="3042357"/>
            <a:ext cx="720080" cy="50633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Asia-Pacific</a:t>
            </a:r>
            <a:endParaRPr lang="en-US" altLang="ko-KR" sz="6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53</a:t>
            </a:r>
            <a:endParaRPr lang="ko-KR" altLang="en-US" sz="14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0" name="텍스트 개체 틀 5">
            <a:extLst>
              <a:ext uri="{FF2B5EF4-FFF2-40B4-BE49-F238E27FC236}">
                <a16:creationId xmlns:a16="http://schemas.microsoft.com/office/drawing/2014/main" id="{89926661-62D9-4132-AA23-FA8CE6BF746A}"/>
              </a:ext>
            </a:extLst>
          </p:cNvPr>
          <p:cNvSpPr txBox="1">
            <a:spLocks/>
          </p:cNvSpPr>
          <p:nvPr/>
        </p:nvSpPr>
        <p:spPr>
          <a:xfrm>
            <a:off x="7750596" y="3666926"/>
            <a:ext cx="720080" cy="50633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China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23</a:t>
            </a:r>
            <a:endParaRPr lang="ko-KR" altLang="en-US" sz="14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2" name="텍스트 개체 틀 5">
            <a:extLst>
              <a:ext uri="{FF2B5EF4-FFF2-40B4-BE49-F238E27FC236}">
                <a16:creationId xmlns:a16="http://schemas.microsoft.com/office/drawing/2014/main" id="{BABCDEDE-8958-4BF1-8A58-FE569A939682}"/>
              </a:ext>
            </a:extLst>
          </p:cNvPr>
          <p:cNvSpPr txBox="1">
            <a:spLocks/>
          </p:cNvSpPr>
          <p:nvPr/>
        </p:nvSpPr>
        <p:spPr>
          <a:xfrm>
            <a:off x="7867265" y="5050276"/>
            <a:ext cx="720080" cy="50633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Indonesia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53</a:t>
            </a:r>
            <a:endParaRPr lang="ko-KR" altLang="en-US" sz="14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3" name="텍스트 개체 틀 5">
            <a:extLst>
              <a:ext uri="{FF2B5EF4-FFF2-40B4-BE49-F238E27FC236}">
                <a16:creationId xmlns:a16="http://schemas.microsoft.com/office/drawing/2014/main" id="{1FEEAD25-52D7-4F57-9D0E-473605FD5461}"/>
              </a:ext>
            </a:extLst>
          </p:cNvPr>
          <p:cNvSpPr txBox="1">
            <a:spLocks/>
          </p:cNvSpPr>
          <p:nvPr/>
        </p:nvSpPr>
        <p:spPr>
          <a:xfrm>
            <a:off x="9019954" y="5181128"/>
            <a:ext cx="720080" cy="50633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Australia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endParaRPr lang="ko-KR" altLang="en-US" sz="14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4" name="텍스트 개체 틀 5">
            <a:extLst>
              <a:ext uri="{FF2B5EF4-FFF2-40B4-BE49-F238E27FC236}">
                <a16:creationId xmlns:a16="http://schemas.microsoft.com/office/drawing/2014/main" id="{7BF2EF31-1891-4E9A-8750-8507D49BB3D2}"/>
              </a:ext>
            </a:extLst>
          </p:cNvPr>
          <p:cNvSpPr txBox="1">
            <a:spLocks/>
          </p:cNvSpPr>
          <p:nvPr/>
        </p:nvSpPr>
        <p:spPr>
          <a:xfrm>
            <a:off x="2808089" y="2908970"/>
            <a:ext cx="1008112" cy="50633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North America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22</a:t>
            </a:r>
            <a:endParaRPr lang="ko-KR" altLang="en-US" sz="14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005AE249-5424-40FB-9232-5634CDD5609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41210" y="6265357"/>
            <a:ext cx="1080120" cy="180020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0" tIns="45440" rIns="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en-US" altLang="ko-KR" sz="600" kern="0" dirty="0" err="1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Shinhan</a:t>
            </a:r>
            <a:r>
              <a:rPr lang="en-US" altLang="ko-KR" sz="600" kern="0" dirty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 Bank Cambodia</a:t>
            </a:r>
            <a:endParaRPr lang="en-US" altLang="zh-CN" sz="600" kern="0" dirty="0">
              <a:solidFill>
                <a:srgbClr val="0083CD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46" name="Rectangle 9">
            <a:extLst>
              <a:ext uri="{FF2B5EF4-FFF2-40B4-BE49-F238E27FC236}">
                <a16:creationId xmlns:a16="http://schemas.microsoft.com/office/drawing/2014/main" id="{65E572A1-B06C-4C32-A6EF-DDA117572831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55197" y="5639729"/>
            <a:ext cx="1080120" cy="597377"/>
          </a:xfrm>
          <a:prstGeom prst="rect">
            <a:avLst/>
          </a:prstGeom>
          <a:noFill/>
          <a:ln w="6350">
            <a:noFill/>
          </a:ln>
          <a:effectLst/>
        </p:spPr>
        <p:txBody>
          <a:bodyPr lIns="0" tIns="45440" rIns="0" bIns="45440" anchor="ctr"/>
          <a:lstStyle/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ROA: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2.62%</a:t>
            </a:r>
            <a:endParaRPr lang="en-US" altLang="ko-KR" sz="600" kern="0" dirty="0"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NIM: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4.22%</a:t>
            </a:r>
            <a:endParaRPr lang="en-US" altLang="ko-KR" sz="600" kern="0" dirty="0"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자산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602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자본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124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NI: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13.7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41178D61-08C3-4201-A199-D8E193B5D895}"/>
              </a:ext>
            </a:extLst>
          </p:cNvPr>
          <p:cNvSpPr>
            <a:spLocks noChangeArrowheads="1"/>
          </p:cNvSpPr>
          <p:nvPr/>
        </p:nvSpPr>
        <p:spPr bwMode="gray">
          <a:xfrm>
            <a:off x="8011281" y="6429145"/>
            <a:ext cx="1080120" cy="180020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0" tIns="45440" rIns="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en-US" altLang="ko-KR" sz="600" kern="0" dirty="0" err="1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Shinhan</a:t>
            </a:r>
            <a:r>
              <a:rPr lang="en-US" altLang="ko-KR" sz="600" kern="0" dirty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 Bank Vietnam</a:t>
            </a:r>
            <a:endParaRPr lang="en-US" altLang="zh-CN" sz="600" kern="0" dirty="0">
              <a:solidFill>
                <a:srgbClr val="0083CD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140A9ABF-F3DF-45CA-8EF2-2300613568ED}"/>
              </a:ext>
            </a:extLst>
          </p:cNvPr>
          <p:cNvSpPr>
            <a:spLocks noChangeArrowheads="1"/>
          </p:cNvSpPr>
          <p:nvPr/>
        </p:nvSpPr>
        <p:spPr bwMode="gray">
          <a:xfrm>
            <a:off x="8078822" y="5831768"/>
            <a:ext cx="792087" cy="597377"/>
          </a:xfrm>
          <a:prstGeom prst="rect">
            <a:avLst/>
          </a:prstGeom>
          <a:noFill/>
          <a:ln w="6350">
            <a:noFill/>
          </a:ln>
          <a:effectLst/>
        </p:spPr>
        <p:txBody>
          <a:bodyPr lIns="0" tIns="45440" rIns="0" bIns="45440" anchor="ctr"/>
          <a:lstStyle/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ROA: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2.06%</a:t>
            </a:r>
            <a:endParaRPr lang="en-US" altLang="ko-KR" sz="600" kern="0" dirty="0"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NIM: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3.81%</a:t>
            </a:r>
            <a:endParaRPr lang="en-US" altLang="ko-KR" sz="600" kern="0" dirty="0"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자산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5,736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자본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817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NI: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105.1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</p:txBody>
      </p:sp>
      <p:sp>
        <p:nvSpPr>
          <p:cNvPr id="50" name="Rectangle 9">
            <a:extLst>
              <a:ext uri="{FF2B5EF4-FFF2-40B4-BE49-F238E27FC236}">
                <a16:creationId xmlns:a16="http://schemas.microsoft.com/office/drawing/2014/main" id="{73BE640C-6627-4E51-B279-AB1757B887C4}"/>
              </a:ext>
            </a:extLst>
          </p:cNvPr>
          <p:cNvSpPr>
            <a:spLocks noChangeArrowheads="1"/>
          </p:cNvSpPr>
          <p:nvPr/>
        </p:nvSpPr>
        <p:spPr bwMode="gray">
          <a:xfrm>
            <a:off x="8919159" y="4566278"/>
            <a:ext cx="1080120" cy="180020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0" tIns="45440" rIns="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en-US" altLang="ko-KR" sz="600" kern="0" dirty="0" err="1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Shinhan</a:t>
            </a:r>
            <a:r>
              <a:rPr lang="en-US" altLang="ko-KR" sz="600" kern="0" dirty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 Bank Indonesia</a:t>
            </a:r>
            <a:endParaRPr lang="en-US" altLang="zh-CN" sz="600" kern="0" dirty="0">
              <a:solidFill>
                <a:srgbClr val="0083CD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51" name="Rectangle 9">
            <a:extLst>
              <a:ext uri="{FF2B5EF4-FFF2-40B4-BE49-F238E27FC236}">
                <a16:creationId xmlns:a16="http://schemas.microsoft.com/office/drawing/2014/main" id="{27C49AF8-9B5A-40A0-B280-3E327E62D148}"/>
              </a:ext>
            </a:extLst>
          </p:cNvPr>
          <p:cNvSpPr>
            <a:spLocks noChangeArrowheads="1"/>
          </p:cNvSpPr>
          <p:nvPr/>
        </p:nvSpPr>
        <p:spPr bwMode="gray">
          <a:xfrm>
            <a:off x="9361349" y="3952463"/>
            <a:ext cx="916011" cy="597377"/>
          </a:xfrm>
          <a:prstGeom prst="rect">
            <a:avLst/>
          </a:prstGeom>
          <a:noFill/>
          <a:ln w="6350">
            <a:noFill/>
          </a:ln>
          <a:effectLst/>
        </p:spPr>
        <p:txBody>
          <a:bodyPr lIns="0" tIns="45440" rIns="0" bIns="45440" anchor="ctr"/>
          <a:lstStyle/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ROA: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0.73%</a:t>
            </a:r>
            <a:endParaRPr lang="en-US" altLang="ko-KR" sz="600" kern="0" dirty="0"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NIM: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2.77%</a:t>
            </a:r>
            <a:endParaRPr lang="en-US" altLang="ko-KR" sz="600" kern="0" dirty="0"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자산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1,180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자본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324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NI: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8.9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</p:txBody>
      </p:sp>
      <p:sp>
        <p:nvSpPr>
          <p:cNvPr id="52" name="Rectangle 9">
            <a:extLst>
              <a:ext uri="{FF2B5EF4-FFF2-40B4-BE49-F238E27FC236}">
                <a16:creationId xmlns:a16="http://schemas.microsoft.com/office/drawing/2014/main" id="{4E7801CB-FB4E-4D7F-ABB9-D4C6B0F700C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58903" y="4153561"/>
            <a:ext cx="1080120" cy="180020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0" tIns="45440" rIns="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en-US" altLang="ko-KR" sz="600" kern="0" dirty="0" err="1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Shinhan</a:t>
            </a:r>
            <a:r>
              <a:rPr lang="en-US" altLang="ko-KR" sz="600" kern="0" dirty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 Bank India</a:t>
            </a:r>
            <a:endParaRPr lang="en-US" altLang="zh-CN" sz="600" kern="0" dirty="0">
              <a:solidFill>
                <a:srgbClr val="0083CD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53" name="Rectangle 9">
            <a:extLst>
              <a:ext uri="{FF2B5EF4-FFF2-40B4-BE49-F238E27FC236}">
                <a16:creationId xmlns:a16="http://schemas.microsoft.com/office/drawing/2014/main" id="{0DF117EF-1932-4CF9-B89E-6EF3AE6A2EB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58901" y="4349392"/>
            <a:ext cx="1080120" cy="597377"/>
          </a:xfrm>
          <a:prstGeom prst="rect">
            <a:avLst/>
          </a:prstGeom>
          <a:noFill/>
          <a:ln w="6350">
            <a:noFill/>
          </a:ln>
          <a:effectLst/>
        </p:spPr>
        <p:txBody>
          <a:bodyPr lIns="0" tIns="45440" rIns="0" bIns="45440" anchor="ctr"/>
          <a:lstStyle/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ROA: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0.98%</a:t>
            </a:r>
            <a:endParaRPr lang="en-US" altLang="ko-KR" sz="600" kern="0" dirty="0"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NIM: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2.52%</a:t>
            </a:r>
            <a:endParaRPr lang="en-US" altLang="ko-KR" sz="600" kern="0" dirty="0"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자산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1,865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자본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195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NI: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17.0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  <a:endParaRPr lang="en-US" altLang="zh-CN" sz="600" kern="0" dirty="0"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</p:txBody>
      </p:sp>
      <p:sp>
        <p:nvSpPr>
          <p:cNvPr id="54" name="Rectangle 9">
            <a:extLst>
              <a:ext uri="{FF2B5EF4-FFF2-40B4-BE49-F238E27FC236}">
                <a16:creationId xmlns:a16="http://schemas.microsoft.com/office/drawing/2014/main" id="{AF9DE383-53E7-4A2F-BF78-8AA0214C3519}"/>
              </a:ext>
            </a:extLst>
          </p:cNvPr>
          <p:cNvSpPr>
            <a:spLocks noChangeArrowheads="1"/>
          </p:cNvSpPr>
          <p:nvPr/>
        </p:nvSpPr>
        <p:spPr bwMode="gray">
          <a:xfrm>
            <a:off x="8839373" y="1884227"/>
            <a:ext cx="1080120" cy="180020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0" tIns="45440" rIns="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en-US" altLang="ko-KR" sz="600" kern="0" dirty="0" err="1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Shinhan</a:t>
            </a:r>
            <a:r>
              <a:rPr lang="en-US" altLang="ko-KR" sz="600" kern="0" dirty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 Bank Japan</a:t>
            </a:r>
            <a:endParaRPr lang="en-US" altLang="zh-CN" sz="600" kern="0" dirty="0">
              <a:solidFill>
                <a:srgbClr val="0083CD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2E7297A4-B704-449D-9E11-78A8267DC4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8929775" y="2084541"/>
            <a:ext cx="989714" cy="597377"/>
          </a:xfrm>
          <a:prstGeom prst="rect">
            <a:avLst/>
          </a:prstGeom>
          <a:noFill/>
          <a:ln w="6350">
            <a:noFill/>
          </a:ln>
          <a:effectLst/>
        </p:spPr>
        <p:txBody>
          <a:bodyPr lIns="0" tIns="45440" rIns="0" bIns="45440" anchor="ctr"/>
          <a:lstStyle/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ROA: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0.82%</a:t>
            </a:r>
            <a:endParaRPr lang="en-US" altLang="ko-KR" sz="600" kern="0" dirty="0"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NIM: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1.60%</a:t>
            </a:r>
            <a:endParaRPr lang="en-US" altLang="ko-KR" sz="600" kern="0" dirty="0"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자산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9,868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자본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719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NI: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73.0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</p:txBody>
      </p:sp>
      <p:sp>
        <p:nvSpPr>
          <p:cNvPr id="56" name="Rectangle 9">
            <a:extLst>
              <a:ext uri="{FF2B5EF4-FFF2-40B4-BE49-F238E27FC236}">
                <a16:creationId xmlns:a16="http://schemas.microsoft.com/office/drawing/2014/main" id="{C52E4267-8785-4F59-A41A-729935FCB3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363209" y="1562394"/>
            <a:ext cx="1080120" cy="180020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0" tIns="45440" rIns="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en-US" altLang="ko-KR" sz="600" kern="0" dirty="0" err="1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Shinhan</a:t>
            </a:r>
            <a:r>
              <a:rPr lang="en-US" altLang="ko-KR" sz="600" kern="0" dirty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 Bank China</a:t>
            </a:r>
            <a:endParaRPr lang="en-US" altLang="zh-CN" sz="600" kern="0" dirty="0">
              <a:solidFill>
                <a:srgbClr val="0083CD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57" name="Rectangle 9">
            <a:extLst>
              <a:ext uri="{FF2B5EF4-FFF2-40B4-BE49-F238E27FC236}">
                <a16:creationId xmlns:a16="http://schemas.microsoft.com/office/drawing/2014/main" id="{EE1DB13D-CAF3-4B6C-965A-E0C28026E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740859" y="1762708"/>
            <a:ext cx="702468" cy="597377"/>
          </a:xfrm>
          <a:prstGeom prst="rect">
            <a:avLst/>
          </a:prstGeom>
          <a:noFill/>
          <a:ln w="6350">
            <a:noFill/>
          </a:ln>
          <a:effectLst/>
        </p:spPr>
        <p:txBody>
          <a:bodyPr lIns="0" tIns="45440" rIns="0" bIns="45440" anchor="ctr"/>
          <a:lstStyle/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ROA: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0.59%</a:t>
            </a:r>
            <a:endParaRPr lang="en-US" altLang="ko-KR" sz="600" kern="0" dirty="0"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NIM: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1.61%</a:t>
            </a:r>
            <a:endParaRPr lang="en-US" altLang="ko-KR" sz="600" kern="0" dirty="0"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자산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5,011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ko-KR" altLang="en-US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자본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459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  <a:p>
            <a:pPr marL="88900" indent="-88900" defTabSz="908794" latinLnBrk="0"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NI: </a:t>
            </a:r>
            <a:r>
              <a:rPr lang="en-US" altLang="ko-KR" sz="600" kern="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27.8 </a:t>
            </a:r>
            <a:r>
              <a:rPr lang="en-US" altLang="ko-KR" sz="600" kern="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mil.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B7C281D8-C327-4B9D-AB4A-666D601C8F84}"/>
              </a:ext>
            </a:extLst>
          </p:cNvPr>
          <p:cNvCxnSpPr>
            <a:cxnSpLocks/>
          </p:cNvCxnSpPr>
          <p:nvPr/>
        </p:nvCxnSpPr>
        <p:spPr>
          <a:xfrm>
            <a:off x="8443329" y="1671771"/>
            <a:ext cx="0" cy="1818740"/>
          </a:xfrm>
          <a:prstGeom prst="line">
            <a:avLst/>
          </a:prstGeom>
          <a:ln>
            <a:solidFill>
              <a:srgbClr val="6AA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DA3905D0-F8E0-4D0A-9347-64F3B3FF39D5}"/>
              </a:ext>
            </a:extLst>
          </p:cNvPr>
          <p:cNvCxnSpPr>
            <a:cxnSpLocks/>
          </p:cNvCxnSpPr>
          <p:nvPr/>
        </p:nvCxnSpPr>
        <p:spPr>
          <a:xfrm>
            <a:off x="8839373" y="1890229"/>
            <a:ext cx="0" cy="1691219"/>
          </a:xfrm>
          <a:prstGeom prst="line">
            <a:avLst/>
          </a:prstGeom>
          <a:ln>
            <a:solidFill>
              <a:srgbClr val="6AA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3B1143FC-D73C-4371-8CB0-DA6EC2538687}"/>
              </a:ext>
            </a:extLst>
          </p:cNvPr>
          <p:cNvCxnSpPr>
            <a:cxnSpLocks/>
          </p:cNvCxnSpPr>
          <p:nvPr/>
        </p:nvCxnSpPr>
        <p:spPr>
          <a:xfrm>
            <a:off x="8011281" y="4425958"/>
            <a:ext cx="0" cy="2093197"/>
          </a:xfrm>
          <a:prstGeom prst="line">
            <a:avLst/>
          </a:prstGeom>
          <a:ln>
            <a:solidFill>
              <a:srgbClr val="6AA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8CE1A436-7E0F-4F95-B4D9-AADA2B218E47}"/>
              </a:ext>
            </a:extLst>
          </p:cNvPr>
          <p:cNvCxnSpPr>
            <a:cxnSpLocks/>
          </p:cNvCxnSpPr>
          <p:nvPr/>
        </p:nvCxnSpPr>
        <p:spPr>
          <a:xfrm rot="16200000">
            <a:off x="9153669" y="3900688"/>
            <a:ext cx="0" cy="1691219"/>
          </a:xfrm>
          <a:prstGeom prst="line">
            <a:avLst/>
          </a:prstGeom>
          <a:ln>
            <a:solidFill>
              <a:srgbClr val="6AA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id="{D6634683-36B4-4141-B962-1A050AF58C41}"/>
              </a:ext>
            </a:extLst>
          </p:cNvPr>
          <p:cNvCxnSpPr>
            <a:cxnSpLocks/>
          </p:cNvCxnSpPr>
          <p:nvPr/>
        </p:nvCxnSpPr>
        <p:spPr>
          <a:xfrm>
            <a:off x="4758903" y="4333581"/>
            <a:ext cx="2676314" cy="0"/>
          </a:xfrm>
          <a:prstGeom prst="line">
            <a:avLst/>
          </a:prstGeom>
          <a:ln>
            <a:solidFill>
              <a:srgbClr val="6AA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67">
            <a:extLst>
              <a:ext uri="{FF2B5EF4-FFF2-40B4-BE49-F238E27FC236}">
                <a16:creationId xmlns:a16="http://schemas.microsoft.com/office/drawing/2014/main" id="{A616F068-D7C8-4C5C-B6D7-6A87BDAD3528}"/>
              </a:ext>
            </a:extLst>
          </p:cNvPr>
          <p:cNvCxnSpPr>
            <a:cxnSpLocks/>
          </p:cNvCxnSpPr>
          <p:nvPr/>
        </p:nvCxnSpPr>
        <p:spPr>
          <a:xfrm>
            <a:off x="7921330" y="4336593"/>
            <a:ext cx="0" cy="2093197"/>
          </a:xfrm>
          <a:prstGeom prst="line">
            <a:avLst/>
          </a:prstGeom>
          <a:ln>
            <a:solidFill>
              <a:srgbClr val="6AA3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텍스트 개체 틀 5">
            <a:extLst>
              <a:ext uri="{FF2B5EF4-FFF2-40B4-BE49-F238E27FC236}">
                <a16:creationId xmlns:a16="http://schemas.microsoft.com/office/drawing/2014/main" id="{FA8034AF-08D5-495A-85D6-6FC10F1D7BF3}"/>
              </a:ext>
            </a:extLst>
          </p:cNvPr>
          <p:cNvSpPr txBox="1">
            <a:spLocks/>
          </p:cNvSpPr>
          <p:nvPr/>
        </p:nvSpPr>
        <p:spPr>
          <a:xfrm>
            <a:off x="7435217" y="4445778"/>
            <a:ext cx="720080" cy="50633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Vietnam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78</a:t>
            </a:r>
            <a:endParaRPr lang="ko-KR" altLang="en-US" sz="14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7CB0AD-AC3C-4F8C-BDF0-AF6EBFD9598C}"/>
              </a:ext>
            </a:extLst>
          </p:cNvPr>
          <p:cNvSpPr txBox="1"/>
          <p:nvPr/>
        </p:nvSpPr>
        <p:spPr>
          <a:xfrm>
            <a:off x="2394250" y="6559950"/>
            <a:ext cx="23766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주</a:t>
            </a:r>
            <a:r>
              <a:rPr lang="en-US" altLang="ko-KR" sz="7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) </a:t>
            </a:r>
            <a:r>
              <a:rPr lang="ko-KR" altLang="en-US" sz="7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각 회계연도 연말 </a:t>
            </a:r>
            <a:r>
              <a:rPr lang="en-US" altLang="ko-KR" sz="7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1</a:t>
            </a:r>
            <a:r>
              <a:rPr lang="ko-KR" altLang="en-US" sz="700" dirty="0" err="1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회차</a:t>
            </a:r>
            <a:r>
              <a:rPr lang="ko-KR" altLang="en-US" sz="7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매매기준율 적용 </a:t>
            </a:r>
            <a:endParaRPr lang="ko-KR" altLang="ko-KR" sz="700" dirty="0">
              <a:latin typeface="원신한 Light" pitchFamily="50" charset="-127"/>
              <a:ea typeface="원신한 Light" pitchFamily="50" charset="-127"/>
              <a:cs typeface="Arial" pitchFamily="34" charset="0"/>
            </a:endParaRPr>
          </a:p>
        </p:txBody>
      </p:sp>
      <p:sp>
        <p:nvSpPr>
          <p:cNvPr id="39" name="텍스트 개체 틀 5">
            <a:extLst>
              <a:ext uri="{FF2B5EF4-FFF2-40B4-BE49-F238E27FC236}">
                <a16:creationId xmlns:a16="http://schemas.microsoft.com/office/drawing/2014/main" id="{A5E1E38D-DE55-4158-B051-4385D94BF5B6}"/>
              </a:ext>
            </a:extLst>
          </p:cNvPr>
          <p:cNvSpPr txBox="1">
            <a:spLocks/>
          </p:cNvSpPr>
          <p:nvPr/>
        </p:nvSpPr>
        <p:spPr>
          <a:xfrm>
            <a:off x="676709" y="4526576"/>
            <a:ext cx="3482941" cy="204261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그룹 </a:t>
            </a:r>
            <a:r>
              <a:rPr lang="ko-KR" altLang="en-US" sz="11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국외점포 자산 및 비중 추이</a:t>
            </a:r>
          </a:p>
        </p:txBody>
      </p:sp>
      <p:graphicFrame>
        <p:nvGraphicFramePr>
          <p:cNvPr id="41" name="차트 40">
            <a:extLst>
              <a:ext uri="{FF2B5EF4-FFF2-40B4-BE49-F238E27FC236}">
                <a16:creationId xmlns:a16="http://schemas.microsoft.com/office/drawing/2014/main" id="{41C44E0D-7B56-4CFB-BEDC-4EEC6D941D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5418050"/>
              </p:ext>
            </p:extLst>
          </p:nvPr>
        </p:nvGraphicFramePr>
        <p:xfrm>
          <a:off x="480452" y="4868971"/>
          <a:ext cx="3837796" cy="940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차트 48">
            <a:extLst>
              <a:ext uri="{FF2B5EF4-FFF2-40B4-BE49-F238E27FC236}">
                <a16:creationId xmlns:a16="http://schemas.microsoft.com/office/drawing/2014/main" id="{CA4471AC-30BC-40F2-A9B0-7B99985396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5310317"/>
              </p:ext>
            </p:extLst>
          </p:nvPr>
        </p:nvGraphicFramePr>
        <p:xfrm>
          <a:off x="548333" y="5279640"/>
          <a:ext cx="3691835" cy="1289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8" name="표 11">
            <a:extLst>
              <a:ext uri="{FF2B5EF4-FFF2-40B4-BE49-F238E27FC236}">
                <a16:creationId xmlns:a16="http://schemas.microsoft.com/office/drawing/2014/main" id="{44D59C17-27D3-499F-A12E-8E456C96FB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954101"/>
              </p:ext>
            </p:extLst>
          </p:nvPr>
        </p:nvGraphicFramePr>
        <p:xfrm>
          <a:off x="709868" y="4852197"/>
          <a:ext cx="1661601" cy="353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9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544803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5393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>
                          <a:solidFill>
                            <a:srgbClr val="D3A243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</a:t>
                      </a:r>
                    </a:p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39364" marB="3936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그룹 총자산 내 글로벌 총자산 </a:t>
                      </a: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비중 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그룹 글로벌 총자산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9364" marB="39364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917CB0AD-AC3C-4F8C-BDF0-AF6EBFD9598C}"/>
              </a:ext>
            </a:extLst>
          </p:cNvPr>
          <p:cNvSpPr txBox="1"/>
          <p:nvPr/>
        </p:nvSpPr>
        <p:spPr>
          <a:xfrm>
            <a:off x="725993" y="3706979"/>
            <a:ext cx="23766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00" dirty="0" err="1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신한은행</a:t>
            </a:r>
            <a:r>
              <a:rPr lang="ko-KR" altLang="en-US" sz="700" dirty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(20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개국</a:t>
            </a:r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,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161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개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), </a:t>
            </a:r>
            <a:r>
              <a:rPr lang="ko-KR" altLang="en-US" sz="700" dirty="0" err="1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신한카드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(4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개국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, 69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개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), </a:t>
            </a:r>
            <a:b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</a:b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신한금융투자 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(5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개국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, 7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개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), </a:t>
            </a:r>
            <a:r>
              <a:rPr lang="ko-KR" altLang="en-US" sz="700" dirty="0" err="1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신한생명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(2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개국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, 2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개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), </a:t>
            </a:r>
            <a:b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</a:b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신한자산운용 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(1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개국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, 1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개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), 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신한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DS (2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개국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, 2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개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)</a:t>
            </a:r>
            <a:endParaRPr lang="ko-KR" altLang="ko-KR" sz="700" dirty="0">
              <a:solidFill>
                <a:schemeClr val="bg1">
                  <a:lumMod val="50000"/>
                </a:schemeClr>
              </a:solidFill>
              <a:latin typeface="원신한 Light" pitchFamily="50" charset="-127"/>
              <a:ea typeface="원신한 Light" pitchFamily="50" charset="-127"/>
              <a:cs typeface="Arial" pitchFamily="34" charset="0"/>
            </a:endParaRPr>
          </a:p>
        </p:txBody>
      </p:sp>
      <p:sp>
        <p:nvSpPr>
          <p:cNvPr id="61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17CB0AD-AC3C-4F8C-BDF0-AF6EBFD9598C}"/>
              </a:ext>
            </a:extLst>
          </p:cNvPr>
          <p:cNvSpPr txBox="1"/>
          <p:nvPr/>
        </p:nvSpPr>
        <p:spPr>
          <a:xfrm>
            <a:off x="3078733" y="4838306"/>
            <a:ext cx="12196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50" spc="-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(</a:t>
            </a:r>
            <a:r>
              <a:rPr lang="ko-KR" altLang="en-US" sz="750" spc="-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단위</a:t>
            </a:r>
            <a:r>
              <a:rPr lang="en-US" altLang="ko-KR" sz="750" spc="-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: </a:t>
            </a:r>
            <a:r>
              <a:rPr lang="ko-KR" altLang="en-US" sz="750" spc="-5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십억원</a:t>
            </a:r>
            <a:r>
              <a:rPr lang="en-US" altLang="ko-KR" sz="750" spc="-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, </a:t>
            </a:r>
            <a:r>
              <a:rPr lang="ko-KR" altLang="en-US" sz="750" spc="-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누계 기준</a:t>
            </a:r>
            <a:r>
              <a:rPr lang="en-US" altLang="ko-KR" sz="750" spc="-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)</a:t>
            </a:r>
            <a:endParaRPr lang="ko-KR" altLang="ko-KR" sz="750" spc="-50" dirty="0">
              <a:solidFill>
                <a:schemeClr val="tx1">
                  <a:lumMod val="50000"/>
                  <a:lumOff val="50000"/>
                </a:schemeClr>
              </a:solidFill>
              <a:latin typeface="원신한 Light" pitchFamily="50" charset="-127"/>
              <a:ea typeface="원신한 Light" pitchFamily="50" charset="-127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370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표 9">
            <a:extLst>
              <a:ext uri="{FF2B5EF4-FFF2-40B4-BE49-F238E27FC236}">
                <a16:creationId xmlns:a16="http://schemas.microsoft.com/office/drawing/2014/main" id="{5715DCDF-C95C-4114-8552-38893B98AA0E}"/>
              </a:ext>
            </a:extLst>
          </p:cNvPr>
          <p:cNvGraphicFramePr>
            <a:graphicFrameLocks noGrp="1"/>
          </p:cNvGraphicFramePr>
          <p:nvPr/>
        </p:nvGraphicFramePr>
        <p:xfrm>
          <a:off x="4254702" y="1227065"/>
          <a:ext cx="2592387" cy="504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387">
                  <a:extLst>
                    <a:ext uri="{9D8B030D-6E8A-4147-A177-3AD203B41FA5}">
                      <a16:colId xmlns:a16="http://schemas.microsoft.com/office/drawing/2014/main" val="1905676848"/>
                    </a:ext>
                  </a:extLst>
                </a:gridCol>
              </a:tblGrid>
              <a:tr h="504111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700" b="0" dirty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01 </a:t>
                      </a:r>
                      <a:r>
                        <a:rPr lang="ko-KR" altLang="en-US" sz="1700" b="0" dirty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신한금융그룹</a:t>
                      </a:r>
                    </a:p>
                  </a:txBody>
                  <a:tcPr marL="0" marR="0" marT="45727" marB="45727" anchor="b">
                    <a:lnT w="38100" cap="flat" cmpd="sng" algn="ctr">
                      <a:solidFill>
                        <a:srgbClr val="6AA3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281897"/>
                  </a:ext>
                </a:extLst>
              </a:tr>
            </a:tbl>
          </a:graphicData>
        </a:graphic>
      </p:graphicFrame>
      <p:graphicFrame>
        <p:nvGraphicFramePr>
          <p:cNvPr id="11" name="표 11">
            <a:extLst>
              <a:ext uri="{FF2B5EF4-FFF2-40B4-BE49-F238E27FC236}">
                <a16:creationId xmlns:a16="http://schemas.microsoft.com/office/drawing/2014/main" id="{6A06A963-BDEF-4047-B575-2F7637B57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648444"/>
              </p:ext>
            </p:extLst>
          </p:nvPr>
        </p:nvGraphicFramePr>
        <p:xfrm>
          <a:off x="4254702" y="1818221"/>
          <a:ext cx="2592387" cy="1432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1-01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신한금융그룹 현황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1-02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미션</a:t>
                      </a:r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14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비전 및 가치체계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1-03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F.R.E.S.H 2020s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1-04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지속가능경영 체계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구축 현황 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</a:tbl>
          </a:graphicData>
        </a:graphic>
      </p:graphicFrame>
      <p:graphicFrame>
        <p:nvGraphicFramePr>
          <p:cNvPr id="13" name="표 9">
            <a:extLst>
              <a:ext uri="{FF2B5EF4-FFF2-40B4-BE49-F238E27FC236}">
                <a16:creationId xmlns:a16="http://schemas.microsoft.com/office/drawing/2014/main" id="{34FB8082-34C4-4EA9-8428-5933C5C2C83F}"/>
              </a:ext>
            </a:extLst>
          </p:cNvPr>
          <p:cNvGraphicFramePr>
            <a:graphicFrameLocks noGrp="1"/>
          </p:cNvGraphicFramePr>
          <p:nvPr/>
        </p:nvGraphicFramePr>
        <p:xfrm>
          <a:off x="7390894" y="1227065"/>
          <a:ext cx="2592387" cy="504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387">
                  <a:extLst>
                    <a:ext uri="{9D8B030D-6E8A-4147-A177-3AD203B41FA5}">
                      <a16:colId xmlns:a16="http://schemas.microsoft.com/office/drawing/2014/main" val="1905676848"/>
                    </a:ext>
                  </a:extLst>
                </a:gridCol>
              </a:tblGrid>
              <a:tr h="504111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7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02 </a:t>
                      </a:r>
                      <a:r>
                        <a:rPr lang="ko-KR" altLang="en-US" sz="17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그룹사 현황</a:t>
                      </a:r>
                    </a:p>
                  </a:txBody>
                  <a:tcPr marL="0" marR="0" marT="45727" marB="45727" anchor="b">
                    <a:lnT w="3810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281897"/>
                  </a:ext>
                </a:extLst>
              </a:tr>
            </a:tbl>
          </a:graphicData>
        </a:graphic>
      </p:graphicFrame>
      <p:graphicFrame>
        <p:nvGraphicFramePr>
          <p:cNvPr id="14" name="표 11">
            <a:extLst>
              <a:ext uri="{FF2B5EF4-FFF2-40B4-BE49-F238E27FC236}">
                <a16:creationId xmlns:a16="http://schemas.microsoft.com/office/drawing/2014/main" id="{33D6383D-19BA-4B83-8FB7-040605B64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3064867"/>
              </p:ext>
            </p:extLst>
          </p:nvPr>
        </p:nvGraphicFramePr>
        <p:xfrm>
          <a:off x="7390894" y="1818221"/>
          <a:ext cx="2779299" cy="5182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41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28188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2-01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2-02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신한카드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2-03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신한금융투자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2-04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신한생명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2-05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오렌지라이프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8378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2-06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err="1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신한캐피탈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0880232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2-07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신한자산운용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318148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2-08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제주은행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49598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2-09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신한저축은행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826422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2-10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아시아신탁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5578903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2-11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DS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981435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2-12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err="1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신한아이타스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86988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2-13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신한신용정보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7617872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2-14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err="1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신한대체투자운용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589874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2-15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err="1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신한리츠운용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467382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2-16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 </a:t>
                      </a:r>
                      <a:r>
                        <a:rPr lang="en-US" altLang="ko-KR" sz="14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AI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536428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rgbClr val="BABCBB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2-17</a:t>
                      </a:r>
                      <a:endParaRPr lang="ko-KR" altLang="en-US" sz="1400" b="0" dirty="0">
                        <a:solidFill>
                          <a:srgbClr val="BABCBB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신한벤처투자</a:t>
                      </a:r>
                      <a:endParaRPr lang="ko-KR" altLang="en-US" sz="14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447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87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그림 30">
            <a:extLst>
              <a:ext uri="{FF2B5EF4-FFF2-40B4-BE49-F238E27FC236}">
                <a16:creationId xmlns:a16="http://schemas.microsoft.com/office/drawing/2014/main" id="{B262972A-172D-4DEF-B921-84E2999DCC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5"/>
          <a:stretch/>
        </p:blipFill>
        <p:spPr>
          <a:xfrm>
            <a:off x="541259" y="1225102"/>
            <a:ext cx="9539442" cy="5507722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 bwMode="gray">
          <a:xfrm>
            <a:off x="3150793" y="3654425"/>
            <a:ext cx="468000" cy="468000"/>
          </a:xfrm>
          <a:prstGeom prst="ellipse">
            <a:avLst/>
          </a:prstGeom>
          <a:solidFill>
            <a:srgbClr val="6AA3D8">
              <a:alpha val="30000"/>
            </a:srgb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aseline="30000" dirty="0" smtClean="0"/>
              <a:t>Case Study </a:t>
            </a:r>
            <a:r>
              <a:rPr lang="ko-KR" altLang="en-US" dirty="0" smtClean="0"/>
              <a:t>글로벌 </a:t>
            </a:r>
            <a:r>
              <a:rPr lang="ko-KR" altLang="en-US" dirty="0"/>
              <a:t>사업 </a:t>
            </a:r>
            <a:r>
              <a:rPr lang="ko-KR" altLang="en-US" dirty="0" smtClean="0"/>
              <a:t>성공사례 </a:t>
            </a:r>
            <a:r>
              <a:rPr lang="en-US" altLang="ko-KR" sz="1600" dirty="0" smtClean="0"/>
              <a:t>(</a:t>
            </a:r>
            <a:r>
              <a:rPr lang="ko-KR" altLang="en-US" sz="1600" dirty="0" smtClean="0"/>
              <a:t>베트남</a:t>
            </a:r>
            <a:r>
              <a:rPr lang="en-US" altLang="ko-KR" sz="1600" dirty="0" smtClean="0"/>
              <a:t>)</a:t>
            </a:r>
            <a:endParaRPr lang="en-US" altLang="ko-KR" sz="1600" dirty="0"/>
          </a:p>
        </p:txBody>
      </p:sp>
      <p:sp>
        <p:nvSpPr>
          <p:cNvPr id="33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20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0" name="텍스트 개체 틀 1">
            <a:extLst>
              <a:ext uri="{FF2B5EF4-FFF2-40B4-BE49-F238E27FC236}">
                <a16:creationId xmlns:a16="http://schemas.microsoft.com/office/drawing/2014/main" id="{7EA17614-6663-422A-B392-49BEE48DD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326" y="1348427"/>
            <a:ext cx="6413847" cy="291486"/>
          </a:xfrm>
        </p:spPr>
        <p:txBody>
          <a:bodyPr>
            <a:normAutofit lnSpcReduction="10000"/>
          </a:bodyPr>
          <a:lstStyle/>
          <a:p>
            <a:r>
              <a:rPr lang="ko-KR" altLang="en-US" dirty="0"/>
              <a:t>해외진출 성공 스토리 </a:t>
            </a:r>
            <a:r>
              <a:rPr lang="en-US" altLang="ko-KR" dirty="0"/>
              <a:t>– </a:t>
            </a:r>
            <a:r>
              <a:rPr lang="ko-KR" altLang="en-US" dirty="0"/>
              <a:t>신한 베트남</a:t>
            </a:r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661EE4C3-8185-4CBE-8B73-9C8E1A2EB85D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0501" y="3798441"/>
            <a:ext cx="1080120" cy="180020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0" tIns="45440" rIns="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600" kern="0" dirty="0" err="1" smtClean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신한베트남</a:t>
            </a:r>
            <a:r>
              <a:rPr lang="ko-KR" altLang="en-US" sz="600" kern="0" dirty="0" smtClean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 은행</a:t>
            </a:r>
            <a:endParaRPr lang="en-US" altLang="zh-CN" sz="600" kern="0" dirty="0">
              <a:solidFill>
                <a:srgbClr val="0083CD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37" name="텍스트 개체 틀 5">
            <a:extLst>
              <a:ext uri="{FF2B5EF4-FFF2-40B4-BE49-F238E27FC236}">
                <a16:creationId xmlns:a16="http://schemas.microsoft.com/office/drawing/2014/main" id="{FBAFDDFB-4B59-4DD3-8A94-3BFEE8D276B5}"/>
              </a:ext>
            </a:extLst>
          </p:cNvPr>
          <p:cNvSpPr txBox="1">
            <a:spLocks/>
          </p:cNvSpPr>
          <p:nvPr/>
        </p:nvSpPr>
        <p:spPr>
          <a:xfrm>
            <a:off x="3003269" y="2970349"/>
            <a:ext cx="612068" cy="191957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8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하노이</a:t>
            </a:r>
          </a:p>
        </p:txBody>
      </p:sp>
      <p:sp>
        <p:nvSpPr>
          <p:cNvPr id="38" name="텍스트 개체 틀 5">
            <a:extLst>
              <a:ext uri="{FF2B5EF4-FFF2-40B4-BE49-F238E27FC236}">
                <a16:creationId xmlns:a16="http://schemas.microsoft.com/office/drawing/2014/main" id="{BC0BA01E-33AB-4A57-91BF-00FAC8356D3E}"/>
              </a:ext>
            </a:extLst>
          </p:cNvPr>
          <p:cNvSpPr txBox="1">
            <a:spLocks/>
          </p:cNvSpPr>
          <p:nvPr/>
        </p:nvSpPr>
        <p:spPr>
          <a:xfrm>
            <a:off x="3186745" y="5375191"/>
            <a:ext cx="612068" cy="191957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8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호치민</a:t>
            </a: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39F3B171-744C-4A3A-9661-215F1AE80013}"/>
              </a:ext>
            </a:extLst>
          </p:cNvPr>
          <p:cNvSpPr/>
          <p:nvPr/>
        </p:nvSpPr>
        <p:spPr>
          <a:xfrm>
            <a:off x="4313528" y="1695166"/>
            <a:ext cx="5528775" cy="4770584"/>
          </a:xfrm>
          <a:prstGeom prst="rect">
            <a:avLst/>
          </a:prstGeom>
          <a:solidFill>
            <a:srgbClr val="FFFFFF">
              <a:alpha val="52157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46" latinLnBrk="0"/>
            <a:endParaRPr lang="ko-KR" altLang="en-US" sz="1800" dirty="0">
              <a:solidFill>
                <a:srgbClr val="021C69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aphicFrame>
        <p:nvGraphicFramePr>
          <p:cNvPr id="41" name="표 7">
            <a:extLst>
              <a:ext uri="{FF2B5EF4-FFF2-40B4-BE49-F238E27FC236}">
                <a16:creationId xmlns:a16="http://schemas.microsoft.com/office/drawing/2014/main" id="{068C9758-3D96-40C5-9E4F-D1F9266CD8E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75277" y="2466293"/>
          <a:ext cx="1584176" cy="84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베트남 내 외국계 은행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8970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100" dirty="0">
                          <a:solidFill>
                            <a:srgbClr val="D3A243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</a:t>
                      </a:r>
                      <a:r>
                        <a:rPr lang="ko-KR" altLang="en-US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위</a:t>
                      </a:r>
                      <a:endParaRPr lang="en-US" altLang="ko-KR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36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43" name="표 7">
            <a:extLst>
              <a:ext uri="{FF2B5EF4-FFF2-40B4-BE49-F238E27FC236}">
                <a16:creationId xmlns:a16="http://schemas.microsoft.com/office/drawing/2014/main" id="{7B21B904-A89C-4E02-8591-24CE620E50E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82889" y="2142258"/>
          <a:ext cx="324036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베트남에서 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20</a:t>
                      </a:r>
                      <a:r>
                        <a:rPr lang="ko-KR" altLang="en-US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년 이상의 </a:t>
                      </a:r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경험 축적</a:t>
                      </a:r>
                      <a: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/>
                      </a:r>
                      <a:b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현지 시장 기반 철저한 현지화 전략</a:t>
                      </a:r>
                      <a: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, </a:t>
                      </a:r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강한 신한 </a:t>
                      </a:r>
                      <a: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Culture </a:t>
                      </a:r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전파</a:t>
                      </a:r>
                      <a: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             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</a:tbl>
          </a:graphicData>
        </a:graphic>
      </p:graphicFrame>
      <p:sp>
        <p:nvSpPr>
          <p:cNvPr id="44" name="Rectangle 9">
            <a:extLst>
              <a:ext uri="{FF2B5EF4-FFF2-40B4-BE49-F238E27FC236}">
                <a16:creationId xmlns:a16="http://schemas.microsoft.com/office/drawing/2014/main" id="{A25B0087-4068-47A2-9B74-D7FE4FFCF3A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4209" y="2638693"/>
            <a:ext cx="1394844" cy="403471"/>
          </a:xfrm>
          <a:prstGeom prst="rect">
            <a:avLst/>
          </a:prstGeom>
          <a:solidFill>
            <a:srgbClr val="6AA3D8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9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기반 구축 </a:t>
            </a:r>
            <a:r>
              <a:rPr lang="en-US" altLang="ko-KR" sz="1100" kern="0" dirty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/>
            </a:r>
            <a:br>
              <a:rPr lang="en-US" altLang="ko-KR" sz="1100" kern="0" dirty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</a:br>
            <a:r>
              <a:rPr lang="en-US" altLang="ko-KR" sz="800" kern="0" dirty="0">
                <a:solidFill>
                  <a:srgbClr val="FFFF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itchFamily="34" charset="0"/>
              </a:rPr>
              <a:t>(Multi-block Strategy)</a:t>
            </a:r>
            <a:endParaRPr lang="en-US" altLang="zh-CN" sz="800" kern="0" dirty="0">
              <a:solidFill>
                <a:srgbClr val="FFFFFF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</p:txBody>
      </p: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342FEE35-4ADF-4886-BAF7-5DE35839A5C9}"/>
              </a:ext>
            </a:extLst>
          </p:cNvPr>
          <p:cNvCxnSpPr>
            <a:cxnSpLocks/>
          </p:cNvCxnSpPr>
          <p:nvPr/>
        </p:nvCxnSpPr>
        <p:spPr>
          <a:xfrm>
            <a:off x="6034713" y="2837796"/>
            <a:ext cx="176368" cy="0"/>
          </a:xfrm>
          <a:prstGeom prst="straightConnector1">
            <a:avLst/>
          </a:prstGeom>
          <a:ln w="6350">
            <a:solidFill>
              <a:srgbClr val="6AA3D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표 11">
            <a:extLst>
              <a:ext uri="{FF2B5EF4-FFF2-40B4-BE49-F238E27FC236}">
                <a16:creationId xmlns:a16="http://schemas.microsoft.com/office/drawing/2014/main" id="{D527BE9C-DA57-47F2-8D85-27AD3E30F72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80810" y="3112907"/>
          <a:ext cx="1486256" cy="798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256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798641">
                <a:tc>
                  <a:txBody>
                    <a:bodyPr/>
                    <a:lstStyle/>
                    <a:p>
                      <a:pPr marL="171450" indent="-171450" defTabSz="974476" fontAlgn="base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ko-KR" sz="700" b="0" i="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Vietcom</a:t>
                      </a:r>
                      <a:r>
                        <a:rPr kumimoji="1" lang="ko-KR" altLang="en-US" sz="7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은행과 </a:t>
                      </a:r>
                      <a: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JV </a:t>
                      </a:r>
                      <a:r>
                        <a:rPr kumimoji="1" lang="ko-KR" altLang="en-US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설립 </a:t>
                      </a:r>
                      <a: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(1992)</a:t>
                      </a:r>
                      <a:b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(50% : 50%)</a:t>
                      </a:r>
                      <a:endParaRPr kumimoji="1" lang="ko-KR" altLang="en-US" sz="7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marL="171450" indent="-171450" defTabSz="974476" fontAlgn="base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ko-KR" altLang="en-US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대표사무소 →  지점  →  법인</a:t>
                      </a:r>
                      <a: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(1993)       (1995)     (2009)</a:t>
                      </a:r>
                      <a:endParaRPr lang="ko-KR" altLang="en-US" sz="7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sp>
        <p:nvSpPr>
          <p:cNvPr id="47" name="Rectangle 9">
            <a:extLst>
              <a:ext uri="{FF2B5EF4-FFF2-40B4-BE49-F238E27FC236}">
                <a16:creationId xmlns:a16="http://schemas.microsoft.com/office/drawing/2014/main" id="{C43B7DF3-CCD7-4B0D-A2F2-5EBD0908575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83089" y="2638693"/>
            <a:ext cx="1394844" cy="403471"/>
          </a:xfrm>
          <a:prstGeom prst="rect">
            <a:avLst/>
          </a:prstGeom>
          <a:solidFill>
            <a:srgbClr val="6AA3D8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9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규모의 경제 실현</a:t>
            </a:r>
            <a:endParaRPr lang="en-US" altLang="zh-CN" sz="800" kern="0" dirty="0">
              <a:solidFill>
                <a:srgbClr val="FFFFFF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</p:txBody>
      </p:sp>
      <p:graphicFrame>
        <p:nvGraphicFramePr>
          <p:cNvPr id="51" name="표 11">
            <a:extLst>
              <a:ext uri="{FF2B5EF4-FFF2-40B4-BE49-F238E27FC236}">
                <a16:creationId xmlns:a16="http://schemas.microsoft.com/office/drawing/2014/main" id="{ECF92B17-6E91-4206-8D47-EB141C1AA91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83089" y="3112908"/>
          <a:ext cx="1486256" cy="751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6256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95546">
                <a:tc>
                  <a:txBody>
                    <a:bodyPr/>
                    <a:lstStyle/>
                    <a:p>
                      <a:pPr marL="171450" indent="-171450" defTabSz="974476" fontAlgn="base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ko-KR" sz="7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JV 50% </a:t>
                      </a:r>
                      <a:r>
                        <a:rPr kumimoji="1" lang="ko-KR" altLang="en-US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추가인수 후</a:t>
                      </a:r>
                      <a: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kumimoji="1" lang="ko-KR" altLang="en-US" sz="700" b="0" i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신한비나은행</a:t>
                      </a:r>
                      <a:r>
                        <a:rPr kumimoji="1" lang="ko-KR" altLang="en-US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출범 </a:t>
                      </a:r>
                      <a: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(2006)</a:t>
                      </a:r>
                    </a:p>
                    <a:p>
                      <a:pPr marL="171450" indent="-171450" defTabSz="974476" fontAlgn="base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ko-KR" altLang="en-US" sz="700" b="0" i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신한비나은행</a:t>
                      </a:r>
                      <a: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</a:t>
                      </a:r>
                      <a:r>
                        <a:rPr kumimoji="1" lang="en-US" altLang="ko-KR" sz="7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kumimoji="1" lang="ko-KR" altLang="en-US" sz="700" b="0" i="0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신한은행</a:t>
                      </a:r>
                      <a:r>
                        <a:rPr kumimoji="1" lang="ko-KR" altLang="en-US" sz="7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법인</a:t>
                      </a:r>
                      <a:r>
                        <a:rPr kumimoji="1" lang="en-US" altLang="ko-KR" sz="7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kumimoji="1" lang="en-US" altLang="ko-KR" sz="7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kumimoji="1" lang="ko-KR" altLang="en-US" sz="7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합병</a:t>
                      </a:r>
                      <a:r>
                        <a:rPr kumimoji="1" lang="ko-KR" altLang="en-US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(2011)</a:t>
                      </a:r>
                    </a:p>
                    <a:p>
                      <a:pPr marL="171450" indent="-171450" defTabSz="974476" fontAlgn="base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ANZ</a:t>
                      </a:r>
                      <a:r>
                        <a:rPr kumimoji="1" lang="ko-KR" altLang="en-US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베트남 </a:t>
                      </a:r>
                      <a:r>
                        <a:rPr kumimoji="1" lang="ko-KR" altLang="en-US" sz="700" b="0" i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리테일</a:t>
                      </a:r>
                      <a:r>
                        <a:rPr kumimoji="1" lang="ko-KR" altLang="en-US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인수 </a:t>
                      </a:r>
                      <a:r>
                        <a:rPr kumimoji="1" lang="en-US" altLang="ko-KR" sz="7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(2017)</a:t>
                      </a:r>
                      <a:endParaRPr lang="ko-KR" altLang="en-US" sz="7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53" name="표 7">
            <a:extLst>
              <a:ext uri="{FF2B5EF4-FFF2-40B4-BE49-F238E27FC236}">
                <a16:creationId xmlns:a16="http://schemas.microsoft.com/office/drawing/2014/main" id="{FF160F1C-644D-4F63-9125-FE0B6A09BBA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82888" y="4630887"/>
          <a:ext cx="3240299" cy="452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29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45276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그룹 </a:t>
                      </a:r>
                      <a:r>
                        <a:rPr lang="ko-KR" altLang="en-US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내 </a:t>
                      </a:r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자회사 동반 진출 확대로</a:t>
                      </a:r>
                      <a: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/>
                      </a:r>
                      <a:b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900" b="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원신한</a:t>
                      </a:r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시너지 확대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 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</a:tbl>
          </a:graphicData>
        </a:graphic>
      </p:graphicFrame>
      <p:graphicFrame>
        <p:nvGraphicFramePr>
          <p:cNvPr id="54" name="표 11">
            <a:extLst>
              <a:ext uri="{FF2B5EF4-FFF2-40B4-BE49-F238E27FC236}">
                <a16:creationId xmlns:a16="http://schemas.microsoft.com/office/drawing/2014/main" id="{47734D66-DD41-4F5A-91DA-0AD43FE3C1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26905" y="5242955"/>
          <a:ext cx="3384376" cy="967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798641">
                <a:tc>
                  <a:txBody>
                    <a:bodyPr/>
                    <a:lstStyle/>
                    <a:p>
                      <a:pPr marL="171450" indent="-171450" defTabSz="974476" fontAlgn="base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ko-KR" altLang="en-US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카드 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</a:t>
                      </a:r>
                      <a:r>
                        <a:rPr kumimoji="1" lang="ko-KR" altLang="en-US" sz="9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소매여신 금융회사</a:t>
                      </a:r>
                      <a:r>
                        <a:rPr kumimoji="1" lang="en-US" altLang="ko-KR" sz="9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SVFC) </a:t>
                      </a:r>
                      <a:r>
                        <a:rPr kumimoji="1" lang="ko-KR" altLang="en-US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출범 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(2018, PVFC </a:t>
                      </a:r>
                      <a:r>
                        <a:rPr kumimoji="1" lang="ko-KR" altLang="en-US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인수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b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</a:t>
                      </a:r>
                      <a:r>
                        <a:rPr kumimoji="1" lang="ko-KR" altLang="en-US" sz="900" b="0" i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신한베트남은행</a:t>
                      </a:r>
                      <a:r>
                        <a:rPr kumimoji="1" lang="ko-KR" altLang="en-US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내 신용카드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kumimoji="1" lang="ko-KR" altLang="en-US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사업 개시 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(2011)</a:t>
                      </a:r>
                      <a:endParaRPr kumimoji="1" lang="en-US" altLang="ko-KR" sz="900" b="0" i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marL="171450" indent="-171450" defTabSz="974476" fontAlgn="base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ko-KR" altLang="en-US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증권 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kumimoji="1" lang="ko-KR" altLang="en-US" sz="900" b="0" i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신한금융투자</a:t>
                      </a:r>
                      <a:r>
                        <a:rPr kumimoji="1" lang="ko-KR" altLang="en-US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베트남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(SSV)</a:t>
                      </a:r>
                      <a:r>
                        <a:rPr kumimoji="1" lang="ko-KR" altLang="en-US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kumimoji="1" lang="ko-KR" altLang="en-US" sz="9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출범 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(2015,</a:t>
                      </a:r>
                      <a:r>
                        <a:rPr kumimoji="1" lang="en-US" altLang="ko-KR" sz="9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kumimoji="1" lang="ko-KR" altLang="en-US" sz="9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현지 증권사 인수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kumimoji="1" lang="en-US" altLang="ko-KR" sz="9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marL="171450" indent="-171450" defTabSz="974476" fontAlgn="base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ko-KR" altLang="en-US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생명 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kumimoji="1" lang="ko-KR" altLang="en-US" sz="9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대표사무소 설립 </a:t>
                      </a:r>
                      <a:r>
                        <a:rPr kumimoji="1" lang="en-US" altLang="ko-KR" sz="9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(2015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 </a:t>
                      </a:r>
                      <a:r>
                        <a:rPr kumimoji="1" lang="ko-KR" altLang="en-US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→ 법인 인가 획득 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(2021)</a:t>
                      </a:r>
                    </a:p>
                    <a:p>
                      <a:pPr marL="171450" indent="-171450" defTabSz="974476" fontAlgn="base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DS : </a:t>
                      </a:r>
                      <a:r>
                        <a:rPr kumimoji="1" lang="ko-KR" altLang="en-US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kumimoji="1" lang="en-US" altLang="ko-KR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DS </a:t>
                      </a:r>
                      <a:r>
                        <a:rPr kumimoji="1" lang="ko-KR" altLang="en-US" sz="9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베트남 법인 설립</a:t>
                      </a:r>
                      <a:r>
                        <a:rPr kumimoji="1" lang="ko-KR" altLang="en-US" sz="9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kumimoji="1" lang="en-US" altLang="ko-KR" sz="9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(2018)</a:t>
                      </a:r>
                      <a:endParaRPr lang="ko-KR" altLang="en-US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sp>
        <p:nvSpPr>
          <p:cNvPr id="28" name="텍스트 개체 틀 5">
            <a:extLst>
              <a:ext uri="{FF2B5EF4-FFF2-40B4-BE49-F238E27FC236}">
                <a16:creationId xmlns:a16="http://schemas.microsoft.com/office/drawing/2014/main" id="{824D1ACD-ADE8-4841-BB3A-FA9E315AB5F7}"/>
              </a:ext>
            </a:extLst>
          </p:cNvPr>
          <p:cNvSpPr txBox="1">
            <a:spLocks/>
          </p:cNvSpPr>
          <p:nvPr/>
        </p:nvSpPr>
        <p:spPr>
          <a:xfrm>
            <a:off x="1080511" y="4014570"/>
            <a:ext cx="1922758" cy="683971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ROA: </a:t>
            </a: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2.06%,  NIM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: </a:t>
            </a: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3.81%</a:t>
            </a:r>
            <a:endParaRPr lang="en-US" altLang="ko-KR" sz="7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총자산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: USD </a:t>
            </a: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5,736 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mil.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당기순이익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: USD </a:t>
            </a: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105.1 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mil</a:t>
            </a: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.</a:t>
            </a:r>
            <a:endParaRPr lang="en-US" altLang="ko-KR" sz="7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8003" y="3258381"/>
            <a:ext cx="14911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* </a:t>
            </a: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손익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8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대출자산</a:t>
            </a:r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800" dirty="0" err="1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채널수</a:t>
            </a:r>
            <a:r>
              <a:rPr lang="ko-KR" altLang="en-US" sz="8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기준</a:t>
            </a:r>
            <a:endParaRPr lang="ko-KR" altLang="en-US" sz="80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5641" y="1890229"/>
            <a:ext cx="18245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err="1" smtClean="0">
                <a:solidFill>
                  <a:schemeClr val="bg1">
                    <a:lumMod val="50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신한베트남</a:t>
            </a:r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은행</a:t>
            </a:r>
            <a:r>
              <a:rPr lang="en-US" altLang="ko-KR" sz="1100" dirty="0" smtClean="0">
                <a:solidFill>
                  <a:schemeClr val="bg1">
                    <a:lumMod val="50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(SHBVN)</a:t>
            </a:r>
            <a:endParaRPr lang="ko-KR" altLang="en-US" sz="1100" dirty="0">
              <a:solidFill>
                <a:schemeClr val="bg1">
                  <a:lumMod val="50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95641" y="4378859"/>
            <a:ext cx="18678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카드</a:t>
            </a:r>
            <a:r>
              <a:rPr lang="en-US" altLang="ko-KR" sz="1100" dirty="0" smtClean="0">
                <a:solidFill>
                  <a:schemeClr val="bg1">
                    <a:lumMod val="50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, </a:t>
            </a:r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증권</a:t>
            </a:r>
            <a:r>
              <a:rPr lang="en-US" altLang="ko-KR" sz="1100" dirty="0" smtClean="0">
                <a:solidFill>
                  <a:schemeClr val="bg1">
                    <a:lumMod val="50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, </a:t>
            </a:r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생명</a:t>
            </a:r>
            <a:r>
              <a:rPr lang="en-US" altLang="ko-KR" sz="1100" dirty="0" smtClean="0">
                <a:solidFill>
                  <a:schemeClr val="bg1">
                    <a:lumMod val="50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, DS </a:t>
            </a:r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진출</a:t>
            </a:r>
            <a:endParaRPr lang="ko-KR" altLang="en-US" sz="1100" dirty="0">
              <a:solidFill>
                <a:schemeClr val="bg1">
                  <a:lumMod val="50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39" name="표 7">
            <a:extLst>
              <a:ext uri="{FF2B5EF4-FFF2-40B4-BE49-F238E27FC236}">
                <a16:creationId xmlns:a16="http://schemas.microsoft.com/office/drawing/2014/main" id="{25741AC5-7D22-4259-82C3-300CB65E9ED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03269" y="4532891"/>
          <a:ext cx="1919651" cy="84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651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외국계 금융그룹 중 최다 네트워크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8970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100" dirty="0" smtClean="0">
                          <a:solidFill>
                            <a:srgbClr val="D3A243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78</a:t>
                      </a:r>
                      <a:r>
                        <a:rPr lang="ko-KR" altLang="en-US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개</a:t>
                      </a:r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36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8544838" y="5288975"/>
            <a:ext cx="579005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9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은행 </a:t>
            </a:r>
            <a:r>
              <a:rPr lang="en-US" altLang="ko-KR" sz="9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41</a:t>
            </a:r>
          </a:p>
          <a:p>
            <a:pPr>
              <a:lnSpc>
                <a:spcPct val="110000"/>
              </a:lnSpc>
            </a:pPr>
            <a:r>
              <a:rPr lang="ko-KR" altLang="en-US" sz="9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</a:t>
            </a:r>
            <a:r>
              <a:rPr lang="en-US" altLang="ko-KR" sz="9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33</a:t>
            </a:r>
          </a:p>
          <a:p>
            <a:pPr>
              <a:lnSpc>
                <a:spcPct val="110000"/>
              </a:lnSpc>
            </a:pPr>
            <a:r>
              <a:rPr lang="ko-KR" altLang="en-US" sz="900" dirty="0" err="1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금투</a:t>
            </a:r>
            <a:r>
              <a:rPr lang="ko-KR" altLang="en-US" sz="9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9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2</a:t>
            </a:r>
          </a:p>
          <a:p>
            <a:pPr>
              <a:lnSpc>
                <a:spcPct val="110000"/>
              </a:lnSpc>
            </a:pPr>
            <a:r>
              <a:rPr lang="ko-KR" altLang="en-US" sz="9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생명   </a:t>
            </a:r>
            <a:r>
              <a:rPr lang="en-US" altLang="ko-KR" sz="9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</a:p>
          <a:p>
            <a:pPr>
              <a:lnSpc>
                <a:spcPct val="110000"/>
              </a:lnSpc>
            </a:pPr>
            <a:r>
              <a:rPr lang="en-US" altLang="ko-KR" sz="9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DS     1</a:t>
            </a:r>
            <a:endParaRPr lang="ko-KR" altLang="en-US" sz="90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661EE4C3-8185-4CBE-8B73-9C8E1A2EB85D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0501" y="4698541"/>
            <a:ext cx="1080120" cy="180020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0" tIns="45440" rIns="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en-US" altLang="ko-KR" sz="600" kern="0" dirty="0" smtClean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SVFC (</a:t>
            </a:r>
            <a:r>
              <a:rPr lang="ko-KR" altLang="en-US" sz="600" kern="0" dirty="0" err="1" smtClean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신한카드</a:t>
            </a:r>
            <a:r>
              <a:rPr lang="en-US" altLang="ko-KR" sz="600" kern="0" dirty="0" smtClean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)</a:t>
            </a:r>
            <a:endParaRPr lang="en-US" altLang="zh-CN" sz="600" kern="0" dirty="0">
              <a:solidFill>
                <a:srgbClr val="0083CD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56" name="텍스트 개체 틀 5">
            <a:extLst>
              <a:ext uri="{FF2B5EF4-FFF2-40B4-BE49-F238E27FC236}">
                <a16:creationId xmlns:a16="http://schemas.microsoft.com/office/drawing/2014/main" id="{824D1ACD-ADE8-4841-BB3A-FA9E315AB5F7}"/>
              </a:ext>
            </a:extLst>
          </p:cNvPr>
          <p:cNvSpPr txBox="1">
            <a:spLocks/>
          </p:cNvSpPr>
          <p:nvPr/>
        </p:nvSpPr>
        <p:spPr>
          <a:xfrm>
            <a:off x="1080511" y="4914565"/>
            <a:ext cx="1922758" cy="359935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총자산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: USD </a:t>
            </a: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341 mil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당기순이익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: USD </a:t>
            </a: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15 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mil</a:t>
            </a: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.</a:t>
            </a:r>
            <a:endParaRPr lang="en-US" altLang="ko-KR" sz="7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2569" y="3474405"/>
            <a:ext cx="8258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(‘20</a:t>
            </a:r>
            <a:r>
              <a:rPr lang="ko-KR" alt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년말</a:t>
            </a:r>
            <a:r>
              <a:rPr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기준</a:t>
            </a:r>
            <a:r>
              <a:rPr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en-US" altLang="ko-KR" sz="8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7" name="Rectangle 9">
            <a:extLst>
              <a:ext uri="{FF2B5EF4-FFF2-40B4-BE49-F238E27FC236}">
                <a16:creationId xmlns:a16="http://schemas.microsoft.com/office/drawing/2014/main" id="{72011007-3C8D-4089-B636-C5E9CC31AB8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83089" y="4702895"/>
            <a:ext cx="1394844" cy="403471"/>
          </a:xfrm>
          <a:prstGeom prst="rect">
            <a:avLst/>
          </a:prstGeom>
          <a:solidFill>
            <a:srgbClr val="6AA3D8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9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현지화 </a:t>
            </a:r>
            <a:r>
              <a:rPr lang="en-US" altLang="ko-KR" sz="9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&amp; </a:t>
            </a:r>
            <a:r>
              <a:rPr lang="ko-KR" altLang="en-US" sz="9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시너지 창출</a:t>
            </a:r>
            <a:endParaRPr lang="en-US" altLang="zh-CN" sz="800" kern="0" dirty="0">
              <a:solidFill>
                <a:srgbClr val="FFFFFF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</p:txBody>
      </p:sp>
      <p:sp>
        <p:nvSpPr>
          <p:cNvPr id="59" name="Rectangle 9">
            <a:extLst>
              <a:ext uri="{FF2B5EF4-FFF2-40B4-BE49-F238E27FC236}">
                <a16:creationId xmlns:a16="http://schemas.microsoft.com/office/drawing/2014/main" id="{661EE4C3-8185-4CBE-8B73-9C8E1A2EB85D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0501" y="5490629"/>
            <a:ext cx="1080120" cy="180020"/>
          </a:xfrm>
          <a:prstGeom prst="rect">
            <a:avLst/>
          </a:prstGeom>
          <a:solidFill>
            <a:schemeClr val="bg1"/>
          </a:solidFill>
          <a:ln w="6350">
            <a:solidFill>
              <a:srgbClr val="6AA3D8"/>
            </a:solidFill>
          </a:ln>
          <a:effectLst/>
        </p:spPr>
        <p:txBody>
          <a:bodyPr lIns="0" tIns="45440" rIns="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600" kern="0" dirty="0" err="1" smtClean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신한금융투자</a:t>
            </a:r>
            <a:r>
              <a:rPr lang="ko-KR" altLang="en-US" sz="600" kern="0" dirty="0" smtClean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 베트남</a:t>
            </a:r>
            <a:endParaRPr lang="en-US" altLang="zh-CN" sz="600" kern="0" dirty="0">
              <a:solidFill>
                <a:srgbClr val="0083CD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60" name="텍스트 개체 틀 5">
            <a:extLst>
              <a:ext uri="{FF2B5EF4-FFF2-40B4-BE49-F238E27FC236}">
                <a16:creationId xmlns:a16="http://schemas.microsoft.com/office/drawing/2014/main" id="{824D1ACD-ADE8-4841-BB3A-FA9E315AB5F7}"/>
              </a:ext>
            </a:extLst>
          </p:cNvPr>
          <p:cNvSpPr txBox="1">
            <a:spLocks/>
          </p:cNvSpPr>
          <p:nvPr/>
        </p:nvSpPr>
        <p:spPr>
          <a:xfrm>
            <a:off x="1080511" y="5706758"/>
            <a:ext cx="1922758" cy="359935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총자본</a:t>
            </a: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: 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USD </a:t>
            </a: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39 mil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당기순이익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: USD </a:t>
            </a: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1.4 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mil</a:t>
            </a: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.</a:t>
            </a:r>
            <a:endParaRPr lang="en-US" altLang="ko-KR" sz="7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62" name="텍스트 개체 틀 5">
            <a:extLst>
              <a:ext uri="{FF2B5EF4-FFF2-40B4-BE49-F238E27FC236}">
                <a16:creationId xmlns:a16="http://schemas.microsoft.com/office/drawing/2014/main" id="{FBAFDDFB-4B59-4DD3-8A94-3BFEE8D276B5}"/>
              </a:ext>
            </a:extLst>
          </p:cNvPr>
          <p:cNvSpPr txBox="1">
            <a:spLocks/>
          </p:cNvSpPr>
          <p:nvPr/>
        </p:nvSpPr>
        <p:spPr>
          <a:xfrm>
            <a:off x="3366765" y="3798441"/>
            <a:ext cx="612068" cy="191957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800" dirty="0" err="1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다낭</a:t>
            </a:r>
            <a:endParaRPr lang="ko-KR" altLang="en-US" sz="800" dirty="0">
              <a:solidFill>
                <a:srgbClr val="00428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675" y="79120"/>
            <a:ext cx="342280" cy="565161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753" y="3726433"/>
            <a:ext cx="159676" cy="26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1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aseline="30000" dirty="0"/>
              <a:t>4</a:t>
            </a:r>
            <a:r>
              <a:rPr lang="ko-KR" altLang="en-US" baseline="30000" dirty="0"/>
              <a:t>대 전략 </a:t>
            </a:r>
            <a:r>
              <a:rPr lang="en-US" altLang="ko-KR" baseline="30000" dirty="0" smtClean="0">
                <a:solidFill>
                  <a:srgbClr val="D3A243"/>
                </a:solidFill>
              </a:rPr>
              <a:t>03</a:t>
            </a:r>
            <a:r>
              <a:rPr lang="en-US" altLang="ko-KR" dirty="0" smtClean="0"/>
              <a:t> </a:t>
            </a:r>
            <a:r>
              <a:rPr lang="ko-KR" altLang="en-US" dirty="0" smtClean="0"/>
              <a:t>혁신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dirty="0" smtClean="0"/>
              <a:t>개방형 디지털 전환</a:t>
            </a: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21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110327"/>
            <a:ext cx="9868175" cy="661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ct val="150000"/>
              </a:lnSpc>
            </a:pP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 비즈니스 모델의 획기적 강화 및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2020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프로젝트 완성도를 높이기 위하여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Digital Transformation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전략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(2 Track + 5Cs)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을 수립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디지털 환경에 최적화된 전략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조직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역량을 구축하기 위해 노력하고 있습니다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</p:txBody>
      </p:sp>
      <p:sp>
        <p:nvSpPr>
          <p:cNvPr id="131" name="막힌 원호 130"/>
          <p:cNvSpPr/>
          <p:nvPr/>
        </p:nvSpPr>
        <p:spPr bwMode="gray">
          <a:xfrm rot="806050">
            <a:off x="2294460" y="4063556"/>
            <a:ext cx="2365413" cy="2744014"/>
          </a:xfrm>
          <a:prstGeom prst="blockArc">
            <a:avLst>
              <a:gd name="adj1" fmla="val 15244258"/>
              <a:gd name="adj2" fmla="val 48719"/>
              <a:gd name="adj3" fmla="val 6368"/>
            </a:avLst>
          </a:prstGeom>
          <a:solidFill>
            <a:srgbClr val="F3F7FC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pic>
        <p:nvPicPr>
          <p:cNvPr id="168" name="그림 167">
            <a:extLst>
              <a:ext uri="{FF2B5EF4-FFF2-40B4-BE49-F238E27FC236}">
                <a16:creationId xmlns:a16="http://schemas.microsoft.com/office/drawing/2014/main" id="{BEEB7D9A-0D60-451F-992E-0ED64BC4FB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981" y="1885186"/>
            <a:ext cx="9540000" cy="4842593"/>
          </a:xfrm>
          <a:prstGeom prst="rect">
            <a:avLst/>
          </a:prstGeom>
        </p:spPr>
      </p:pic>
      <p:sp>
        <p:nvSpPr>
          <p:cNvPr id="169" name="텍스트 개체 틀 5">
            <a:extLst>
              <a:ext uri="{FF2B5EF4-FFF2-40B4-BE49-F238E27FC236}">
                <a16:creationId xmlns:a16="http://schemas.microsoft.com/office/drawing/2014/main" id="{B2754FF0-7A8B-4162-9CD4-1ACF5DFF1AB4}"/>
              </a:ext>
            </a:extLst>
          </p:cNvPr>
          <p:cNvSpPr txBox="1">
            <a:spLocks/>
          </p:cNvSpPr>
          <p:nvPr/>
        </p:nvSpPr>
        <p:spPr>
          <a:xfrm>
            <a:off x="625326" y="1981693"/>
            <a:ext cx="4493588" cy="29148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그룹 </a:t>
            </a:r>
            <a:r>
              <a:rPr lang="en-US" altLang="ko-KR" sz="1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Digital Transformation </a:t>
            </a:r>
            <a:r>
              <a:rPr lang="ko-KR" altLang="en-US" sz="1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전략 </a:t>
            </a:r>
            <a:r>
              <a:rPr lang="en-US" altLang="ko-KR" sz="14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Framework</a:t>
            </a:r>
          </a:p>
        </p:txBody>
      </p:sp>
      <p:sp>
        <p:nvSpPr>
          <p:cNvPr id="170" name="Rectangle 9">
            <a:extLst>
              <a:ext uri="{FF2B5EF4-FFF2-40B4-BE49-F238E27FC236}">
                <a16:creationId xmlns:a16="http://schemas.microsoft.com/office/drawing/2014/main" id="{DCAFE8DA-A36F-4FBD-93E6-C9A078C0470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82589" y="2356437"/>
            <a:ext cx="2520280" cy="299957"/>
          </a:xfrm>
          <a:prstGeom prst="rect">
            <a:avLst/>
          </a:prstGeom>
          <a:noFill/>
          <a:ln w="6350">
            <a:noFill/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en-US" altLang="ko-KR" sz="1100" kern="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2Track : </a:t>
            </a:r>
            <a:r>
              <a:rPr lang="ko-KR" altLang="en-US" sz="1100" kern="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사업모델 혁신</a:t>
            </a:r>
            <a:endParaRPr lang="en-US" altLang="zh-CN" sz="1100" kern="0" dirty="0">
              <a:solidFill>
                <a:srgbClr val="D3A243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171" name="Rectangle 9">
            <a:extLst>
              <a:ext uri="{FF2B5EF4-FFF2-40B4-BE49-F238E27FC236}">
                <a16:creationId xmlns:a16="http://schemas.microsoft.com/office/drawing/2014/main" id="{0043CCC8-0F39-465B-91DC-EA83076792D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11181" y="2356437"/>
            <a:ext cx="2520280" cy="299957"/>
          </a:xfrm>
          <a:prstGeom prst="rect">
            <a:avLst/>
          </a:prstGeom>
          <a:noFill/>
          <a:ln w="6350">
            <a:noFill/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1100" kern="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 </a:t>
            </a:r>
            <a:r>
              <a:rPr lang="en-US" altLang="ko-KR" sz="1100" kern="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5 </a:t>
            </a:r>
            <a:r>
              <a:rPr lang="en-US" altLang="ko-KR" sz="1100" kern="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Cs : </a:t>
            </a:r>
            <a:r>
              <a:rPr lang="ko-KR" altLang="en-US" sz="1100" kern="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조직의 준비도</a:t>
            </a:r>
            <a:endParaRPr lang="en-US" altLang="zh-CN" sz="1100" kern="0" dirty="0">
              <a:solidFill>
                <a:srgbClr val="D3A243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graphicFrame>
        <p:nvGraphicFramePr>
          <p:cNvPr id="172" name="표 7">
            <a:extLst>
              <a:ext uri="{FF2B5EF4-FFF2-40B4-BE49-F238E27FC236}">
                <a16:creationId xmlns:a16="http://schemas.microsoft.com/office/drawing/2014/main" id="{6BFA4E99-6EEB-4E20-903F-AAC296C233C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16720" y="2668546"/>
          <a:ext cx="3050867" cy="3680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034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2050833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597696">
                <a:tc>
                  <a:txBody>
                    <a:bodyPr/>
                    <a:lstStyle/>
                    <a:p>
                      <a:pPr latinLnBrk="0"/>
                      <a:r>
                        <a:rPr lang="en-US" altLang="ko-KR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01. </a:t>
                      </a:r>
                      <a:r>
                        <a:rPr lang="ko-KR" altLang="en-US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필요기술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인공지능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(AI),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빅데이터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블록체인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클라우드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DX</a:t>
                      </a:r>
                      <a:r>
                        <a:rPr lang="en-US" altLang="ko-KR" sz="700" b="0" baseline="30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1)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오픈 이노베이션</a:t>
                      </a: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361633">
                <a:tc>
                  <a:txBody>
                    <a:bodyPr/>
                    <a:lstStyle/>
                    <a:p>
                      <a:pPr latinLnBrk="0"/>
                      <a:r>
                        <a:rPr lang="en-US" altLang="ko-KR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02. </a:t>
                      </a:r>
                      <a:r>
                        <a:rPr lang="ko-KR" altLang="en-US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내부인재 육성</a:t>
                      </a:r>
                      <a:endParaRPr lang="ko-KR" altLang="en-US" sz="700" b="0" baseline="30000" dirty="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디지털 </a:t>
                      </a:r>
                      <a:r>
                        <a:rPr lang="ko-KR" altLang="en-US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교육체계 구축</a:t>
                      </a: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및 </a:t>
                      </a:r>
                      <a:r>
                        <a:rPr lang="ko-KR" altLang="en-US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핵심인력 육성</a:t>
                      </a:r>
                      <a:endParaRPr lang="ko-KR" altLang="en-US" sz="7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68059"/>
                  </a:ext>
                </a:extLst>
              </a:tr>
              <a:tr h="340200">
                <a:tc>
                  <a:txBody>
                    <a:bodyPr/>
                    <a:lstStyle/>
                    <a:p>
                      <a:pPr marL="162000" indent="-180975" latinLnBrk="0"/>
                      <a:r>
                        <a:rPr lang="en-US" altLang="ko-KR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03. </a:t>
                      </a:r>
                      <a:r>
                        <a:rPr lang="ko-KR" altLang="en-US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외부인재 수혈 및 산학협동 확대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ko-KR" altLang="en-US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산학협동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대학교 등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및 전문가 보강</a:t>
                      </a: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340200">
                <a:tc>
                  <a:txBody>
                    <a:bodyPr/>
                    <a:lstStyle/>
                    <a:p>
                      <a:pPr latinLnBrk="0"/>
                      <a:r>
                        <a:rPr lang="en-US" altLang="ko-KR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04. </a:t>
                      </a:r>
                      <a:r>
                        <a:rPr lang="ko-KR" altLang="en-US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일하는 방식</a:t>
                      </a:r>
                      <a:r>
                        <a:rPr lang="en-US" altLang="ko-KR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/</a:t>
                      </a:r>
                      <a:r>
                        <a:rPr lang="ko-KR" altLang="en-US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문화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Agile, </a:t>
                      </a:r>
                      <a:r>
                        <a:rPr lang="ko-KR" altLang="en-US" sz="7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테스트앤런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실패용인 문화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b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외부인재 포용 문화</a:t>
                      </a: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  <a:tr h="340200">
                <a:tc>
                  <a:txBody>
                    <a:bodyPr/>
                    <a:lstStyle/>
                    <a:p>
                      <a:pPr latinLnBrk="0"/>
                      <a:r>
                        <a:rPr lang="en-US" altLang="ko-KR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05. </a:t>
                      </a:r>
                      <a:r>
                        <a:rPr lang="ko-KR" altLang="en-US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거버넌스</a:t>
                      </a:r>
                      <a:r>
                        <a:rPr lang="en-US" altLang="ko-KR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/</a:t>
                      </a:r>
                      <a:r>
                        <a:rPr lang="ko-KR" altLang="en-US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조직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디지털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Matrix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조직화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(CDO), </a:t>
                      </a:r>
                      <a: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그룹 디지털 회의체</a:t>
                      </a:r>
                      <a: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(CEO</a:t>
                      </a: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주관</a:t>
                      </a: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7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285604"/>
                  </a:ext>
                </a:extLst>
              </a:tr>
              <a:tr h="340200">
                <a:tc>
                  <a:txBody>
                    <a:bodyPr/>
                    <a:lstStyle/>
                    <a:p>
                      <a:pPr latinLnBrk="0"/>
                      <a:r>
                        <a:rPr lang="en-US" altLang="ko-KR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06. </a:t>
                      </a:r>
                      <a:r>
                        <a:rPr lang="ko-KR" altLang="en-US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플랫폼화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내부 플랫폼 구축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외부 디지털 플랫폼과 연결</a:t>
                      </a: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276160"/>
                  </a:ext>
                </a:extLst>
              </a:tr>
              <a:tr h="340200">
                <a:tc>
                  <a:txBody>
                    <a:bodyPr/>
                    <a:lstStyle/>
                    <a:p>
                      <a:pPr latinLnBrk="0"/>
                      <a:r>
                        <a:rPr lang="en-US" altLang="ko-KR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07. </a:t>
                      </a:r>
                      <a:r>
                        <a:rPr lang="ko-KR" altLang="en-US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외부 제휴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국내외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ICT/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유통업 </a:t>
                      </a:r>
                      <a:r>
                        <a:rPr lang="ko-KR" altLang="en-US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등 이업종</a:t>
                      </a:r>
                      <a:r>
                        <a:rPr lang="ko-KR" altLang="en-US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기업과의</a:t>
                      </a:r>
                      <a:r>
                        <a:rPr lang="ko-KR" altLang="en-US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제휴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70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스타트업</a:t>
                      </a:r>
                      <a:r>
                        <a:rPr lang="ko-KR" altLang="en-US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포함 디지털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생태계 </a:t>
                      </a:r>
                      <a:r>
                        <a:rPr lang="ko-KR" altLang="en-US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확대</a:t>
                      </a:r>
                      <a:endParaRPr lang="ko-KR" altLang="en-US" sz="7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9616923"/>
                  </a:ext>
                </a:extLst>
              </a:tr>
              <a:tr h="340200">
                <a:tc>
                  <a:txBody>
                    <a:bodyPr/>
                    <a:lstStyle/>
                    <a:p>
                      <a:pPr latinLnBrk="0"/>
                      <a:r>
                        <a:rPr lang="en-US" altLang="ko-KR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08. </a:t>
                      </a:r>
                      <a:r>
                        <a:rPr lang="ko-KR" altLang="en-US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지적재산권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디지털 신한만의 지적재산권 보호 및 확보</a:t>
                      </a: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3108191"/>
                  </a:ext>
                </a:extLst>
              </a:tr>
              <a:tr h="340200">
                <a:tc>
                  <a:txBody>
                    <a:bodyPr/>
                    <a:lstStyle/>
                    <a:p>
                      <a:pPr latinLnBrk="0"/>
                      <a:r>
                        <a:rPr lang="en-US" altLang="ko-KR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09. </a:t>
                      </a:r>
                      <a:r>
                        <a:rPr lang="ko-KR" altLang="en-US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로드맵</a:t>
                      </a:r>
                      <a:r>
                        <a:rPr lang="en-US" altLang="ko-KR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/</a:t>
                      </a:r>
                      <a:r>
                        <a:rPr lang="ko-KR" altLang="en-US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변화관리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전략적 지향점 명확화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과제 우선순위화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b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변화 </a:t>
                      </a:r>
                      <a:r>
                        <a:rPr lang="ko-KR" altLang="en-US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커뮤니케이션</a:t>
                      </a:r>
                      <a: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디지털 성과 측정</a:t>
                      </a:r>
                      <a:endParaRPr lang="ko-KR" altLang="en-US" sz="7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5827662"/>
                  </a:ext>
                </a:extLst>
              </a:tr>
              <a:tr h="340200">
                <a:tc>
                  <a:txBody>
                    <a:bodyPr/>
                    <a:lstStyle/>
                    <a:p>
                      <a:pPr latinLnBrk="0"/>
                      <a:r>
                        <a:rPr lang="en-US" altLang="ko-KR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10. </a:t>
                      </a:r>
                      <a:r>
                        <a:rPr lang="ko-KR" altLang="en-US" sz="7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규제 및 내규 개혁</a:t>
                      </a:r>
                    </a:p>
                  </a:txBody>
                  <a:tcPr marL="91454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필요 현안 관련 적극적 규제 당국 설득 및 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 내규 개선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선제적 대응</a:t>
                      </a: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</a:tbl>
          </a:graphicData>
        </a:graphic>
      </p:graphicFrame>
      <p:graphicFrame>
        <p:nvGraphicFramePr>
          <p:cNvPr id="173" name="표 7">
            <a:extLst>
              <a:ext uri="{FF2B5EF4-FFF2-40B4-BE49-F238E27FC236}">
                <a16:creationId xmlns:a16="http://schemas.microsoft.com/office/drawing/2014/main" id="{891127D4-D516-4329-A7B4-6A23D427324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02769" y="2962215"/>
          <a:ext cx="2426041" cy="247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041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473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Front</a:t>
                      </a:r>
                      <a:endParaRPr lang="ko-KR" altLang="en-US" sz="800" b="0" dirty="0">
                        <a:solidFill>
                          <a:schemeClr val="bg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540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고객경험의 개선</a:t>
                      </a:r>
                    </a:p>
                  </a:txBody>
                  <a:tcPr marL="91454" marR="180027" marT="54000" marB="0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185353"/>
                  </a:ext>
                </a:extLst>
              </a:tr>
            </a:tbl>
          </a:graphicData>
        </a:graphic>
      </p:graphicFrame>
      <p:graphicFrame>
        <p:nvGraphicFramePr>
          <p:cNvPr id="174" name="표 7">
            <a:extLst>
              <a:ext uri="{FF2B5EF4-FFF2-40B4-BE49-F238E27FC236}">
                <a16:creationId xmlns:a16="http://schemas.microsoft.com/office/drawing/2014/main" id="{4E7C7642-B0CB-4612-8FDB-BA31829475E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02769" y="3264478"/>
          <a:ext cx="2426041" cy="494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041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473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Middle</a:t>
                      </a:r>
                      <a:endParaRPr lang="ko-KR" altLang="en-US" sz="800" b="0" dirty="0">
                        <a:solidFill>
                          <a:schemeClr val="bg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540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새로운 디지털 상품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/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서비스 개발</a:t>
                      </a:r>
                    </a:p>
                  </a:txBody>
                  <a:tcPr marL="91454" marR="180027" marT="54000" marB="0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185353"/>
                  </a:ext>
                </a:extLst>
              </a:tr>
              <a:tr h="247357">
                <a:tc>
                  <a:txBody>
                    <a:bodyPr/>
                    <a:lstStyle/>
                    <a:p>
                      <a:pPr algn="ctr" latinLnBrk="1"/>
                      <a:endParaRPr lang="ko-KR" altLang="en-US" sz="700" b="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540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모바일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융복합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7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441507"/>
                  </a:ext>
                </a:extLst>
              </a:tr>
            </a:tbl>
          </a:graphicData>
        </a:graphic>
      </p:graphicFrame>
      <p:graphicFrame>
        <p:nvGraphicFramePr>
          <p:cNvPr id="175" name="표 7">
            <a:extLst>
              <a:ext uri="{FF2B5EF4-FFF2-40B4-BE49-F238E27FC236}">
                <a16:creationId xmlns:a16="http://schemas.microsoft.com/office/drawing/2014/main" id="{66B22981-5770-4552-884C-4C785C0EB03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02769" y="3727835"/>
          <a:ext cx="2425959" cy="494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95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4735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Back</a:t>
                      </a:r>
                      <a:endParaRPr lang="ko-KR" altLang="en-US" sz="800" b="0" dirty="0">
                        <a:solidFill>
                          <a:schemeClr val="bg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540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운용 효율성</a:t>
                      </a:r>
                    </a:p>
                  </a:txBody>
                  <a:tcPr marL="91454" marR="180027" marT="54000" marB="0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185353"/>
                  </a:ext>
                </a:extLst>
              </a:tr>
              <a:tr h="247357">
                <a:tc>
                  <a:txBody>
                    <a:bodyPr/>
                    <a:lstStyle/>
                    <a:p>
                      <a:pPr algn="ctr" latinLnBrk="1"/>
                      <a:endParaRPr lang="ko-KR" altLang="en-US" sz="700" b="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5400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디지털 기술을 활용한 운영상 </a:t>
                      </a:r>
                      <a: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</a:t>
                      </a:r>
                      <a:r>
                        <a:rPr lang="ko-KR" altLang="en-US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고효율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창출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7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441507"/>
                  </a:ext>
                </a:extLst>
              </a:tr>
            </a:tbl>
          </a:graphicData>
        </a:graphic>
      </p:graphicFrame>
      <p:grpSp>
        <p:nvGrpSpPr>
          <p:cNvPr id="176" name="그룹 175">
            <a:extLst>
              <a:ext uri="{FF2B5EF4-FFF2-40B4-BE49-F238E27FC236}">
                <a16:creationId xmlns:a16="http://schemas.microsoft.com/office/drawing/2014/main" id="{B39BE2C3-CACF-4DC0-A193-BDEB04360A39}"/>
              </a:ext>
            </a:extLst>
          </p:cNvPr>
          <p:cNvGrpSpPr/>
          <p:nvPr/>
        </p:nvGrpSpPr>
        <p:grpSpPr>
          <a:xfrm>
            <a:off x="2970721" y="3077496"/>
            <a:ext cx="444748" cy="792000"/>
            <a:chOff x="2970721" y="3077496"/>
            <a:chExt cx="444748" cy="792000"/>
          </a:xfrm>
        </p:grpSpPr>
        <p:grpSp>
          <p:nvGrpSpPr>
            <p:cNvPr id="177" name="그룹 176">
              <a:extLst>
                <a:ext uri="{FF2B5EF4-FFF2-40B4-BE49-F238E27FC236}">
                  <a16:creationId xmlns:a16="http://schemas.microsoft.com/office/drawing/2014/main" id="{428663A7-357A-47BE-AEA1-A8869A7B1EB0}"/>
                </a:ext>
              </a:extLst>
            </p:cNvPr>
            <p:cNvGrpSpPr/>
            <p:nvPr/>
          </p:nvGrpSpPr>
          <p:grpSpPr>
            <a:xfrm>
              <a:off x="3186745" y="3077496"/>
              <a:ext cx="228724" cy="792000"/>
              <a:chOff x="3186745" y="3077496"/>
              <a:chExt cx="228724" cy="792000"/>
            </a:xfrm>
          </p:grpSpPr>
          <p:cxnSp>
            <p:nvCxnSpPr>
              <p:cNvPr id="179" name="연결선: 꺾임 5">
                <a:extLst>
                  <a:ext uri="{FF2B5EF4-FFF2-40B4-BE49-F238E27FC236}">
                    <a16:creationId xmlns:a16="http://schemas.microsoft.com/office/drawing/2014/main" id="{8F347EFA-8A8E-4A22-B8FA-71AE5EDDC9B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402769" y="3077496"/>
                <a:ext cx="12700" cy="792000"/>
              </a:xfrm>
              <a:prstGeom prst="bentConnector3">
                <a:avLst>
                  <a:gd name="adj1" fmla="val 1800000"/>
                </a:avLst>
              </a:prstGeom>
              <a:ln>
                <a:solidFill>
                  <a:srgbClr val="004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직선 연결선 179">
                <a:extLst>
                  <a:ext uri="{FF2B5EF4-FFF2-40B4-BE49-F238E27FC236}">
                    <a16:creationId xmlns:a16="http://schemas.microsoft.com/office/drawing/2014/main" id="{C8D3FAEC-A987-4CAC-8F50-DBEC3FED93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86745" y="3386921"/>
                <a:ext cx="216024" cy="0"/>
              </a:xfrm>
              <a:prstGeom prst="line">
                <a:avLst/>
              </a:prstGeom>
              <a:ln>
                <a:solidFill>
                  <a:srgbClr val="0042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8" name="직선 연결선 177">
              <a:extLst>
                <a:ext uri="{FF2B5EF4-FFF2-40B4-BE49-F238E27FC236}">
                  <a16:creationId xmlns:a16="http://schemas.microsoft.com/office/drawing/2014/main" id="{9AB7824A-CFFC-46AB-A4A0-7A190D5892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0721" y="3762437"/>
              <a:ext cx="216024" cy="0"/>
            </a:xfrm>
            <a:prstGeom prst="line">
              <a:avLst/>
            </a:prstGeom>
            <a:ln>
              <a:solidFill>
                <a:srgbClr val="0042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81" name="표 7">
            <a:extLst>
              <a:ext uri="{FF2B5EF4-FFF2-40B4-BE49-F238E27FC236}">
                <a16:creationId xmlns:a16="http://schemas.microsoft.com/office/drawing/2014/main" id="{DB1F0CD7-441D-4743-A13B-4BC3DE45C84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4457" y="5684979"/>
          <a:ext cx="2138400" cy="247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  <a:gridCol w="734400">
                  <a:extLst>
                    <a:ext uri="{9D8B030D-6E8A-4147-A177-3AD203B41FA5}">
                      <a16:colId xmlns:a16="http://schemas.microsoft.com/office/drawing/2014/main" val="396479408"/>
                    </a:ext>
                  </a:extLst>
                </a:gridCol>
              </a:tblGrid>
              <a:tr h="247357">
                <a:tc>
                  <a:txBody>
                    <a:bodyPr/>
                    <a:lstStyle/>
                    <a:p>
                      <a:pPr marL="0" algn="ctr" defTabSz="974390" rtl="0" eaLnBrk="1" latinLnBrk="1" hangingPunct="1"/>
                      <a:r>
                        <a:rPr lang="ko-KR" altLang="en-US" sz="8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환경변화 및 </a:t>
                      </a:r>
                      <a:r>
                        <a:rPr lang="ko-KR" altLang="en-US" sz="800" b="0" kern="12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규제변화</a:t>
                      </a:r>
                      <a:r>
                        <a:rPr lang="ko-KR" altLang="en-US" sz="800" b="0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 대응</a:t>
                      </a:r>
                      <a:endParaRPr lang="ko-KR" altLang="en-US" sz="900" b="0" kern="1200" dirty="0">
                        <a:solidFill>
                          <a:schemeClr val="bg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</a:txBody>
                  <a:tcPr marL="0" marR="108000" marT="54000" marB="0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74390" rtl="0" eaLnBrk="1" latinLnBrk="1" hangingPunct="1"/>
                      <a:r>
                        <a:rPr lang="ko-KR" altLang="en-US" sz="900" b="0" kern="120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대응</a:t>
                      </a:r>
                    </a:p>
                  </a:txBody>
                  <a:tcPr marL="0" marR="0" marT="54000" marB="0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5353"/>
                  </a:ext>
                </a:extLst>
              </a:tr>
            </a:tbl>
          </a:graphicData>
        </a:graphic>
      </p:graphicFrame>
      <p:graphicFrame>
        <p:nvGraphicFramePr>
          <p:cNvPr id="182" name="표 7">
            <a:extLst>
              <a:ext uri="{FF2B5EF4-FFF2-40B4-BE49-F238E27FC236}">
                <a16:creationId xmlns:a16="http://schemas.microsoft.com/office/drawing/2014/main" id="{918A1823-64FD-4C5C-BD93-94C3BCE3FE5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4457" y="5995695"/>
          <a:ext cx="2138400" cy="247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  <a:gridCol w="734400">
                  <a:extLst>
                    <a:ext uri="{9D8B030D-6E8A-4147-A177-3AD203B41FA5}">
                      <a16:colId xmlns:a16="http://schemas.microsoft.com/office/drawing/2014/main" val="396479408"/>
                    </a:ext>
                  </a:extLst>
                </a:gridCol>
              </a:tblGrid>
              <a:tr h="247357"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핀테크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수용</a:t>
                      </a:r>
                      <a:r>
                        <a:rPr lang="en-US" altLang="ko-KR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/</a:t>
                      </a:r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대응</a:t>
                      </a:r>
                    </a:p>
                  </a:txBody>
                  <a:tcPr marL="0" marR="108000" marT="54000" marB="0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상생</a:t>
                      </a:r>
                    </a:p>
                  </a:txBody>
                  <a:tcPr marL="0" marR="0" marT="54000" marB="0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5353"/>
                  </a:ext>
                </a:extLst>
              </a:tr>
            </a:tbl>
          </a:graphicData>
        </a:graphic>
      </p:graphicFrame>
      <p:graphicFrame>
        <p:nvGraphicFramePr>
          <p:cNvPr id="183" name="표 7">
            <a:extLst>
              <a:ext uri="{FF2B5EF4-FFF2-40B4-BE49-F238E27FC236}">
                <a16:creationId xmlns:a16="http://schemas.microsoft.com/office/drawing/2014/main" id="{300DC332-45E3-43AF-A5C6-6EB7F5BFB81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4457" y="6306411"/>
          <a:ext cx="2138400" cy="2473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000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  <a:gridCol w="734400">
                  <a:extLst>
                    <a:ext uri="{9D8B030D-6E8A-4147-A177-3AD203B41FA5}">
                      <a16:colId xmlns:a16="http://schemas.microsoft.com/office/drawing/2014/main" val="396479408"/>
                    </a:ext>
                  </a:extLst>
                </a:gridCol>
              </a:tblGrid>
              <a:tr h="247357"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혁신적 비즈니스 모델 구축</a:t>
                      </a:r>
                    </a:p>
                  </a:txBody>
                  <a:tcPr marL="0" marR="108000" marT="54000" marB="0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창조</a:t>
                      </a:r>
                    </a:p>
                  </a:txBody>
                  <a:tcPr marL="0" marR="0" marT="54000" marB="0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5353"/>
                  </a:ext>
                </a:extLst>
              </a:tr>
            </a:tbl>
          </a:graphicData>
        </a:graphic>
      </p:graphicFrame>
      <p:grpSp>
        <p:nvGrpSpPr>
          <p:cNvPr id="184" name="그룹 183">
            <a:extLst>
              <a:ext uri="{FF2B5EF4-FFF2-40B4-BE49-F238E27FC236}">
                <a16:creationId xmlns:a16="http://schemas.microsoft.com/office/drawing/2014/main" id="{92E26A3D-9DCF-4648-A18F-BA445123B963}"/>
              </a:ext>
            </a:extLst>
          </p:cNvPr>
          <p:cNvGrpSpPr/>
          <p:nvPr/>
        </p:nvGrpSpPr>
        <p:grpSpPr>
          <a:xfrm flipH="1">
            <a:off x="2718693" y="5828382"/>
            <a:ext cx="468052" cy="608036"/>
            <a:chOff x="2947417" y="3077496"/>
            <a:chExt cx="468052" cy="792000"/>
          </a:xfrm>
        </p:grpSpPr>
        <p:grpSp>
          <p:nvGrpSpPr>
            <p:cNvPr id="185" name="그룹 184">
              <a:extLst>
                <a:ext uri="{FF2B5EF4-FFF2-40B4-BE49-F238E27FC236}">
                  <a16:creationId xmlns:a16="http://schemas.microsoft.com/office/drawing/2014/main" id="{FF122368-AEF5-47C1-925D-80833B6DA9F3}"/>
                </a:ext>
              </a:extLst>
            </p:cNvPr>
            <p:cNvGrpSpPr/>
            <p:nvPr/>
          </p:nvGrpSpPr>
          <p:grpSpPr>
            <a:xfrm>
              <a:off x="3186745" y="3077496"/>
              <a:ext cx="228724" cy="792000"/>
              <a:chOff x="3186745" y="3077496"/>
              <a:chExt cx="228724" cy="792000"/>
            </a:xfrm>
          </p:grpSpPr>
          <p:cxnSp>
            <p:nvCxnSpPr>
              <p:cNvPr id="187" name="연결선: 꺾임 76">
                <a:extLst>
                  <a:ext uri="{FF2B5EF4-FFF2-40B4-BE49-F238E27FC236}">
                    <a16:creationId xmlns:a16="http://schemas.microsoft.com/office/drawing/2014/main" id="{67096765-9625-466B-AEC3-0A09E62B55E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402769" y="3077496"/>
                <a:ext cx="12700" cy="792000"/>
              </a:xfrm>
              <a:prstGeom prst="bentConnector3">
                <a:avLst>
                  <a:gd name="adj1" fmla="val 1800000"/>
                </a:avLst>
              </a:prstGeom>
              <a:ln>
                <a:solidFill>
                  <a:srgbClr val="6AA3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직선 연결선 187">
                <a:extLst>
                  <a:ext uri="{FF2B5EF4-FFF2-40B4-BE49-F238E27FC236}">
                    <a16:creationId xmlns:a16="http://schemas.microsoft.com/office/drawing/2014/main" id="{42539657-3BDF-4D16-9C08-BC3E5B2913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186745" y="3456528"/>
                <a:ext cx="216024" cy="0"/>
              </a:xfrm>
              <a:prstGeom prst="line">
                <a:avLst/>
              </a:prstGeom>
              <a:ln>
                <a:solidFill>
                  <a:srgbClr val="6AA3D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6" name="직선 연결선 185">
              <a:extLst>
                <a:ext uri="{FF2B5EF4-FFF2-40B4-BE49-F238E27FC236}">
                  <a16:creationId xmlns:a16="http://schemas.microsoft.com/office/drawing/2014/main" id="{A2A6E18A-2229-45CD-AC16-099967782A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7417" y="3247218"/>
              <a:ext cx="239328" cy="0"/>
            </a:xfrm>
            <a:prstGeom prst="line">
              <a:avLst/>
            </a:prstGeom>
            <a:ln>
              <a:solidFill>
                <a:srgbClr val="6AA3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Rectangle 9">
            <a:extLst>
              <a:ext uri="{FF2B5EF4-FFF2-40B4-BE49-F238E27FC236}">
                <a16:creationId xmlns:a16="http://schemas.microsoft.com/office/drawing/2014/main" id="{BB9E2613-E744-477D-B63F-5BA648B5B85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30561" y="4112460"/>
            <a:ext cx="1116124" cy="299957"/>
          </a:xfrm>
          <a:prstGeom prst="rect">
            <a:avLst/>
          </a:prstGeom>
          <a:noFill/>
          <a:ln w="6350">
            <a:noFill/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800" kern="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기존 비즈니스 모델의 </a:t>
            </a:r>
            <a:r>
              <a:rPr lang="en-US" altLang="ko-KR" sz="800" kern="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Transformation</a:t>
            </a:r>
            <a:endParaRPr lang="en-US" altLang="zh-CN" sz="800" kern="0" dirty="0">
              <a:solidFill>
                <a:srgbClr val="00428E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190" name="Rectangle 9">
            <a:extLst>
              <a:ext uri="{FF2B5EF4-FFF2-40B4-BE49-F238E27FC236}">
                <a16:creationId xmlns:a16="http://schemas.microsoft.com/office/drawing/2014/main" id="{1113CED4-EFED-4C93-923E-449411D66C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33993" y="5020713"/>
            <a:ext cx="1116124" cy="299957"/>
          </a:xfrm>
          <a:prstGeom prst="rect">
            <a:avLst/>
          </a:prstGeom>
          <a:noFill/>
          <a:ln w="6350">
            <a:noFill/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800" kern="0" dirty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파괴적인 모델 대응</a:t>
            </a:r>
            <a:r>
              <a:rPr lang="en-US" altLang="ko-KR" sz="800" kern="0" dirty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/</a:t>
            </a:r>
            <a:r>
              <a:rPr lang="ko-KR" altLang="en-US" sz="800" kern="0" dirty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구축</a:t>
            </a:r>
            <a:endParaRPr lang="en-US" altLang="zh-CN" sz="800" kern="0" dirty="0">
              <a:solidFill>
                <a:srgbClr val="0083CD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7B8E7468-153F-4341-9102-3C01CF08BB2A}"/>
              </a:ext>
            </a:extLst>
          </p:cNvPr>
          <p:cNvSpPr txBox="1"/>
          <p:nvPr/>
        </p:nvSpPr>
        <p:spPr>
          <a:xfrm>
            <a:off x="7219193" y="6396280"/>
            <a:ext cx="273630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ko-KR" altLang="en-US" sz="5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주석 </a:t>
            </a:r>
            <a:r>
              <a:rPr lang="en-US" altLang="ko-KR" sz="5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1) DX(Digital </a:t>
            </a:r>
            <a:r>
              <a:rPr lang="en-US" altLang="ko-KR" sz="500" dirty="0" err="1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eXperience</a:t>
            </a:r>
            <a:r>
              <a:rPr lang="en-US" altLang="ko-KR" sz="5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): </a:t>
            </a:r>
            <a:r>
              <a:rPr lang="ko-KR" altLang="en-US" sz="5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디지털 마케팅</a:t>
            </a:r>
            <a:r>
              <a:rPr lang="en-US" altLang="ko-KR" sz="5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, </a:t>
            </a:r>
            <a:r>
              <a:rPr lang="en-US" altLang="ko-KR" sz="5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UI/UX</a:t>
            </a:r>
            <a:r>
              <a:rPr lang="ko-KR" altLang="en-US" sz="5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등</a:t>
            </a:r>
            <a:endParaRPr lang="en-US" altLang="ko-KR" sz="500" dirty="0">
              <a:latin typeface="원신한 Light" pitchFamily="50" charset="-127"/>
              <a:ea typeface="원신한 Light" pitchFamily="50" charset="-127"/>
              <a:cs typeface="Arial" pitchFamily="34" charset="0"/>
            </a:endParaRPr>
          </a:p>
        </p:txBody>
      </p:sp>
      <p:graphicFrame>
        <p:nvGraphicFramePr>
          <p:cNvPr id="192" name="표 7">
            <a:extLst>
              <a:ext uri="{FF2B5EF4-FFF2-40B4-BE49-F238E27FC236}">
                <a16:creationId xmlns:a16="http://schemas.microsoft.com/office/drawing/2014/main" id="{5958A913-4B97-40E8-B4F4-A3BB496C3C4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44612" y="3294967"/>
          <a:ext cx="901247" cy="655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247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6558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디지털 역량</a:t>
                      </a:r>
                      <a:r>
                        <a:rPr lang="en-US" altLang="ko-KR" sz="700" b="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(Capability)</a:t>
                      </a:r>
                      <a:endParaRPr lang="ko-KR" altLang="en-US" sz="7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54000" marB="72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5353"/>
                  </a:ext>
                </a:extLst>
              </a:tr>
            </a:tbl>
          </a:graphicData>
        </a:graphic>
      </p:graphicFrame>
      <p:graphicFrame>
        <p:nvGraphicFramePr>
          <p:cNvPr id="193" name="표 7">
            <a:extLst>
              <a:ext uri="{FF2B5EF4-FFF2-40B4-BE49-F238E27FC236}">
                <a16:creationId xmlns:a16="http://schemas.microsoft.com/office/drawing/2014/main" id="{E902D525-5F60-481A-ADE6-ABEEB227396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44612" y="3984949"/>
          <a:ext cx="901247" cy="655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247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6558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조직문화</a:t>
                      </a:r>
                      <a:r>
                        <a:rPr lang="en-US" altLang="ko-KR" sz="700" b="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(Culture)</a:t>
                      </a:r>
                      <a:endParaRPr lang="ko-KR" altLang="en-US" sz="7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54000" marB="72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5353"/>
                  </a:ext>
                </a:extLst>
              </a:tr>
            </a:tbl>
          </a:graphicData>
        </a:graphic>
      </p:graphicFrame>
      <p:graphicFrame>
        <p:nvGraphicFramePr>
          <p:cNvPr id="194" name="표 7">
            <a:extLst>
              <a:ext uri="{FF2B5EF4-FFF2-40B4-BE49-F238E27FC236}">
                <a16:creationId xmlns:a16="http://schemas.microsoft.com/office/drawing/2014/main" id="{78150675-9B63-43B2-AEB5-F6FA44976E4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44612" y="2652768"/>
          <a:ext cx="901247" cy="612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247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6120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필요 기술</a:t>
                      </a:r>
                      <a:r>
                        <a:rPr lang="en-US" altLang="ko-KR" sz="8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br>
                        <a:rPr lang="en-US" altLang="ko-KR" sz="8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en-US" altLang="ko-KR" sz="700" b="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(Core</a:t>
                      </a:r>
                      <a:r>
                        <a:rPr lang="ko-KR" altLang="en-US" sz="700" b="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en-US" altLang="ko-KR" sz="700" b="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Tech)</a:t>
                      </a:r>
                      <a:endParaRPr lang="ko-KR" altLang="en-US" sz="7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54000" marB="72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5353"/>
                  </a:ext>
                </a:extLst>
              </a:tr>
            </a:tbl>
          </a:graphicData>
        </a:graphic>
      </p:graphicFrame>
      <p:graphicFrame>
        <p:nvGraphicFramePr>
          <p:cNvPr id="195" name="표 7">
            <a:extLst>
              <a:ext uri="{FF2B5EF4-FFF2-40B4-BE49-F238E27FC236}">
                <a16:creationId xmlns:a16="http://schemas.microsoft.com/office/drawing/2014/main" id="{2525A7DD-AB1E-4C76-8970-33DEFB93A1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44612" y="4676547"/>
          <a:ext cx="901247" cy="655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247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65589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플랫폼</a:t>
                      </a:r>
                      <a:r>
                        <a:rPr lang="en-US" altLang="ko-KR" sz="8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/</a:t>
                      </a:r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제휴</a:t>
                      </a:r>
                      <a:r>
                        <a:rPr lang="en-US" altLang="ko-KR" sz="700" b="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(Collaboration)</a:t>
                      </a:r>
                      <a:endParaRPr lang="ko-KR" altLang="en-US" sz="7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54000" marB="72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5353"/>
                  </a:ext>
                </a:extLst>
              </a:tr>
            </a:tbl>
          </a:graphicData>
        </a:graphic>
      </p:graphicFrame>
      <p:graphicFrame>
        <p:nvGraphicFramePr>
          <p:cNvPr id="196" name="표 7">
            <a:extLst>
              <a:ext uri="{FF2B5EF4-FFF2-40B4-BE49-F238E27FC236}">
                <a16:creationId xmlns:a16="http://schemas.microsoft.com/office/drawing/2014/main" id="{039EFD1B-52C9-4ED3-9D4E-2A2BC1B5B48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44612" y="5362569"/>
          <a:ext cx="901247" cy="986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1247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98690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변화 관리</a:t>
                      </a:r>
                      <a:r>
                        <a:rPr lang="en-US" altLang="ko-KR" sz="700" b="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(Change)</a:t>
                      </a:r>
                      <a:endParaRPr lang="ko-KR" altLang="en-US" sz="7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54000" marB="7200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5353"/>
                  </a:ext>
                </a:extLst>
              </a:tr>
            </a:tbl>
          </a:graphicData>
        </a:graphic>
      </p:graphicFrame>
      <p:pic>
        <p:nvPicPr>
          <p:cNvPr id="197" name="그림 196">
            <a:extLst>
              <a:ext uri="{FF2B5EF4-FFF2-40B4-BE49-F238E27FC236}">
                <a16:creationId xmlns:a16="http://schemas.microsoft.com/office/drawing/2014/main" id="{0F0F972F-1F69-4DBB-84D8-8C814852B7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069" y="2675579"/>
            <a:ext cx="348471" cy="241081"/>
          </a:xfrm>
          <a:prstGeom prst="rect">
            <a:avLst/>
          </a:prstGeom>
        </p:spPr>
      </p:pic>
      <p:pic>
        <p:nvPicPr>
          <p:cNvPr id="198" name="그림 197">
            <a:extLst>
              <a:ext uri="{FF2B5EF4-FFF2-40B4-BE49-F238E27FC236}">
                <a16:creationId xmlns:a16="http://schemas.microsoft.com/office/drawing/2014/main" id="{EE2EA56D-0802-4457-A26B-EC690D403A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102" y="3353692"/>
            <a:ext cx="305544" cy="252950"/>
          </a:xfrm>
          <a:prstGeom prst="rect">
            <a:avLst/>
          </a:prstGeom>
        </p:spPr>
      </p:pic>
      <p:pic>
        <p:nvPicPr>
          <p:cNvPr id="199" name="그림 198">
            <a:extLst>
              <a:ext uri="{FF2B5EF4-FFF2-40B4-BE49-F238E27FC236}">
                <a16:creationId xmlns:a16="http://schemas.microsoft.com/office/drawing/2014/main" id="{CE9A00E0-536C-4088-9CEF-011F0B16E6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077" y="4032422"/>
            <a:ext cx="250555" cy="273541"/>
          </a:xfrm>
          <a:prstGeom prst="rect">
            <a:avLst/>
          </a:prstGeom>
        </p:spPr>
      </p:pic>
      <p:pic>
        <p:nvPicPr>
          <p:cNvPr id="200" name="그림 199">
            <a:extLst>
              <a:ext uri="{FF2B5EF4-FFF2-40B4-BE49-F238E27FC236}">
                <a16:creationId xmlns:a16="http://schemas.microsoft.com/office/drawing/2014/main" id="{E372B4D0-ED65-4405-9E6A-4C3CAF9497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192" y="4754021"/>
            <a:ext cx="322223" cy="256013"/>
          </a:xfrm>
          <a:prstGeom prst="rect">
            <a:avLst/>
          </a:prstGeom>
        </p:spPr>
      </p:pic>
      <p:pic>
        <p:nvPicPr>
          <p:cNvPr id="201" name="그림 200">
            <a:extLst>
              <a:ext uri="{FF2B5EF4-FFF2-40B4-BE49-F238E27FC236}">
                <a16:creationId xmlns:a16="http://schemas.microsoft.com/office/drawing/2014/main" id="{B8CBDB91-E68E-47F0-A9C5-37F3085947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3069" y="5562637"/>
            <a:ext cx="352416" cy="303620"/>
          </a:xfrm>
          <a:prstGeom prst="rect">
            <a:avLst/>
          </a:prstGeom>
        </p:spPr>
      </p:pic>
      <p:sp>
        <p:nvSpPr>
          <p:cNvPr id="202" name="막힌 원호 201"/>
          <p:cNvSpPr/>
          <p:nvPr/>
        </p:nvSpPr>
        <p:spPr bwMode="gray">
          <a:xfrm rot="15417968">
            <a:off x="912998" y="2672255"/>
            <a:ext cx="2365413" cy="2744014"/>
          </a:xfrm>
          <a:prstGeom prst="blockArc">
            <a:avLst>
              <a:gd name="adj1" fmla="val 15244258"/>
              <a:gd name="adj2" fmla="val 48719"/>
              <a:gd name="adj3" fmla="val 6368"/>
            </a:avLst>
          </a:prstGeom>
          <a:solidFill>
            <a:srgbClr val="F3F7FC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203" name="막힌 원호 202"/>
          <p:cNvSpPr/>
          <p:nvPr/>
        </p:nvSpPr>
        <p:spPr bwMode="gray">
          <a:xfrm rot="806050">
            <a:off x="2294460" y="4063556"/>
            <a:ext cx="2365413" cy="2744014"/>
          </a:xfrm>
          <a:prstGeom prst="blockArc">
            <a:avLst>
              <a:gd name="adj1" fmla="val 15244258"/>
              <a:gd name="adj2" fmla="val 48719"/>
              <a:gd name="adj3" fmla="val 6368"/>
            </a:avLst>
          </a:prstGeom>
          <a:solidFill>
            <a:srgbClr val="F3F7FC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874194" y="3014462"/>
            <a:ext cx="2393796" cy="240415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defTabSz="457246" latinLnBrk="0">
              <a:lnSpc>
                <a:spcPts val="2200"/>
              </a:lnSpc>
            </a:pPr>
            <a:r>
              <a:rPr lang="ko-KR" altLang="en-US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고객중심 </a:t>
            </a:r>
            <a:r>
              <a:rPr lang="en-US" altLang="ko-KR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(Customer Centric)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 rot="6910322">
            <a:off x="2798287" y="4275105"/>
            <a:ext cx="1784922" cy="171764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defTabSz="457246" latinLnBrk="0">
              <a:lnSpc>
                <a:spcPts val="2200"/>
              </a:lnSpc>
            </a:pPr>
            <a:r>
              <a:rPr lang="ko-KR" altLang="en-US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협력적 경쟁 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en-US" altLang="ko-KR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Co-Opetition)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46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4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aseline="30000" dirty="0"/>
              <a:t>4</a:t>
            </a:r>
            <a:r>
              <a:rPr lang="ko-KR" altLang="en-US" baseline="30000" dirty="0"/>
              <a:t>대 전략 </a:t>
            </a:r>
            <a:r>
              <a:rPr lang="en-US" altLang="ko-KR" baseline="30000" dirty="0" smtClean="0">
                <a:solidFill>
                  <a:srgbClr val="D3A243"/>
                </a:solidFill>
              </a:rPr>
              <a:t>03</a:t>
            </a:r>
            <a:r>
              <a:rPr lang="en-US" altLang="ko-KR" dirty="0" smtClean="0"/>
              <a:t> </a:t>
            </a:r>
            <a:r>
              <a:rPr lang="ko-KR" altLang="en-US" dirty="0" smtClean="0"/>
              <a:t>혁신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dirty="0"/>
              <a:t>개방형 디지털 전환</a:t>
            </a: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22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8C1ED41-5CD0-4FED-AA8F-947BF173AF4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325" y="1348426"/>
            <a:ext cx="5909791" cy="335293"/>
          </a:xfrm>
        </p:spPr>
        <p:txBody>
          <a:bodyPr>
            <a:normAutofit/>
          </a:bodyPr>
          <a:lstStyle/>
          <a:p>
            <a:r>
              <a:rPr lang="ko-KR" altLang="en-US" dirty="0"/>
              <a:t>기존 </a:t>
            </a:r>
            <a:r>
              <a:rPr lang="ko-KR" altLang="en-US" dirty="0" smtClean="0"/>
              <a:t>비지니스모델의 </a:t>
            </a:r>
            <a:r>
              <a:rPr lang="en-US" altLang="ko-KR" dirty="0" smtClean="0"/>
              <a:t>Transformation (Track 1)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2EFDE51-05BB-4C5E-AE63-E526DEB4E61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95049" y="1348426"/>
            <a:ext cx="4920488" cy="323043"/>
          </a:xfrm>
        </p:spPr>
        <p:txBody>
          <a:bodyPr>
            <a:normAutofit/>
          </a:bodyPr>
          <a:lstStyle/>
          <a:p>
            <a:r>
              <a:rPr lang="ko-KR" altLang="en-US" dirty="0"/>
              <a:t>파괴적인 모델 </a:t>
            </a:r>
            <a:r>
              <a:rPr lang="ko-KR" altLang="en-US" dirty="0" smtClean="0"/>
              <a:t>대응</a:t>
            </a:r>
            <a:r>
              <a:rPr lang="en-US" altLang="ko-KR" dirty="0" smtClean="0"/>
              <a:t> </a:t>
            </a:r>
            <a:r>
              <a:rPr lang="ko-KR" altLang="en-US" dirty="0" smtClean="0"/>
              <a:t>구축 </a:t>
            </a:r>
            <a:r>
              <a:rPr lang="en-US" altLang="ko-KR" dirty="0" smtClean="0"/>
              <a:t>(Track 2)</a:t>
            </a:r>
            <a:endParaRPr lang="ko-KR" altLang="en-US" dirty="0"/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3DC6CE74-735C-4B35-886E-94EA232F3C2F}"/>
              </a:ext>
            </a:extLst>
          </p:cNvPr>
          <p:cNvCxnSpPr>
            <a:cxnSpLocks/>
          </p:cNvCxnSpPr>
          <p:nvPr/>
        </p:nvCxnSpPr>
        <p:spPr>
          <a:xfrm>
            <a:off x="702469" y="1674205"/>
            <a:ext cx="4320480" cy="0"/>
          </a:xfrm>
          <a:prstGeom prst="line">
            <a:avLst/>
          </a:prstGeom>
          <a:ln>
            <a:solidFill>
              <a:srgbClr val="0042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04BE1820-1006-44E1-A041-2DA4176997BB}"/>
              </a:ext>
            </a:extLst>
          </p:cNvPr>
          <p:cNvCxnSpPr>
            <a:cxnSpLocks/>
          </p:cNvCxnSpPr>
          <p:nvPr/>
        </p:nvCxnSpPr>
        <p:spPr>
          <a:xfrm>
            <a:off x="5471658" y="1674205"/>
            <a:ext cx="4320480" cy="0"/>
          </a:xfrm>
          <a:prstGeom prst="line">
            <a:avLst/>
          </a:prstGeom>
          <a:ln>
            <a:solidFill>
              <a:srgbClr val="0042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텍스트 개체 틀 2">
            <a:extLst>
              <a:ext uri="{FF2B5EF4-FFF2-40B4-BE49-F238E27FC236}">
                <a16:creationId xmlns:a16="http://schemas.microsoft.com/office/drawing/2014/main" id="{8CF78A0C-07C2-4F23-9083-5557BB3E246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5326" y="1763239"/>
            <a:ext cx="4493588" cy="291486"/>
          </a:xfrm>
        </p:spPr>
        <p:txBody>
          <a:bodyPr/>
          <a:lstStyle/>
          <a:p>
            <a:r>
              <a:rPr lang="en-US" altLang="ko-KR" dirty="0"/>
              <a:t>Front</a:t>
            </a:r>
            <a:endParaRPr lang="ko-KR" altLang="en-US" dirty="0"/>
          </a:p>
        </p:txBody>
      </p:sp>
      <p:sp>
        <p:nvSpPr>
          <p:cNvPr id="40" name="텍스트 개체 틀 5">
            <a:extLst>
              <a:ext uri="{FF2B5EF4-FFF2-40B4-BE49-F238E27FC236}">
                <a16:creationId xmlns:a16="http://schemas.microsoft.com/office/drawing/2014/main" id="{89E408BF-54AD-4594-8F27-451483F75B5C}"/>
              </a:ext>
            </a:extLst>
          </p:cNvPr>
          <p:cNvSpPr txBox="1">
            <a:spLocks/>
          </p:cNvSpPr>
          <p:nvPr/>
        </p:nvSpPr>
        <p:spPr>
          <a:xfrm>
            <a:off x="625326" y="2106254"/>
            <a:ext cx="2561419" cy="1080120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ko-KR" altLang="en-US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고객 경험의 개선</a:t>
            </a:r>
            <a:endParaRPr lang="en-US" altLang="ko-KR" sz="1100" dirty="0">
              <a:solidFill>
                <a:srgbClr val="6AA3D8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177800" indent="-17780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고객을 개인단위로 이해하고 소통</a:t>
            </a:r>
          </a:p>
          <a:p>
            <a:pPr marL="177800" indent="-17780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Single View, Seamless </a:t>
            </a: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옴니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채널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Offline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경험대비 우월한 디지털 채널의 고객 경험 창출</a:t>
            </a:r>
          </a:p>
        </p:txBody>
      </p: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3DC6CE74-735C-4B35-886E-94EA232F3C2F}"/>
              </a:ext>
            </a:extLst>
          </p:cNvPr>
          <p:cNvCxnSpPr>
            <a:cxnSpLocks/>
          </p:cNvCxnSpPr>
          <p:nvPr/>
        </p:nvCxnSpPr>
        <p:spPr>
          <a:xfrm>
            <a:off x="702469" y="1674205"/>
            <a:ext cx="4320480" cy="0"/>
          </a:xfrm>
          <a:prstGeom prst="line">
            <a:avLst/>
          </a:prstGeom>
          <a:ln>
            <a:solidFill>
              <a:srgbClr val="0042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텍스트 개체 틀 2">
            <a:extLst>
              <a:ext uri="{FF2B5EF4-FFF2-40B4-BE49-F238E27FC236}">
                <a16:creationId xmlns:a16="http://schemas.microsoft.com/office/drawing/2014/main" id="{F4FCCA20-955A-4458-87A6-F0BC84F451A4}"/>
              </a:ext>
            </a:extLst>
          </p:cNvPr>
          <p:cNvSpPr txBox="1">
            <a:spLocks/>
          </p:cNvSpPr>
          <p:nvPr/>
        </p:nvSpPr>
        <p:spPr>
          <a:xfrm>
            <a:off x="625326" y="3463004"/>
            <a:ext cx="4493588" cy="291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100" b="0" kern="120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defRPr>
            </a:lvl1pPr>
            <a:lvl2pPr marL="48719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390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58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781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97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3172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36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563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Middle</a:t>
            </a:r>
            <a:endParaRPr lang="ko-KR" altLang="en-US" dirty="0"/>
          </a:p>
        </p:txBody>
      </p:sp>
      <p:sp>
        <p:nvSpPr>
          <p:cNvPr id="45" name="텍스트 개체 틀 5">
            <a:extLst>
              <a:ext uri="{FF2B5EF4-FFF2-40B4-BE49-F238E27FC236}">
                <a16:creationId xmlns:a16="http://schemas.microsoft.com/office/drawing/2014/main" id="{640F4C62-FCD8-489B-A6F5-BA4BBDCF1D19}"/>
              </a:ext>
            </a:extLst>
          </p:cNvPr>
          <p:cNvSpPr txBox="1">
            <a:spLocks/>
          </p:cNvSpPr>
          <p:nvPr/>
        </p:nvSpPr>
        <p:spPr>
          <a:xfrm>
            <a:off x="625326" y="3806019"/>
            <a:ext cx="2381399" cy="1080120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ko-KR" altLang="en-US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新 디지털 상품</a:t>
            </a:r>
            <a:r>
              <a:rPr lang="en-US" altLang="ko-KR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/</a:t>
            </a:r>
            <a:r>
              <a:rPr lang="ko-KR" altLang="en-US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서비스 개발</a:t>
            </a:r>
            <a:endParaRPr lang="en-US" altLang="ko-KR" sz="1100" dirty="0">
              <a:solidFill>
                <a:srgbClr val="6AA3D8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177800" indent="-17780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혁신적인 모바일 기반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융복합을 활용한 디지털 신상품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서비스 개발</a:t>
            </a:r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F04571EC-9C6D-4A58-B284-CD5238EED8FD}"/>
              </a:ext>
            </a:extLst>
          </p:cNvPr>
          <p:cNvCxnSpPr>
            <a:cxnSpLocks/>
          </p:cNvCxnSpPr>
          <p:nvPr/>
        </p:nvCxnSpPr>
        <p:spPr>
          <a:xfrm>
            <a:off x="702469" y="5057908"/>
            <a:ext cx="43204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텍스트 개체 틀 2">
            <a:extLst>
              <a:ext uri="{FF2B5EF4-FFF2-40B4-BE49-F238E27FC236}">
                <a16:creationId xmlns:a16="http://schemas.microsoft.com/office/drawing/2014/main" id="{C06CBA8A-2211-4C26-A411-9216080E963A}"/>
              </a:ext>
            </a:extLst>
          </p:cNvPr>
          <p:cNvSpPr txBox="1">
            <a:spLocks/>
          </p:cNvSpPr>
          <p:nvPr/>
        </p:nvSpPr>
        <p:spPr>
          <a:xfrm>
            <a:off x="625326" y="5157674"/>
            <a:ext cx="4493588" cy="291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100" b="0" kern="120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defRPr>
            </a:lvl1pPr>
            <a:lvl2pPr marL="48719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390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58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781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97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3172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36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563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Back</a:t>
            </a:r>
            <a:endParaRPr lang="ko-KR" altLang="en-US" dirty="0"/>
          </a:p>
        </p:txBody>
      </p:sp>
      <p:sp>
        <p:nvSpPr>
          <p:cNvPr id="54" name="텍스트 개체 틀 5">
            <a:extLst>
              <a:ext uri="{FF2B5EF4-FFF2-40B4-BE49-F238E27FC236}">
                <a16:creationId xmlns:a16="http://schemas.microsoft.com/office/drawing/2014/main" id="{442B8D81-2212-41AE-86C5-FD143FEE9894}"/>
              </a:ext>
            </a:extLst>
          </p:cNvPr>
          <p:cNvSpPr txBox="1">
            <a:spLocks/>
          </p:cNvSpPr>
          <p:nvPr/>
        </p:nvSpPr>
        <p:spPr>
          <a:xfrm>
            <a:off x="625326" y="5500689"/>
            <a:ext cx="2957463" cy="1080120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ko-KR" altLang="en-US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운용 효율성</a:t>
            </a:r>
            <a:endParaRPr lang="en-US" altLang="ko-KR" sz="1100" dirty="0">
              <a:solidFill>
                <a:srgbClr val="6AA3D8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177800" indent="-17780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디지털 기술 활용 채널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운영상 고효율 창출</a:t>
            </a:r>
          </a:p>
          <a:p>
            <a:pPr marL="177800" indent="-17780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지점망 최적화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언더라이팅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모델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리스크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관리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FDS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RPA,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지능형 </a:t>
            </a: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챗봇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등 추진</a:t>
            </a:r>
          </a:p>
        </p:txBody>
      </p:sp>
      <p:pic>
        <p:nvPicPr>
          <p:cNvPr id="56" name="그림 55">
            <a:extLst>
              <a:ext uri="{FF2B5EF4-FFF2-40B4-BE49-F238E27FC236}">
                <a16:creationId xmlns:a16="http://schemas.microsoft.com/office/drawing/2014/main" id="{3958A07D-51C9-448B-90CD-D2F030AAB0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903" y="2351551"/>
            <a:ext cx="741962" cy="1004699"/>
          </a:xfrm>
          <a:prstGeom prst="rect">
            <a:avLst/>
          </a:prstGeom>
        </p:spPr>
      </p:pic>
      <p:sp>
        <p:nvSpPr>
          <p:cNvPr id="57" name="텍스트 개체 틀 5">
            <a:extLst>
              <a:ext uri="{FF2B5EF4-FFF2-40B4-BE49-F238E27FC236}">
                <a16:creationId xmlns:a16="http://schemas.microsoft.com/office/drawing/2014/main" id="{AF801057-68E2-4329-BC4A-611DE1F3B30C}"/>
              </a:ext>
            </a:extLst>
          </p:cNvPr>
          <p:cNvSpPr txBox="1">
            <a:spLocks/>
          </p:cNvSpPr>
          <p:nvPr/>
        </p:nvSpPr>
        <p:spPr>
          <a:xfrm>
            <a:off x="3495541" y="2006196"/>
            <a:ext cx="740002" cy="360040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</a:t>
            </a: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SOL</a:t>
            </a: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endParaRPr lang="en-US" altLang="ko-KR" sz="7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</a:t>
            </a:r>
          </a:p>
        </p:txBody>
      </p:sp>
      <p:sp>
        <p:nvSpPr>
          <p:cNvPr id="58" name="텍스트 개체 틀 5">
            <a:extLst>
              <a:ext uri="{FF2B5EF4-FFF2-40B4-BE49-F238E27FC236}">
                <a16:creationId xmlns:a16="http://schemas.microsoft.com/office/drawing/2014/main" id="{A4D47203-514B-4280-8CA9-CFB78F48E9C7}"/>
              </a:ext>
            </a:extLst>
          </p:cNvPr>
          <p:cNvSpPr txBox="1">
            <a:spLocks/>
          </p:cNvSpPr>
          <p:nvPr/>
        </p:nvSpPr>
        <p:spPr>
          <a:xfrm>
            <a:off x="4282947" y="2006196"/>
            <a:ext cx="740002" cy="360040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</a:t>
            </a:r>
            <a:r>
              <a:rPr lang="en-US" altLang="ko-KR" sz="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Pay</a:t>
            </a:r>
            <a:r>
              <a:rPr lang="en-US" altLang="ko-KR" sz="700" baseline="30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FAN</a:t>
            </a:r>
            <a:r>
              <a:rPr lang="ko-KR" altLang="en-US" sz="7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endParaRPr lang="en-US" altLang="ko-KR" sz="700" baseline="300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신한카드</a:t>
            </a:r>
          </a:p>
        </p:txBody>
      </p:sp>
      <p:sp>
        <p:nvSpPr>
          <p:cNvPr id="67" name="텍스트 개체 틀 2">
            <a:extLst>
              <a:ext uri="{FF2B5EF4-FFF2-40B4-BE49-F238E27FC236}">
                <a16:creationId xmlns:a16="http://schemas.microsoft.com/office/drawing/2014/main" id="{E0D4F838-4C04-4187-933F-C9ED70C74464}"/>
              </a:ext>
            </a:extLst>
          </p:cNvPr>
          <p:cNvSpPr txBox="1">
            <a:spLocks/>
          </p:cNvSpPr>
          <p:nvPr/>
        </p:nvSpPr>
        <p:spPr>
          <a:xfrm>
            <a:off x="5394515" y="1763239"/>
            <a:ext cx="4493588" cy="291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100" b="0" kern="120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defRPr>
            </a:lvl1pPr>
            <a:lvl2pPr marL="48719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390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58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781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97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3172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36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563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대응</a:t>
            </a:r>
          </a:p>
        </p:txBody>
      </p:sp>
      <p:sp>
        <p:nvSpPr>
          <p:cNvPr id="70" name="텍스트 개체 틀 5">
            <a:extLst>
              <a:ext uri="{FF2B5EF4-FFF2-40B4-BE49-F238E27FC236}">
                <a16:creationId xmlns:a16="http://schemas.microsoft.com/office/drawing/2014/main" id="{A7230F80-37D9-4973-9028-FB4F8943972D}"/>
              </a:ext>
            </a:extLst>
          </p:cNvPr>
          <p:cNvSpPr txBox="1">
            <a:spLocks/>
          </p:cNvSpPr>
          <p:nvPr/>
        </p:nvSpPr>
        <p:spPr>
          <a:xfrm>
            <a:off x="5394515" y="2106254"/>
            <a:ext cx="2561419" cy="788508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ko-KR" altLang="en-US" sz="110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환경변화</a:t>
            </a:r>
            <a:r>
              <a:rPr lang="en-US" altLang="ko-KR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ko-KR" altLang="en-US" sz="110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및 </a:t>
            </a:r>
            <a:r>
              <a:rPr lang="ko-KR" altLang="en-US" sz="1100" dirty="0" err="1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규제변화</a:t>
            </a:r>
            <a:r>
              <a:rPr lang="ko-KR" altLang="en-US" sz="110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ko-KR" altLang="en-US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대응</a:t>
            </a:r>
            <a:endParaRPr lang="en-US" altLang="ko-KR" sz="1100" dirty="0">
              <a:solidFill>
                <a:srgbClr val="6AA3D8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177800" indent="-17780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고객 편의성 및 혜택 추구</a:t>
            </a:r>
          </a:p>
          <a:p>
            <a:pPr marL="177800" indent="-17780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데이터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기반상품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서비스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플랫폼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경쟁력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강화</a:t>
            </a:r>
          </a:p>
        </p:txBody>
      </p:sp>
      <p:cxnSp>
        <p:nvCxnSpPr>
          <p:cNvPr id="71" name="직선 연결선 70">
            <a:extLst>
              <a:ext uri="{FF2B5EF4-FFF2-40B4-BE49-F238E27FC236}">
                <a16:creationId xmlns:a16="http://schemas.microsoft.com/office/drawing/2014/main" id="{04BE1820-1006-44E1-A041-2DA4176997BB}"/>
              </a:ext>
            </a:extLst>
          </p:cNvPr>
          <p:cNvCxnSpPr>
            <a:cxnSpLocks/>
          </p:cNvCxnSpPr>
          <p:nvPr/>
        </p:nvCxnSpPr>
        <p:spPr>
          <a:xfrm>
            <a:off x="5471658" y="1674205"/>
            <a:ext cx="4320480" cy="0"/>
          </a:xfrm>
          <a:prstGeom prst="line">
            <a:avLst/>
          </a:prstGeom>
          <a:ln>
            <a:solidFill>
              <a:srgbClr val="0042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id="{A25D710F-11D2-4912-909D-D9D86F41BB8C}"/>
              </a:ext>
            </a:extLst>
          </p:cNvPr>
          <p:cNvCxnSpPr>
            <a:cxnSpLocks/>
          </p:cNvCxnSpPr>
          <p:nvPr/>
        </p:nvCxnSpPr>
        <p:spPr>
          <a:xfrm>
            <a:off x="5471658" y="3371234"/>
            <a:ext cx="43204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텍스트 개체 틀 2">
            <a:extLst>
              <a:ext uri="{FF2B5EF4-FFF2-40B4-BE49-F238E27FC236}">
                <a16:creationId xmlns:a16="http://schemas.microsoft.com/office/drawing/2014/main" id="{CFC5DADC-F806-48EB-AC28-6D1A420F4AA9}"/>
              </a:ext>
            </a:extLst>
          </p:cNvPr>
          <p:cNvSpPr txBox="1">
            <a:spLocks/>
          </p:cNvSpPr>
          <p:nvPr/>
        </p:nvSpPr>
        <p:spPr>
          <a:xfrm>
            <a:off x="5394515" y="3463004"/>
            <a:ext cx="4493588" cy="291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100" b="0" kern="120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defRPr>
            </a:lvl1pPr>
            <a:lvl2pPr marL="48719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390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58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781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97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3172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36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563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상생</a:t>
            </a:r>
          </a:p>
        </p:txBody>
      </p:sp>
      <p:sp>
        <p:nvSpPr>
          <p:cNvPr id="77" name="텍스트 개체 틀 5">
            <a:extLst>
              <a:ext uri="{FF2B5EF4-FFF2-40B4-BE49-F238E27FC236}">
                <a16:creationId xmlns:a16="http://schemas.microsoft.com/office/drawing/2014/main" id="{1CDCDBFB-A5FC-48B6-B8A9-CAEE4A7A9D27}"/>
              </a:ext>
            </a:extLst>
          </p:cNvPr>
          <p:cNvSpPr txBox="1">
            <a:spLocks/>
          </p:cNvSpPr>
          <p:nvPr/>
        </p:nvSpPr>
        <p:spPr>
          <a:xfrm>
            <a:off x="5394515" y="3806019"/>
            <a:ext cx="2381399" cy="1080120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ko-KR" altLang="en-US" sz="110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생태계 확장 </a:t>
            </a:r>
            <a:r>
              <a:rPr lang="en-US" altLang="ko-KR" sz="110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· </a:t>
            </a:r>
            <a:r>
              <a:rPr lang="ko-KR" altLang="en-US" sz="1100" dirty="0" err="1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핀테크</a:t>
            </a:r>
            <a:r>
              <a:rPr lang="en-US" altLang="ko-KR" sz="110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/</a:t>
            </a:r>
            <a:r>
              <a:rPr lang="ko-KR" altLang="en-US" sz="1100" dirty="0" err="1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스타트업</a:t>
            </a:r>
            <a:r>
              <a:rPr lang="ko-KR" altLang="en-US" sz="110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상생</a:t>
            </a:r>
            <a:endParaRPr lang="en-US" altLang="ko-KR" sz="1100" dirty="0">
              <a:solidFill>
                <a:srgbClr val="6AA3D8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177800" indent="-17780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異업종 </a:t>
            </a: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선도사와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협력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및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SI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펀드 통해 더욱 강력한 신한 중심 생태계 확대</a:t>
            </a:r>
          </a:p>
          <a:p>
            <a:pPr marL="177800" indent="-17780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핀테크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스타트업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생태계 조성을 통한 협업 모델 발굴 및 투자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강화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5D6CCD2E-E431-466F-95D5-7A59CE315DA4}"/>
              </a:ext>
            </a:extLst>
          </p:cNvPr>
          <p:cNvCxnSpPr>
            <a:cxnSpLocks/>
          </p:cNvCxnSpPr>
          <p:nvPr/>
        </p:nvCxnSpPr>
        <p:spPr>
          <a:xfrm>
            <a:off x="5471658" y="5057908"/>
            <a:ext cx="43204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텍스트 개체 틀 2">
            <a:extLst>
              <a:ext uri="{FF2B5EF4-FFF2-40B4-BE49-F238E27FC236}">
                <a16:creationId xmlns:a16="http://schemas.microsoft.com/office/drawing/2014/main" id="{E659E08D-FD1F-45F9-A06E-69300A8F44F4}"/>
              </a:ext>
            </a:extLst>
          </p:cNvPr>
          <p:cNvSpPr txBox="1">
            <a:spLocks/>
          </p:cNvSpPr>
          <p:nvPr/>
        </p:nvSpPr>
        <p:spPr>
          <a:xfrm>
            <a:off x="5394515" y="5157674"/>
            <a:ext cx="4493588" cy="291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100" b="0" kern="120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defRPr>
            </a:lvl1pPr>
            <a:lvl2pPr marL="48719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390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58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781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97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3172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36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563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창조</a:t>
            </a:r>
          </a:p>
        </p:txBody>
      </p:sp>
      <p:sp>
        <p:nvSpPr>
          <p:cNvPr id="80" name="텍스트 개체 틀 5">
            <a:extLst>
              <a:ext uri="{FF2B5EF4-FFF2-40B4-BE49-F238E27FC236}">
                <a16:creationId xmlns:a16="http://schemas.microsoft.com/office/drawing/2014/main" id="{91B20334-6174-4DCB-A0A9-6A2EE58C313E}"/>
              </a:ext>
            </a:extLst>
          </p:cNvPr>
          <p:cNvSpPr txBox="1">
            <a:spLocks/>
          </p:cNvSpPr>
          <p:nvPr/>
        </p:nvSpPr>
        <p:spPr>
          <a:xfrm>
            <a:off x="5394515" y="5500689"/>
            <a:ext cx="2561419" cy="1080120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ko-KR" altLang="en-US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혁신적 비즈니스 모델 구축</a:t>
            </a:r>
            <a:endParaRPr lang="en-US" altLang="ko-KR" sz="1100" dirty="0">
              <a:solidFill>
                <a:srgbClr val="6AA3D8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177800" indent="-17780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신한만의 차별화된 새로운 디지털 사업모델 개발</a:t>
            </a:r>
          </a:p>
          <a:p>
            <a:pPr marL="177800" indent="-17780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디지털 신기술 기반 생활 플랫폼과의 연결</a:t>
            </a:r>
          </a:p>
        </p:txBody>
      </p:sp>
      <p:sp>
        <p:nvSpPr>
          <p:cNvPr id="82" name="텍스트 개체 틀 5">
            <a:extLst>
              <a:ext uri="{FF2B5EF4-FFF2-40B4-BE49-F238E27FC236}">
                <a16:creationId xmlns:a16="http://schemas.microsoft.com/office/drawing/2014/main" id="{33696E6B-FA62-48BE-951D-497EB8B42EAE}"/>
              </a:ext>
            </a:extLst>
          </p:cNvPr>
          <p:cNvSpPr txBox="1">
            <a:spLocks/>
          </p:cNvSpPr>
          <p:nvPr/>
        </p:nvSpPr>
        <p:spPr>
          <a:xfrm>
            <a:off x="8221368" y="3438401"/>
            <a:ext cx="1338085" cy="44384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 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Future’s Lab</a:t>
            </a:r>
          </a:p>
          <a:p>
            <a:pPr marL="0" indent="0" algn="ctr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스타트업 </a:t>
            </a: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육성 및 </a:t>
            </a: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협업 모델 발굴 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글로벌 확장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7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5" name="텍스트 개체 틀 5">
            <a:extLst>
              <a:ext uri="{FF2B5EF4-FFF2-40B4-BE49-F238E27FC236}">
                <a16:creationId xmlns:a16="http://schemas.microsoft.com/office/drawing/2014/main" id="{BBA81BCD-3661-42E1-9E39-3A8396E95444}"/>
              </a:ext>
            </a:extLst>
          </p:cNvPr>
          <p:cNvSpPr txBox="1">
            <a:spLocks/>
          </p:cNvSpPr>
          <p:nvPr/>
        </p:nvSpPr>
        <p:spPr>
          <a:xfrm>
            <a:off x="882489" y="4685687"/>
            <a:ext cx="2400742" cy="360040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 </a:t>
            </a:r>
            <a:r>
              <a:rPr lang="en-US" altLang="ko-KR" sz="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FacePay</a:t>
            </a:r>
            <a:endParaRPr lang="en-US" altLang="ko-KR" sz="700" dirty="0" smtClean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 algn="r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국내 최초 얼굴 인식 결제 </a:t>
            </a: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서비스</a:t>
            </a:r>
            <a:endParaRPr lang="ko-KR" altLang="en-US" sz="7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87" name="Picture 4" descr="신한퓨처스랩 데모데이 2019에 대한 이미지 검색결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7626" y="3899032"/>
            <a:ext cx="1671847" cy="108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텍스트 개체 틀 5">
            <a:extLst>
              <a:ext uri="{FF2B5EF4-FFF2-40B4-BE49-F238E27FC236}">
                <a16:creationId xmlns:a16="http://schemas.microsoft.com/office/drawing/2014/main" id="{AB09161C-13BC-4BA6-A1FC-BA2A9CFF1D98}"/>
              </a:ext>
            </a:extLst>
          </p:cNvPr>
          <p:cNvSpPr txBox="1">
            <a:spLocks/>
          </p:cNvSpPr>
          <p:nvPr/>
        </p:nvSpPr>
        <p:spPr>
          <a:xfrm>
            <a:off x="7826625" y="5202597"/>
            <a:ext cx="2212180" cy="44384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국내 금융그룹 최초 </a:t>
            </a: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AI </a:t>
            </a: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전문 회사 설립</a:t>
            </a:r>
          </a:p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AI </a:t>
            </a: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투자자문 서비스 및 상품 출시</a:t>
            </a:r>
          </a:p>
        </p:txBody>
      </p:sp>
      <p:grpSp>
        <p:nvGrpSpPr>
          <p:cNvPr id="90" name="그룹 89"/>
          <p:cNvGrpSpPr/>
          <p:nvPr/>
        </p:nvGrpSpPr>
        <p:grpSpPr>
          <a:xfrm>
            <a:off x="4294267" y="2354403"/>
            <a:ext cx="764420" cy="1084218"/>
            <a:chOff x="4294267" y="2354403"/>
            <a:chExt cx="764420" cy="1084218"/>
          </a:xfrm>
        </p:grpSpPr>
        <p:pic>
          <p:nvPicPr>
            <p:cNvPr id="92" name="그림 91">
              <a:extLst>
                <a:ext uri="{FF2B5EF4-FFF2-40B4-BE49-F238E27FC236}">
                  <a16:creationId xmlns:a16="http://schemas.microsoft.com/office/drawing/2014/main" id="{3958A07D-51C9-448B-90CD-D2F030AAB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6725" y="2354403"/>
              <a:ext cx="741962" cy="1004699"/>
            </a:xfrm>
            <a:prstGeom prst="rect">
              <a:avLst/>
            </a:prstGeom>
          </p:spPr>
        </p:pic>
        <p:pic>
          <p:nvPicPr>
            <p:cNvPr id="93" name="그림 9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159" t="26143" r="17062" b="25538"/>
            <a:stretch/>
          </p:blipFill>
          <p:spPr>
            <a:xfrm>
              <a:off x="4359283" y="2397967"/>
              <a:ext cx="619200" cy="1013507"/>
            </a:xfrm>
            <a:prstGeom prst="roundRect">
              <a:avLst>
                <a:gd name="adj" fmla="val 8934"/>
              </a:avLst>
            </a:prstGeom>
            <a:ln>
              <a:noFill/>
            </a:ln>
            <a:effectLst/>
          </p:spPr>
        </p:pic>
        <p:sp>
          <p:nvSpPr>
            <p:cNvPr id="96" name="직사각형 95"/>
            <p:cNvSpPr/>
            <p:nvPr/>
          </p:nvSpPr>
          <p:spPr bwMode="gray">
            <a:xfrm>
              <a:off x="4294267" y="3357627"/>
              <a:ext cx="749232" cy="80994"/>
            </a:xfrm>
            <a:prstGeom prst="rect">
              <a:avLst/>
            </a:prstGeom>
            <a:solidFill>
              <a:srgbClr val="F3F6FB"/>
            </a:solidFill>
            <a:ln>
              <a:noFill/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</p:grpSp>
      <p:cxnSp>
        <p:nvCxnSpPr>
          <p:cNvPr id="97" name="직선 연결선 96">
            <a:extLst>
              <a:ext uri="{FF2B5EF4-FFF2-40B4-BE49-F238E27FC236}">
                <a16:creationId xmlns:a16="http://schemas.microsoft.com/office/drawing/2014/main" id="{F88A7C45-8398-4F92-B73D-ACF3F5463920}"/>
              </a:ext>
            </a:extLst>
          </p:cNvPr>
          <p:cNvCxnSpPr>
            <a:cxnSpLocks/>
          </p:cNvCxnSpPr>
          <p:nvPr/>
        </p:nvCxnSpPr>
        <p:spPr>
          <a:xfrm>
            <a:off x="702469" y="3371234"/>
            <a:ext cx="432048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72167" y="5560752"/>
            <a:ext cx="1667306" cy="1099491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368" y="1706686"/>
            <a:ext cx="1554109" cy="1661677"/>
          </a:xfrm>
          <a:prstGeom prst="rect">
            <a:avLst/>
          </a:prstGeom>
        </p:spPr>
      </p:pic>
      <p:sp>
        <p:nvSpPr>
          <p:cNvPr id="49" name="텍스트 개체 틀 5">
            <a:extLst>
              <a:ext uri="{FF2B5EF4-FFF2-40B4-BE49-F238E27FC236}">
                <a16:creationId xmlns:a16="http://schemas.microsoft.com/office/drawing/2014/main" id="{BBA81BCD-3661-42E1-9E39-3A8396E95444}"/>
              </a:ext>
            </a:extLst>
          </p:cNvPr>
          <p:cNvSpPr txBox="1">
            <a:spLocks/>
          </p:cNvSpPr>
          <p:nvPr/>
        </p:nvSpPr>
        <p:spPr>
          <a:xfrm>
            <a:off x="7044741" y="3006354"/>
            <a:ext cx="1146560" cy="360040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마이데이터</a:t>
            </a: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ko-KR" alt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본허가</a:t>
            </a: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획득</a:t>
            </a:r>
            <a:endParaRPr lang="en-US" altLang="ko-KR" sz="700" dirty="0" smtClean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 algn="r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그룹 </a:t>
            </a:r>
            <a:r>
              <a:rPr lang="ko-KR" altLang="en-US" sz="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데이터댐</a:t>
            </a: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구축 추진</a:t>
            </a:r>
            <a:endParaRPr lang="en-US" altLang="ko-KR" sz="700" dirty="0" smtClean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pic>
        <p:nvPicPr>
          <p:cNvPr id="52" name="그림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143" y="3713579"/>
            <a:ext cx="1664223" cy="1238133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6300" y="5503253"/>
            <a:ext cx="768500" cy="1048256"/>
          </a:xfrm>
          <a:prstGeom prst="rect">
            <a:avLst/>
          </a:prstGeom>
        </p:spPr>
      </p:pic>
      <p:sp>
        <p:nvSpPr>
          <p:cNvPr id="55" name="텍스트 개체 틀 5">
            <a:extLst>
              <a:ext uri="{FF2B5EF4-FFF2-40B4-BE49-F238E27FC236}">
                <a16:creationId xmlns:a16="http://schemas.microsoft.com/office/drawing/2014/main" id="{AF801057-68E2-4329-BC4A-611DE1F3B30C}"/>
              </a:ext>
            </a:extLst>
          </p:cNvPr>
          <p:cNvSpPr txBox="1">
            <a:spLocks/>
          </p:cNvSpPr>
          <p:nvPr/>
        </p:nvSpPr>
        <p:spPr>
          <a:xfrm>
            <a:off x="3250165" y="5177683"/>
            <a:ext cx="980696" cy="360040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ko-KR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AI</a:t>
            </a: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기반</a:t>
            </a:r>
            <a:endParaRPr lang="en-US" altLang="ko-KR" sz="7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altLang="ko-KR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Contact Center</a:t>
            </a:r>
            <a:endParaRPr lang="ko-KR" altLang="en-US" sz="700" dirty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pic>
        <p:nvPicPr>
          <p:cNvPr id="61" name="그림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760" y="5518938"/>
            <a:ext cx="847190" cy="1032571"/>
          </a:xfrm>
          <a:prstGeom prst="rect">
            <a:avLst/>
          </a:prstGeom>
        </p:spPr>
      </p:pic>
      <p:sp>
        <p:nvSpPr>
          <p:cNvPr id="62" name="텍스트 개체 틀 5">
            <a:extLst>
              <a:ext uri="{FF2B5EF4-FFF2-40B4-BE49-F238E27FC236}">
                <a16:creationId xmlns:a16="http://schemas.microsoft.com/office/drawing/2014/main" id="{AF801057-68E2-4329-BC4A-611DE1F3B30C}"/>
              </a:ext>
            </a:extLst>
          </p:cNvPr>
          <p:cNvSpPr txBox="1">
            <a:spLocks/>
          </p:cNvSpPr>
          <p:nvPr/>
        </p:nvSpPr>
        <p:spPr>
          <a:xfrm>
            <a:off x="4114261" y="5177683"/>
            <a:ext cx="980696" cy="360040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그룹 </a:t>
            </a:r>
            <a:r>
              <a:rPr lang="ko-KR" altLang="en-US" sz="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클라우드</a:t>
            </a:r>
            <a:endParaRPr lang="en-US" altLang="ko-KR" sz="700" dirty="0" smtClean="0">
              <a:solidFill>
                <a:schemeClr val="tx1">
                  <a:lumMod val="65000"/>
                  <a:lumOff val="3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ko-KR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플랫폼 </a:t>
            </a:r>
            <a:r>
              <a:rPr lang="ko-KR" alt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구축 </a:t>
            </a:r>
          </a:p>
        </p:txBody>
      </p:sp>
      <p:sp>
        <p:nvSpPr>
          <p:cNvPr id="6" name="직사각형 5"/>
          <p:cNvSpPr/>
          <p:nvPr/>
        </p:nvSpPr>
        <p:spPr bwMode="gray">
          <a:xfrm>
            <a:off x="4459110" y="5886673"/>
            <a:ext cx="292528" cy="223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74877" y="5912111"/>
            <a:ext cx="5280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Cloud</a:t>
            </a:r>
            <a:endParaRPr lang="ko-KR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1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외부 제휴를 통한 디지털 전환</a:t>
            </a: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23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8C1ED41-5CD0-4FED-AA8F-947BF173AF4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/>
              <a:t>디지털 금융 혁명을 위한 외부 제휴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2EFDE51-05BB-4C5E-AE63-E526DEB4E61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95049" y="1348427"/>
            <a:ext cx="4493588" cy="291486"/>
          </a:xfrm>
        </p:spPr>
        <p:txBody>
          <a:bodyPr>
            <a:normAutofit lnSpcReduction="10000"/>
          </a:bodyPr>
          <a:lstStyle/>
          <a:p>
            <a:r>
              <a:rPr lang="ko-KR" altLang="en-US" dirty="0"/>
              <a:t>파괴적인 모델 대응</a:t>
            </a:r>
            <a:r>
              <a:rPr lang="en-US" altLang="ko-KR" dirty="0"/>
              <a:t>/</a:t>
            </a:r>
            <a:r>
              <a:rPr lang="ko-KR" altLang="en-US" dirty="0"/>
              <a:t>구축</a:t>
            </a:r>
          </a:p>
        </p:txBody>
      </p:sp>
      <p:sp>
        <p:nvSpPr>
          <p:cNvPr id="101" name="텍스트 개체 틀 2">
            <a:extLst>
              <a:ext uri="{FF2B5EF4-FFF2-40B4-BE49-F238E27FC236}">
                <a16:creationId xmlns:a16="http://schemas.microsoft.com/office/drawing/2014/main" id="{8CF78A0C-07C2-4F23-9083-5557BB3E246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5326" y="1763239"/>
            <a:ext cx="4493588" cy="291486"/>
          </a:xfrm>
        </p:spPr>
        <p:txBody>
          <a:bodyPr/>
          <a:lstStyle/>
          <a:p>
            <a:r>
              <a:rPr lang="ko-KR" altLang="en-US" dirty="0"/>
              <a:t>새로운 </a:t>
            </a:r>
            <a:r>
              <a:rPr lang="ko-KR" altLang="en-US" dirty="0" err="1"/>
              <a:t>경쟁자들과의</a:t>
            </a:r>
            <a:r>
              <a:rPr lang="ko-KR" altLang="en-US" dirty="0"/>
              <a:t> 협업 필요성</a:t>
            </a:r>
          </a:p>
        </p:txBody>
      </p:sp>
      <p:sp>
        <p:nvSpPr>
          <p:cNvPr id="102" name="텍스트 개체 틀 5">
            <a:extLst>
              <a:ext uri="{FF2B5EF4-FFF2-40B4-BE49-F238E27FC236}">
                <a16:creationId xmlns:a16="http://schemas.microsoft.com/office/drawing/2014/main" id="{89E408BF-54AD-4594-8F27-451483F75B5C}"/>
              </a:ext>
            </a:extLst>
          </p:cNvPr>
          <p:cNvSpPr txBox="1">
            <a:spLocks/>
          </p:cNvSpPr>
          <p:nvPr/>
        </p:nvSpPr>
        <p:spPr>
          <a:xfrm>
            <a:off x="625326" y="2106254"/>
            <a:ext cx="4361619" cy="720079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ko-KR" altLang="en-US" sz="10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산업의 경계가 허물어지는 디지털 시대</a:t>
            </a:r>
            <a:r>
              <a:rPr lang="en-US" altLang="ko-KR" sz="10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이종 사업자와의 협업</a:t>
            </a: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0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제휴를 적극 </a:t>
            </a:r>
            <a:r>
              <a:rPr lang="en-US" altLang="ko-KR" sz="10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확대 하고 있습니다</a:t>
            </a:r>
            <a:r>
              <a:rPr lang="en-US" altLang="ko-KR" sz="10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  <a:p>
            <a:pPr marL="0" indent="0" latinLnBrk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altLang="ko-KR" sz="3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0" indent="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ko-KR" altLang="en-US" sz="10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신한금융그룹 주요 제휴사</a:t>
            </a:r>
          </a:p>
        </p:txBody>
      </p:sp>
      <p:sp>
        <p:nvSpPr>
          <p:cNvPr id="103" name="텍스트 개체 틀 2">
            <a:extLst>
              <a:ext uri="{FF2B5EF4-FFF2-40B4-BE49-F238E27FC236}">
                <a16:creationId xmlns:a16="http://schemas.microsoft.com/office/drawing/2014/main" id="{A6AE8E49-B43F-4534-A6CA-118A9AFB5F67}"/>
              </a:ext>
            </a:extLst>
          </p:cNvPr>
          <p:cNvSpPr txBox="1">
            <a:spLocks/>
          </p:cNvSpPr>
          <p:nvPr/>
        </p:nvSpPr>
        <p:spPr>
          <a:xfrm>
            <a:off x="5395049" y="1763239"/>
            <a:ext cx="4493588" cy="2914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100" b="0" kern="120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defRPr>
            </a:lvl1pPr>
            <a:lvl2pPr marL="48719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390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58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781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97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3172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36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563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/>
              <a:t>신한 </a:t>
            </a:r>
            <a:r>
              <a:rPr lang="en-US" altLang="ko-KR" dirty="0"/>
              <a:t>Future’s Lab</a:t>
            </a:r>
            <a:endParaRPr lang="ko-KR" altLang="en-US" dirty="0"/>
          </a:p>
        </p:txBody>
      </p:sp>
      <p:sp>
        <p:nvSpPr>
          <p:cNvPr id="104" name="텍스트 개체 틀 5">
            <a:extLst>
              <a:ext uri="{FF2B5EF4-FFF2-40B4-BE49-F238E27FC236}">
                <a16:creationId xmlns:a16="http://schemas.microsoft.com/office/drawing/2014/main" id="{E914BAB7-34DF-47FD-BB3B-B99A82474264}"/>
              </a:ext>
            </a:extLst>
          </p:cNvPr>
          <p:cNvSpPr txBox="1">
            <a:spLocks/>
          </p:cNvSpPr>
          <p:nvPr/>
        </p:nvSpPr>
        <p:spPr>
          <a:xfrm>
            <a:off x="5395049" y="2106254"/>
            <a:ext cx="4596452" cy="571628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국내 금융권 최초의 </a:t>
            </a: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핀테크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육성 프로그램인 신한 </a:t>
            </a:r>
            <a:r>
              <a:rPr lang="ko-KR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퓨처스랩은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기업 육성 및 유망 </a:t>
            </a: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스타트업에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대한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투자를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통해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협업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관계를 강화해 가고 있습니다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</p:txBody>
      </p:sp>
      <p:graphicFrame>
        <p:nvGraphicFramePr>
          <p:cNvPr id="105" name="표 7">
            <a:extLst>
              <a:ext uri="{FF2B5EF4-FFF2-40B4-BE49-F238E27FC236}">
                <a16:creationId xmlns:a16="http://schemas.microsoft.com/office/drawing/2014/main" id="{AE536CA1-6F01-475D-9987-0DDFECFC814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91001" y="2571183"/>
          <a:ext cx="4428494" cy="1575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962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1139208">
                  <a:extLst>
                    <a:ext uri="{9D8B030D-6E8A-4147-A177-3AD203B41FA5}">
                      <a16:colId xmlns:a16="http://schemas.microsoft.com/office/drawing/2014/main" val="1507981873"/>
                    </a:ext>
                  </a:extLst>
                </a:gridCol>
                <a:gridCol w="667811">
                  <a:extLst>
                    <a:ext uri="{9D8B030D-6E8A-4147-A177-3AD203B41FA5}">
                      <a16:colId xmlns:a16="http://schemas.microsoft.com/office/drawing/2014/main" val="3056651119"/>
                    </a:ext>
                  </a:extLst>
                </a:gridCol>
                <a:gridCol w="1567455">
                  <a:extLst>
                    <a:ext uri="{9D8B030D-6E8A-4147-A177-3AD203B41FA5}">
                      <a16:colId xmlns:a16="http://schemas.microsoft.com/office/drawing/2014/main" val="1502559237"/>
                    </a:ext>
                  </a:extLst>
                </a:gridCol>
                <a:gridCol w="504058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17501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국가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0" dirty="0" err="1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회차</a:t>
                      </a:r>
                      <a:endParaRPr lang="ko-KR" altLang="en-US" sz="7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발굴</a:t>
                      </a:r>
                      <a:r>
                        <a:rPr lang="en-US" altLang="ko-KR" sz="7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·</a:t>
                      </a:r>
                      <a:r>
                        <a:rPr lang="ko-KR" altLang="en-US" sz="7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육성</a:t>
                      </a: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적용 기술</a:t>
                      </a: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비고</a:t>
                      </a: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7501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한국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1~5</a:t>
                      </a:r>
                      <a:r>
                        <a:rPr lang="ko-KR" altLang="en-US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 </a:t>
                      </a:r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(2015~2019)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111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P2P, AI, VR/AR </a:t>
                      </a:r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등</a:t>
                      </a: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214</a:t>
                      </a:r>
                      <a:r>
                        <a:rPr lang="ko-KR" altLang="en-US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개</a:t>
                      </a:r>
                      <a:endParaRPr lang="en-US" altLang="ko-KR" sz="7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기업 육성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6-1,2</a:t>
                      </a:r>
                      <a:r>
                        <a:rPr lang="ko-KR" altLang="en-US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 </a:t>
                      </a:r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(2020)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55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Data Analytics, Health Tech </a:t>
                      </a:r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등</a:t>
                      </a: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67839"/>
                  </a:ext>
                </a:extLst>
              </a:tr>
              <a:tr h="175017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베트남</a:t>
                      </a:r>
                      <a:endParaRPr lang="ko-KR" altLang="en-US" sz="700" baseline="30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</a:t>
                      </a:r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 </a:t>
                      </a:r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(2017)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Payment, e-Wallet </a:t>
                      </a:r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등</a:t>
                      </a: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 latinLnBrk="1"/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427323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700" baseline="30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</a:t>
                      </a:r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 </a:t>
                      </a:r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(2018)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P2P, </a:t>
                      </a:r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소액투자 중계 등</a:t>
                      </a: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 latinLnBrk="1"/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277892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700" baseline="30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</a:t>
                      </a:r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 </a:t>
                      </a:r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(2019)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10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700" dirty="0" err="1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챗봇</a:t>
                      </a:r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안면인식 등</a:t>
                      </a: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 latinLnBrk="1"/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9028401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</a:t>
                      </a:r>
                      <a:r>
                        <a:rPr lang="ko-KR" altLang="en-US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</a:t>
                      </a:r>
                      <a:r>
                        <a:rPr lang="en-US" altLang="ko-KR" sz="7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(2020)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19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InsureTech</a:t>
                      </a:r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</a:t>
                      </a:r>
                      <a:r>
                        <a:rPr lang="en-US" altLang="ko-KR" sz="7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Logistics, </a:t>
                      </a:r>
                      <a:r>
                        <a:rPr lang="en-US" altLang="ko-KR" sz="700" baseline="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EdTech</a:t>
                      </a:r>
                      <a:r>
                        <a:rPr lang="en-US" altLang="ko-KR" sz="7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7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등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513846"/>
                  </a:ext>
                </a:extLst>
              </a:tr>
              <a:tr h="17501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인니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</a:t>
                      </a:r>
                      <a:r>
                        <a:rPr lang="ko-KR" altLang="en-US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 </a:t>
                      </a:r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2020 </a:t>
                      </a:r>
                      <a:r>
                        <a:rPr lang="ko-KR" altLang="en-US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上</a:t>
                      </a:r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Robo-Advisor, </a:t>
                      </a:r>
                      <a:r>
                        <a:rPr lang="ko-KR" altLang="en-US" sz="7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보안 등</a:t>
                      </a: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 latinLnBrk="1"/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  <a:tr h="17501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</a:t>
                      </a:r>
                      <a:r>
                        <a:rPr lang="ko-KR" altLang="en-US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 </a:t>
                      </a:r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 </a:t>
                      </a:r>
                      <a:r>
                        <a:rPr lang="ko-KR" altLang="en-US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下</a:t>
                      </a:r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7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Fintech,</a:t>
                      </a:r>
                      <a:r>
                        <a:rPr lang="en-US" altLang="ko-KR" sz="7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Digital marketing </a:t>
                      </a:r>
                      <a:r>
                        <a:rPr lang="ko-KR" altLang="en-US" sz="7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등</a:t>
                      </a:r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2317761"/>
                  </a:ext>
                </a:extLst>
              </a:tr>
            </a:tbl>
          </a:graphicData>
        </a:graphic>
      </p:graphicFrame>
      <p:sp>
        <p:nvSpPr>
          <p:cNvPr id="106" name="텍스트 개체 틀 5">
            <a:extLst>
              <a:ext uri="{FF2B5EF4-FFF2-40B4-BE49-F238E27FC236}">
                <a16:creationId xmlns:a16="http://schemas.microsoft.com/office/drawing/2014/main" id="{4D309864-BDF7-4A0D-B999-48C829FFCD60}"/>
              </a:ext>
            </a:extLst>
          </p:cNvPr>
          <p:cNvSpPr txBox="1">
            <a:spLocks/>
          </p:cNvSpPr>
          <p:nvPr/>
        </p:nvSpPr>
        <p:spPr>
          <a:xfrm>
            <a:off x="5394515" y="4276245"/>
            <a:ext cx="4428494" cy="2258500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ko-KR" altLang="en-US" sz="10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 </a:t>
            </a:r>
            <a:r>
              <a:rPr lang="en-US" altLang="ko-KR" sz="10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Future’s Lab </a:t>
            </a:r>
            <a:r>
              <a:rPr lang="ko-KR" altLang="en-US" sz="10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운영 현황</a:t>
            </a:r>
            <a:endParaRPr lang="en-US" altLang="ko-KR" sz="1000" dirty="0">
              <a:solidFill>
                <a:srgbClr val="6AA3D8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  <a:p>
            <a:pPr marL="0" indent="0" latinLnBrk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57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개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기업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359.7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억 원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투자</a:t>
            </a:r>
          </a:p>
          <a:p>
            <a:pPr marL="177800" indent="-177800" latinLnBrk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직접 투자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266.3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억 원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| 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간접 투자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93.4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억 원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177800" indent="-177800" latinLnBrk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0" indent="0" latinLnBrk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‘</a:t>
            </a: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원신한퓨처스펀드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’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조성 및 투자 확대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(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5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년간 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250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억원 규모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)</a:t>
            </a:r>
          </a:p>
          <a:p>
            <a:pPr marL="177800" indent="-177800" latinLnBrk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2020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6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월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101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억원 규모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호 펀드 조성 완료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177800" indent="-177800" latinLnBrk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2019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108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억원 규모 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호 펀드 조성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및 투자 완료</a:t>
            </a:r>
            <a:endParaRPr lang="en-US" altLang="ko-KR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177800" indent="-177800" latinLnBrk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0" indent="0" latinLnBrk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2019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년 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9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월 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‘</a:t>
            </a: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신한퓨처스랩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인도네시아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’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설립</a:t>
            </a:r>
          </a:p>
          <a:p>
            <a:pPr marL="177800" indent="-177800" latinLnBrk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2020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8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개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기업 </a:t>
            </a: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육성</a:t>
            </a: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107" name="표 7">
            <a:extLst>
              <a:ext uri="{FF2B5EF4-FFF2-40B4-BE49-F238E27FC236}">
                <a16:creationId xmlns:a16="http://schemas.microsoft.com/office/drawing/2014/main" id="{0340E154-71BD-405D-A5DF-030E596454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2469" y="2877862"/>
          <a:ext cx="1944216" cy="84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글로벌 </a:t>
                      </a:r>
                      <a: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ICT </a:t>
                      </a:r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기업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89705">
                <a:tc>
                  <a:txBody>
                    <a:bodyPr/>
                    <a:lstStyle/>
                    <a:p>
                      <a:pPr algn="l"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36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08" name="표 7">
            <a:extLst>
              <a:ext uri="{FF2B5EF4-FFF2-40B4-BE49-F238E27FC236}">
                <a16:creationId xmlns:a16="http://schemas.microsoft.com/office/drawing/2014/main" id="{E3EA20FF-C2E4-41F0-87D5-1CC7367DB1D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49023" y="2877862"/>
          <a:ext cx="1944216" cy="84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전자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89705">
                <a:tc>
                  <a:txBody>
                    <a:bodyPr/>
                    <a:lstStyle/>
                    <a:p>
                      <a:pPr algn="l"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36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pic>
        <p:nvPicPr>
          <p:cNvPr id="109" name="그림 108">
            <a:extLst>
              <a:ext uri="{FF2B5EF4-FFF2-40B4-BE49-F238E27FC236}">
                <a16:creationId xmlns:a16="http://schemas.microsoft.com/office/drawing/2014/main" id="{D90B2C1A-6507-4B95-917F-6E5855AF4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757" y="3249257"/>
            <a:ext cx="1741557" cy="297156"/>
          </a:xfrm>
          <a:prstGeom prst="rect">
            <a:avLst/>
          </a:prstGeom>
        </p:spPr>
      </p:pic>
      <p:graphicFrame>
        <p:nvGraphicFramePr>
          <p:cNvPr id="110" name="표 7">
            <a:extLst>
              <a:ext uri="{FF2B5EF4-FFF2-40B4-BE49-F238E27FC236}">
                <a16:creationId xmlns:a16="http://schemas.microsoft.com/office/drawing/2014/main" id="{DD138081-0B22-4C2A-83B7-593CBC25E5B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2469" y="3833479"/>
          <a:ext cx="1944216" cy="84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통신사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89705">
                <a:tc>
                  <a:txBody>
                    <a:bodyPr/>
                    <a:lstStyle/>
                    <a:p>
                      <a:pPr algn="l"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36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11" name="표 7">
            <a:extLst>
              <a:ext uri="{FF2B5EF4-FFF2-40B4-BE49-F238E27FC236}">
                <a16:creationId xmlns:a16="http://schemas.microsoft.com/office/drawing/2014/main" id="{4DF07F4E-865C-4279-9526-3F1BD221247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49023" y="3833479"/>
          <a:ext cx="1944216" cy="84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유통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89705">
                <a:tc>
                  <a:txBody>
                    <a:bodyPr/>
                    <a:lstStyle/>
                    <a:p>
                      <a:pPr algn="l"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36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12" name="표 7">
            <a:extLst>
              <a:ext uri="{FF2B5EF4-FFF2-40B4-BE49-F238E27FC236}">
                <a16:creationId xmlns:a16="http://schemas.microsoft.com/office/drawing/2014/main" id="{BD772813-016C-4F3E-9B6C-9FA306580FC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2469" y="4789096"/>
          <a:ext cx="1944216" cy="84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헬스케어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89705">
                <a:tc>
                  <a:txBody>
                    <a:bodyPr/>
                    <a:lstStyle/>
                    <a:p>
                      <a:pPr algn="l"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36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13" name="표 7">
            <a:extLst>
              <a:ext uri="{FF2B5EF4-FFF2-40B4-BE49-F238E27FC236}">
                <a16:creationId xmlns:a16="http://schemas.microsoft.com/office/drawing/2014/main" id="{FA25AE55-9C53-44DF-8B43-E85AFB6E7F2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49023" y="4789096"/>
          <a:ext cx="1944216" cy="84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생활</a:t>
                      </a:r>
                      <a: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89705">
                <a:tc>
                  <a:txBody>
                    <a:bodyPr/>
                    <a:lstStyle/>
                    <a:p>
                      <a:pPr algn="l"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36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14" name="표 7">
            <a:extLst>
              <a:ext uri="{FF2B5EF4-FFF2-40B4-BE49-F238E27FC236}">
                <a16:creationId xmlns:a16="http://schemas.microsoft.com/office/drawing/2014/main" id="{A7CABE3F-1353-456C-AF4F-456CDD493B0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2469" y="5744713"/>
          <a:ext cx="1944216" cy="84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교육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89705">
                <a:tc>
                  <a:txBody>
                    <a:bodyPr/>
                    <a:lstStyle/>
                    <a:p>
                      <a:pPr algn="l"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36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15" name="표 7">
            <a:extLst>
              <a:ext uri="{FF2B5EF4-FFF2-40B4-BE49-F238E27FC236}">
                <a16:creationId xmlns:a16="http://schemas.microsoft.com/office/drawing/2014/main" id="{34F0C2C7-E3C4-425A-A72F-04E47032A8B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049023" y="5744713"/>
          <a:ext cx="1944216" cy="841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25202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금융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89705">
                <a:tc>
                  <a:txBody>
                    <a:bodyPr/>
                    <a:lstStyle/>
                    <a:p>
                      <a:pPr algn="l" latinLnBrk="1"/>
                      <a:endParaRPr lang="ko-KR" altLang="en-US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36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pic>
        <p:nvPicPr>
          <p:cNvPr id="116" name="그림 115">
            <a:extLst>
              <a:ext uri="{FF2B5EF4-FFF2-40B4-BE49-F238E27FC236}">
                <a16:creationId xmlns:a16="http://schemas.microsoft.com/office/drawing/2014/main" id="{762CB426-3B15-4EF1-AC9B-AEB7DBD20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537" y="4146337"/>
            <a:ext cx="1274684" cy="336180"/>
          </a:xfrm>
          <a:prstGeom prst="rect">
            <a:avLst/>
          </a:prstGeom>
        </p:spPr>
      </p:pic>
      <p:pic>
        <p:nvPicPr>
          <p:cNvPr id="118" name="그림 117">
            <a:extLst>
              <a:ext uri="{FF2B5EF4-FFF2-40B4-BE49-F238E27FC236}">
                <a16:creationId xmlns:a16="http://schemas.microsoft.com/office/drawing/2014/main" id="{D285A3BD-E8B5-4D00-9169-BBD8A1AA3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549" y="4160180"/>
            <a:ext cx="245163" cy="253735"/>
          </a:xfrm>
          <a:prstGeom prst="rect">
            <a:avLst/>
          </a:prstGeom>
        </p:spPr>
      </p:pic>
      <p:pic>
        <p:nvPicPr>
          <p:cNvPr id="119" name="그림 118">
            <a:extLst>
              <a:ext uri="{FF2B5EF4-FFF2-40B4-BE49-F238E27FC236}">
                <a16:creationId xmlns:a16="http://schemas.microsoft.com/office/drawing/2014/main" id="{FBC0BAB3-D7BA-4C97-81BD-9EC7EB4F4D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704" y="4370990"/>
            <a:ext cx="844388" cy="446429"/>
          </a:xfrm>
          <a:prstGeom prst="rect">
            <a:avLst/>
          </a:prstGeom>
        </p:spPr>
      </p:pic>
      <p:pic>
        <p:nvPicPr>
          <p:cNvPr id="120" name="그림 119">
            <a:extLst>
              <a:ext uri="{FF2B5EF4-FFF2-40B4-BE49-F238E27FC236}">
                <a16:creationId xmlns:a16="http://schemas.microsoft.com/office/drawing/2014/main" id="{8B91B095-56C6-49B4-B125-815EEC2F04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824" b="40696"/>
          <a:stretch/>
        </p:blipFill>
        <p:spPr>
          <a:xfrm>
            <a:off x="4230861" y="4158481"/>
            <a:ext cx="794886" cy="178695"/>
          </a:xfrm>
          <a:prstGeom prst="rect">
            <a:avLst/>
          </a:prstGeom>
        </p:spPr>
      </p:pic>
      <p:pic>
        <p:nvPicPr>
          <p:cNvPr id="122" name="Picture 10" descr="네이버파이낸셜 이미지 검색결과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32585" y="5861773"/>
            <a:ext cx="809610" cy="22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6" descr="payco 이미지 검색결과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53131" y="6399513"/>
            <a:ext cx="540000" cy="2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38" descr="스타벅스 로고 이미지 검색결과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8972" y="4986573"/>
            <a:ext cx="245885" cy="24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10" descr="F:\SFL-V\startup logo\SFL - K\FOUNT.png">
            <a:extLst>
              <a:ext uri="{FF2B5EF4-FFF2-40B4-BE49-F238E27FC236}">
                <a16:creationId xmlns:a16="http://schemas.microsoft.com/office/drawing/2014/main" id="{EE72D970-E9A7-4CE9-AA03-9F1056036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0885" y="6153995"/>
            <a:ext cx="512246" cy="15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그림 1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77" y="4429595"/>
            <a:ext cx="437522" cy="328141"/>
          </a:xfrm>
          <a:prstGeom prst="rect">
            <a:avLst/>
          </a:prstGeom>
        </p:spPr>
      </p:pic>
      <p:pic>
        <p:nvPicPr>
          <p:cNvPr id="129" name="Picture 6" descr="마이크로소프트로고 이미지 검색결과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489" y="3233418"/>
            <a:ext cx="360000" cy="44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26" descr="아마존 로고 이미지 검색결과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5374" y="3275323"/>
            <a:ext cx="638962" cy="26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그림 1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802" y="3222377"/>
            <a:ext cx="712514" cy="400789"/>
          </a:xfrm>
          <a:prstGeom prst="rect">
            <a:avLst/>
          </a:prstGeom>
        </p:spPr>
      </p:pic>
      <p:pic>
        <p:nvPicPr>
          <p:cNvPr id="133" name="Picture 10" descr="제일제당 로고 이미지 검색결과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4777" y="5274605"/>
            <a:ext cx="783032" cy="33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3" descr="C:\Users\SG\Downloads\CI (1)\Tmoney\jpg\RGB\CI_Eng_V_Color_G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7134" y="5301690"/>
            <a:ext cx="277075" cy="33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8" descr="xgolf 로고 이미지 검색결과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397" y="5039628"/>
            <a:ext cx="633416" cy="23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4" descr="홈플러스 로고 이미지 검색결과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8848" y="4386447"/>
            <a:ext cx="427356" cy="37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32" descr="11번가 로고 이미지 검색결과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97" t="30522" r="12867" b="32019"/>
          <a:stretch/>
        </p:blipFill>
        <p:spPr bwMode="auto">
          <a:xfrm>
            <a:off x="3377116" y="4194485"/>
            <a:ext cx="349689" cy="1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4" descr="페이팔 로고 이미지 검색결과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0885" y="5850669"/>
            <a:ext cx="547157" cy="21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168" y="4972928"/>
            <a:ext cx="342071" cy="270864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025" y="6134566"/>
            <a:ext cx="532530" cy="229956"/>
          </a:xfrm>
          <a:prstGeom prst="rect">
            <a:avLst/>
          </a:prstGeom>
        </p:spPr>
      </p:pic>
      <p:pic>
        <p:nvPicPr>
          <p:cNvPr id="51" name="Picture 4" descr="다방로고 이미지 검색결과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8333" b="88889" l="0" r="46545">
                        <a14:foregroundMark x1="22182" y1="37500" x2="22182" y2="37500"/>
                        <a14:foregroundMark x1="29818" y1="37500" x2="29818" y2="37500"/>
                        <a14:foregroundMark x1="33818" y1="40278" x2="33818" y2="40278"/>
                        <a14:foregroundMark x1="40727" y1="38889" x2="40727" y2="38889"/>
                        <a14:foregroundMark x1="40727" y1="66667" x2="40727" y2="66667"/>
                        <a14:foregroundMark x1="10909" y1="68056" x2="10909" y2="68056"/>
                        <a14:foregroundMark x1="14545" y1="56944" x2="14545" y2="56944"/>
                        <a14:foregroundMark x1="7636" y1="27778" x2="7636" y2="27778"/>
                        <a14:foregroundMark x1="2909" y1="37500" x2="2909" y2="37500"/>
                        <a14:foregroundMark x1="2545" y1="59722" x2="2545" y2="59722"/>
                        <a14:foregroundMark x1="3636" y1="70833" x2="3636" y2="70833"/>
                        <a14:foregroundMark x1="12727" y1="36111" x2="12727" y2="36111"/>
                        <a14:foregroundMark x1="9818" y1="40278" x2="9818" y2="4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4159"/>
          <a:stretch/>
        </p:blipFill>
        <p:spPr bwMode="auto">
          <a:xfrm>
            <a:off x="4374375" y="6397313"/>
            <a:ext cx="510863" cy="24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5264C990-AA47-4FB4-9C4F-D6F0E137304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863" y="5172318"/>
            <a:ext cx="577485" cy="191278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753" y="5414154"/>
            <a:ext cx="664595" cy="148483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126" y="5144405"/>
            <a:ext cx="878869" cy="231148"/>
          </a:xfrm>
          <a:prstGeom prst="rect">
            <a:avLst/>
          </a:prstGeom>
        </p:spPr>
      </p:pic>
      <p:pic>
        <p:nvPicPr>
          <p:cNvPr id="56" name="그림 5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837" y="6346827"/>
            <a:ext cx="632262" cy="223922"/>
          </a:xfrm>
          <a:prstGeom prst="rect">
            <a:avLst/>
          </a:prstGeom>
        </p:spPr>
      </p:pic>
      <p:pic>
        <p:nvPicPr>
          <p:cNvPr id="57" name="그림 5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511" y="6042982"/>
            <a:ext cx="854588" cy="214096"/>
          </a:xfrm>
          <a:prstGeom prst="rect">
            <a:avLst/>
          </a:prstGeom>
        </p:spPr>
      </p:pic>
      <p:pic>
        <p:nvPicPr>
          <p:cNvPr id="58" name="그림 5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489" y="6064554"/>
            <a:ext cx="590136" cy="17095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9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8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직사각형 57"/>
          <p:cNvSpPr/>
          <p:nvPr/>
        </p:nvSpPr>
        <p:spPr bwMode="gray">
          <a:xfrm>
            <a:off x="540981" y="2167314"/>
            <a:ext cx="9540000" cy="4367431"/>
          </a:xfrm>
          <a:prstGeom prst="rect">
            <a:avLst/>
          </a:prstGeom>
          <a:solidFill>
            <a:srgbClr val="F3F7FC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Arial" panose="020B0604020202020204" pitchFamily="34" charset="0"/>
              <a:ea typeface="원신한 Bold" pitchFamily="50" charset="-127"/>
              <a:cs typeface="Arial" panose="020B0604020202020204" pitchFamily="34" charset="0"/>
            </a:endParaRPr>
          </a:p>
        </p:txBody>
      </p:sp>
      <p:sp>
        <p:nvSpPr>
          <p:cNvPr id="117" name="직사각형 116"/>
          <p:cNvSpPr/>
          <p:nvPr/>
        </p:nvSpPr>
        <p:spPr bwMode="auto">
          <a:xfrm>
            <a:off x="4512499" y="2771692"/>
            <a:ext cx="5334986" cy="3428626"/>
          </a:xfrm>
          <a:prstGeom prst="rect">
            <a:avLst/>
          </a:prstGeom>
          <a:solidFill>
            <a:schemeClr val="bg1"/>
          </a:solidFill>
          <a:ln w="9525" cap="rnd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latinLnBrk="0"/>
            <a:endParaRPr lang="ko-KR" altLang="en-US" sz="900" ker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 bwMode="gray">
          <a:xfrm>
            <a:off x="4671205" y="5382617"/>
            <a:ext cx="5049796" cy="648000"/>
          </a:xfrm>
          <a:prstGeom prst="rect">
            <a:avLst/>
          </a:prstGeom>
          <a:solidFill>
            <a:srgbClr val="F3F7FC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74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baseline="30000" dirty="0"/>
              <a:t>4</a:t>
            </a:r>
            <a:r>
              <a:rPr lang="ko-KR" altLang="en-US" baseline="30000" dirty="0"/>
              <a:t>대 전략 </a:t>
            </a:r>
            <a:r>
              <a:rPr lang="en-US" altLang="ko-KR" baseline="30000" dirty="0" smtClean="0">
                <a:solidFill>
                  <a:srgbClr val="D3A243"/>
                </a:solidFill>
              </a:rPr>
              <a:t>04</a:t>
            </a:r>
            <a:r>
              <a:rPr lang="en-US" altLang="ko-KR" dirty="0" smtClean="0"/>
              <a:t> </a:t>
            </a:r>
            <a:r>
              <a:rPr lang="ko-KR" altLang="en-US" dirty="0" smtClean="0"/>
              <a:t>지속가능경영 성과 창출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457246" latinLnBrk="0"/>
              <a:t>24</a:t>
            </a:fld>
            <a:endParaRPr lang="ko-KR" altLang="en-US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사다리꼴 59"/>
          <p:cNvSpPr/>
          <p:nvPr/>
        </p:nvSpPr>
        <p:spPr bwMode="auto">
          <a:xfrm>
            <a:off x="883762" y="3697627"/>
            <a:ext cx="3160714" cy="758946"/>
          </a:xfrm>
          <a:prstGeom prst="trapezoid">
            <a:avLst>
              <a:gd name="adj" fmla="val 38799"/>
            </a:avLst>
          </a:prstGeom>
          <a:pattFill prst="dkDn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ln w="9525" cap="flat" cmpd="sng" algn="ctr">
            <a:noFill/>
            <a:prstDash val="sys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900" smtClean="0">
              <a:solidFill>
                <a:srgbClr val="FF6600"/>
              </a:solidFill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sp>
        <p:nvSpPr>
          <p:cNvPr id="67" name="텍스트 개체 틀 5">
            <a:extLst>
              <a:ext uri="{FF2B5EF4-FFF2-40B4-BE49-F238E27FC236}">
                <a16:creationId xmlns:a16="http://schemas.microsoft.com/office/drawing/2014/main" id="{B2754FF0-7A8B-4162-9CD4-1ACF5DFF1AB4}"/>
              </a:ext>
            </a:extLst>
          </p:cNvPr>
          <p:cNvSpPr txBox="1">
            <a:spLocks/>
          </p:cNvSpPr>
          <p:nvPr/>
        </p:nvSpPr>
        <p:spPr>
          <a:xfrm>
            <a:off x="4446885" y="2296664"/>
            <a:ext cx="5677905" cy="42676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ko-KR" sz="140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Finance for IMPACT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ko-KR" altLang="en-US" sz="105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이해 관계자를 변화시키는 금융의 선한 </a:t>
            </a:r>
            <a:r>
              <a:rPr lang="ko-KR" altLang="en-US" sz="105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영향력</a:t>
            </a:r>
            <a:endParaRPr lang="en-US" altLang="ko-KR" sz="1400" b="1" dirty="0">
              <a:solidFill>
                <a:srgbClr val="D3A243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68" name="모서리가 둥근 직사각형 67"/>
          <p:cNvSpPr/>
          <p:nvPr/>
        </p:nvSpPr>
        <p:spPr bwMode="auto">
          <a:xfrm>
            <a:off x="1162444" y="3000265"/>
            <a:ext cx="2602271" cy="7221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 cap="rnd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latinLnBrk="0"/>
            <a:endParaRPr lang="ko-KR" altLang="en-US" sz="9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직사각형 70"/>
          <p:cNvSpPr/>
          <p:nvPr/>
        </p:nvSpPr>
        <p:spPr bwMode="auto">
          <a:xfrm>
            <a:off x="857207" y="4420012"/>
            <a:ext cx="3187269" cy="1574530"/>
          </a:xfrm>
          <a:prstGeom prst="rect">
            <a:avLst/>
          </a:prstGeom>
          <a:solidFill>
            <a:schemeClr val="bg1"/>
          </a:solidFill>
          <a:ln w="9525" cap="rnd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 latinLnBrk="0"/>
            <a:endParaRPr lang="ko-KR" altLang="en-US" sz="900" ker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1A5C7009-0F90-485B-AB72-E156DB78A2D7}"/>
              </a:ext>
            </a:extLst>
          </p:cNvPr>
          <p:cNvSpPr/>
          <p:nvPr/>
        </p:nvSpPr>
        <p:spPr>
          <a:xfrm>
            <a:off x="860082" y="4116996"/>
            <a:ext cx="600468" cy="241030"/>
          </a:xfrm>
          <a:prstGeom prst="rect">
            <a:avLst/>
          </a:prstGeom>
          <a:solidFill>
            <a:srgbClr val="021C6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46" latinLnBrk="0"/>
            <a:r>
              <a:rPr lang="en-US" altLang="ko-KR" sz="900" dirty="0" smtClean="0">
                <a:solidFill>
                  <a:prstClr val="white"/>
                </a:solidFill>
                <a:latin typeface="Arial" panose="020B0604020202020204" pitchFamily="34" charset="0"/>
                <a:ea typeface="원신한 Medium" panose="020B0603000000000000" pitchFamily="50" charset="-127"/>
                <a:cs typeface="Arial" panose="020B0604020202020204" pitchFamily="34" charset="0"/>
              </a:rPr>
              <a:t>2011 ~</a:t>
            </a:r>
            <a:endParaRPr lang="ko-KR" altLang="en-US" sz="900" dirty="0">
              <a:solidFill>
                <a:prstClr val="white"/>
              </a:solidFill>
              <a:latin typeface="Arial" panose="020B0604020202020204" pitchFamily="34" charset="0"/>
              <a:ea typeface="원신한 Medium" panose="020B06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1A5C7009-0F90-485B-AB72-E156DB78A2D7}"/>
              </a:ext>
            </a:extLst>
          </p:cNvPr>
          <p:cNvSpPr/>
          <p:nvPr/>
        </p:nvSpPr>
        <p:spPr>
          <a:xfrm>
            <a:off x="1170521" y="2705725"/>
            <a:ext cx="451141" cy="241030"/>
          </a:xfrm>
          <a:prstGeom prst="rect">
            <a:avLst/>
          </a:prstGeom>
          <a:solidFill>
            <a:srgbClr val="021C69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46" latinLnBrk="0"/>
            <a:r>
              <a:rPr lang="en-US" altLang="ko-KR" sz="900" dirty="0">
                <a:solidFill>
                  <a:prstClr val="white"/>
                </a:solidFill>
                <a:latin typeface="Arial" panose="020B0604020202020204" pitchFamily="34" charset="0"/>
                <a:ea typeface="원신한 Medium" panose="020B0603000000000000" pitchFamily="50" charset="-127"/>
                <a:cs typeface="Arial" panose="020B0604020202020204" pitchFamily="34" charset="0"/>
              </a:rPr>
              <a:t>1982</a:t>
            </a:r>
            <a:endParaRPr lang="ko-KR" altLang="en-US" sz="900" dirty="0">
              <a:solidFill>
                <a:prstClr val="white"/>
              </a:solidFill>
              <a:latin typeface="Arial" panose="020B0604020202020204" pitchFamily="34" charset="0"/>
              <a:ea typeface="원신한 Medium" panose="020B0603000000000000" pitchFamily="50" charset="-127"/>
              <a:cs typeface="Arial" panose="020B0604020202020204" pitchFamily="34" charset="0"/>
            </a:endParaRPr>
          </a:p>
        </p:txBody>
      </p: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84AC2D20-0E40-4756-8D0E-5FC453894D13}"/>
              </a:ext>
            </a:extLst>
          </p:cNvPr>
          <p:cNvCxnSpPr>
            <a:cxnSpLocks/>
          </p:cNvCxnSpPr>
          <p:nvPr/>
        </p:nvCxnSpPr>
        <p:spPr>
          <a:xfrm flipV="1">
            <a:off x="4104828" y="5184456"/>
            <a:ext cx="337210" cy="14758"/>
          </a:xfrm>
          <a:prstGeom prst="straightConnector1">
            <a:avLst/>
          </a:prstGeom>
          <a:ln w="12700">
            <a:solidFill>
              <a:srgbClr val="6AA3D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1124"/>
          <p:cNvSpPr>
            <a:spLocks noChangeArrowheads="1"/>
          </p:cNvSpPr>
          <p:nvPr/>
        </p:nvSpPr>
        <p:spPr bwMode="auto">
          <a:xfrm>
            <a:off x="1270464" y="3166053"/>
            <a:ext cx="2379697" cy="33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fontAlgn="ctr" latinLnBrk="0"/>
            <a:r>
              <a:rPr lang="en-US" altLang="ko-KR" sz="1100" dirty="0" smtClean="0">
                <a:solidFill>
                  <a:schemeClr val="accent2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“</a:t>
            </a:r>
            <a:r>
              <a:rPr lang="ko-KR" altLang="en-US" sz="1100" dirty="0" smtClean="0">
                <a:solidFill>
                  <a:schemeClr val="accent2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새롭게</a:t>
            </a:r>
            <a:r>
              <a:rPr lang="en-US" altLang="ko-KR" sz="1100" dirty="0" smtClean="0">
                <a:solidFill>
                  <a:schemeClr val="accent2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100" dirty="0" smtClean="0">
                <a:solidFill>
                  <a:schemeClr val="accent2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알차게</a:t>
            </a:r>
            <a:r>
              <a:rPr lang="en-US" altLang="ko-KR" sz="1100" dirty="0" smtClean="0">
                <a:solidFill>
                  <a:schemeClr val="accent2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100" dirty="0" smtClean="0">
                <a:solidFill>
                  <a:schemeClr val="accent2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따뜻하게</a:t>
            </a:r>
            <a:r>
              <a:rPr lang="en-US" altLang="ko-KR" sz="1100" dirty="0" smtClean="0">
                <a:solidFill>
                  <a:schemeClr val="accent2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”</a:t>
            </a:r>
            <a:endParaRPr lang="ko-KR" altLang="en-US" sz="1100" dirty="0">
              <a:solidFill>
                <a:schemeClr val="accent2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Rectangle 1124"/>
          <p:cNvSpPr>
            <a:spLocks noChangeArrowheads="1"/>
          </p:cNvSpPr>
          <p:nvPr/>
        </p:nvSpPr>
        <p:spPr bwMode="auto">
          <a:xfrm>
            <a:off x="1667786" y="2620469"/>
            <a:ext cx="1966691" cy="36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fontAlgn="ctr" latinLnBrk="0"/>
            <a:r>
              <a:rPr lang="ko-KR" altLang="en-US" sz="900" dirty="0" err="1" smtClean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sym typeface="Wingdings" panose="05000000000000000000" pitchFamily="2" charset="2"/>
              </a:rPr>
              <a:t>신한은행</a:t>
            </a:r>
            <a:r>
              <a:rPr lang="ko-KR" altLang="en-US" sz="900" dirty="0" smtClean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sym typeface="Wingdings" panose="05000000000000000000" pitchFamily="2" charset="2"/>
              </a:rPr>
              <a:t> 설립</a:t>
            </a:r>
            <a:endParaRPr lang="en-US" altLang="ko-KR" sz="900" dirty="0">
              <a:solidFill>
                <a:srgbClr val="021C69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1A5C7009-0F90-485B-AB72-E156DB78A2D7}"/>
              </a:ext>
            </a:extLst>
          </p:cNvPr>
          <p:cNvSpPr/>
          <p:nvPr/>
        </p:nvSpPr>
        <p:spPr>
          <a:xfrm>
            <a:off x="1512173" y="4096633"/>
            <a:ext cx="2439468" cy="26513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defTabSz="457246" latinLnBrk="0"/>
            <a:r>
              <a:rPr lang="ko-KR" altLang="en-US" sz="900" dirty="0" smtClean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그룹 미션 수립</a:t>
            </a:r>
            <a:endParaRPr lang="ko-KR" altLang="en-US" sz="900" dirty="0">
              <a:solidFill>
                <a:srgbClr val="021C69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33" name="Rectangle 1124"/>
          <p:cNvSpPr>
            <a:spLocks noChangeArrowheads="1"/>
          </p:cNvSpPr>
          <p:nvPr/>
        </p:nvSpPr>
        <p:spPr bwMode="auto">
          <a:xfrm>
            <a:off x="899074" y="5945241"/>
            <a:ext cx="3160714" cy="370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914400" latinLnBrk="0">
              <a:spcBef>
                <a:spcPct val="20000"/>
              </a:spcBef>
              <a:defRPr/>
            </a:pPr>
            <a:r>
              <a:rPr lang="en-US" altLang="ko-KR" sz="9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sym typeface="Wingdings" pitchFamily="2" charset="2"/>
              </a:rPr>
              <a:t> </a:t>
            </a:r>
            <a:r>
              <a:rPr lang="ko-KR" altLang="en-US" sz="900" dirty="0" smtClean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sym typeface="Wingdings" pitchFamily="2" charset="2"/>
              </a:rPr>
              <a:t>금융으로 세상을 이롭게 한다</a:t>
            </a:r>
            <a:r>
              <a:rPr lang="en-US" altLang="ko-KR" sz="900" dirty="0" smtClean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sym typeface="Wingdings" pitchFamily="2" charset="2"/>
              </a:rPr>
              <a:t>.</a:t>
            </a:r>
            <a:endParaRPr lang="en-GB" altLang="ko-KR" sz="900" dirty="0">
              <a:solidFill>
                <a:srgbClr val="021C69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pic>
        <p:nvPicPr>
          <p:cNvPr id="34" name="그림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7" y="4621971"/>
            <a:ext cx="3382395" cy="117606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062137"/>
            <a:ext cx="98681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2200"/>
              </a:lnSpc>
            </a:pP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 </a:t>
            </a:r>
            <a:r>
              <a:rPr lang="ko-KR" altLang="en-US" sz="13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신한은행의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창업정신을 계승하여 ‘미래를 함께하는 따뜻한 </a:t>
            </a:r>
            <a:r>
              <a:rPr lang="ko-KR" altLang="en-US" sz="13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금융’이라는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그룹 미션을 세운 바 있습니다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b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고객과 사회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주주의 중장기적 가치 제고에 기여하고 ‘금융으로 세상을 이롭게’ 하기 위해 신한금융그룹은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다양한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지속가능경영 전략과 이니셔티브를 수립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·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실행하고 발전해 나가고 있습니다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</p:txBody>
      </p:sp>
      <p:sp>
        <p:nvSpPr>
          <p:cNvPr id="29" name="직사각형 28"/>
          <p:cNvSpPr/>
          <p:nvPr/>
        </p:nvSpPr>
        <p:spPr>
          <a:xfrm>
            <a:off x="4662909" y="2944284"/>
            <a:ext cx="1620000" cy="386105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「</a:t>
            </a: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친환경」</a:t>
            </a:r>
            <a:endParaRPr kumimoji="0" lang="en-US" altLang="ko-KR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Bold" panose="020B0803000000000000" pitchFamily="50" charset="-127"/>
              <a:ea typeface="원신한 Bold" panose="020B0803000000000000" pitchFamily="50" charset="-127"/>
              <a:cs typeface="+mn-cs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6367994" y="2944284"/>
            <a:ext cx="1620000" cy="386105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「</a:t>
            </a: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상생」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+mn-cs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8073078" y="2944284"/>
            <a:ext cx="1620000" cy="386105"/>
          </a:xfrm>
          <a:prstGeom prst="rect">
            <a:avLst/>
          </a:prstGeom>
          <a:pattFill prst="dk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63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「</a:t>
            </a:r>
            <a:r>
              <a:rPr kumimoji="0" lang="ko-KR" alt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신뢰」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+mn-cs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4662909" y="3438401"/>
            <a:ext cx="1649797" cy="2664000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Arial Unicode MS" panose="020B0604020202020204" pitchFamily="50" charset="-12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6368053" y="3438401"/>
            <a:ext cx="1648800" cy="2664000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Arial Unicode MS" panose="020B0604020202020204" pitchFamily="50" charset="-12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8072201" y="3438401"/>
            <a:ext cx="1648800" cy="2664000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10800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Arial Unicode MS" panose="020B0604020202020204" pitchFamily="50" charset="-127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Arial Unicode MS" panose="020B0604020202020204" pitchFamily="50" charset="-127"/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4"/>
          <a:srcRect l="38885" t="12308" r="55506" b="76388"/>
          <a:stretch/>
        </p:blipFill>
        <p:spPr>
          <a:xfrm>
            <a:off x="8219010" y="5651290"/>
            <a:ext cx="318121" cy="306000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4"/>
          <a:srcRect l="87264" t="12308" r="7170" b="75691"/>
          <a:stretch/>
        </p:blipFill>
        <p:spPr>
          <a:xfrm>
            <a:off x="6853609" y="5651290"/>
            <a:ext cx="314644" cy="323789"/>
          </a:xfrm>
          <a:prstGeom prst="rect">
            <a:avLst/>
          </a:prstGeom>
        </p:spPr>
      </p:pic>
      <p:pic>
        <p:nvPicPr>
          <p:cNvPr id="49" name="그림 48"/>
          <p:cNvPicPr>
            <a:picLocks noChangeAspect="1"/>
          </p:cNvPicPr>
          <p:nvPr/>
        </p:nvPicPr>
        <p:blipFill rotWithShape="1">
          <a:blip r:embed="rId4"/>
          <a:srcRect l="75377" t="25230" r="13345" b="63576"/>
          <a:stretch/>
        </p:blipFill>
        <p:spPr>
          <a:xfrm>
            <a:off x="5484434" y="5651290"/>
            <a:ext cx="709332" cy="335999"/>
          </a:xfrm>
          <a:prstGeom prst="rect">
            <a:avLst/>
          </a:prstGeom>
        </p:spPr>
      </p:pic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4"/>
          <a:srcRect l="56977" t="12308" r="31152" b="76443"/>
          <a:stretch/>
        </p:blipFill>
        <p:spPr>
          <a:xfrm>
            <a:off x="8542105" y="5651290"/>
            <a:ext cx="673208" cy="304454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4"/>
          <a:srcRect l="39016" t="24645" r="55049" b="62918"/>
          <a:stretch/>
        </p:blipFill>
        <p:spPr>
          <a:xfrm>
            <a:off x="9244653" y="5642054"/>
            <a:ext cx="324000" cy="324000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4"/>
          <a:srcRect l="81126" t="12309" r="12907" b="75887"/>
          <a:stretch/>
        </p:blipFill>
        <p:spPr>
          <a:xfrm>
            <a:off x="6498659" y="5651290"/>
            <a:ext cx="337202" cy="318363"/>
          </a:xfrm>
          <a:prstGeom prst="rect">
            <a:avLst/>
          </a:prstGeom>
        </p:spPr>
      </p:pic>
      <p:pic>
        <p:nvPicPr>
          <p:cNvPr id="53" name="그림 52"/>
          <p:cNvPicPr>
            <a:picLocks noChangeAspect="1"/>
          </p:cNvPicPr>
          <p:nvPr/>
        </p:nvPicPr>
        <p:blipFill rotWithShape="1">
          <a:blip r:embed="rId4"/>
          <a:srcRect l="45229" t="25103" r="43494" b="63704"/>
          <a:stretch/>
        </p:blipFill>
        <p:spPr>
          <a:xfrm>
            <a:off x="7204474" y="5651290"/>
            <a:ext cx="677525" cy="320934"/>
          </a:xfrm>
          <a:prstGeom prst="rect">
            <a:avLst/>
          </a:prstGeom>
        </p:spPr>
      </p:pic>
      <p:pic>
        <p:nvPicPr>
          <p:cNvPr id="54" name="그림 53"/>
          <p:cNvPicPr>
            <a:picLocks noChangeAspect="1"/>
          </p:cNvPicPr>
          <p:nvPr/>
        </p:nvPicPr>
        <p:blipFill rotWithShape="1">
          <a:blip r:embed="rId4"/>
          <a:srcRect l="75182" t="12104" r="19476" b="75459"/>
          <a:stretch/>
        </p:blipFill>
        <p:spPr>
          <a:xfrm>
            <a:off x="4761685" y="5639464"/>
            <a:ext cx="324001" cy="360000"/>
          </a:xfrm>
          <a:prstGeom prst="rect">
            <a:avLst/>
          </a:prstGeom>
        </p:spPr>
      </p:pic>
      <p:pic>
        <p:nvPicPr>
          <p:cNvPr id="55" name="그림 54"/>
          <p:cNvPicPr>
            <a:picLocks noChangeAspect="1"/>
          </p:cNvPicPr>
          <p:nvPr/>
        </p:nvPicPr>
        <p:blipFill rotWithShape="1">
          <a:blip r:embed="rId4"/>
          <a:srcRect l="57121" t="24472" r="37538" b="63091"/>
          <a:stretch/>
        </p:blipFill>
        <p:spPr>
          <a:xfrm>
            <a:off x="5122498" y="5634645"/>
            <a:ext cx="326973" cy="363303"/>
          </a:xfrm>
          <a:prstGeom prst="rect">
            <a:avLst/>
          </a:prstGeom>
        </p:spPr>
      </p:pic>
      <p:sp>
        <p:nvSpPr>
          <p:cNvPr id="56" name="직사각형 55"/>
          <p:cNvSpPr/>
          <p:nvPr/>
        </p:nvSpPr>
        <p:spPr>
          <a:xfrm>
            <a:off x="4671205" y="3510409"/>
            <a:ext cx="1583996" cy="1241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marR="0" lvl="0" indent="-85725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Zero Carbon Drive</a:t>
            </a:r>
            <a:endParaRPr lang="en-US" altLang="ko-KR" sz="1100" dirty="0">
              <a:solidFill>
                <a:prstClr val="black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marR="0" lvl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altLang="ko-KR" sz="9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  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-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친환경 금융 투자 확대 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 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-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자산 포트폴리오 탄소 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/>
            </a:r>
            <a:b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   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배출량 감축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 -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친환경 이니셔티브 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/>
            </a:r>
            <a:b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   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지속 선점</a:t>
            </a:r>
            <a:endParaRPr kumimoji="0" lang="en-US" altLang="ko-KR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+mn-cs"/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6369883" y="3510409"/>
            <a:ext cx="1748347" cy="1534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marR="0" lvl="0" indent="-85725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Triple-K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/>
            </a:r>
            <a:b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</a:b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-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국내 벤처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(</a:t>
            </a:r>
            <a:r>
              <a:rPr kumimoji="0" lang="ko-KR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스타트업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) 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/>
            </a:r>
            <a:b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 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육성 지원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을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통한 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/>
            </a:r>
            <a:b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  </a:t>
            </a:r>
            <a:r>
              <a:rPr kumimoji="0" lang="ko-KR" altLang="en-US" sz="900" b="0" i="0" u="none" strike="noStrike" kern="1200" cap="none" spc="-3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지속가능한</a:t>
            </a:r>
            <a:r>
              <a:rPr kumimoji="0" lang="ko-KR" altLang="en-US" sz="9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혁신</a:t>
            </a:r>
            <a:r>
              <a:rPr kumimoji="0" lang="ko-KR" altLang="en-US" sz="900" b="0" i="0" u="none" strike="noStrike" kern="1200" cap="none" spc="-3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</a:t>
            </a:r>
            <a:r>
              <a:rPr kumimoji="0" lang="ko-KR" altLang="en-US" sz="9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생태계 조성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/>
            </a:r>
            <a:b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endParaRPr kumimoji="0" lang="en-US" altLang="ko-KR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Bold" panose="020B0803000000000000" pitchFamily="50" charset="-127"/>
              <a:ea typeface="원신한 Bold" panose="020B0803000000000000" pitchFamily="50" charset="-127"/>
              <a:cs typeface="+mn-cs"/>
            </a:endParaRPr>
          </a:p>
          <a:p>
            <a:pPr marL="85725" marR="0" lvl="0" indent="-85725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100" b="0" i="0" u="none" strike="noStrike" kern="1200" cap="none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Hope Together SFG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/>
            </a:r>
            <a:b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</a:b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- 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금융 </a:t>
            </a:r>
            <a:r>
              <a:rPr kumimoji="0" lang="ko-KR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소외층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및 지역사회 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/>
            </a:r>
            <a:b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  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금융 불평등 축소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8057676" y="3511623"/>
            <a:ext cx="1663325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marR="0" lvl="0" indent="-92075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사회 다양성 추구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/>
            </a:r>
            <a:b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</a:b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-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여성리더육성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,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다문화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, </a:t>
            </a:r>
            <a:b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 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장애인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지원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/>
            </a:r>
            <a:b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 (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사회적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불평등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축소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)</a:t>
            </a:r>
            <a:b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endParaRPr kumimoji="0" lang="en-US" altLang="ko-KR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Bold" panose="020B0803000000000000" pitchFamily="50" charset="-127"/>
              <a:ea typeface="원신한 Bold" panose="020B0803000000000000" pitchFamily="50" charset="-127"/>
              <a:cs typeface="+mn-cs"/>
            </a:endParaRPr>
          </a:p>
          <a:p>
            <a:pPr marL="92075" marR="0" lvl="0" indent="-92075" algn="l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금융 소비자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>보호</a:t>
            </a: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/>
            </a:r>
            <a:b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</a:b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-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금융 소비자 교육 강화 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/>
            </a:r>
            <a:b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-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고객 중심 업무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프로세스 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/>
            </a:r>
            <a:b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 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개선 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(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금융 고객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신뢰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회복</a:t>
            </a: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)</a:t>
            </a:r>
            <a:endParaRPr kumimoji="0" lang="en-US" altLang="ko-KR" sz="9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690617" y="5382617"/>
            <a:ext cx="939681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20000"/>
              </a:lnSpc>
              <a:spcAft>
                <a:spcPts val="300"/>
              </a:spcAft>
              <a:defRPr/>
            </a:pP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UN SDGs 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연계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6412260" y="5382617"/>
            <a:ext cx="939681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20000"/>
              </a:lnSpc>
              <a:spcAft>
                <a:spcPts val="300"/>
              </a:spcAft>
              <a:defRPr/>
            </a:pP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UN SDGs 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연계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0" name="직사각형 69"/>
          <p:cNvSpPr/>
          <p:nvPr/>
        </p:nvSpPr>
        <p:spPr>
          <a:xfrm>
            <a:off x="8133903" y="5382617"/>
            <a:ext cx="939681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20000"/>
              </a:lnSpc>
              <a:spcAft>
                <a:spcPts val="300"/>
              </a:spcAft>
              <a:defRPr/>
            </a:pP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UN SDGs 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연계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20954" y="-39776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63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 txBox="1">
            <a:spLocks/>
          </p:cNvSpPr>
          <p:nvPr/>
        </p:nvSpPr>
        <p:spPr>
          <a:xfrm>
            <a:off x="447362" y="6856149"/>
            <a:ext cx="1263833" cy="257033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793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9586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7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17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73964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5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3551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5834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46" latinLnBrk="0"/>
            <a:r>
              <a:rPr lang="en-US" altLang="ko-KR" sz="1000" dirty="0">
                <a:solidFill>
                  <a:prstClr val="white">
                    <a:lumMod val="6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FY2020</a:t>
            </a:r>
            <a:endParaRPr lang="ko-KR" altLang="en-US" sz="1000" dirty="0">
              <a:solidFill>
                <a:prstClr val="white">
                  <a:lumMod val="65000"/>
                </a:prst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0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글로벌 이니셔티브 참여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25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8CD06FC-7CBC-4F70-B038-70B980794F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5283" y="1996770"/>
            <a:ext cx="8554110" cy="291486"/>
          </a:xfrm>
        </p:spPr>
        <p:txBody>
          <a:bodyPr>
            <a:normAutofit lnSpcReduction="10000"/>
          </a:bodyPr>
          <a:lstStyle/>
          <a:p>
            <a:r>
              <a:rPr lang="ko-KR" altLang="en-US" dirty="0" smtClean="0"/>
              <a:t>주요 글로벌 이니셔티브 참여 현황</a:t>
            </a:r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110327"/>
            <a:ext cx="9868175" cy="56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 경제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사회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환경 영역에서의 다양한 글로벌 이니셔티브에 자발적으로 가입하여 협력하고 있습니다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앞으로도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지속가능금융과 연계한 글로벌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ESG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경영을 전략적으로 추진해 나가겠습니다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</p:txBody>
      </p:sp>
      <p:sp>
        <p:nvSpPr>
          <p:cNvPr id="16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20" name="직사각형 19"/>
          <p:cNvSpPr/>
          <p:nvPr/>
        </p:nvSpPr>
        <p:spPr bwMode="gray">
          <a:xfrm>
            <a:off x="663873" y="6084703"/>
            <a:ext cx="9255620" cy="579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pic>
        <p:nvPicPr>
          <p:cNvPr id="21" name="Picture 2" descr="G:\IR팀\IR팀_부서폴더\08. 각종발간자료(영업보고서,AR,이브로셔 등)\01. Annual Report\2018 AR\05. 원고\99. 참고자료\책임은행원칙_CEO 패널토론_2.jpg">
            <a:extLst>
              <a:ext uri="{FF2B5EF4-FFF2-40B4-BE49-F238E27FC236}">
                <a16:creationId xmlns:a16="http://schemas.microsoft.com/office/drawing/2014/main" id="{0D659DA8-7425-4925-AE6C-632848B7D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0"/>
          <a:stretch/>
        </p:blipFill>
        <p:spPr bwMode="auto">
          <a:xfrm>
            <a:off x="800090" y="2642846"/>
            <a:ext cx="4832360" cy="3332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2" name="표 7">
            <a:extLst>
              <a:ext uri="{FF2B5EF4-FFF2-40B4-BE49-F238E27FC236}">
                <a16:creationId xmlns:a16="http://schemas.microsoft.com/office/drawing/2014/main" id="{F91FEA92-490C-43A0-AD32-0BCE456AFA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137994"/>
              </p:ext>
            </p:extLst>
          </p:nvPr>
        </p:nvGraphicFramePr>
        <p:xfrm>
          <a:off x="5779033" y="2502297"/>
          <a:ext cx="4140460" cy="349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0960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1569500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916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b="0" dirty="0" smtClean="0">
                          <a:solidFill>
                            <a:srgbClr val="D3A243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Global</a:t>
                      </a:r>
                      <a:r>
                        <a:rPr lang="en-US" altLang="ko-KR" sz="1100" b="0" baseline="0" dirty="0" smtClean="0">
                          <a:solidFill>
                            <a:srgbClr val="D3A243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Initiatives</a:t>
                      </a:r>
                      <a:endParaRPr lang="ko-KR" altLang="en-US" sz="1100" b="0" dirty="0">
                        <a:solidFill>
                          <a:srgbClr val="D3A243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144000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700" b="0" dirty="0">
                        <a:solidFill>
                          <a:srgbClr val="021C69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NZBA</a:t>
                      </a:r>
                      <a:r>
                        <a:rPr lang="en-US" altLang="ko-KR" sz="9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탄소중립 은행 연합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44000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2021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04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 가입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VBA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가치 측정 표준 개발 연합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44000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2021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03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 가입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625823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SBTi</a:t>
                      </a:r>
                      <a:r>
                        <a:rPr lang="en-US" altLang="ko-KR" sz="9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과학 기반 감축목표 이니셔티브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44000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2020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11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 가입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018108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PCAF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(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탄소회계금융협회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44000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2020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11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 가입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Equator Principles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(</a:t>
                      </a:r>
                      <a:r>
                        <a:rPr lang="ko-KR" altLang="en-US" sz="9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적도원칙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44000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2020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 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 가입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UNEP FI PSI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(UN 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지속가능보험원칙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44000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2020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 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 가입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285604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UNEP FI PRB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(UN 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책임은행원칙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44000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2019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 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 가입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90609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TCFD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(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기후변화 재무정보 공개 태스크포스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44000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2018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 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 가입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750244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UN Global Compact</a:t>
                      </a:r>
                      <a:endParaRPr lang="ko-KR" altLang="en-US" sz="900" b="1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44000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2008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 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 가입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5358188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UNEP FI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(UN 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환경계획 금융 이니셔티브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44000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2008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 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 가입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569955"/>
                  </a:ext>
                </a:extLst>
              </a:tr>
              <a:tr h="29160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CDP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(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탄소정보공개 프로젝트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44000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2007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  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</a:t>
                      </a:r>
                      <a:r>
                        <a:rPr lang="ko-KR" altLang="en-US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 가입</a:t>
                      </a:r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</a:tbl>
          </a:graphicData>
        </a:graphic>
      </p:graphicFrame>
      <p:pic>
        <p:nvPicPr>
          <p:cNvPr id="26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99" y="6212778"/>
            <a:ext cx="548415" cy="306467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4248" y="6177346"/>
            <a:ext cx="741650" cy="377331"/>
          </a:xfrm>
          <a:prstGeom prst="rect">
            <a:avLst/>
          </a:prstGeom>
        </p:spPr>
      </p:pic>
      <p:pic>
        <p:nvPicPr>
          <p:cNvPr id="35" name="그림 34"/>
          <p:cNvPicPr>
            <a:picLocks noChangeAspect="1"/>
          </p:cNvPicPr>
          <p:nvPr/>
        </p:nvPicPr>
        <p:blipFill rotWithShape="1">
          <a:blip r:embed="rId5"/>
          <a:srcRect r="45229" b="2053"/>
          <a:stretch/>
        </p:blipFill>
        <p:spPr>
          <a:xfrm>
            <a:off x="3287541" y="6225824"/>
            <a:ext cx="591497" cy="280374"/>
          </a:xfrm>
          <a:prstGeom prst="rect">
            <a:avLst/>
          </a:prstGeom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1972" y="6128553"/>
            <a:ext cx="761168" cy="474916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074" y="6063496"/>
            <a:ext cx="748155" cy="605030"/>
          </a:xfrm>
          <a:prstGeom prst="rect">
            <a:avLst/>
          </a:prstGeom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7163" y="6190357"/>
            <a:ext cx="819718" cy="351308"/>
          </a:xfrm>
          <a:prstGeom prst="rect">
            <a:avLst/>
          </a:prstGeom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9815" y="6222886"/>
            <a:ext cx="865259" cy="286251"/>
          </a:xfrm>
          <a:prstGeom prst="rect">
            <a:avLst/>
          </a:prstGeom>
        </p:spPr>
      </p:pic>
      <p:pic>
        <p:nvPicPr>
          <p:cNvPr id="41" name="그림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8008" y="6141564"/>
            <a:ext cx="800202" cy="448894"/>
          </a:xfrm>
          <a:prstGeom prst="rect">
            <a:avLst/>
          </a:prstGeom>
        </p:spPr>
      </p:pic>
      <p:pic>
        <p:nvPicPr>
          <p:cNvPr id="42" name="그림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8832" y="6123124"/>
            <a:ext cx="485775" cy="485775"/>
          </a:xfrm>
          <a:prstGeom prst="rect">
            <a:avLst/>
          </a:prstGeom>
        </p:spPr>
      </p:pic>
      <p:pic>
        <p:nvPicPr>
          <p:cNvPr id="43" name="그림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145" y="6137349"/>
            <a:ext cx="798488" cy="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4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4C8DDE-5D5B-497B-A370-E78921CCC1CF}"/>
              </a:ext>
            </a:extLst>
          </p:cNvPr>
          <p:cNvSpPr txBox="1"/>
          <p:nvPr/>
        </p:nvSpPr>
        <p:spPr>
          <a:xfrm>
            <a:off x="3157297" y="2351211"/>
            <a:ext cx="4605151" cy="64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/>
            <a:r>
              <a:rPr lang="ko-KR" altLang="en-US" sz="3600" dirty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신한금융그룹</a:t>
            </a:r>
          </a:p>
        </p:txBody>
      </p:sp>
      <p:graphicFrame>
        <p:nvGraphicFramePr>
          <p:cNvPr id="6" name="표 11">
            <a:extLst>
              <a:ext uri="{FF2B5EF4-FFF2-40B4-BE49-F238E27FC236}">
                <a16:creationId xmlns:a16="http://schemas.microsoft.com/office/drawing/2014/main" id="{75A1734A-F6F9-40D0-A8A5-4ED84BAE8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646974"/>
              </p:ext>
            </p:extLst>
          </p:nvPr>
        </p:nvGraphicFramePr>
        <p:xfrm>
          <a:off x="3267130" y="3820167"/>
          <a:ext cx="3448007" cy="1219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68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91632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1-01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신한금융그룹 현황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1-02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미션</a:t>
                      </a:r>
                      <a:r>
                        <a:rPr lang="en-US" altLang="ko-KR" sz="14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14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비전 및 가치체계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1-03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F.R.E.S.H 2020s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1-04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지속가능경영 체계 구축 현황 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18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 bwMode="gray">
          <a:xfrm>
            <a:off x="537671" y="1957406"/>
            <a:ext cx="9540000" cy="4783443"/>
          </a:xfrm>
          <a:prstGeom prst="rect">
            <a:avLst/>
          </a:prstGeom>
          <a:solidFill>
            <a:srgbClr val="F3F6FB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graphicFrame>
        <p:nvGraphicFramePr>
          <p:cNvPr id="36" name="표 7">
            <a:extLst>
              <a:ext uri="{FF2B5EF4-FFF2-40B4-BE49-F238E27FC236}">
                <a16:creationId xmlns:a16="http://schemas.microsoft.com/office/drawing/2014/main" id="{51DAA65D-4DA8-4C3E-8071-5E8F4ECB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420743"/>
              </p:ext>
            </p:extLst>
          </p:nvPr>
        </p:nvGraphicFramePr>
        <p:xfrm>
          <a:off x="702469" y="2137724"/>
          <a:ext cx="9181020" cy="380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1020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80519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ESG</a:t>
                      </a:r>
                      <a:r>
                        <a:rPr lang="en-US" altLang="ko-KR" sz="10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lang="ko-KR" altLang="en-US" sz="10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원칙</a:t>
                      </a:r>
                      <a:endParaRPr lang="ko-KR" altLang="en-US" sz="1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36000" marR="91454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</a:tbl>
          </a:graphicData>
        </a:graphic>
      </p:graphicFrame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200" dirty="0" smtClean="0"/>
              <a:t>지속가능경영 </a:t>
            </a:r>
            <a:r>
              <a:rPr lang="ko-KR" altLang="en-US" dirty="0" smtClean="0"/>
              <a:t>전략 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27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110327"/>
            <a:ext cx="986817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ESG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경영을 추진하며 신한 뿐만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아니라 모두와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함께 변화하고자 합니다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이를 위해 금융의 선한 영향력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b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‘Finance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for IMPACT’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를 신한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ESG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의 원칙으로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정하고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3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대 전략방향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친환경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상생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신뢰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과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5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대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IMPACT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과제를 선정하였습니다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</p:txBody>
      </p:sp>
      <p:graphicFrame>
        <p:nvGraphicFramePr>
          <p:cNvPr id="15" name="표 7">
            <a:extLst>
              <a:ext uri="{FF2B5EF4-FFF2-40B4-BE49-F238E27FC236}">
                <a16:creationId xmlns:a16="http://schemas.microsoft.com/office/drawing/2014/main" id="{51DAA65D-4DA8-4C3E-8071-5E8F4ECB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154907"/>
              </p:ext>
            </p:extLst>
          </p:nvPr>
        </p:nvGraphicFramePr>
        <p:xfrm>
          <a:off x="702469" y="2749792"/>
          <a:ext cx="9181020" cy="380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1020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80519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전략방향</a:t>
                      </a:r>
                      <a:endParaRPr lang="ko-KR" altLang="en-US" sz="1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36000" marR="91454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</a:tbl>
          </a:graphicData>
        </a:graphic>
      </p:graphicFrame>
      <p:graphicFrame>
        <p:nvGraphicFramePr>
          <p:cNvPr id="16" name="표 7">
            <a:extLst>
              <a:ext uri="{FF2B5EF4-FFF2-40B4-BE49-F238E27FC236}">
                <a16:creationId xmlns:a16="http://schemas.microsoft.com/office/drawing/2014/main" id="{0F7AD24F-B037-4EDF-B288-D74EB76A9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584032"/>
              </p:ext>
            </p:extLst>
          </p:nvPr>
        </p:nvGraphicFramePr>
        <p:xfrm>
          <a:off x="702469" y="3181840"/>
          <a:ext cx="1944216" cy="380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80519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</a:t>
                      </a:r>
                      <a:r>
                        <a:rPr lang="ko-KR" altLang="en-US" sz="1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대 </a:t>
                      </a:r>
                      <a:r>
                        <a:rPr lang="en-US" altLang="ko-KR" sz="1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IMPACT </a:t>
                      </a:r>
                      <a:r>
                        <a:rPr lang="ko-KR" altLang="en-US" sz="1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과제</a:t>
                      </a:r>
                      <a:endParaRPr lang="ko-KR" altLang="en-US" sz="1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36000" marR="91454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</a:tbl>
          </a:graphicData>
        </a:graphic>
      </p:graphicFrame>
      <p:sp>
        <p:nvSpPr>
          <p:cNvPr id="17" name="텍스트 개체 틀 5">
            <a:extLst>
              <a:ext uri="{FF2B5EF4-FFF2-40B4-BE49-F238E27FC236}">
                <a16:creationId xmlns:a16="http://schemas.microsoft.com/office/drawing/2014/main" id="{D16A008D-42DA-4DAF-A0E9-A1606FCACBE2}"/>
              </a:ext>
            </a:extLst>
          </p:cNvPr>
          <p:cNvSpPr txBox="1">
            <a:spLocks/>
          </p:cNvSpPr>
          <p:nvPr/>
        </p:nvSpPr>
        <p:spPr>
          <a:xfrm>
            <a:off x="2934716" y="2813203"/>
            <a:ext cx="2016225" cy="307020"/>
          </a:xfrm>
          <a:prstGeom prst="rect">
            <a:avLst/>
          </a:prstGeom>
          <a:solidFill>
            <a:srgbClr val="00428E"/>
          </a:solidFill>
        </p:spPr>
        <p:txBody>
          <a:bodyPr anchor="ctr"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ko-KR" altLang="en-US" sz="1200" b="1" spc="200" dirty="0" smtClean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친환경</a:t>
            </a:r>
            <a:endParaRPr lang="ko-KR" altLang="en-US" sz="1200" b="1" spc="200" dirty="0"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8" name="텍스트 개체 틀 5">
            <a:extLst>
              <a:ext uri="{FF2B5EF4-FFF2-40B4-BE49-F238E27FC236}">
                <a16:creationId xmlns:a16="http://schemas.microsoft.com/office/drawing/2014/main" id="{1555FC55-6D96-47B6-BE38-4948AAD17513}"/>
              </a:ext>
            </a:extLst>
          </p:cNvPr>
          <p:cNvSpPr txBox="1">
            <a:spLocks/>
          </p:cNvSpPr>
          <p:nvPr/>
        </p:nvSpPr>
        <p:spPr>
          <a:xfrm>
            <a:off x="5166965" y="2813203"/>
            <a:ext cx="2052228" cy="307020"/>
          </a:xfrm>
          <a:prstGeom prst="rect">
            <a:avLst/>
          </a:prstGeom>
          <a:solidFill>
            <a:srgbClr val="00428E"/>
          </a:solidFill>
        </p:spPr>
        <p:txBody>
          <a:bodyPr anchor="ctr"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ko-KR" altLang="en-US" sz="1200" b="1" spc="200" dirty="0" smtClean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상생</a:t>
            </a:r>
            <a:endParaRPr lang="ko-KR" altLang="en-US" sz="1200" b="1" spc="200" dirty="0"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9" name="텍스트 개체 틀 5">
            <a:extLst>
              <a:ext uri="{FF2B5EF4-FFF2-40B4-BE49-F238E27FC236}">
                <a16:creationId xmlns:a16="http://schemas.microsoft.com/office/drawing/2014/main" id="{FCFA246B-5B74-4AED-B01E-1449FFFF4ADB}"/>
              </a:ext>
            </a:extLst>
          </p:cNvPr>
          <p:cNvSpPr txBox="1">
            <a:spLocks/>
          </p:cNvSpPr>
          <p:nvPr/>
        </p:nvSpPr>
        <p:spPr>
          <a:xfrm>
            <a:off x="7399213" y="2813203"/>
            <a:ext cx="2052228" cy="307020"/>
          </a:xfrm>
          <a:prstGeom prst="rect">
            <a:avLst/>
          </a:prstGeom>
          <a:solidFill>
            <a:srgbClr val="00428E"/>
          </a:solidFill>
        </p:spPr>
        <p:txBody>
          <a:bodyPr anchor="ctr"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ts val="13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ko-KR" altLang="en-US" sz="1200" b="1" spc="200" dirty="0" smtClean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신뢰</a:t>
            </a:r>
            <a:endParaRPr lang="ko-KR" altLang="en-US" sz="1200" b="1" spc="200" dirty="0"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" name="직사각형 6"/>
          <p:cNvSpPr/>
          <p:nvPr/>
        </p:nvSpPr>
        <p:spPr bwMode="gray">
          <a:xfrm>
            <a:off x="2790700" y="6221100"/>
            <a:ext cx="6840761" cy="44360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737" y="6258980"/>
            <a:ext cx="1567295" cy="44161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832" y="6267895"/>
            <a:ext cx="1575955" cy="43295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141" y="6247868"/>
            <a:ext cx="1532659" cy="424295"/>
          </a:xfrm>
          <a:prstGeom prst="rect">
            <a:avLst/>
          </a:prstGeom>
        </p:spPr>
      </p:pic>
      <p:graphicFrame>
        <p:nvGraphicFramePr>
          <p:cNvPr id="28" name="표 7">
            <a:extLst>
              <a:ext uri="{FF2B5EF4-FFF2-40B4-BE49-F238E27FC236}">
                <a16:creationId xmlns:a16="http://schemas.microsoft.com/office/drawing/2014/main" id="{0F7AD24F-B037-4EDF-B288-D74EB76A91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316144"/>
              </p:ext>
            </p:extLst>
          </p:nvPr>
        </p:nvGraphicFramePr>
        <p:xfrm>
          <a:off x="702469" y="6234530"/>
          <a:ext cx="1944216" cy="380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80519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UN</a:t>
                      </a:r>
                      <a:r>
                        <a:rPr lang="en-US" altLang="ko-KR" sz="10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SDGs </a:t>
                      </a:r>
                    </a:p>
                    <a:p>
                      <a:pPr algn="l" latinLnBrk="1"/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유엔 지속가능개발목표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36000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</a:tbl>
          </a:graphicData>
        </a:graphic>
      </p:graphicFrame>
      <p:sp>
        <p:nvSpPr>
          <p:cNvPr id="27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9" name="텍스트 개체 틀 5">
            <a:extLst>
              <a:ext uri="{FF2B5EF4-FFF2-40B4-BE49-F238E27FC236}">
                <a16:creationId xmlns:a16="http://schemas.microsoft.com/office/drawing/2014/main" id="{B2754FF0-7A8B-4162-9CD4-1ACF5DFF1AB4}"/>
              </a:ext>
            </a:extLst>
          </p:cNvPr>
          <p:cNvSpPr txBox="1">
            <a:spLocks/>
          </p:cNvSpPr>
          <p:nvPr/>
        </p:nvSpPr>
        <p:spPr>
          <a:xfrm>
            <a:off x="3341488" y="2145762"/>
            <a:ext cx="5677905" cy="56802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ko-KR" sz="1800" dirty="0" smtClean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Finance for IMPACT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ko-KR" altLang="en-US" sz="1050" dirty="0">
                <a:solidFill>
                  <a:srgbClr val="D3A243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이해 관계자를 변화시키는 금융의 선한 </a:t>
            </a:r>
            <a:r>
              <a:rPr lang="ko-KR" altLang="en-US" sz="1050" dirty="0" smtClean="0">
                <a:solidFill>
                  <a:srgbClr val="D3A243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영향력</a:t>
            </a:r>
            <a:endParaRPr lang="en-US" altLang="ko-KR" sz="1400" b="1" dirty="0">
              <a:solidFill>
                <a:srgbClr val="D3A243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2962297" y="3197171"/>
            <a:ext cx="1988644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altLang="ko-KR" sz="1200" b="1" i="0" u="none" strike="noStrike" kern="1200" cap="none" spc="150" normalizeH="0" baseline="0" noProof="0" dirty="0" smtClean="0">
                <a:ln>
                  <a:noFill/>
                </a:ln>
                <a:solidFill>
                  <a:srgbClr val="00428E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</a:rPr>
              <a:t>Zero Carbon Drive</a:t>
            </a:r>
            <a:r>
              <a:rPr lang="en-US" altLang="ko-KR" sz="1200" b="1" spc="150" noProof="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200" b="1" spc="150" noProof="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endParaRPr lang="en-US" altLang="ko-KR" sz="300" b="1" spc="150" noProof="0" dirty="0" smtClean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R="0" lvl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ko-KR" altLang="en-US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탄소배출량 </a:t>
            </a:r>
            <a:r>
              <a:rPr lang="ko-KR" altLang="en-US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감축과 상쇄를 통한</a:t>
            </a:r>
            <a:r>
              <a:rPr lang="en-US" altLang="ko-KR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탄소 배출 제로</a:t>
            </a:r>
            <a:r>
              <a:rPr lang="en-US" altLang="ko-KR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(Zero)</a:t>
            </a:r>
            <a:r>
              <a:rPr lang="ko-KR" altLang="en-US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화 추진</a:t>
            </a:r>
            <a:endParaRPr lang="en-US" altLang="ko-KR" sz="10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5139697" y="3197171"/>
            <a:ext cx="2115500" cy="1608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Triple-K</a:t>
            </a:r>
            <a:b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kumimoji="0" lang="en-US" altLang="ko-KR" sz="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  <a:t/>
            </a:r>
            <a:br>
              <a:rPr kumimoji="0" lang="en-US" altLang="ko-KR" sz="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rPr>
            </a:br>
            <a:r>
              <a:rPr lang="ko-KR" altLang="en-US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다양한 이해관례자들과 연계한</a:t>
            </a:r>
            <a:r>
              <a:rPr lang="en-US" altLang="ko-KR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국내 </a:t>
            </a:r>
            <a:r>
              <a:rPr kumimoji="0" lang="ko-KR" altLang="en-US" sz="10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</a:rPr>
              <a:t>혁신</a:t>
            </a:r>
            <a:r>
              <a:rPr kumimoji="0" lang="ko-KR" altLang="en-US" sz="1000" b="0" i="0" u="none" strike="noStrike" kern="1200" cap="none" spc="-3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kumimoji="0" lang="ko-KR" altLang="en-US" sz="1000" b="0" i="0" u="none" strike="noStrike" kern="120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</a:rPr>
              <a:t>생태계 조성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endParaRPr kumimoji="0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marR="0" lvl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altLang="ko-KR" sz="1200" b="1" spc="1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Hope Together </a:t>
            </a:r>
            <a: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SFG</a:t>
            </a:r>
            <a:b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300" b="1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300" b="1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</a:rPr>
              <a:t>금융의 업의 본질 및 효과를 살린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</a:rPr>
              <a:t>사회공헌사업 추진</a:t>
            </a:r>
            <a:endParaRPr lang="en-US" altLang="ko-KR" sz="10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7402813" y="3198385"/>
            <a:ext cx="2012624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ko-KR" altLang="en-US" sz="1200" b="1" spc="1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사회 다양성 추구</a:t>
            </a:r>
            <a:r>
              <a:rPr lang="en-US" altLang="ko-KR" sz="1200" b="1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200" b="1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300" b="1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300" b="1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여성 리더 육성</a:t>
            </a:r>
            <a:r>
              <a:rPr lang="en-US" altLang="ko-KR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및 장애인</a:t>
            </a:r>
            <a:r>
              <a:rPr lang="en-US" altLang="ko-KR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</a:t>
            </a:r>
            <a:br>
              <a:rPr lang="en-US" altLang="ko-KR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다문화 사업 확대를 통한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/>
            </a:r>
            <a:b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사회적 </a:t>
            </a:r>
            <a:r>
              <a:rPr kumimoji="0" lang="ko-KR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불평등</a:t>
            </a: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 </a:t>
            </a:r>
            <a:r>
              <a:rPr kumimoji="0" lang="ko-KR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>축소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/>
            </a:r>
            <a:b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endParaRPr kumimoji="0" lang="en-US" altLang="ko-KR" sz="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Bold" panose="020B0803000000000000" pitchFamily="50" charset="-127"/>
              <a:ea typeface="원신한 Bold" panose="020B0803000000000000" pitchFamily="50" charset="-127"/>
              <a:cs typeface="+mn-cs"/>
            </a:endParaRPr>
          </a:p>
          <a:p>
            <a:pPr lvl="0" algn="ctr" defTabSz="914400">
              <a:lnSpc>
                <a:spcPct val="120000"/>
              </a:lnSpc>
              <a:spcAft>
                <a:spcPts val="300"/>
              </a:spcAft>
              <a:defRPr/>
            </a:pPr>
            <a:r>
              <a:rPr lang="ko-KR" altLang="en-US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금융 소비자 보호</a:t>
            </a:r>
            <a:r>
              <a:rPr lang="en-US" altLang="ko-KR" sz="1200" b="1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200" b="1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300" b="1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300" b="1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고객보호 관리 강화 및</a:t>
            </a:r>
          </a:p>
          <a:p>
            <a:pPr lvl="0" algn="ctr" defTabSz="914400">
              <a:lnSpc>
                <a:spcPct val="120000"/>
              </a:lnSpc>
              <a:spcAft>
                <a:spcPts val="300"/>
              </a:spcAft>
              <a:defRPr/>
            </a:pPr>
            <a:r>
              <a:rPr lang="ko-KR" altLang="en-US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금융 </a:t>
            </a:r>
            <a:r>
              <a:rPr lang="ko-KR" altLang="en-US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교육 확대를 </a:t>
            </a:r>
            <a:r>
              <a:rPr lang="ko-KR" altLang="en-US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통한 신뢰경영</a:t>
            </a:r>
            <a:endParaRPr kumimoji="0" lang="en-US" altLang="ko-KR" sz="10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+mn-cs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2960330" y="5180329"/>
            <a:ext cx="1988644" cy="94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20000"/>
              </a:lnSpc>
              <a:spcAft>
                <a:spcPts val="300"/>
              </a:spcAft>
              <a:defRPr/>
            </a:pPr>
            <a:r>
              <a:rPr lang="ko-KR" altLang="en-US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 자산 포트폴리오의</a:t>
            </a:r>
          </a:p>
          <a:p>
            <a:pPr lvl="0" algn="ctr" defTabSz="914400">
              <a:lnSpc>
                <a:spcPct val="120000"/>
              </a:lnSpc>
              <a:spcAft>
                <a:spcPts val="300"/>
              </a:spcAft>
              <a:defRPr/>
            </a:pPr>
            <a:r>
              <a:rPr lang="ko-KR" altLang="en-US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탄소 배출량을 </a:t>
            </a:r>
            <a:r>
              <a:rPr lang="en-US" altLang="ko-KR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Zero</a:t>
            </a:r>
            <a:r>
              <a:rPr lang="ko-KR" altLang="en-US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로 </a:t>
            </a:r>
            <a:r>
              <a:rPr lang="ko-KR" altLang="en-US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만드는</a:t>
            </a:r>
            <a:r>
              <a:rPr lang="en-US" altLang="ko-KR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0</a:t>
            </a:r>
            <a:b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Carbon</a:t>
            </a:r>
            <a:endParaRPr lang="en-US" altLang="ko-KR" sz="10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5137730" y="5180329"/>
            <a:ext cx="2115500" cy="1128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20000"/>
              </a:lnSpc>
              <a:spcAft>
                <a:spcPts val="300"/>
              </a:spcAft>
              <a:defRPr/>
            </a:pPr>
            <a:r>
              <a:rPr lang="ko-KR" altLang="en-US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혁신기업 발굴</a:t>
            </a:r>
            <a:r>
              <a:rPr lang="en-US" altLang="ko-KR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육성을 통해</a:t>
            </a:r>
          </a:p>
          <a:p>
            <a:pPr lvl="0" algn="ctr" defTabSz="914400">
              <a:lnSpc>
                <a:spcPct val="120000"/>
              </a:lnSpc>
              <a:spcAft>
                <a:spcPts val="300"/>
              </a:spcAft>
              <a:defRPr/>
            </a:pPr>
            <a:r>
              <a:rPr lang="en-US" altLang="ko-KR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10</a:t>
            </a:r>
            <a:r>
              <a:rPr lang="ko-KR" altLang="en-US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개의 </a:t>
            </a:r>
            <a:r>
              <a:rPr lang="ko-KR" altLang="en-US" sz="10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유니콘</a:t>
            </a:r>
            <a:r>
              <a:rPr lang="ko-KR" altLang="en-US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기업을 만드는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10</a:t>
            </a:r>
            <a:b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Unicorns</a:t>
            </a:r>
            <a:b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endParaRPr lang="en-US" altLang="ko-KR" sz="10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7400846" y="5180329"/>
            <a:ext cx="2012624" cy="94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20000"/>
              </a:lnSpc>
              <a:spcAft>
                <a:spcPts val="300"/>
              </a:spcAft>
              <a:defRPr/>
            </a:pPr>
            <a:r>
              <a:rPr lang="ko-KR" altLang="en-US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그룹과 함께하는 모든 사람의</a:t>
            </a:r>
          </a:p>
          <a:p>
            <a:pPr lvl="0" algn="ctr" defTabSz="914400">
              <a:lnSpc>
                <a:spcPct val="120000"/>
              </a:lnSpc>
              <a:spcAft>
                <a:spcPts val="300"/>
              </a:spcAft>
              <a:defRPr/>
            </a:pPr>
            <a:r>
              <a:rPr lang="ko-KR" altLang="en-US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만족도를 </a:t>
            </a:r>
            <a:r>
              <a:rPr lang="en-US" altLang="ko-KR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100%</a:t>
            </a:r>
            <a:r>
              <a:rPr lang="ko-KR" altLang="en-US" sz="10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로 만드는</a:t>
            </a:r>
            <a: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  <a:t/>
            </a:r>
            <a:br>
              <a:rPr kumimoji="0" lang="en-US" altLang="ko-KR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Light" panose="020B0303000000000000" pitchFamily="50" charset="-127"/>
                <a:ea typeface="원신한 Light" panose="020B0303000000000000" pitchFamily="50" charset="-127"/>
                <a:cs typeface="+mn-cs"/>
              </a:rPr>
            </a:br>
            <a: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100%</a:t>
            </a:r>
            <a:b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200" b="1" spc="1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Satisfaction</a:t>
            </a:r>
            <a:endParaRPr kumimoji="0" lang="en-US" altLang="ko-KR" sz="10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Light" panose="020B0303000000000000" pitchFamily="50" charset="-127"/>
              <a:ea typeface="원신한 Light" panose="020B0303000000000000" pitchFamily="50" charset="-127"/>
              <a:cs typeface="+mn-cs"/>
            </a:endParaRPr>
          </a:p>
        </p:txBody>
      </p:sp>
      <p:graphicFrame>
        <p:nvGraphicFramePr>
          <p:cNvPr id="38" name="표 7">
            <a:extLst>
              <a:ext uri="{FF2B5EF4-FFF2-40B4-BE49-F238E27FC236}">
                <a16:creationId xmlns:a16="http://schemas.microsoft.com/office/drawing/2014/main" id="{51DAA65D-4DA8-4C3E-8071-5E8F4ECB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171134"/>
              </p:ext>
            </p:extLst>
          </p:nvPr>
        </p:nvGraphicFramePr>
        <p:xfrm>
          <a:off x="702469" y="5058581"/>
          <a:ext cx="9181020" cy="380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81020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80519"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지향점</a:t>
                      </a:r>
                      <a:endParaRPr lang="ko-KR" altLang="en-US" sz="10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36000" marR="91454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677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 bwMode="gray">
          <a:xfrm>
            <a:off x="537671" y="2169086"/>
            <a:ext cx="9540000" cy="4571763"/>
          </a:xfrm>
          <a:prstGeom prst="rect">
            <a:avLst/>
          </a:prstGeom>
          <a:solidFill>
            <a:srgbClr val="F3F6FB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200" dirty="0" smtClean="0"/>
              <a:t>그룹 </a:t>
            </a:r>
            <a:r>
              <a:rPr lang="en-US" altLang="ko-KR" sz="3200" dirty="0" smtClean="0"/>
              <a:t>ESG</a:t>
            </a:r>
            <a:r>
              <a:rPr lang="ko-KR" altLang="en-US" sz="3200" dirty="0" smtClean="0"/>
              <a:t> </a:t>
            </a:r>
            <a:r>
              <a:rPr lang="ko-KR" altLang="en-US" sz="3200" dirty="0"/>
              <a:t>거버넌스 스냅샷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28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7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010449"/>
            <a:ext cx="9868175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2015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년부터 국내 금융권 최초로 지속가능경영에 관한 이사회 내 소위원회인 ‘</a:t>
            </a:r>
            <a:r>
              <a:rPr lang="ko-KR" altLang="en-US" sz="1300" dirty="0" err="1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사회책임경영위원회’를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운영하였으며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2019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년에는 그룹 지속가능경영 협의회 및 실무협의회를 신설하였습니다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2021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초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기존 사회책임경영위원회를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ESG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전략위원회로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명칭 변경하였고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CEO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산하에 그룹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ESG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추진위원회를 신설함으로써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ESG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를 위한 </a:t>
            </a:r>
            <a:r>
              <a:rPr lang="ko-KR" altLang="en-US" sz="13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구동체계를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완성했습니다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13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960041"/>
              </p:ext>
            </p:extLst>
          </p:nvPr>
        </p:nvGraphicFramePr>
        <p:xfrm>
          <a:off x="846485" y="2250429"/>
          <a:ext cx="1913597" cy="14538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597">
                  <a:extLst>
                    <a:ext uri="{9D8B030D-6E8A-4147-A177-3AD203B41FA5}">
                      <a16:colId xmlns:a16="http://schemas.microsoft.com/office/drawing/2014/main" val="2571096936"/>
                    </a:ext>
                  </a:extLst>
                </a:gridCol>
              </a:tblGrid>
              <a:tr h="4846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실무단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7327350"/>
                  </a:ext>
                </a:extLst>
              </a:tr>
              <a:tr h="4846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그룹 </a:t>
                      </a:r>
                      <a:r>
                        <a:rPr lang="en-US" altLang="ko-KR" sz="11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ESG </a:t>
                      </a:r>
                      <a:r>
                        <a:rPr lang="ko-KR" altLang="en-US" sz="11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실무협의회</a:t>
                      </a:r>
                      <a:endParaRPr lang="ko-KR" altLang="en-US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AA3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777468"/>
                  </a:ext>
                </a:extLst>
              </a:tr>
              <a:tr h="48461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그룹 리스크 실무협의회</a:t>
                      </a:r>
                      <a:endParaRPr lang="ko-KR" altLang="en-US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6AA3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3339"/>
                  </a:ext>
                </a:extLst>
              </a:tr>
            </a:tbl>
          </a:graphicData>
        </a:graphic>
      </p:graphicFrame>
      <p:graphicFrame>
        <p:nvGraphicFramePr>
          <p:cNvPr id="40" name="표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283658"/>
              </p:ext>
            </p:extLst>
          </p:nvPr>
        </p:nvGraphicFramePr>
        <p:xfrm>
          <a:off x="3184950" y="2250427"/>
          <a:ext cx="1913597" cy="1453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597">
                  <a:extLst>
                    <a:ext uri="{9D8B030D-6E8A-4147-A177-3AD203B41FA5}">
                      <a16:colId xmlns:a16="http://schemas.microsoft.com/office/drawing/2014/main" val="2571096936"/>
                    </a:ext>
                  </a:extLst>
                </a:gridCol>
              </a:tblGrid>
              <a:tr h="48462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CSSO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7327350"/>
                  </a:ext>
                </a:extLst>
              </a:tr>
              <a:tr h="4846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그룹 </a:t>
                      </a:r>
                      <a:r>
                        <a:rPr lang="en-US" altLang="ko-KR" sz="11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ESG CSSO</a:t>
                      </a:r>
                      <a:r>
                        <a:rPr lang="ko-KR" altLang="en-US" sz="11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협의회</a:t>
                      </a:r>
                      <a:endParaRPr lang="ko-KR" altLang="en-US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AA3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777468"/>
                  </a:ext>
                </a:extLst>
              </a:tr>
              <a:tr h="4846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그룹 리스크 협의회</a:t>
                      </a:r>
                      <a:endParaRPr lang="ko-KR" altLang="en-US" sz="11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6AA3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3339"/>
                  </a:ext>
                </a:extLst>
              </a:tr>
            </a:tbl>
          </a:graphicData>
        </a:graphic>
      </p:graphicFrame>
      <p:graphicFrame>
        <p:nvGraphicFramePr>
          <p:cNvPr id="41" name="표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063509"/>
              </p:ext>
            </p:extLst>
          </p:nvPr>
        </p:nvGraphicFramePr>
        <p:xfrm>
          <a:off x="5523415" y="2250269"/>
          <a:ext cx="1913597" cy="14540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597">
                  <a:extLst>
                    <a:ext uri="{9D8B030D-6E8A-4147-A177-3AD203B41FA5}">
                      <a16:colId xmlns:a16="http://schemas.microsoft.com/office/drawing/2014/main" val="2571096936"/>
                    </a:ext>
                  </a:extLst>
                </a:gridCol>
              </a:tblGrid>
              <a:tr h="48467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CEO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7327350"/>
                  </a:ext>
                </a:extLst>
              </a:tr>
              <a:tr h="96934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11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그룹 </a:t>
                      </a:r>
                      <a:r>
                        <a:rPr lang="en-US" altLang="ko-KR" sz="11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ESG </a:t>
                      </a:r>
                      <a:r>
                        <a:rPr lang="ko-KR" altLang="en-US" sz="11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추진위원회</a:t>
                      </a:r>
                      <a:endParaRPr lang="en-US" altLang="ko-KR" sz="11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marL="0" algn="ctr" defTabSz="97439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900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매월</a:t>
                      </a:r>
                      <a:endParaRPr lang="ko-KR" altLang="en-US" sz="9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777468"/>
                  </a:ext>
                </a:extLst>
              </a:tr>
            </a:tbl>
          </a:graphicData>
        </a:graphic>
      </p:graphicFrame>
      <p:graphicFrame>
        <p:nvGraphicFramePr>
          <p:cNvPr id="42" name="표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6009610"/>
              </p:ext>
            </p:extLst>
          </p:nvPr>
        </p:nvGraphicFramePr>
        <p:xfrm>
          <a:off x="7861880" y="2250270"/>
          <a:ext cx="1913597" cy="14540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597">
                  <a:extLst>
                    <a:ext uri="{9D8B030D-6E8A-4147-A177-3AD203B41FA5}">
                      <a16:colId xmlns:a16="http://schemas.microsoft.com/office/drawing/2014/main" val="2571096936"/>
                    </a:ext>
                  </a:extLst>
                </a:gridCol>
              </a:tblGrid>
              <a:tr h="50737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이사회</a:t>
                      </a:r>
                      <a:r>
                        <a:rPr lang="en-US" altLang="ko-KR" sz="12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12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내 위원회</a:t>
                      </a:r>
                      <a:endParaRPr lang="ko-KR" altLang="en-US" sz="12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7327350"/>
                  </a:ext>
                </a:extLst>
              </a:tr>
              <a:tr h="47332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en-US" altLang="ko-KR" sz="11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ESG </a:t>
                      </a:r>
                      <a:r>
                        <a:rPr lang="ko-KR" altLang="en-US" sz="11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전략위원회</a:t>
                      </a:r>
                      <a:endParaRPr lang="en-US" altLang="ko-KR" sz="11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연 </a:t>
                      </a:r>
                      <a:r>
                        <a:rPr lang="en-US" altLang="ko-KR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4-6</a:t>
                      </a:r>
                      <a:r>
                        <a:rPr lang="ko-KR" altLang="en-US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회</a:t>
                      </a:r>
                      <a:endParaRPr lang="ko-KR" altLang="en-US" sz="900" dirty="0">
                        <a:solidFill>
                          <a:schemeClr val="bg1">
                            <a:lumMod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AA3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777468"/>
                  </a:ext>
                </a:extLst>
              </a:tr>
              <a:tr h="473323">
                <a:tc>
                  <a:txBody>
                    <a:bodyPr/>
                    <a:lstStyle/>
                    <a:p>
                      <a:pPr marL="0" algn="ctr" defTabSz="974390" rtl="0" eaLnBrk="1" latinLnBrk="1" hangingPunct="1">
                        <a:lnSpc>
                          <a:spcPct val="120000"/>
                        </a:lnSpc>
                      </a:pPr>
                      <a:r>
                        <a:rPr lang="ko-KR" altLang="en-US" sz="11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위험관리위원회</a:t>
                      </a:r>
                      <a:endParaRPr lang="en-US" altLang="ko-KR" sz="1100" b="1" kern="12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  <a:p>
                      <a:pPr algn="ctr" latinLnBrk="1">
                        <a:lnSpc>
                          <a:spcPct val="120000"/>
                        </a:lnSpc>
                      </a:pPr>
                      <a:r>
                        <a:rPr lang="ko-KR" altLang="en-US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연 </a:t>
                      </a:r>
                      <a:r>
                        <a:rPr lang="en-US" altLang="ko-KR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</a:t>
                      </a:r>
                      <a:r>
                        <a:rPr lang="ko-KR" altLang="en-US" sz="9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회</a:t>
                      </a:r>
                      <a:endParaRPr lang="ko-KR" altLang="en-US" sz="900" dirty="0">
                        <a:solidFill>
                          <a:schemeClr val="bg1">
                            <a:lumMod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6AA3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483339"/>
                  </a:ext>
                </a:extLst>
              </a:tr>
            </a:tbl>
          </a:graphicData>
        </a:graphic>
      </p:graphicFrame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342FEE35-4ADF-4886-BAF7-5DE35839A5C9}"/>
              </a:ext>
            </a:extLst>
          </p:cNvPr>
          <p:cNvCxnSpPr>
            <a:cxnSpLocks/>
          </p:cNvCxnSpPr>
          <p:nvPr/>
        </p:nvCxnSpPr>
        <p:spPr>
          <a:xfrm>
            <a:off x="2804569" y="2718322"/>
            <a:ext cx="326045" cy="0"/>
          </a:xfrm>
          <a:prstGeom prst="straightConnector1">
            <a:avLst/>
          </a:prstGeom>
          <a:ln w="6350">
            <a:solidFill>
              <a:srgbClr val="6AA3D8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>
            <a:extLst>
              <a:ext uri="{FF2B5EF4-FFF2-40B4-BE49-F238E27FC236}">
                <a16:creationId xmlns:a16="http://schemas.microsoft.com/office/drawing/2014/main" id="{342FEE35-4ADF-4886-BAF7-5DE35839A5C9}"/>
              </a:ext>
            </a:extLst>
          </p:cNvPr>
          <p:cNvCxnSpPr>
            <a:cxnSpLocks/>
          </p:cNvCxnSpPr>
          <p:nvPr/>
        </p:nvCxnSpPr>
        <p:spPr>
          <a:xfrm>
            <a:off x="5147959" y="2718322"/>
            <a:ext cx="326045" cy="0"/>
          </a:xfrm>
          <a:prstGeom prst="straightConnector1">
            <a:avLst/>
          </a:prstGeom>
          <a:ln w="6350">
            <a:solidFill>
              <a:srgbClr val="6AA3D8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342FEE35-4ADF-4886-BAF7-5DE35839A5C9}"/>
              </a:ext>
            </a:extLst>
          </p:cNvPr>
          <p:cNvCxnSpPr>
            <a:cxnSpLocks/>
          </p:cNvCxnSpPr>
          <p:nvPr/>
        </p:nvCxnSpPr>
        <p:spPr>
          <a:xfrm>
            <a:off x="7480958" y="2718322"/>
            <a:ext cx="326045" cy="0"/>
          </a:xfrm>
          <a:prstGeom prst="straightConnector1">
            <a:avLst/>
          </a:prstGeom>
          <a:ln w="6350">
            <a:solidFill>
              <a:srgbClr val="6AA3D8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342FEE35-4ADF-4886-BAF7-5DE35839A5C9}"/>
              </a:ext>
            </a:extLst>
          </p:cNvPr>
          <p:cNvCxnSpPr>
            <a:cxnSpLocks/>
          </p:cNvCxnSpPr>
          <p:nvPr/>
        </p:nvCxnSpPr>
        <p:spPr>
          <a:xfrm rot="5400000">
            <a:off x="1701824" y="3785562"/>
            <a:ext cx="180000" cy="0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846484" y="3834445"/>
            <a:ext cx="1913597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en-US" altLang="ko-KR" sz="105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 </a:t>
            </a:r>
            <a:r>
              <a:rPr lang="en-US" altLang="ko-KR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ESG </a:t>
            </a:r>
            <a:r>
              <a:rPr lang="ko-KR" altLang="en-US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과제</a:t>
            </a:r>
            <a:r>
              <a:rPr lang="en-US" altLang="ko-KR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발굴 및 실행</a:t>
            </a:r>
            <a:endParaRPr lang="en-US" altLang="ko-KR" sz="1050" dirty="0" smtClean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>
              <a:lnSpc>
                <a:spcPts val="1900"/>
              </a:lnSpc>
            </a:pPr>
            <a:r>
              <a:rPr lang="en-US" altLang="ko-KR" sz="1050" dirty="0">
                <a:solidFill>
                  <a:prstClr val="black"/>
                </a:solidFill>
                <a:latin typeface="맑은 고딕" panose="020B0503020000020004" pitchFamily="50" charset="-127"/>
              </a:rPr>
              <a:t>· </a:t>
            </a:r>
            <a:r>
              <a:rPr lang="ko-KR" altLang="en-US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환경</a:t>
            </a:r>
            <a:r>
              <a:rPr lang="en-US" altLang="ko-KR" sz="105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·</a:t>
            </a:r>
            <a:r>
              <a:rPr lang="ko-KR" altLang="en-US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사회 리스크 관리</a:t>
            </a:r>
            <a:endParaRPr lang="ko-KR" altLang="en-US" sz="105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342FEE35-4ADF-4886-BAF7-5DE35839A5C9}"/>
              </a:ext>
            </a:extLst>
          </p:cNvPr>
          <p:cNvCxnSpPr>
            <a:cxnSpLocks/>
          </p:cNvCxnSpPr>
          <p:nvPr/>
        </p:nvCxnSpPr>
        <p:spPr>
          <a:xfrm rot="5400000">
            <a:off x="4040289" y="3785562"/>
            <a:ext cx="180000" cy="0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3184949" y="3871389"/>
            <a:ext cx="1913597" cy="466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ct val="120000"/>
              </a:lnSpc>
            </a:pPr>
            <a:r>
              <a:rPr lang="en-US" altLang="ko-KR" sz="105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 </a:t>
            </a:r>
            <a:r>
              <a:rPr lang="en-US" altLang="ko-KR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ESG </a:t>
            </a:r>
            <a:r>
              <a:rPr lang="ko-KR" altLang="en-US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전략과제 추진방향 및</a:t>
            </a:r>
            <a:r>
              <a:rPr lang="en-US" altLang="ko-KR" sz="105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05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05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관련 그룹 이슈 대응 협의</a:t>
            </a:r>
            <a:endParaRPr lang="ko-KR" altLang="en-US" sz="105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56" name="직선 화살표 연결선 55">
            <a:extLst>
              <a:ext uri="{FF2B5EF4-FFF2-40B4-BE49-F238E27FC236}">
                <a16:creationId xmlns:a16="http://schemas.microsoft.com/office/drawing/2014/main" id="{342FEE35-4ADF-4886-BAF7-5DE35839A5C9}"/>
              </a:ext>
            </a:extLst>
          </p:cNvPr>
          <p:cNvCxnSpPr>
            <a:cxnSpLocks/>
          </p:cNvCxnSpPr>
          <p:nvPr/>
        </p:nvCxnSpPr>
        <p:spPr>
          <a:xfrm rot="5400000">
            <a:off x="6378754" y="3785562"/>
            <a:ext cx="180000" cy="0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5523414" y="3871389"/>
            <a:ext cx="191359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ct val="120000"/>
              </a:lnSpc>
            </a:pPr>
            <a:r>
              <a:rPr lang="en-US" altLang="ko-KR" sz="105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 </a:t>
            </a:r>
            <a:r>
              <a:rPr lang="en-US" altLang="ko-KR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ESG </a:t>
            </a:r>
            <a:r>
              <a:rPr lang="ko-KR" altLang="en-US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전반의 전략 추진 현황</a:t>
            </a:r>
            <a:r>
              <a:rPr lang="en-US" altLang="ko-KR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</a:t>
            </a:r>
            <a:r>
              <a:rPr lang="ko-KR" altLang="en-US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모니터링 및 총괄 관리</a:t>
            </a:r>
            <a:endParaRPr lang="ko-KR" altLang="en-US" sz="105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59" name="직선 화살표 연결선 58">
            <a:extLst>
              <a:ext uri="{FF2B5EF4-FFF2-40B4-BE49-F238E27FC236}">
                <a16:creationId xmlns:a16="http://schemas.microsoft.com/office/drawing/2014/main" id="{342FEE35-4ADF-4886-BAF7-5DE35839A5C9}"/>
              </a:ext>
            </a:extLst>
          </p:cNvPr>
          <p:cNvCxnSpPr>
            <a:cxnSpLocks/>
          </p:cNvCxnSpPr>
          <p:nvPr/>
        </p:nvCxnSpPr>
        <p:spPr>
          <a:xfrm rot="5400000">
            <a:off x="8749373" y="3785562"/>
            <a:ext cx="180000" cy="0"/>
          </a:xfrm>
          <a:prstGeom prst="straightConnector1">
            <a:avLst/>
          </a:prstGeom>
          <a:ln w="9525">
            <a:solidFill>
              <a:schemeClr val="bg1">
                <a:lumMod val="75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7831261" y="3871389"/>
            <a:ext cx="2021610" cy="723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ct val="120000"/>
              </a:lnSpc>
            </a:pPr>
            <a:r>
              <a:rPr lang="en-US" altLang="ko-KR" sz="105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 </a:t>
            </a:r>
            <a:r>
              <a:rPr lang="ko-KR" altLang="en-US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지속가능경영 및 환경</a:t>
            </a:r>
            <a:r>
              <a:rPr lang="en-US" altLang="ko-KR" sz="105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·</a:t>
            </a:r>
            <a:r>
              <a:rPr lang="ko-KR" altLang="en-US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사회</a:t>
            </a:r>
            <a:r>
              <a:rPr lang="en-US" altLang="ko-KR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</a:t>
            </a:r>
            <a:r>
              <a:rPr lang="ko-KR" altLang="en-US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리스크 </a:t>
            </a:r>
            <a:r>
              <a:rPr lang="ko-KR" altLang="en-US" sz="1050" dirty="0" err="1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관리전략</a:t>
            </a:r>
            <a:r>
              <a:rPr lang="ko-KR" altLang="en-US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심의</a:t>
            </a:r>
            <a:endParaRPr lang="en-US" altLang="ko-KR" sz="1050" dirty="0" smtClean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>
              <a:lnSpc>
                <a:spcPts val="1900"/>
              </a:lnSpc>
            </a:pPr>
            <a:r>
              <a:rPr lang="en-US" altLang="ko-KR" sz="1050" dirty="0">
                <a:solidFill>
                  <a:prstClr val="black"/>
                </a:solidFill>
                <a:latin typeface="맑은 고딕" panose="020B0503020000020004" pitchFamily="50" charset="-127"/>
              </a:rPr>
              <a:t>· </a:t>
            </a:r>
            <a:r>
              <a:rPr lang="ko-KR" altLang="en-US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 핵심 사업</a:t>
            </a:r>
            <a:r>
              <a:rPr lang="en-US" altLang="ko-KR" sz="105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·</a:t>
            </a:r>
            <a:r>
              <a:rPr lang="ko-KR" altLang="en-US" sz="105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정책</a:t>
            </a:r>
            <a:r>
              <a:rPr lang="en-US" altLang="ko-KR" sz="105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·</a:t>
            </a:r>
            <a:r>
              <a:rPr lang="ko-KR" altLang="en-US" sz="1050" dirty="0" err="1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규정결의</a:t>
            </a:r>
            <a:endParaRPr lang="ko-KR" altLang="en-US" sz="105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1" name="직사각형 10"/>
          <p:cNvSpPr/>
          <p:nvPr/>
        </p:nvSpPr>
        <p:spPr bwMode="gray">
          <a:xfrm>
            <a:off x="1791824" y="4672877"/>
            <a:ext cx="8019658" cy="1933876"/>
          </a:xfrm>
          <a:prstGeom prst="rect">
            <a:avLst/>
          </a:prstGeom>
          <a:solidFill>
            <a:schemeClr val="bg1"/>
          </a:solidFill>
          <a:ln>
            <a:solidFill>
              <a:srgbClr val="6AA3D8"/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553068" y="1818221"/>
            <a:ext cx="1913597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ct val="120000"/>
              </a:lnSpc>
            </a:pPr>
            <a:r>
              <a:rPr lang="en-US" altLang="ko-KR" sz="15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ESG </a:t>
            </a:r>
            <a:r>
              <a:rPr lang="ko-KR" altLang="en-US" sz="1500" dirty="0" err="1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구동체계</a:t>
            </a:r>
            <a:endParaRPr lang="ko-KR" altLang="en-US" sz="1500" dirty="0">
              <a:solidFill>
                <a:srgbClr val="00428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62" name="직사각형 61"/>
          <p:cNvSpPr/>
          <p:nvPr/>
        </p:nvSpPr>
        <p:spPr bwMode="gray">
          <a:xfrm>
            <a:off x="774477" y="4734545"/>
            <a:ext cx="1137295" cy="341316"/>
          </a:xfrm>
          <a:prstGeom prst="rect">
            <a:avLst/>
          </a:prstGeom>
          <a:solidFill>
            <a:srgbClr val="1B569A"/>
          </a:solidFill>
          <a:ln w="3175"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r>
              <a:rPr lang="ko-KR" altLang="en-US" sz="1400" kern="0" dirty="0" smtClean="0">
                <a:solidFill>
                  <a:schemeClr val="bg1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>경영진 </a:t>
            </a:r>
            <a:r>
              <a:rPr lang="en-US" altLang="ko-KR" sz="1400" kern="0" dirty="0" smtClean="0">
                <a:solidFill>
                  <a:schemeClr val="bg1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rPr>
              <a:t>KPI</a:t>
            </a:r>
            <a:endParaRPr lang="ko-KR" altLang="en-US" sz="1400" kern="0" baseline="30000" dirty="0" smtClean="0">
              <a:solidFill>
                <a:schemeClr val="bg1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4A2C6D6-15BF-4B67-9858-BAB8F199DBA7}"/>
              </a:ext>
            </a:extLst>
          </p:cNvPr>
          <p:cNvSpPr txBox="1"/>
          <p:nvPr/>
        </p:nvSpPr>
        <p:spPr>
          <a:xfrm>
            <a:off x="2128549" y="5172980"/>
            <a:ext cx="743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경영진에 </a:t>
            </a:r>
            <a:r>
              <a:rPr lang="ko-KR" altLang="en-US" sz="120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대해서는 회사의 </a:t>
            </a:r>
            <a:r>
              <a:rPr lang="ko-KR" altLang="en-US" sz="1200" dirty="0" err="1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재무성과와</a:t>
            </a:r>
            <a:r>
              <a:rPr lang="ko-KR" altLang="en-US" sz="120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비재무적인 평가요소 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모두가 </a:t>
            </a:r>
            <a:r>
              <a:rPr lang="ko-KR" altLang="en-US" sz="120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평가에 반영될 수 있도록 그룹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KPI (</a:t>
            </a:r>
            <a:r>
              <a:rPr lang="ko-KR" altLang="en-US" sz="1200" dirty="0" err="1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계량지표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, 7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개 항목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), 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전략과제 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(</a:t>
            </a:r>
            <a:r>
              <a:rPr lang="ko-KR" altLang="en-US" sz="1200" dirty="0" err="1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비계량지표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, 7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개 항목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)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dirty="0" err="1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달성도를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 일정 비율로 평가하고 </a:t>
            </a:r>
            <a:r>
              <a:rPr lang="ko-KR" altLang="en-US" sz="120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있습니다</a:t>
            </a:r>
            <a:r>
              <a:rPr lang="en-US" altLang="ko-KR" sz="120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.</a:t>
            </a:r>
            <a:endParaRPr lang="en-US" altLang="ko-KR" sz="1200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A2C6D6-15BF-4B67-9858-BAB8F199DBA7}"/>
              </a:ext>
            </a:extLst>
          </p:cNvPr>
          <p:cNvSpPr txBox="1"/>
          <p:nvPr/>
        </p:nvSpPr>
        <p:spPr>
          <a:xfrm>
            <a:off x="2128549" y="5626290"/>
            <a:ext cx="7430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“</a:t>
            </a:r>
            <a:r>
              <a:rPr lang="ko-KR" altLang="en-US" sz="1200" dirty="0" err="1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지속가능한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성과 창출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“ 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항목은 전략과제 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7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개 항목</a:t>
            </a:r>
            <a:r>
              <a:rPr lang="en-US" altLang="ko-KR" sz="120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중 하나로 포함되어 있으며 평가기준은 아래와 같습니다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.</a:t>
            </a:r>
            <a:endParaRPr lang="en-US" altLang="ko-KR" sz="1200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" name="직사각형 1"/>
          <p:cNvSpPr>
            <a:spLocks noChangeAspect="1"/>
          </p:cNvSpPr>
          <p:nvPr/>
        </p:nvSpPr>
        <p:spPr bwMode="gray">
          <a:xfrm>
            <a:off x="2067810" y="5262578"/>
            <a:ext cx="72000" cy="72000"/>
          </a:xfrm>
          <a:prstGeom prst="rect">
            <a:avLst/>
          </a:prstGeom>
          <a:solidFill>
            <a:srgbClr val="1B569A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32" name="직사각형 31"/>
          <p:cNvSpPr>
            <a:spLocks noChangeAspect="1"/>
          </p:cNvSpPr>
          <p:nvPr/>
        </p:nvSpPr>
        <p:spPr bwMode="gray">
          <a:xfrm>
            <a:off x="2067810" y="5721751"/>
            <a:ext cx="72000" cy="72000"/>
          </a:xfrm>
          <a:prstGeom prst="rect">
            <a:avLst/>
          </a:prstGeom>
          <a:solidFill>
            <a:srgbClr val="1B569A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214637" y="5946020"/>
            <a:ext cx="7416824" cy="5457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spAutoFit/>
          </a:bodyPr>
          <a:lstStyle/>
          <a:p>
            <a:pPr marL="88900" lvl="0" indent="-88900" defTabSz="914400" fontAlgn="base" latinLnBrk="0">
              <a:lnSpc>
                <a:spcPct val="110000"/>
              </a:lnSpc>
              <a:spcAft>
                <a:spcPts val="500"/>
              </a:spcAft>
              <a:buFontTx/>
              <a:buChar char="•"/>
            </a:pPr>
            <a:r>
              <a:rPr lang="ko-KR" altLang="en-US" sz="115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친환경 금융 공급 실적 및 그룹 포트폴리오 탄소배출량 관리체계 구축 노력 등</a:t>
            </a:r>
            <a:endParaRPr lang="en-US" altLang="ko-KR" sz="1150" dirty="0">
              <a:latin typeface="원신한 Light" panose="020B0303000000000000" pitchFamily="50" charset="-127"/>
              <a:ea typeface="원신한 Light" panose="020B0303000000000000" pitchFamily="50" charset="-127"/>
              <a:cs typeface="Arial" panose="020B0604020202020204" pitchFamily="34" charset="0"/>
            </a:endParaRPr>
          </a:p>
          <a:p>
            <a:pPr marL="88900" lvl="0" indent="-88900" defTabSz="914400" fontAlgn="base" latinLnBrk="0">
              <a:lnSpc>
                <a:spcPct val="110000"/>
              </a:lnSpc>
              <a:spcAft>
                <a:spcPts val="500"/>
              </a:spcAft>
              <a:buFontTx/>
              <a:buChar char="•"/>
            </a:pPr>
            <a:r>
              <a:rPr lang="ko-KR" altLang="en-US" sz="1150" dirty="0" err="1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혁신성장</a:t>
            </a:r>
            <a:r>
              <a:rPr lang="en-US" altLang="ko-KR" sz="115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/ </a:t>
            </a:r>
            <a:r>
              <a:rPr lang="ko-KR" altLang="en-US" sz="1150" dirty="0" err="1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포용금융</a:t>
            </a:r>
            <a:r>
              <a:rPr lang="ko-KR" altLang="en-US" sz="115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15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/ </a:t>
            </a:r>
            <a:r>
              <a:rPr lang="ko-KR" altLang="en-US" sz="115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사회공헌 추진 노력 및 </a:t>
            </a:r>
            <a:r>
              <a:rPr lang="ko-KR" altLang="en-US" sz="115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성과                    </a:t>
            </a:r>
            <a:r>
              <a:rPr lang="en-US" altLang="ko-KR" sz="1150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· </a:t>
            </a:r>
            <a:r>
              <a:rPr lang="ko-KR" altLang="en-US" sz="115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그룹 </a:t>
            </a:r>
            <a:r>
              <a:rPr lang="ko-KR" altLang="en-US" sz="115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이해관계자 대상 신뢰 경영 체계 확립 노력</a:t>
            </a:r>
            <a:endParaRPr lang="en-US" altLang="ko-KR" sz="1150" dirty="0">
              <a:latin typeface="원신한 Light" panose="020B0303000000000000" pitchFamily="50" charset="-127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48" name="직사각형 47"/>
          <p:cNvSpPr>
            <a:spLocks noChangeAspect="1"/>
          </p:cNvSpPr>
          <p:nvPr/>
        </p:nvSpPr>
        <p:spPr bwMode="gray">
          <a:xfrm>
            <a:off x="2067810" y="4795467"/>
            <a:ext cx="72000" cy="72000"/>
          </a:xfrm>
          <a:prstGeom prst="rect">
            <a:avLst/>
          </a:prstGeom>
          <a:solidFill>
            <a:srgbClr val="1B569A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A2C6D6-15BF-4B67-9858-BAB8F199DBA7}"/>
              </a:ext>
            </a:extLst>
          </p:cNvPr>
          <p:cNvSpPr txBox="1"/>
          <p:nvPr/>
        </p:nvSpPr>
        <p:spPr>
          <a:xfrm>
            <a:off x="2128549" y="4719670"/>
            <a:ext cx="7430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dirty="0" err="1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신한은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2018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년 그룹 주요 </a:t>
            </a:r>
            <a:r>
              <a:rPr lang="ko-KR" altLang="en-US" sz="1200" dirty="0" err="1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전략과제에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ESG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를 반영하는 논의를 통해 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2019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년 그룹 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CEO</a:t>
            </a:r>
            <a:r>
              <a:rPr lang="ko-KR" altLang="en-US" sz="120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뿐 아니라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/>
            </a:r>
            <a:b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</a:br>
            <a:r>
              <a:rPr lang="ko-KR" altLang="en-US" sz="1200" dirty="0" err="1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신한의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전 </a:t>
            </a:r>
            <a:r>
              <a:rPr lang="ko-KR" altLang="en-US" sz="1200" dirty="0" err="1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그룹사</a:t>
            </a:r>
            <a:r>
              <a:rPr lang="ko-KR" altLang="en-US" sz="120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CEO </a:t>
            </a:r>
            <a:r>
              <a:rPr lang="ko-KR" altLang="en-US" sz="120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대상</a:t>
            </a:r>
            <a:r>
              <a:rPr lang="en-US" altLang="ko-KR" sz="120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, ESG </a:t>
            </a:r>
            <a:r>
              <a:rPr lang="ko-KR" altLang="en-US" sz="120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성과를 </a:t>
            </a:r>
            <a:r>
              <a:rPr lang="ko-KR" altLang="en-US" sz="1200" dirty="0" err="1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평가체계에</a:t>
            </a:r>
            <a:r>
              <a:rPr lang="ko-KR" altLang="en-US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dirty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반영하고 있습니다</a:t>
            </a:r>
            <a:r>
              <a:rPr lang="en-US" altLang="ko-KR" sz="1200" dirty="0" smtClean="0"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.</a:t>
            </a:r>
            <a:endParaRPr lang="en-US" altLang="ko-KR" sz="1200" dirty="0" smtClean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02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 bwMode="gray">
          <a:xfrm>
            <a:off x="938651" y="3488922"/>
            <a:ext cx="4012290" cy="30107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2" name="직사각형 1"/>
          <p:cNvSpPr/>
          <p:nvPr/>
        </p:nvSpPr>
        <p:spPr bwMode="gray">
          <a:xfrm>
            <a:off x="2826705" y="4017886"/>
            <a:ext cx="1919588" cy="439764"/>
          </a:xfrm>
          <a:prstGeom prst="rect">
            <a:avLst/>
          </a:prstGeom>
          <a:solidFill>
            <a:srgbClr val="F3F6FB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기후변화 대응 전략</a:t>
            </a:r>
            <a:r>
              <a:rPr lang="en-US" altLang="ko-KR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baseline="30000" dirty="0">
                <a:solidFill>
                  <a:srgbClr val="D3A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Carbon Drive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29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8CD06FC-7CBC-4F70-B038-70B980794F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5283" y="1996770"/>
            <a:ext cx="8554110" cy="291486"/>
          </a:xfrm>
        </p:spPr>
        <p:txBody>
          <a:bodyPr>
            <a:normAutofit lnSpcReduction="10000"/>
          </a:bodyPr>
          <a:lstStyle/>
          <a:p>
            <a:r>
              <a:rPr lang="en-US" altLang="ko-KR" dirty="0" smtClean="0"/>
              <a:t>Zero Carbon Drive</a:t>
            </a:r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110327"/>
            <a:ext cx="9868175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기후변화 대응과 </a:t>
            </a:r>
            <a:r>
              <a:rPr lang="ko-KR" altLang="en-US" sz="1300" dirty="0" err="1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저탄소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경제 전환에 기여하고자 신한금융그룹은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‘Zero Carbon Drive’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를 추진하고 있습니다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이를 통해 그룹 자체 탄소 배출량은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‘43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년까지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Net Zero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를 달성하고 그룹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자산 포트폴리오의 탄소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배출량은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‘50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년까지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Net Zero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를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달성하고자 합니다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b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나아가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기업 및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산업의 친환경 전환을 지원하기 위해 친환경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금융에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‘20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년부터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‘30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년까지 총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30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원을 투입할 계획입니다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en-US" altLang="ko-KR" sz="13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3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445C676-A6BE-4637-B1BC-58CBF325E9A3}"/>
              </a:ext>
            </a:extLst>
          </p:cNvPr>
          <p:cNvSpPr/>
          <p:nvPr/>
        </p:nvSpPr>
        <p:spPr>
          <a:xfrm>
            <a:off x="774477" y="2611132"/>
            <a:ext cx="4284476" cy="40363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400" dirty="0" smtClean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 자산 포트폴리오의 탄소배출량</a:t>
            </a:r>
            <a:endParaRPr kumimoji="1" lang="ko-KR" altLang="en-US" sz="1400" dirty="0">
              <a:solidFill>
                <a:prstClr val="white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B445C676-A6BE-4637-B1BC-58CBF325E9A3}"/>
              </a:ext>
            </a:extLst>
          </p:cNvPr>
          <p:cNvSpPr/>
          <p:nvPr/>
        </p:nvSpPr>
        <p:spPr>
          <a:xfrm>
            <a:off x="5537396" y="2610309"/>
            <a:ext cx="4284000" cy="4036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 smtClean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  </a:t>
            </a:r>
            <a:r>
              <a:rPr kumimoji="1" lang="ko-KR" altLang="en-US" sz="1400" dirty="0" smtClean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친환경 금융 지원</a:t>
            </a:r>
            <a:r>
              <a:rPr kumimoji="1" lang="en-US" altLang="ko-KR" sz="1400" dirty="0" smtClean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 </a:t>
            </a:r>
            <a:r>
              <a:rPr kumimoji="1" lang="en-US" altLang="ko-KR" sz="1400" baseline="30000" dirty="0" smtClean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(</a:t>
            </a:r>
            <a:r>
              <a:rPr kumimoji="1" lang="ko-KR" altLang="en-US" sz="1400" baseline="30000" dirty="0" smtClean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상쇄</a:t>
            </a:r>
            <a:r>
              <a:rPr kumimoji="1" lang="en-US" altLang="ko-KR" sz="1400" baseline="30000" dirty="0" smtClean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)</a:t>
            </a:r>
            <a:endParaRPr kumimoji="1" lang="ko-KR" altLang="en-US" sz="1400" baseline="30000" dirty="0">
              <a:solidFill>
                <a:prstClr val="white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733007" y="3066766"/>
            <a:ext cx="4325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defRPr/>
            </a:pPr>
            <a:r>
              <a:rPr lang="en-US" altLang="ko-KR" sz="1200" dirty="0" smtClean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‘30</a:t>
            </a:r>
            <a:r>
              <a:rPr lang="ko-KR" altLang="en-US" sz="1200" dirty="0" smtClean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년까지</a:t>
            </a:r>
            <a:r>
              <a:rPr kumimoji="0" lang="en-US" altLang="ko-KR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dirty="0" smtClean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38.6</a:t>
            </a:r>
            <a:r>
              <a:rPr kumimoji="0" lang="en-US" altLang="ko-KR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% </a:t>
            </a:r>
            <a:r>
              <a:rPr lang="ko-KR" altLang="en-US" sz="1200" dirty="0" smtClean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감축</a:t>
            </a:r>
            <a:r>
              <a:rPr kumimoji="0" lang="en-US" altLang="ko-KR" sz="120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(‘19</a:t>
            </a:r>
            <a:r>
              <a:rPr kumimoji="0" lang="ko-KR" altLang="en-US" sz="120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년말 대비</a:t>
            </a:r>
            <a:r>
              <a:rPr kumimoji="0" lang="en-US" altLang="ko-KR" sz="120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)</a:t>
            </a:r>
            <a:r>
              <a:rPr kumimoji="0" lang="en-US" altLang="ko-KR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, </a:t>
            </a:r>
            <a:r>
              <a:rPr lang="en-US" altLang="ko-KR" sz="1200" b="1" u="sng" noProof="0" dirty="0" smtClean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‘</a:t>
            </a:r>
            <a:r>
              <a:rPr lang="en-US" altLang="ko-KR" sz="1200" b="1" u="sng" dirty="0" smtClean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50</a:t>
            </a:r>
            <a:r>
              <a:rPr lang="ko-KR" altLang="en-US" sz="1200" b="1" u="sng" dirty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년까지 </a:t>
            </a:r>
            <a:r>
              <a:rPr lang="en-US" altLang="ko-KR" sz="1200" b="1" u="sng" dirty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Net Zero </a:t>
            </a:r>
            <a:r>
              <a:rPr lang="ko-KR" altLang="en-US" sz="1200" b="1" u="sng" dirty="0" smtClean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달성</a:t>
            </a:r>
            <a:endParaRPr kumimoji="0" lang="en-US" altLang="ko-KR" sz="12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원신한 Medium" panose="020B0603000000000000" pitchFamily="50" charset="-127"/>
              <a:ea typeface="원신한 Medium" panose="020B06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5537396" y="3066766"/>
            <a:ext cx="4394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dirty="0" smtClean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‘30</a:t>
            </a:r>
            <a:r>
              <a:rPr lang="ko-KR" altLang="en-US" sz="1200" dirty="0" smtClean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년까지</a:t>
            </a:r>
            <a:r>
              <a:rPr kumimoji="0" lang="en-US" altLang="ko-KR" sz="12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200" b="1" u="sng" dirty="0" smtClean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30</a:t>
            </a:r>
            <a:r>
              <a:rPr kumimoji="0" lang="ko-KR" altLang="en-US" sz="1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조원</a:t>
            </a:r>
            <a:r>
              <a:rPr kumimoji="0" lang="en-US" altLang="ko-KR" sz="1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200" b="1" u="sng" dirty="0" smtClean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친환경 </a:t>
            </a:r>
            <a:r>
              <a:rPr kumimoji="0" lang="ko-KR" altLang="en-US" sz="1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금융 지원</a:t>
            </a:r>
            <a:r>
              <a:rPr kumimoji="0" lang="en-US" altLang="ko-KR" sz="1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120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(</a:t>
            </a:r>
            <a:r>
              <a:rPr lang="en-US" altLang="ko-KR" sz="1200" baseline="30000" dirty="0" smtClean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‘20</a:t>
            </a:r>
            <a:r>
              <a:rPr lang="ko-KR" altLang="en-US" sz="1200" baseline="30000" dirty="0" smtClean="0"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년부터 누적</a:t>
            </a:r>
            <a:r>
              <a:rPr kumimoji="0" lang="en-US" altLang="ko-KR" sz="1200" i="0" u="none" strike="noStrike" kern="120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)</a:t>
            </a:r>
            <a:endParaRPr kumimoji="0" lang="en-US" altLang="ko-KR" sz="1200" i="0" u="none" strike="noStrike" kern="1200" cap="none" spc="0" normalizeH="0" baseline="30000" noProof="0" dirty="0">
              <a:ln>
                <a:noFill/>
              </a:ln>
              <a:effectLst/>
              <a:uLnTx/>
              <a:uFillTx/>
              <a:latin typeface="원신한 Medium" panose="020B0603000000000000" pitchFamily="50" charset="-127"/>
              <a:ea typeface="원신한 Medium" panose="020B0603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72" y="2440680"/>
            <a:ext cx="522975" cy="522975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44" y="2499287"/>
            <a:ext cx="512341" cy="512341"/>
          </a:xfrm>
          <a:prstGeom prst="rect">
            <a:avLst/>
          </a:prstGeom>
        </p:spPr>
      </p:pic>
      <p:graphicFrame>
        <p:nvGraphicFramePr>
          <p:cNvPr id="85" name="차트 84">
            <a:extLst>
              <a:ext uri="{FF2B5EF4-FFF2-40B4-BE49-F238E27FC236}">
                <a16:creationId xmlns:a16="http://schemas.microsoft.com/office/drawing/2014/main" id="{7A4300AA-77E7-431D-88B2-51C1A2115D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2673883"/>
              </p:ext>
            </p:extLst>
          </p:nvPr>
        </p:nvGraphicFramePr>
        <p:xfrm>
          <a:off x="702469" y="3841135"/>
          <a:ext cx="4356484" cy="28082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86" name="직선 연결선 85"/>
          <p:cNvCxnSpPr/>
          <p:nvPr/>
        </p:nvCxnSpPr>
        <p:spPr>
          <a:xfrm>
            <a:off x="938651" y="3484796"/>
            <a:ext cx="0" cy="30240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86"/>
          <p:cNvCxnSpPr/>
          <p:nvPr/>
        </p:nvCxnSpPr>
        <p:spPr>
          <a:xfrm flipH="1">
            <a:off x="938653" y="6499692"/>
            <a:ext cx="4032000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114227" y="6510832"/>
            <a:ext cx="3576009" cy="23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59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2019                </a:t>
            </a:r>
            <a:r>
              <a:rPr lang="en-US" altLang="ko-KR" sz="959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</a:t>
            </a:r>
            <a:r>
              <a:rPr lang="en-US" altLang="ko-KR" sz="9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</a:t>
            </a:r>
            <a:r>
              <a:rPr lang="en-US" altLang="ko-KR" sz="959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2030                      </a:t>
            </a:r>
            <a:r>
              <a:rPr lang="en-US" altLang="ko-KR" sz="959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2040              </a:t>
            </a:r>
            <a:r>
              <a:rPr lang="en-US" altLang="ko-KR" sz="959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     </a:t>
            </a:r>
            <a:r>
              <a:rPr lang="en-US" altLang="ko-KR" sz="959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2050</a:t>
            </a:r>
            <a:endParaRPr lang="ko-KR" altLang="en-US" sz="959" baseline="30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2097E287-6B88-4452-BB98-B87F926A9AEA}"/>
              </a:ext>
            </a:extLst>
          </p:cNvPr>
          <p:cNvSpPr/>
          <p:nvPr/>
        </p:nvSpPr>
        <p:spPr>
          <a:xfrm rot="16200000">
            <a:off x="455831" y="3829055"/>
            <a:ext cx="716863" cy="2235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853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tCO</a:t>
            </a:r>
            <a:r>
              <a:rPr lang="en-US" altLang="ko-KR" sz="853" baseline="-25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2</a:t>
            </a:r>
            <a:r>
              <a:rPr lang="en-US" altLang="ko-KR" sz="853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eq/</a:t>
            </a:r>
            <a:r>
              <a:rPr lang="ko-KR" altLang="en-US" sz="853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년</a:t>
            </a:r>
            <a:endParaRPr lang="ko-KR" altLang="en-US" sz="853" dirty="0"/>
          </a:p>
        </p:txBody>
      </p:sp>
      <p:sp>
        <p:nvSpPr>
          <p:cNvPr id="90" name="말풍선: 사각형 53">
            <a:extLst>
              <a:ext uri="{FF2B5EF4-FFF2-40B4-BE49-F238E27FC236}">
                <a16:creationId xmlns:a16="http://schemas.microsoft.com/office/drawing/2014/main" id="{26673539-E37C-4DED-B001-9B85C00F7214}"/>
              </a:ext>
            </a:extLst>
          </p:cNvPr>
          <p:cNvSpPr/>
          <p:nvPr/>
        </p:nvSpPr>
        <p:spPr>
          <a:xfrm>
            <a:off x="2106625" y="4608000"/>
            <a:ext cx="1265517" cy="219335"/>
          </a:xfrm>
          <a:prstGeom prst="wedgeRectCallout">
            <a:avLst>
              <a:gd name="adj1" fmla="val -32419"/>
              <a:gd name="adj2" fmla="val 10582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latinLnBrk="0">
              <a:lnSpc>
                <a:spcPct val="130000"/>
              </a:lnSpc>
              <a:buClr>
                <a:schemeClr val="accent6">
                  <a:lumMod val="75000"/>
                </a:schemeClr>
              </a:buClr>
            </a:pPr>
            <a:r>
              <a:rPr lang="en-US" altLang="ko-KR" sz="10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2030</a:t>
            </a:r>
            <a:r>
              <a:rPr lang="ko-KR" altLang="en-US" sz="10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en-US" altLang="ko-KR" sz="1000" b="1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38.6% </a:t>
            </a:r>
            <a:r>
              <a:rPr lang="ko-KR" altLang="en-US" sz="10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감축</a:t>
            </a:r>
            <a:endParaRPr lang="en-US" altLang="ko-KR" sz="1000" dirty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1" name="말풍선: 사각형 53">
            <a:extLst>
              <a:ext uri="{FF2B5EF4-FFF2-40B4-BE49-F238E27FC236}">
                <a16:creationId xmlns:a16="http://schemas.microsoft.com/office/drawing/2014/main" id="{26673539-E37C-4DED-B001-9B85C00F7214}"/>
              </a:ext>
            </a:extLst>
          </p:cNvPr>
          <p:cNvSpPr/>
          <p:nvPr/>
        </p:nvSpPr>
        <p:spPr>
          <a:xfrm>
            <a:off x="3042729" y="5310609"/>
            <a:ext cx="1265517" cy="219335"/>
          </a:xfrm>
          <a:prstGeom prst="wedgeRectCallout">
            <a:avLst>
              <a:gd name="adj1" fmla="val -29135"/>
              <a:gd name="adj2" fmla="val 138988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latinLnBrk="0">
              <a:lnSpc>
                <a:spcPct val="130000"/>
              </a:lnSpc>
              <a:buClr>
                <a:schemeClr val="accent6">
                  <a:lumMod val="75000"/>
                </a:schemeClr>
              </a:buClr>
            </a:pPr>
            <a:r>
              <a:rPr lang="en-US" altLang="ko-KR" sz="10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2040</a:t>
            </a:r>
            <a:r>
              <a:rPr lang="ko-KR" altLang="en-US" sz="10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en-US" altLang="ko-KR" sz="1000" b="1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69.7% </a:t>
            </a:r>
            <a:r>
              <a:rPr lang="ko-KR" altLang="en-US" sz="10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감축</a:t>
            </a:r>
            <a:endParaRPr lang="en-US" altLang="ko-KR" sz="1000" dirty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2" name="말풍선: 사각형 53">
            <a:extLst>
              <a:ext uri="{FF2B5EF4-FFF2-40B4-BE49-F238E27FC236}">
                <a16:creationId xmlns:a16="http://schemas.microsoft.com/office/drawing/2014/main" id="{26673539-E37C-4DED-B001-9B85C00F7214}"/>
              </a:ext>
            </a:extLst>
          </p:cNvPr>
          <p:cNvSpPr/>
          <p:nvPr/>
        </p:nvSpPr>
        <p:spPr>
          <a:xfrm>
            <a:off x="3613416" y="5883362"/>
            <a:ext cx="1265517" cy="219335"/>
          </a:xfrm>
          <a:prstGeom prst="wedgeRectCallout">
            <a:avLst>
              <a:gd name="adj1" fmla="val 4812"/>
              <a:gd name="adj2" fmla="val 122005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latinLnBrk="0">
              <a:lnSpc>
                <a:spcPct val="130000"/>
              </a:lnSpc>
              <a:buClr>
                <a:schemeClr val="accent6">
                  <a:lumMod val="75000"/>
                </a:schemeClr>
              </a:buClr>
            </a:pPr>
            <a:r>
              <a:rPr lang="en-US" altLang="ko-KR" sz="10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2050</a:t>
            </a:r>
            <a:r>
              <a:rPr lang="ko-KR" altLang="en-US" sz="10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en-US" altLang="ko-KR" sz="1000" b="1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90.2% </a:t>
            </a:r>
            <a:r>
              <a:rPr lang="ko-KR" altLang="en-US" sz="100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감축</a:t>
            </a:r>
            <a:endParaRPr lang="en-US" altLang="ko-KR" sz="1000" dirty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3" name="직사각형 92">
            <a:extLst>
              <a:ext uri="{FF2B5EF4-FFF2-40B4-BE49-F238E27FC236}">
                <a16:creationId xmlns:a16="http://schemas.microsoft.com/office/drawing/2014/main" id="{B445C676-A6BE-4637-B1BC-58CBF325E9A3}"/>
              </a:ext>
            </a:extLst>
          </p:cNvPr>
          <p:cNvSpPr/>
          <p:nvPr/>
        </p:nvSpPr>
        <p:spPr>
          <a:xfrm>
            <a:off x="2898713" y="3906453"/>
            <a:ext cx="1583021" cy="222867"/>
          </a:xfrm>
          <a:prstGeom prst="rect">
            <a:avLst/>
          </a:prstGeom>
          <a:solidFill>
            <a:srgbClr val="385723"/>
          </a:solidFill>
          <a:ln w="3175">
            <a:solidFill>
              <a:srgbClr val="021C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err="1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SBTi</a:t>
            </a:r>
            <a:r>
              <a:rPr lang="en-US" altLang="ko-KR" sz="1000" dirty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SDA 2</a:t>
            </a:r>
            <a:r>
              <a:rPr lang="ko-KR" altLang="en-US" sz="1000" dirty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℃ 시나리오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826705" y="4103707"/>
            <a:ext cx="20306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33"/>
              </a:spcAft>
            </a:pPr>
            <a:r>
              <a:rPr lang="ko-KR" altLang="en-US" sz="8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금융의 </a:t>
            </a:r>
            <a:r>
              <a:rPr lang="ko-KR" altLang="en-US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탄소 상쇄 실적 확대 통해</a:t>
            </a:r>
            <a: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8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2050</a:t>
            </a:r>
            <a:r>
              <a:rPr lang="ko-KR" altLang="en-US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년 포트폴리오 배출 잔량 </a:t>
            </a:r>
            <a: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Zero</a:t>
            </a:r>
            <a:r>
              <a:rPr lang="ko-KR" altLang="en-US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化</a:t>
            </a:r>
          </a:p>
        </p:txBody>
      </p:sp>
      <p:grpSp>
        <p:nvGrpSpPr>
          <p:cNvPr id="96" name="그룹 95"/>
          <p:cNvGrpSpPr/>
          <p:nvPr/>
        </p:nvGrpSpPr>
        <p:grpSpPr>
          <a:xfrm>
            <a:off x="1846085" y="3582417"/>
            <a:ext cx="3644916" cy="223587"/>
            <a:chOff x="636177" y="2875333"/>
            <a:chExt cx="3420078" cy="209795"/>
          </a:xfrm>
        </p:grpSpPr>
        <p:sp>
          <p:nvSpPr>
            <p:cNvPr id="97" name="직사각형 96"/>
            <p:cNvSpPr/>
            <p:nvPr/>
          </p:nvSpPr>
          <p:spPr>
            <a:xfrm>
              <a:off x="636177" y="2937240"/>
              <a:ext cx="72000" cy="72000"/>
            </a:xfrm>
            <a:prstGeom prst="rect">
              <a:avLst/>
            </a:prstGeom>
            <a:solidFill>
              <a:srgbClr val="4E7B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31"/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954839" y="2937240"/>
              <a:ext cx="72000" cy="72000"/>
            </a:xfrm>
            <a:prstGeom prst="rect">
              <a:avLst/>
            </a:prstGeom>
            <a:solidFill>
              <a:srgbClr val="5B8E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31"/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1552257" y="2937240"/>
              <a:ext cx="72000" cy="72000"/>
            </a:xfrm>
            <a:prstGeom prst="rect">
              <a:avLst/>
            </a:prstGeom>
            <a:solidFill>
              <a:srgbClr val="669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31"/>
            </a:p>
          </p:txBody>
        </p:sp>
        <p:sp>
          <p:nvSpPr>
            <p:cNvPr id="100" name="직사각형 99"/>
            <p:cNvSpPr/>
            <p:nvPr/>
          </p:nvSpPr>
          <p:spPr>
            <a:xfrm>
              <a:off x="1858880" y="2937537"/>
              <a:ext cx="72000" cy="72000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31"/>
            </a:p>
          </p:txBody>
        </p:sp>
        <p:sp>
          <p:nvSpPr>
            <p:cNvPr id="101" name="직사각형 100"/>
            <p:cNvSpPr/>
            <p:nvPr/>
          </p:nvSpPr>
          <p:spPr>
            <a:xfrm>
              <a:off x="2173997" y="2937537"/>
              <a:ext cx="72000" cy="72000"/>
            </a:xfrm>
            <a:prstGeom prst="rect">
              <a:avLst/>
            </a:prstGeom>
            <a:solidFill>
              <a:srgbClr val="96BE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31"/>
            </a:p>
          </p:txBody>
        </p:sp>
        <p:sp>
          <p:nvSpPr>
            <p:cNvPr id="102" name="직사각형 101"/>
            <p:cNvSpPr/>
            <p:nvPr/>
          </p:nvSpPr>
          <p:spPr>
            <a:xfrm>
              <a:off x="2578610" y="2937537"/>
              <a:ext cx="72000" cy="72000"/>
            </a:xfrm>
            <a:prstGeom prst="rect">
              <a:avLst/>
            </a:prstGeom>
            <a:solidFill>
              <a:srgbClr val="B4CF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31"/>
            </a:p>
          </p:txBody>
        </p:sp>
        <p:sp>
          <p:nvSpPr>
            <p:cNvPr id="103" name="직사각형 102"/>
            <p:cNvSpPr/>
            <p:nvPr/>
          </p:nvSpPr>
          <p:spPr>
            <a:xfrm>
              <a:off x="2877664" y="2937537"/>
              <a:ext cx="72000" cy="72000"/>
            </a:xfrm>
            <a:prstGeom prst="rect">
              <a:avLst/>
            </a:prstGeom>
            <a:solidFill>
              <a:srgbClr val="CBDD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31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FC89F7D-FC61-4227-833C-25B1F4A85700}"/>
                </a:ext>
              </a:extLst>
            </p:cNvPr>
            <p:cNvSpPr txBox="1"/>
            <p:nvPr/>
          </p:nvSpPr>
          <p:spPr>
            <a:xfrm>
              <a:off x="645113" y="2875333"/>
              <a:ext cx="3411142" cy="209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853" dirty="0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발전    </a:t>
              </a:r>
              <a:r>
                <a:rPr lang="ko-KR" altLang="en-US" sz="853" dirty="0" err="1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상업용건물</a:t>
              </a:r>
              <a:r>
                <a:rPr lang="ko-KR" altLang="en-US" sz="853" dirty="0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    철강</a:t>
              </a:r>
              <a:r>
                <a:rPr lang="en-US" altLang="ko-KR" sz="853" dirty="0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    </a:t>
              </a:r>
              <a:r>
                <a:rPr lang="ko-KR" altLang="en-US" sz="853" dirty="0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제지    시멘트    교통    </a:t>
              </a:r>
              <a:r>
                <a:rPr lang="ko-KR" altLang="en-US" sz="853" dirty="0" err="1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기타산업</a:t>
              </a:r>
              <a:endParaRPr lang="ko-KR" altLang="en-US" sz="853" dirty="0"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</p:grpSp>
      <p:sp>
        <p:nvSpPr>
          <p:cNvPr id="135" name="직사각형 134"/>
          <p:cNvSpPr/>
          <p:nvPr/>
        </p:nvSpPr>
        <p:spPr>
          <a:xfrm>
            <a:off x="5804693" y="3488923"/>
            <a:ext cx="4089133" cy="290849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01193" tIns="50597" rIns="101193" bIns="50597" rtlCol="0" anchor="ctr"/>
          <a:lstStyle/>
          <a:p>
            <a:pPr algn="ctr" defTabSz="1011896">
              <a:lnSpc>
                <a:spcPct val="120000"/>
              </a:lnSpc>
            </a:pPr>
            <a:r>
              <a:rPr lang="en-US" altLang="ko-KR" sz="1385" b="1" dirty="0">
                <a:solidFill>
                  <a:srgbClr val="3333FF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           </a:t>
            </a:r>
            <a:endParaRPr lang="ko-KR" altLang="en-US" sz="1385" b="1" dirty="0">
              <a:solidFill>
                <a:srgbClr val="3333FF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136" name="차트 1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8660379"/>
              </p:ext>
            </p:extLst>
          </p:nvPr>
        </p:nvGraphicFramePr>
        <p:xfrm>
          <a:off x="5418993" y="3549807"/>
          <a:ext cx="4311954" cy="3563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37" name="직선 연결선 136"/>
          <p:cNvCxnSpPr/>
          <p:nvPr/>
        </p:nvCxnSpPr>
        <p:spPr>
          <a:xfrm>
            <a:off x="5804695" y="3489963"/>
            <a:ext cx="0" cy="29160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5851995" y="6061862"/>
            <a:ext cx="380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원신한 Medium" panose="020B0603000000000000" pitchFamily="50" charset="-127"/>
                <a:ea typeface="원신한 Medium" panose="020B0603000000000000" pitchFamily="50" charset="-127"/>
              </a:rPr>
              <a:t>2.0</a:t>
            </a:r>
            <a:endParaRPr lang="ko-KR" altLang="en-US" sz="1000" baseline="30000" dirty="0"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180265" y="5893719"/>
            <a:ext cx="380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원신한 Medium" panose="020B0603000000000000" pitchFamily="50" charset="-127"/>
                <a:ea typeface="원신한 Medium" panose="020B0603000000000000" pitchFamily="50" charset="-127"/>
              </a:rPr>
              <a:t>4.2</a:t>
            </a:r>
            <a:endParaRPr lang="ko-KR" altLang="en-US" sz="1000" baseline="30000" dirty="0"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6532973" y="5708251"/>
            <a:ext cx="380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원신한 Medium" panose="020B0603000000000000" pitchFamily="50" charset="-127"/>
                <a:ea typeface="원신한 Medium" panose="020B0603000000000000" pitchFamily="50" charset="-127"/>
              </a:rPr>
              <a:t>6.6</a:t>
            </a:r>
            <a:endParaRPr lang="ko-KR" altLang="en-US" sz="1000" baseline="30000" dirty="0"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6874159" y="5504070"/>
            <a:ext cx="380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원신한 Medium" panose="020B0603000000000000" pitchFamily="50" charset="-127"/>
                <a:ea typeface="원신한 Medium" panose="020B0603000000000000" pitchFamily="50" charset="-127"/>
              </a:rPr>
              <a:t>9.2</a:t>
            </a:r>
            <a:endParaRPr lang="ko-KR" altLang="en-US" sz="1000" baseline="30000" dirty="0"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7163740" y="5278458"/>
            <a:ext cx="460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원신한 Medium" panose="020B0603000000000000" pitchFamily="50" charset="-127"/>
                <a:ea typeface="원신한 Medium" panose="020B0603000000000000" pitchFamily="50" charset="-127"/>
              </a:rPr>
              <a:t>11.9</a:t>
            </a:r>
            <a:endParaRPr lang="ko-KR" altLang="en-US" sz="1000" baseline="30000" dirty="0"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9275465" y="3865618"/>
            <a:ext cx="3577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원신한 Medium" panose="020B0603000000000000" pitchFamily="50" charset="-127"/>
                <a:ea typeface="원신한 Medium" panose="020B0603000000000000" pitchFamily="50" charset="-127"/>
              </a:rPr>
              <a:t>30</a:t>
            </a:r>
            <a:endParaRPr lang="ko-KR" altLang="en-US" sz="1100" b="1" baseline="30000" dirty="0"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144" name="직사각형 143"/>
          <p:cNvSpPr/>
          <p:nvPr/>
        </p:nvSpPr>
        <p:spPr>
          <a:xfrm>
            <a:off x="6011271" y="3955226"/>
            <a:ext cx="1843810" cy="1143998"/>
          </a:xfrm>
          <a:prstGeom prst="rect">
            <a:avLst/>
          </a:prstGeom>
          <a:solidFill>
            <a:srgbClr val="F3F6FB"/>
          </a:solid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79" dirty="0">
              <a:solidFill>
                <a:schemeClr val="tx1">
                  <a:lumMod val="50000"/>
                  <a:lumOff val="50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9002852" y="3600916"/>
            <a:ext cx="731290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조원</a:t>
            </a:r>
            <a: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850" baseline="30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5538959" y="3582417"/>
            <a:ext cx="314510" cy="1240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66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친</a:t>
            </a:r>
            <a:endParaRPr lang="en-US" altLang="ko-KR" sz="1066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1066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환</a:t>
            </a:r>
            <a:endParaRPr lang="en-US" altLang="ko-KR" sz="1066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1066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경</a:t>
            </a:r>
            <a:endParaRPr lang="en-US" altLang="ko-KR" sz="1066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1066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금</a:t>
            </a:r>
            <a:endParaRPr lang="en-US" altLang="ko-KR" sz="1066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1066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융</a:t>
            </a:r>
            <a:endParaRPr lang="en-US" altLang="ko-KR" sz="1066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1066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금</a:t>
            </a:r>
            <a:endParaRPr lang="en-US" altLang="ko-KR" sz="1066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1066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액</a:t>
            </a:r>
            <a:endParaRPr lang="en-US" altLang="ko-KR" sz="1066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7499591" y="5059343"/>
            <a:ext cx="460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원신한 Medium" panose="020B0603000000000000" pitchFamily="50" charset="-127"/>
                <a:ea typeface="원신한 Medium" panose="020B0603000000000000" pitchFamily="50" charset="-127"/>
              </a:rPr>
              <a:t>14.8</a:t>
            </a:r>
            <a:endParaRPr lang="ko-KR" altLang="en-US" sz="1000" baseline="30000" dirty="0"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011269" y="3970379"/>
            <a:ext cx="1735800" cy="1137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ko-KR" altLang="en-US" sz="850" b="1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①</a:t>
            </a:r>
            <a:r>
              <a:rPr lang="en-US" altLang="ko-KR" sz="850" b="1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850" b="1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기존 친환경 금융 확대</a:t>
            </a:r>
            <a: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 - K-Taxonomy </a:t>
            </a:r>
            <a:r>
              <a:rPr lang="ko-KR" altLang="en-US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연계 실적 추진</a:t>
            </a:r>
            <a:endParaRPr lang="en-US" altLang="ko-KR" sz="85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>
              <a:lnSpc>
                <a:spcPct val="150000"/>
              </a:lnSpc>
              <a:spcAft>
                <a:spcPts val="533"/>
              </a:spcAft>
            </a:pPr>
            <a:r>
              <a:rPr lang="ko-KR" altLang="en-US" sz="850" b="1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② 新성장 동력 발굴</a:t>
            </a:r>
            <a: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 - </a:t>
            </a:r>
            <a:r>
              <a:rPr lang="ko-KR" altLang="en-US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친환경 新기술 투자</a:t>
            </a:r>
            <a: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기업 발굴</a:t>
            </a:r>
            <a: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 - </a:t>
            </a:r>
            <a:r>
              <a:rPr lang="ko-KR" altLang="en-US" sz="850" spc="-75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재생에너지 </a:t>
            </a:r>
            <a:r>
              <a:rPr lang="en-US" altLang="ko-KR" sz="850" spc="-75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equity </a:t>
            </a:r>
            <a:r>
              <a:rPr lang="ko-KR" altLang="en-US" sz="850" spc="-75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투자 등 확대</a:t>
            </a:r>
            <a:r>
              <a:rPr lang="en-US" altLang="ko-KR" sz="8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ko-KR" altLang="en-US" sz="85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49" name="직사각형 148"/>
          <p:cNvSpPr/>
          <p:nvPr/>
        </p:nvSpPr>
        <p:spPr>
          <a:xfrm>
            <a:off x="9372664" y="5662276"/>
            <a:ext cx="158306" cy="578148"/>
          </a:xfrm>
          <a:prstGeom prst="rect">
            <a:avLst/>
          </a:prstGeom>
          <a:pattFill prst="pct90">
            <a:fgClr>
              <a:srgbClr val="FFC000"/>
            </a:fgClr>
            <a:bgClr>
              <a:schemeClr val="bg1"/>
            </a:bgClr>
          </a:pattFill>
          <a:ln w="127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66" b="1" dirty="0" err="1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상쇄목표</a:t>
            </a:r>
            <a:endParaRPr lang="ko-KR" altLang="en-US" sz="1066" b="1" dirty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150" name="직선 연결선 149"/>
          <p:cNvCxnSpPr/>
          <p:nvPr/>
        </p:nvCxnSpPr>
        <p:spPr>
          <a:xfrm>
            <a:off x="9544722" y="5662011"/>
            <a:ext cx="144817" cy="0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직선 연결선 150"/>
          <p:cNvCxnSpPr/>
          <p:nvPr/>
        </p:nvCxnSpPr>
        <p:spPr>
          <a:xfrm>
            <a:off x="9544722" y="6249978"/>
            <a:ext cx="144817" cy="0"/>
          </a:xfrm>
          <a:prstGeom prst="line">
            <a:avLst/>
          </a:prstGeom>
          <a:ln w="63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직선 화살표 연결선 151"/>
          <p:cNvCxnSpPr/>
          <p:nvPr/>
        </p:nvCxnSpPr>
        <p:spPr>
          <a:xfrm>
            <a:off x="9617130" y="5664043"/>
            <a:ext cx="0" cy="580442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TextBox 152"/>
          <p:cNvSpPr txBox="1"/>
          <p:nvPr/>
        </p:nvSpPr>
        <p:spPr>
          <a:xfrm>
            <a:off x="9548808" y="5843229"/>
            <a:ext cx="315004" cy="2235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1279" b="1" baseline="30000" dirty="0"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9459111" y="5827052"/>
            <a:ext cx="460382" cy="2563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66" dirty="0">
                <a:latin typeface="원신한 Bold" panose="020B0803000000000000" pitchFamily="50" charset="-127"/>
                <a:ea typeface="원신한 Bold" panose="020B0803000000000000" pitchFamily="50" charset="-127"/>
              </a:rPr>
              <a:t>7</a:t>
            </a:r>
            <a:r>
              <a:rPr lang="ko-KR" altLang="en-US" sz="1066" dirty="0">
                <a:latin typeface="원신한 Bold" panose="020B0803000000000000" pitchFamily="50" charset="-127"/>
                <a:ea typeface="원신한 Bold" panose="020B0803000000000000" pitchFamily="50" charset="-127"/>
              </a:rPr>
              <a:t>조</a:t>
            </a:r>
            <a:r>
              <a:rPr lang="en-US" altLang="ko-KR" sz="1066" baseline="30000" dirty="0">
                <a:latin typeface="원신한 Bold" panose="020B0803000000000000" pitchFamily="50" charset="-127"/>
                <a:ea typeface="원신한 Bold" panose="020B0803000000000000" pitchFamily="50" charset="-127"/>
              </a:rPr>
              <a:t>*</a:t>
            </a:r>
            <a:endParaRPr lang="ko-KR" altLang="en-US" sz="1066" baseline="30000" dirty="0"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cxnSp>
        <p:nvCxnSpPr>
          <p:cNvPr id="155" name="직선 연결선 154"/>
          <p:cNvCxnSpPr/>
          <p:nvPr/>
        </p:nvCxnSpPr>
        <p:spPr>
          <a:xfrm flipH="1">
            <a:off x="5804697" y="6395560"/>
            <a:ext cx="3914066" cy="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TextBox 155"/>
          <p:cNvSpPr txBox="1"/>
          <p:nvPr/>
        </p:nvSpPr>
        <p:spPr>
          <a:xfrm>
            <a:off x="7842583" y="4830727"/>
            <a:ext cx="460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원신한 Medium" panose="020B0603000000000000" pitchFamily="50" charset="-127"/>
                <a:ea typeface="원신한 Medium" panose="020B0603000000000000" pitchFamily="50" charset="-127"/>
              </a:rPr>
              <a:t>17.6</a:t>
            </a:r>
            <a:endParaRPr lang="ko-KR" altLang="en-US" sz="1000" baseline="30000" dirty="0"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8191335" y="4611259"/>
            <a:ext cx="460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원신한 Medium" panose="020B0603000000000000" pitchFamily="50" charset="-127"/>
                <a:ea typeface="원신한 Medium" panose="020B0603000000000000" pitchFamily="50" charset="-127"/>
              </a:rPr>
              <a:t>20.6</a:t>
            </a:r>
            <a:endParaRPr lang="ko-KR" altLang="en-US" sz="1000" baseline="30000" dirty="0"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8540087" y="4365784"/>
            <a:ext cx="460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원신한 Medium" panose="020B0603000000000000" pitchFamily="50" charset="-127"/>
                <a:ea typeface="원신한 Medium" panose="020B0603000000000000" pitchFamily="50" charset="-127"/>
              </a:rPr>
              <a:t>23.6</a:t>
            </a:r>
            <a:endParaRPr lang="ko-KR" altLang="en-US" sz="1000" baseline="30000" dirty="0"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8896326" y="4123084"/>
            <a:ext cx="460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원신한 Medium" panose="020B0603000000000000" pitchFamily="50" charset="-127"/>
                <a:ea typeface="원신한 Medium" panose="020B0603000000000000" pitchFamily="50" charset="-127"/>
              </a:rPr>
              <a:t>26.7</a:t>
            </a:r>
            <a:endParaRPr lang="ko-KR" altLang="en-US" sz="1000" baseline="30000" dirty="0"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grpSp>
        <p:nvGrpSpPr>
          <p:cNvPr id="160" name="그룹 159"/>
          <p:cNvGrpSpPr/>
          <p:nvPr/>
        </p:nvGrpSpPr>
        <p:grpSpPr>
          <a:xfrm>
            <a:off x="5947880" y="3608030"/>
            <a:ext cx="3635393" cy="223587"/>
            <a:chOff x="4911114" y="2915857"/>
            <a:chExt cx="3411142" cy="209795"/>
          </a:xfrm>
        </p:grpSpPr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6FC89F7D-FC61-4227-833C-25B1F4A85700}"/>
                </a:ext>
              </a:extLst>
            </p:cNvPr>
            <p:cNvSpPr txBox="1"/>
            <p:nvPr/>
          </p:nvSpPr>
          <p:spPr>
            <a:xfrm>
              <a:off x="4911114" y="2915857"/>
              <a:ext cx="3411142" cy="209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853" dirty="0" err="1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전년누적</a:t>
              </a:r>
              <a:r>
                <a:rPr lang="ko-KR" altLang="en-US" sz="853" dirty="0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    대출    </a:t>
              </a:r>
              <a:r>
                <a:rPr lang="en-US" altLang="ko-KR" sz="853" dirty="0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PF    </a:t>
              </a:r>
              <a:r>
                <a:rPr lang="ko-KR" altLang="en-US" sz="853" dirty="0"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투자</a:t>
              </a:r>
            </a:p>
          </p:txBody>
        </p:sp>
        <p:sp>
          <p:nvSpPr>
            <p:cNvPr id="162" name="직사각형 161"/>
            <p:cNvSpPr/>
            <p:nvPr/>
          </p:nvSpPr>
          <p:spPr>
            <a:xfrm>
              <a:off x="4915153" y="2980353"/>
              <a:ext cx="72000" cy="72000"/>
            </a:xfrm>
            <a:prstGeom prst="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31"/>
            </a:p>
          </p:txBody>
        </p:sp>
        <p:sp>
          <p:nvSpPr>
            <p:cNvPr id="163" name="직사각형 162"/>
            <p:cNvSpPr/>
            <p:nvPr/>
          </p:nvSpPr>
          <p:spPr>
            <a:xfrm>
              <a:off x="5411060" y="2987812"/>
              <a:ext cx="72000" cy="72000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31"/>
            </a:p>
          </p:txBody>
        </p:sp>
        <p:sp>
          <p:nvSpPr>
            <p:cNvPr id="164" name="직사각형 163"/>
            <p:cNvSpPr/>
            <p:nvPr/>
          </p:nvSpPr>
          <p:spPr>
            <a:xfrm>
              <a:off x="5719310" y="2987812"/>
              <a:ext cx="72000" cy="7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31"/>
            </a:p>
          </p:txBody>
        </p:sp>
        <p:sp>
          <p:nvSpPr>
            <p:cNvPr id="165" name="직사각형 164"/>
            <p:cNvSpPr/>
            <p:nvPr/>
          </p:nvSpPr>
          <p:spPr>
            <a:xfrm>
              <a:off x="5954869" y="2988109"/>
              <a:ext cx="72000" cy="72000"/>
            </a:xfrm>
            <a:prstGeom prst="rect">
              <a:avLst/>
            </a:prstGeom>
            <a:solidFill>
              <a:srgbClr val="4368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31"/>
            </a:p>
          </p:txBody>
        </p:sp>
      </p:grpSp>
      <p:sp>
        <p:nvSpPr>
          <p:cNvPr id="166" name="TextBox 165">
            <a:extLst>
              <a:ext uri="{FF2B5EF4-FFF2-40B4-BE49-F238E27FC236}">
                <a16:creationId xmlns:a16="http://schemas.microsoft.com/office/drawing/2014/main" id="{6FC89F7D-FC61-4227-833C-25B1F4A85700}"/>
              </a:ext>
            </a:extLst>
          </p:cNvPr>
          <p:cNvSpPr txBox="1"/>
          <p:nvPr/>
        </p:nvSpPr>
        <p:spPr>
          <a:xfrm>
            <a:off x="5547787" y="6750769"/>
            <a:ext cx="4042191" cy="35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53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* </a:t>
            </a:r>
            <a:r>
              <a:rPr lang="ko-KR" altLang="en-US" sz="853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상쇄 목표는 태양광</a:t>
            </a:r>
            <a:r>
              <a:rPr lang="en-US" altLang="ko-KR" sz="853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853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풍력 기반 재생에너지 </a:t>
            </a:r>
            <a:r>
              <a:rPr lang="en-US" altLang="ko-KR" sz="853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PF </a:t>
            </a:r>
            <a:r>
              <a:rPr lang="ko-KR" altLang="en-US" sz="853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비중이며</a:t>
            </a:r>
            <a:r>
              <a:rPr lang="en-US" altLang="ko-KR" sz="853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br>
              <a:rPr lang="en-US" altLang="ko-KR" sz="853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853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 </a:t>
            </a:r>
            <a:r>
              <a:rPr lang="ko-KR" altLang="en-US" sz="853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감축 노력 없이 탄소배출량을 상쇄 가능한 수준으로 추정하였음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4206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4C8DDE-5D5B-497B-A370-E78921CCC1CF}"/>
              </a:ext>
            </a:extLst>
          </p:cNvPr>
          <p:cNvSpPr txBox="1"/>
          <p:nvPr/>
        </p:nvSpPr>
        <p:spPr>
          <a:xfrm>
            <a:off x="3157297" y="2351211"/>
            <a:ext cx="4605151" cy="64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/>
            <a:r>
              <a:rPr lang="ko-KR" altLang="en-US" sz="3600" dirty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신한금융그룹</a:t>
            </a:r>
          </a:p>
        </p:txBody>
      </p:sp>
      <p:graphicFrame>
        <p:nvGraphicFramePr>
          <p:cNvPr id="5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784066"/>
              </p:ext>
            </p:extLst>
          </p:nvPr>
        </p:nvGraphicFramePr>
        <p:xfrm>
          <a:off x="3267130" y="3820167"/>
          <a:ext cx="3448007" cy="1219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68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91632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1-01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신한금융그룹 현황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1-02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미션</a:t>
                      </a:r>
                      <a:r>
                        <a:rPr lang="en-US" altLang="ko-KR" sz="14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14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비전 및 가치체계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1-03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F.R.E.S.H 2020s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1-04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지속가능경영 체계 구축 현황 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78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73" y="310164"/>
            <a:ext cx="8355520" cy="662658"/>
          </a:xfrm>
        </p:spPr>
        <p:txBody>
          <a:bodyPr>
            <a:normAutofit fontScale="90000"/>
          </a:bodyPr>
          <a:lstStyle/>
          <a:p>
            <a:r>
              <a:rPr lang="ko-KR" altLang="en-US" sz="3200" dirty="0" err="1" smtClean="0"/>
              <a:t>스타트업을</a:t>
            </a:r>
            <a:r>
              <a:rPr lang="ko-KR" altLang="en-US" sz="3200" dirty="0" smtClean="0"/>
              <a:t> 위한 </a:t>
            </a:r>
            <a:r>
              <a:rPr lang="ko-KR" altLang="en-US" sz="3200" dirty="0" err="1" smtClean="0"/>
              <a:t>혁신금융</a:t>
            </a:r>
            <a:r>
              <a:rPr lang="ko-KR" altLang="en-US" sz="3200" dirty="0" smtClean="0"/>
              <a:t> 플랫폼</a:t>
            </a:r>
            <a:r>
              <a:rPr lang="en-US" altLang="ko-KR" sz="3200" dirty="0" smtClean="0"/>
              <a:t> </a:t>
            </a:r>
            <a:r>
              <a:rPr lang="en-US" altLang="ko-KR" sz="3200" baseline="30000" dirty="0">
                <a:solidFill>
                  <a:srgbClr val="D3A243"/>
                </a:solidFill>
              </a:rPr>
              <a:t>Triple-K Project</a:t>
            </a:r>
            <a:endParaRPr lang="ko-KR" altLang="en-US" sz="3200" baseline="30000" dirty="0">
              <a:solidFill>
                <a:srgbClr val="D3A243"/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30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8CD06FC-7CBC-4F70-B038-70B980794F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5283" y="1996770"/>
            <a:ext cx="8554110" cy="291486"/>
          </a:xfrm>
        </p:spPr>
        <p:txBody>
          <a:bodyPr>
            <a:normAutofit lnSpcReduction="10000"/>
          </a:bodyPr>
          <a:lstStyle/>
          <a:p>
            <a:r>
              <a:rPr lang="en-US" altLang="ko-KR" dirty="0"/>
              <a:t>Triple-K Project</a:t>
            </a:r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110327"/>
            <a:ext cx="986817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 혁신 금융 플랫폼 완성 위한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‘Triple-K Project’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를 추진하고 있습니다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본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프로젝트 하에 당사는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2023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년까지 총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2.1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조원의 직접투자를 통해 스타트업 핵심기업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2,000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개 사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3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유니콘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기업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10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개 사를 육성할 계획입니다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</a:p>
        </p:txBody>
      </p:sp>
      <p:graphicFrame>
        <p:nvGraphicFramePr>
          <p:cNvPr id="25" name="표 7">
            <a:extLst>
              <a:ext uri="{FF2B5EF4-FFF2-40B4-BE49-F238E27FC236}">
                <a16:creationId xmlns:a16="http://schemas.microsoft.com/office/drawing/2014/main" id="{225A7D24-CE2C-4390-8ED8-BAE9119D80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426415"/>
              </p:ext>
            </p:extLst>
          </p:nvPr>
        </p:nvGraphicFramePr>
        <p:xfrm>
          <a:off x="1079278" y="4215094"/>
          <a:ext cx="2628292" cy="57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292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1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Korea Cross-Country Plan 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900" b="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혁신 성장 플랫폼 전국적 확장</a:t>
                      </a:r>
                      <a:r>
                        <a:rPr lang="en-US" altLang="ko-KR" sz="900" b="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lang="ko-KR" altLang="en-US" sz="900" b="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36000" marR="91454" marT="108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</a:tbl>
          </a:graphicData>
        </a:graphic>
      </p:graphicFrame>
      <p:graphicFrame>
        <p:nvGraphicFramePr>
          <p:cNvPr id="30" name="표 7">
            <a:extLst>
              <a:ext uri="{FF2B5EF4-FFF2-40B4-BE49-F238E27FC236}">
                <a16:creationId xmlns:a16="http://schemas.microsoft.com/office/drawing/2014/main" id="{CDA02062-E075-4E9D-AB9C-F02EA5AC79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415918"/>
              </p:ext>
            </p:extLst>
          </p:nvPr>
        </p:nvGraphicFramePr>
        <p:xfrm>
          <a:off x="3996836" y="4215094"/>
          <a:ext cx="2628292" cy="57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292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1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Korea to Global Plan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900" b="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혁신 기업 글로벌 진출 지원</a:t>
                      </a:r>
                      <a:r>
                        <a:rPr lang="en-US" altLang="ko-KR" sz="900" b="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lang="ko-KR" altLang="en-US" sz="900" b="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36000" marR="91454" marT="108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</a:tbl>
          </a:graphicData>
        </a:graphic>
      </p:graphicFrame>
      <p:graphicFrame>
        <p:nvGraphicFramePr>
          <p:cNvPr id="31" name="표 7">
            <a:extLst>
              <a:ext uri="{FF2B5EF4-FFF2-40B4-BE49-F238E27FC236}">
                <a16:creationId xmlns:a16="http://schemas.microsoft.com/office/drawing/2014/main" id="{8B66DA3C-A507-4AED-8AB6-8C24DE0DAF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015087"/>
              </p:ext>
            </p:extLst>
          </p:nvPr>
        </p:nvGraphicFramePr>
        <p:xfrm>
          <a:off x="6914393" y="4215094"/>
          <a:ext cx="2628292" cy="57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292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1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K </a:t>
                      </a:r>
                      <a:r>
                        <a:rPr lang="ko-KR" altLang="en-US" sz="1100" b="0" dirty="0" err="1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유니콘</a:t>
                      </a:r>
                      <a:r>
                        <a:rPr lang="ko-KR" altLang="en-US" sz="1100" b="0" dirty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프로젝트 역량 집중</a:t>
                      </a:r>
                      <a:endParaRPr lang="en-US" altLang="ko-KR" sz="1100" b="0" dirty="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900" b="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온</a:t>
                      </a:r>
                      <a:r>
                        <a:rPr lang="en-US" altLang="ko-KR" sz="900" b="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오프라인 프로그램 </a:t>
                      </a:r>
                      <a:r>
                        <a:rPr lang="en-US" altLang="ko-KR" sz="900" b="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+ </a:t>
                      </a:r>
                      <a:r>
                        <a:rPr lang="ko-KR" altLang="en-US" sz="900" b="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금융</a:t>
                      </a:r>
                      <a:r>
                        <a:rPr lang="en-US" altLang="ko-KR" sz="900" b="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lang="ko-KR" altLang="en-US" sz="900" b="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36000" marR="91454" marT="108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</a:tbl>
          </a:graphicData>
        </a:graphic>
      </p:graphicFrame>
      <p:graphicFrame>
        <p:nvGraphicFramePr>
          <p:cNvPr id="34" name="표 7">
            <a:extLst>
              <a:ext uri="{FF2B5EF4-FFF2-40B4-BE49-F238E27FC236}">
                <a16:creationId xmlns:a16="http://schemas.microsoft.com/office/drawing/2014/main" id="{F3B44F6D-478D-48B5-989F-F7F10A6E4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851881"/>
              </p:ext>
            </p:extLst>
          </p:nvPr>
        </p:nvGraphicFramePr>
        <p:xfrm>
          <a:off x="1079278" y="4870520"/>
          <a:ext cx="2628291" cy="1628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400">
                  <a:extLst>
                    <a:ext uri="{9D8B030D-6E8A-4147-A177-3AD203B41FA5}">
                      <a16:colId xmlns:a16="http://schemas.microsoft.com/office/drawing/2014/main" val="1409535464"/>
                    </a:ext>
                  </a:extLst>
                </a:gridCol>
                <a:gridCol w="2145491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241400">
                  <a:extLst>
                    <a:ext uri="{9D8B030D-6E8A-4147-A177-3AD203B41FA5}">
                      <a16:colId xmlns:a16="http://schemas.microsoft.com/office/drawing/2014/main" val="3562718272"/>
                    </a:ext>
                  </a:extLst>
                </a:gridCol>
              </a:tblGrid>
              <a:tr h="81410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혁신 성장 온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오프라인 플랫폼의 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전국적 커버리지 확장 추진 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ko-KR" altLang="en-US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서울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</a:t>
                      </a:r>
                      <a:r>
                        <a:rPr lang="ko-KR" altLang="en-US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대전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</a:t>
                      </a:r>
                      <a:r>
                        <a:rPr lang="ko-KR" altLang="en-US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호남 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세로축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  |  </a:t>
                      </a:r>
                      <a:r>
                        <a:rPr lang="ko-KR" altLang="en-US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경기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</a:t>
                      </a:r>
                      <a:r>
                        <a:rPr lang="ko-KR" altLang="en-US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영남 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가로축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 </a:t>
                      </a: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814109"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전국에 소재한 벤처기업의 투자자금 회수용 재투자 펀드조성 </a:t>
                      </a:r>
                      <a:endParaRPr lang="en-US" altLang="ko-KR" sz="9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[</a:t>
                      </a:r>
                      <a:r>
                        <a:rPr lang="ko-KR" altLang="en-US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금융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] </a:t>
                      </a: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651012"/>
                  </a:ext>
                </a:extLst>
              </a:tr>
            </a:tbl>
          </a:graphicData>
        </a:graphic>
      </p:graphicFrame>
      <p:graphicFrame>
        <p:nvGraphicFramePr>
          <p:cNvPr id="36" name="표 7">
            <a:extLst>
              <a:ext uri="{FF2B5EF4-FFF2-40B4-BE49-F238E27FC236}">
                <a16:creationId xmlns:a16="http://schemas.microsoft.com/office/drawing/2014/main" id="{5BEEF80A-8DC0-4669-BE43-82D52756C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942184"/>
              </p:ext>
            </p:extLst>
          </p:nvPr>
        </p:nvGraphicFramePr>
        <p:xfrm>
          <a:off x="3996837" y="4870521"/>
          <a:ext cx="2628291" cy="1628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400">
                  <a:extLst>
                    <a:ext uri="{9D8B030D-6E8A-4147-A177-3AD203B41FA5}">
                      <a16:colId xmlns:a16="http://schemas.microsoft.com/office/drawing/2014/main" val="1409535464"/>
                    </a:ext>
                  </a:extLst>
                </a:gridCol>
                <a:gridCol w="2145491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241400">
                  <a:extLst>
                    <a:ext uri="{9D8B030D-6E8A-4147-A177-3AD203B41FA5}">
                      <a16:colId xmlns:a16="http://schemas.microsoft.com/office/drawing/2014/main" val="3562718272"/>
                    </a:ext>
                  </a:extLst>
                </a:gridCol>
              </a:tblGrid>
              <a:tr h="54274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 </a:t>
                      </a:r>
                      <a:r>
                        <a:rPr lang="ko-KR" altLang="en-US" sz="9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퓨처스랩</a:t>
                      </a: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베트남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인도네시아 활용 동남아시아 진출 지원 </a:t>
                      </a: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42740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글로벌 </a:t>
                      </a:r>
                      <a:r>
                        <a:rPr lang="ko-KR" altLang="en-US" sz="9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엑셀러레이터</a:t>
                      </a: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en-US" altLang="ko-KR" sz="9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Plug&amp;Play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연계 미국 등 선진국 진출 지원</a:t>
                      </a: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833607"/>
                  </a:ext>
                </a:extLst>
              </a:tr>
              <a:tr h="542740"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혁신생태계구축 사례 연구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/</a:t>
                      </a: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적용 통한 이스라엘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프랑스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영국 등 진출 지원</a:t>
                      </a: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651012"/>
                  </a:ext>
                </a:extLst>
              </a:tr>
            </a:tbl>
          </a:graphicData>
        </a:graphic>
      </p:graphicFrame>
      <p:graphicFrame>
        <p:nvGraphicFramePr>
          <p:cNvPr id="39" name="표 7">
            <a:extLst>
              <a:ext uri="{FF2B5EF4-FFF2-40B4-BE49-F238E27FC236}">
                <a16:creationId xmlns:a16="http://schemas.microsoft.com/office/drawing/2014/main" id="{166830DF-5EBF-4610-8596-C63676F23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890616"/>
              </p:ext>
            </p:extLst>
          </p:nvPr>
        </p:nvGraphicFramePr>
        <p:xfrm>
          <a:off x="6914019" y="4870521"/>
          <a:ext cx="2628291" cy="1628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400">
                  <a:extLst>
                    <a:ext uri="{9D8B030D-6E8A-4147-A177-3AD203B41FA5}">
                      <a16:colId xmlns:a16="http://schemas.microsoft.com/office/drawing/2014/main" val="1409535464"/>
                    </a:ext>
                  </a:extLst>
                </a:gridCol>
                <a:gridCol w="2145491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241400">
                  <a:extLst>
                    <a:ext uri="{9D8B030D-6E8A-4147-A177-3AD203B41FA5}">
                      <a16:colId xmlns:a16="http://schemas.microsoft.com/office/drawing/2014/main" val="3562718272"/>
                    </a:ext>
                  </a:extLst>
                </a:gridCol>
              </a:tblGrid>
              <a:tr h="315668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 </a:t>
                      </a:r>
                      <a:r>
                        <a:rPr lang="ko-KR" altLang="en-US" sz="9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퓨처스랩</a:t>
                      </a: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[</a:t>
                      </a:r>
                      <a:r>
                        <a:rPr lang="ko-KR" altLang="en-US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혁신 기업 발굴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] </a:t>
                      </a: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315668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두드림 스페이스 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[</a:t>
                      </a:r>
                      <a:r>
                        <a:rPr lang="ko-KR" altLang="en-US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창업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스타트업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]</a:t>
                      </a: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465125"/>
                  </a:ext>
                </a:extLst>
              </a:tr>
              <a:tr h="315668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9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Inno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-talk 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[</a:t>
                      </a:r>
                      <a:r>
                        <a:rPr lang="ko-KR" altLang="en-US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온라인 플랫폼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]</a:t>
                      </a: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622684"/>
                  </a:ext>
                </a:extLst>
              </a:tr>
              <a:tr h="315668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성장 단계별 금융 지원 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[</a:t>
                      </a:r>
                      <a:r>
                        <a:rPr lang="ko-KR" altLang="en-US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금융</a:t>
                      </a:r>
                      <a:r>
                        <a:rPr lang="en-US" altLang="ko-KR" sz="8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] </a:t>
                      </a: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4156148"/>
                  </a:ext>
                </a:extLst>
              </a:tr>
              <a:tr h="365542"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기술사업화</a:t>
                      </a:r>
                      <a:r>
                        <a:rPr lang="en-US" altLang="ko-KR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·</a:t>
                      </a:r>
                      <a:r>
                        <a:rPr lang="ko-KR" altLang="en-US" sz="9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글로벌 진출 전용 펀드</a:t>
                      </a: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8000" marR="108000" marT="36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651012"/>
                  </a:ext>
                </a:extLst>
              </a:tr>
            </a:tbl>
          </a:graphicData>
        </a:graphic>
      </p:graphicFrame>
      <p:sp>
        <p:nvSpPr>
          <p:cNvPr id="15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4475" y1="28022" x2="44475" y2="30408"/>
                        <a14:foregroundMark x1="46234" y1="44342" x2="46234" y2="44342"/>
                        <a14:foregroundMark x1="42331" y1="76289" x2="42331" y2="76289"/>
                        <a14:foregroundMark x1="41067" y1="26790" x2="41067" y2="26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7" y="2131056"/>
            <a:ext cx="3526348" cy="251963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278" y="2149092"/>
            <a:ext cx="3205771" cy="229057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384297" y="1865876"/>
            <a:ext cx="3878983" cy="2771596"/>
            <a:chOff x="3384297" y="1865876"/>
            <a:chExt cx="3878983" cy="2771596"/>
          </a:xfrm>
        </p:grpSpPr>
        <p:grpSp>
          <p:nvGrpSpPr>
            <p:cNvPr id="16" name="그룹 15"/>
            <p:cNvGrpSpPr/>
            <p:nvPr/>
          </p:nvGrpSpPr>
          <p:grpSpPr>
            <a:xfrm>
              <a:off x="3384297" y="1865876"/>
              <a:ext cx="3878983" cy="2771596"/>
              <a:chOff x="3699338" y="2106387"/>
              <a:chExt cx="3205771" cy="2290575"/>
            </a:xfrm>
          </p:grpSpPr>
          <p:pic>
            <p:nvPicPr>
              <p:cNvPr id="6" name="그림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62379" y1="40293" x2="62379" y2="40293"/>
                            <a14:foregroundMark x1="81290" y1="33691" x2="81290" y2="33691"/>
                            <a14:foregroundMark x1="49355" y1="71614" x2="49355" y2="71614"/>
                            <a14:foregroundMark x1="43185" y1="66422" x2="43185" y2="66422"/>
                            <a14:foregroundMark x1="50242" y1="64842" x2="50242" y2="64842"/>
                            <a14:foregroundMark x1="47298" y1="52314" x2="47298" y2="52314"/>
                            <a14:foregroundMark x1="48185" y1="52483" x2="48185" y2="52483"/>
                            <a14:foregroundMark x1="47056" y1="50339" x2="47056" y2="50339"/>
                            <a14:foregroundMark x1="27621" y1="69131" x2="27621" y2="69131"/>
                            <a14:foregroundMark x1="23387" y1="52822" x2="23387" y2="52822"/>
                            <a14:foregroundMark x1="55484" y1="77370" x2="55484" y2="77370"/>
                            <a14:foregroundMark x1="70161" y1="56941" x2="70161" y2="56941"/>
                            <a14:foregroundMark x1="82702" y1="40463" x2="82702" y2="404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9338" y="2106387"/>
                <a:ext cx="3205771" cy="2290575"/>
              </a:xfrm>
              <a:prstGeom prst="rect">
                <a:avLst/>
              </a:prstGeom>
            </p:spPr>
          </p:pic>
          <p:sp>
            <p:nvSpPr>
              <p:cNvPr id="11" name="원호 10"/>
              <p:cNvSpPr/>
              <p:nvPr/>
            </p:nvSpPr>
            <p:spPr>
              <a:xfrm>
                <a:off x="5163353" y="2646313"/>
                <a:ext cx="583200" cy="864096"/>
              </a:xfrm>
              <a:prstGeom prst="arc">
                <a:avLst>
                  <a:gd name="adj1" fmla="val 13508424"/>
                  <a:gd name="adj2" fmla="val 19169186"/>
                </a:avLst>
              </a:prstGeom>
              <a:ln w="3175">
                <a:solidFill>
                  <a:srgbClr val="00206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1" name="원호 20"/>
              <p:cNvSpPr/>
              <p:nvPr/>
            </p:nvSpPr>
            <p:spPr>
              <a:xfrm rot="1660313">
                <a:off x="4371810" y="2663188"/>
                <a:ext cx="694800" cy="828092"/>
              </a:xfrm>
              <a:prstGeom prst="arc">
                <a:avLst>
                  <a:gd name="adj1" fmla="val 10213954"/>
                  <a:gd name="adj2" fmla="val 17648714"/>
                </a:avLst>
              </a:prstGeom>
              <a:ln w="3175">
                <a:solidFill>
                  <a:srgbClr val="00206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2" name="원호 21"/>
              <p:cNvSpPr/>
              <p:nvPr/>
            </p:nvSpPr>
            <p:spPr>
              <a:xfrm>
                <a:off x="5069969" y="2610309"/>
                <a:ext cx="72000" cy="752811"/>
              </a:xfrm>
              <a:prstGeom prst="arc">
                <a:avLst>
                  <a:gd name="adj1" fmla="val 15553246"/>
                  <a:gd name="adj2" fmla="val 16876360"/>
                </a:avLst>
              </a:prstGeom>
              <a:ln w="3175">
                <a:solidFill>
                  <a:srgbClr val="00206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3" name="원호 22"/>
              <p:cNvSpPr/>
              <p:nvPr/>
            </p:nvSpPr>
            <p:spPr>
              <a:xfrm rot="1660313">
                <a:off x="4527584" y="2822425"/>
                <a:ext cx="474558" cy="684374"/>
              </a:xfrm>
              <a:prstGeom prst="arc">
                <a:avLst>
                  <a:gd name="adj1" fmla="val 12380559"/>
                  <a:gd name="adj2" fmla="val 16164059"/>
                </a:avLst>
              </a:prstGeom>
              <a:ln w="3175">
                <a:solidFill>
                  <a:srgbClr val="00206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" name="현 11"/>
              <p:cNvSpPr/>
              <p:nvPr/>
            </p:nvSpPr>
            <p:spPr bwMode="gray">
              <a:xfrm>
                <a:off x="5022949" y="3551910"/>
                <a:ext cx="108000" cy="108000"/>
              </a:xfrm>
              <a:prstGeom prst="chord">
                <a:avLst>
                  <a:gd name="adj1" fmla="val 184459"/>
                  <a:gd name="adj2" fmla="val 10720828"/>
                </a:avLst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lIns="45440" tIns="45440" rIns="45440" bIns="45440" rtlCol="0" anchor="ctr"/>
              <a:lstStyle/>
              <a:p>
                <a:pPr algn="ctr" defTabSz="908794" latinLnBrk="0">
                  <a:spcAft>
                    <a:spcPts val="300"/>
                  </a:spcAft>
                </a:pPr>
                <a:endParaRPr lang="ko-KR" altLang="en-US" sz="1100" kern="0" dirty="0" smtClean="0">
                  <a:solidFill>
                    <a:srgbClr val="FFFFFF"/>
                  </a:solidFill>
                  <a:latin typeface="원신한 Bold" pitchFamily="50" charset="-127"/>
                  <a:ea typeface="원신한 Bold" pitchFamily="50" charset="-127"/>
                  <a:cs typeface="Arial" pitchFamily="34" charset="0"/>
                </a:endParaRPr>
              </a:p>
            </p:txBody>
          </p:sp>
          <p:sp>
            <p:nvSpPr>
              <p:cNvPr id="14" name="타원 13"/>
              <p:cNvSpPr/>
              <p:nvPr/>
            </p:nvSpPr>
            <p:spPr bwMode="gray">
              <a:xfrm>
                <a:off x="5162945" y="3269397"/>
                <a:ext cx="93600" cy="93600"/>
              </a:xfrm>
              <a:prstGeom prst="ellipse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lIns="45440" tIns="45440" rIns="45440" bIns="45440" rtlCol="0" anchor="ctr"/>
              <a:lstStyle/>
              <a:p>
                <a:pPr algn="ctr" defTabSz="908794" latinLnBrk="0">
                  <a:spcAft>
                    <a:spcPts val="300"/>
                  </a:spcAft>
                </a:pPr>
                <a:endParaRPr lang="ko-KR" altLang="en-US" sz="1100" kern="0" dirty="0" smtClean="0">
                  <a:solidFill>
                    <a:srgbClr val="FFFFFF"/>
                  </a:solidFill>
                  <a:latin typeface="원신한 Bold" pitchFamily="50" charset="-127"/>
                  <a:ea typeface="원신한 Bold" pitchFamily="50" charset="-127"/>
                  <a:cs typeface="Arial" pitchFamily="34" charset="0"/>
                </a:endParaRPr>
              </a:p>
            </p:txBody>
          </p:sp>
          <p:sp>
            <p:nvSpPr>
              <p:cNvPr id="27" name="타원 26"/>
              <p:cNvSpPr/>
              <p:nvPr/>
            </p:nvSpPr>
            <p:spPr bwMode="gray">
              <a:xfrm>
                <a:off x="5015977" y="3549428"/>
                <a:ext cx="108000" cy="108000"/>
              </a:xfrm>
              <a:prstGeom prst="ellipse">
                <a:avLst/>
              </a:prstGeom>
              <a:noFill/>
              <a:ln w="3175"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lIns="45440" tIns="45440" rIns="45440" bIns="45440" rtlCol="0" anchor="ctr"/>
              <a:lstStyle/>
              <a:p>
                <a:pPr algn="ctr" defTabSz="908794" latinLnBrk="0">
                  <a:spcAft>
                    <a:spcPts val="300"/>
                  </a:spcAft>
                </a:pPr>
                <a:endParaRPr lang="ko-KR" altLang="en-US" sz="1100" kern="0" dirty="0" smtClean="0">
                  <a:solidFill>
                    <a:srgbClr val="FFFFFF"/>
                  </a:solidFill>
                  <a:latin typeface="원신한 Bold" pitchFamily="50" charset="-127"/>
                  <a:ea typeface="원신한 Bold" pitchFamily="50" charset="-127"/>
                  <a:cs typeface="Arial" pitchFamily="34" charset="0"/>
                </a:endParaRPr>
              </a:p>
            </p:txBody>
          </p:sp>
          <p:sp>
            <p:nvSpPr>
              <p:cNvPr id="28" name="원호 27"/>
              <p:cNvSpPr/>
              <p:nvPr/>
            </p:nvSpPr>
            <p:spPr>
              <a:xfrm rot="612035">
                <a:off x="5098134" y="2996677"/>
                <a:ext cx="95225" cy="752811"/>
              </a:xfrm>
              <a:prstGeom prst="arc">
                <a:avLst>
                  <a:gd name="adj1" fmla="val 15689577"/>
                  <a:gd name="adj2" fmla="val 17337284"/>
                </a:avLst>
              </a:prstGeom>
              <a:ln w="3175">
                <a:solidFill>
                  <a:srgbClr val="00206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26" name="원호 25"/>
            <p:cNvSpPr/>
            <p:nvPr/>
          </p:nvSpPr>
          <p:spPr>
            <a:xfrm>
              <a:off x="5055994" y="2995552"/>
              <a:ext cx="95225" cy="910901"/>
            </a:xfrm>
            <a:prstGeom prst="arc">
              <a:avLst>
                <a:gd name="adj1" fmla="val 6380416"/>
                <a:gd name="adj2" fmla="val 16520977"/>
              </a:avLst>
            </a:prstGeom>
            <a:ln w="31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86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/>
          <p:cNvSpPr/>
          <p:nvPr/>
        </p:nvSpPr>
        <p:spPr bwMode="gray">
          <a:xfrm>
            <a:off x="540703" y="2119325"/>
            <a:ext cx="9540001" cy="490984"/>
          </a:xfrm>
          <a:prstGeom prst="rect">
            <a:avLst/>
          </a:prstGeom>
          <a:solidFill>
            <a:srgbClr val="F3F7FC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73" y="310164"/>
            <a:ext cx="8031484" cy="662658"/>
          </a:xfrm>
        </p:spPr>
        <p:txBody>
          <a:bodyPr>
            <a:normAutofit fontScale="90000"/>
          </a:bodyPr>
          <a:lstStyle/>
          <a:p>
            <a:r>
              <a:rPr lang="ko-KR" altLang="en-US" sz="3200" dirty="0"/>
              <a:t>금융취약계층을 위한 </a:t>
            </a:r>
            <a:r>
              <a:rPr lang="ko-KR" altLang="en-US" sz="3200" dirty="0" err="1" smtClean="0"/>
              <a:t>포용금융</a:t>
            </a:r>
            <a:r>
              <a:rPr lang="ko-KR" altLang="en-US" sz="3200" baseline="30000" dirty="0" smtClean="0">
                <a:solidFill>
                  <a:srgbClr val="D3A243"/>
                </a:solidFill>
              </a:rPr>
              <a:t> </a:t>
            </a:r>
            <a:r>
              <a:rPr lang="en-US" altLang="ko-KR" sz="3200" baseline="30000" dirty="0" smtClean="0">
                <a:solidFill>
                  <a:srgbClr val="D3A243"/>
                </a:solidFill>
              </a:rPr>
              <a:t>Hope Together SFG</a:t>
            </a:r>
            <a:endParaRPr lang="ko-KR" altLang="en-US" baseline="30000" dirty="0">
              <a:solidFill>
                <a:srgbClr val="D3A243"/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31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073426"/>
            <a:ext cx="9868175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93643" latinLnBrk="0">
              <a:lnSpc>
                <a:spcPct val="120000"/>
              </a:lnSpc>
            </a:pPr>
            <a:r>
              <a:rPr lang="ko-KR" altLang="en-US" sz="13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 業의 특성을 살린 지원을 통해 금융의 혜택을 받지 못하는 모든 </a:t>
            </a:r>
            <a:r>
              <a:rPr lang="ko-KR" altLang="en-US" sz="13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사람ㆍ지역ㆍ사회가</a:t>
            </a:r>
            <a:r>
              <a:rPr lang="ko-KR" altLang="en-US" sz="13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재정적으로 건강하고 안정적인 삶을 누릴 수 있도록 </a:t>
            </a:r>
            <a:r>
              <a:rPr lang="ko-KR" altLang="en-US" sz="13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노력하고 있습니다</a:t>
            </a:r>
            <a:r>
              <a:rPr lang="en-US" altLang="ko-KR" sz="13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. 2017</a:t>
            </a:r>
            <a:r>
              <a:rPr lang="ko-KR" altLang="en-US" sz="13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년 시작된 그룹의 </a:t>
            </a:r>
            <a:r>
              <a:rPr lang="en-US" altLang="ko-KR" sz="13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30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희망사회</a:t>
            </a:r>
            <a:r>
              <a:rPr lang="ko-KR" altLang="en-US" sz="13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프로젝트</a:t>
            </a:r>
            <a:r>
              <a:rPr lang="en-US" altLang="ko-KR" sz="13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r>
              <a:rPr lang="ko-KR" altLang="en-US" sz="13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를 업그레이드 하여 </a:t>
            </a:r>
            <a:r>
              <a:rPr lang="en-US" altLang="ko-KR" sz="13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2021</a:t>
            </a:r>
            <a:r>
              <a:rPr lang="ko-KR" altLang="en-US" sz="13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년부터는 </a:t>
            </a:r>
            <a:r>
              <a:rPr lang="en-US" altLang="ko-KR" sz="1300" dirty="0">
                <a:latin typeface="원신한 Bold" panose="020B0803000000000000" pitchFamily="50" charset="-127"/>
                <a:ea typeface="원신한 Bold" panose="020B0803000000000000" pitchFamily="50" charset="-127"/>
              </a:rPr>
              <a:t>‘</a:t>
            </a:r>
            <a:r>
              <a:rPr lang="ko-KR" altLang="en-US" sz="1300" dirty="0">
                <a:latin typeface="원신한 Bold" panose="020B0803000000000000" pitchFamily="50" charset="-127"/>
                <a:ea typeface="원신한 Bold" panose="020B0803000000000000" pitchFamily="50" charset="-127"/>
              </a:rPr>
              <a:t>모두에게 기회가 되는 </a:t>
            </a:r>
            <a:r>
              <a:rPr lang="en-US" altLang="ko-KR" sz="1300" dirty="0">
                <a:latin typeface="원신한 Bold" panose="020B0803000000000000" pitchFamily="50" charset="-127"/>
                <a:ea typeface="원신한 Bold" panose="020B0803000000000000" pitchFamily="50" charset="-127"/>
              </a:rPr>
              <a:t>Hope. Together. SFG’</a:t>
            </a:r>
            <a:r>
              <a:rPr lang="ko-KR" altLang="en-US" sz="13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라는 슬로건 하에 </a:t>
            </a:r>
            <a:r>
              <a:rPr lang="en-US" altLang="ko-KR" sz="13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en-US" altLang="ko-KR" sz="1300" b="1" dirty="0">
                <a:latin typeface="원신한 Bold" panose="020B0803000000000000" pitchFamily="50" charset="-127"/>
                <a:ea typeface="원신한 Bold" panose="020B0803000000000000" pitchFamily="50" charset="-127"/>
              </a:rPr>
              <a:t>S</a:t>
            </a:r>
            <a:r>
              <a:rPr lang="en-US" altLang="ko-KR" sz="13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tart up, </a:t>
            </a:r>
            <a:r>
              <a:rPr lang="en-US" altLang="ko-KR" sz="1300" b="1" dirty="0">
                <a:latin typeface="원신한 Bold" panose="020B0803000000000000" pitchFamily="50" charset="-127"/>
                <a:ea typeface="원신한 Bold" panose="020B0803000000000000" pitchFamily="50" charset="-127"/>
              </a:rPr>
              <a:t>F</a:t>
            </a:r>
            <a:r>
              <a:rPr lang="en-US" altLang="ko-KR" sz="13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inancial literacy, </a:t>
            </a:r>
            <a:r>
              <a:rPr lang="en-US" altLang="ko-KR" sz="1300" b="1" dirty="0">
                <a:latin typeface="원신한 Bold" panose="020B0803000000000000" pitchFamily="50" charset="-127"/>
                <a:ea typeface="원신한 Bold" panose="020B0803000000000000" pitchFamily="50" charset="-127"/>
              </a:rPr>
              <a:t>G</a:t>
            </a:r>
            <a:r>
              <a:rPr lang="en-US" altLang="ko-KR" sz="13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roup of community’</a:t>
            </a:r>
            <a:r>
              <a:rPr lang="ko-KR" altLang="en-US" sz="13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의 영역을 집중 </a:t>
            </a:r>
            <a:r>
              <a:rPr lang="ko-KR" altLang="en-US" sz="13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지원할 예정입니다</a:t>
            </a:r>
            <a:r>
              <a:rPr lang="en-US" altLang="ko-KR" sz="13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endParaRPr lang="en-US" altLang="ko-KR" sz="13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277D7066-2A29-4DFF-A9C2-4DABD7D6F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90"/>
          <a:stretch/>
        </p:blipFill>
        <p:spPr>
          <a:xfrm>
            <a:off x="540704" y="2383971"/>
            <a:ext cx="9540000" cy="4366800"/>
          </a:xfrm>
          <a:prstGeom prst="rect">
            <a:avLst/>
          </a:prstGeom>
        </p:spPr>
      </p:pic>
      <p:sp>
        <p:nvSpPr>
          <p:cNvPr id="26" name="Rectangle 9">
            <a:extLst>
              <a:ext uri="{FF2B5EF4-FFF2-40B4-BE49-F238E27FC236}">
                <a16:creationId xmlns:a16="http://schemas.microsoft.com/office/drawing/2014/main" id="{156813B8-D8C9-43F6-8E56-9D4741CE6F7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42529" y="3869821"/>
            <a:ext cx="1728192" cy="272259"/>
          </a:xfrm>
          <a:prstGeom prst="rect">
            <a:avLst/>
          </a:prstGeom>
          <a:noFill/>
          <a:ln>
            <a:noFill/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900" kern="0" dirty="0" err="1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지속가능한</a:t>
            </a:r>
            <a:r>
              <a:rPr lang="ko-KR" altLang="en-US" sz="9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 사회공헌사업 추진</a:t>
            </a:r>
          </a:p>
        </p:txBody>
      </p:sp>
      <p:sp>
        <p:nvSpPr>
          <p:cNvPr id="28" name="텍스트 개체 틀 5">
            <a:extLst>
              <a:ext uri="{FF2B5EF4-FFF2-40B4-BE49-F238E27FC236}">
                <a16:creationId xmlns:a16="http://schemas.microsoft.com/office/drawing/2014/main" id="{3121D3D7-54D7-4F14-9736-40073E0F6684}"/>
              </a:ext>
            </a:extLst>
          </p:cNvPr>
          <p:cNvSpPr txBox="1">
            <a:spLocks/>
          </p:cNvSpPr>
          <p:nvPr/>
        </p:nvSpPr>
        <p:spPr>
          <a:xfrm>
            <a:off x="4122572" y="4438414"/>
            <a:ext cx="2376263" cy="648072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신한금융그룹의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희망사회프로젝트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는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고객과 신한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사회의 가치를 함께 높이는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상생의 선순환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을 통한 희망사회를 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구현해 나가고자 합니다</a:t>
            </a:r>
            <a:r>
              <a:rPr lang="en-US" altLang="ko-KR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endParaRPr lang="ko-KR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5" name="Rectangle 9">
            <a:extLst>
              <a:ext uri="{FF2B5EF4-FFF2-40B4-BE49-F238E27FC236}">
                <a16:creationId xmlns:a16="http://schemas.microsoft.com/office/drawing/2014/main" id="{53061301-37C3-446C-B70E-FC303243BA7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543229" y="3869821"/>
            <a:ext cx="1728192" cy="272259"/>
          </a:xfrm>
          <a:prstGeom prst="rect">
            <a:avLst/>
          </a:prstGeom>
          <a:noFill/>
          <a:ln>
            <a:noFill/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900" kern="0" dirty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그룹 차원의 추진체계 구축</a:t>
            </a:r>
            <a:endParaRPr lang="en-US" altLang="zh-CN" sz="900" kern="0" dirty="0">
              <a:solidFill>
                <a:srgbClr val="FFFFFF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38" name="텍스트 개체 틀 5">
            <a:extLst>
              <a:ext uri="{FF2B5EF4-FFF2-40B4-BE49-F238E27FC236}">
                <a16:creationId xmlns:a16="http://schemas.microsoft.com/office/drawing/2014/main" id="{90472E2B-2432-4E9E-BE73-B4B4169C8B8D}"/>
              </a:ext>
            </a:extLst>
          </p:cNvPr>
          <p:cNvSpPr txBox="1">
            <a:spLocks/>
          </p:cNvSpPr>
          <p:nvPr/>
        </p:nvSpPr>
        <p:spPr>
          <a:xfrm>
            <a:off x="1143507" y="4204485"/>
            <a:ext cx="2376263" cy="648072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ESG, SDGs 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등 우리사회의 </a:t>
            </a:r>
            <a:r>
              <a:rPr lang="ko-KR" altLang="en-US" sz="10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지속가능한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발전에 기여하는 사회공헌 추진</a:t>
            </a:r>
            <a:endParaRPr lang="en-US" altLang="ko-KR" sz="1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0" indent="0" latinLnBrk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연간 </a:t>
            </a: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300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억원 규모의 기부금 투입</a:t>
            </a: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2" name="텍스트 개체 틀 5">
            <a:extLst>
              <a:ext uri="{FF2B5EF4-FFF2-40B4-BE49-F238E27FC236}">
                <a16:creationId xmlns:a16="http://schemas.microsoft.com/office/drawing/2014/main" id="{BCB722C4-CD99-4062-9A22-98507DE7186E}"/>
              </a:ext>
            </a:extLst>
          </p:cNvPr>
          <p:cNvSpPr txBox="1">
            <a:spLocks/>
          </p:cNvSpPr>
          <p:nvPr/>
        </p:nvSpPr>
        <p:spPr>
          <a:xfrm>
            <a:off x="6967165" y="4204485"/>
            <a:ext cx="2304256" cy="648072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latinLnBrk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지금까지 그룹사별 산발적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·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중첩적 활동을 지양하고</a:t>
            </a: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 차원의 구조화된 새로운 사회공헌체계 추진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A10578B1-F38F-4FAE-A08F-E30026BAA763}"/>
              </a:ext>
            </a:extLst>
          </p:cNvPr>
          <p:cNvSpPr/>
          <p:nvPr/>
        </p:nvSpPr>
        <p:spPr bwMode="gray">
          <a:xfrm>
            <a:off x="792479" y="5598641"/>
            <a:ext cx="9037004" cy="1045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40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3" name="텍스트 개체 틀 5">
            <a:extLst>
              <a:ext uri="{FF2B5EF4-FFF2-40B4-BE49-F238E27FC236}">
                <a16:creationId xmlns:a16="http://schemas.microsoft.com/office/drawing/2014/main" id="{3121D3D7-54D7-4F14-9736-40073E0F6684}"/>
              </a:ext>
            </a:extLst>
          </p:cNvPr>
          <p:cNvSpPr txBox="1">
            <a:spLocks/>
          </p:cNvSpPr>
          <p:nvPr/>
        </p:nvSpPr>
        <p:spPr>
          <a:xfrm>
            <a:off x="527624" y="5717434"/>
            <a:ext cx="1007768" cy="104372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en-US" altLang="ko-KR" sz="7500" dirty="0" smtClean="0">
                <a:solidFill>
                  <a:srgbClr val="E1EBF7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S</a:t>
            </a:r>
            <a:endParaRPr lang="ko-KR" altLang="en-US" sz="7500" dirty="0">
              <a:solidFill>
                <a:srgbClr val="E1EBF7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41" name="텍스트 개체 틀 5">
            <a:extLst>
              <a:ext uri="{FF2B5EF4-FFF2-40B4-BE49-F238E27FC236}">
                <a16:creationId xmlns:a16="http://schemas.microsoft.com/office/drawing/2014/main" id="{3121D3D7-54D7-4F14-9736-40073E0F6684}"/>
              </a:ext>
            </a:extLst>
          </p:cNvPr>
          <p:cNvSpPr txBox="1">
            <a:spLocks/>
          </p:cNvSpPr>
          <p:nvPr/>
        </p:nvSpPr>
        <p:spPr>
          <a:xfrm>
            <a:off x="3464386" y="5706653"/>
            <a:ext cx="1007768" cy="104372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en-US" altLang="ko-KR" sz="7500" dirty="0">
                <a:solidFill>
                  <a:srgbClr val="E1EBF7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F</a:t>
            </a:r>
            <a:endParaRPr lang="ko-KR" altLang="en-US" sz="7500" dirty="0">
              <a:solidFill>
                <a:srgbClr val="E1EBF7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43" name="텍스트 개체 틀 5">
            <a:extLst>
              <a:ext uri="{FF2B5EF4-FFF2-40B4-BE49-F238E27FC236}">
                <a16:creationId xmlns:a16="http://schemas.microsoft.com/office/drawing/2014/main" id="{3121D3D7-54D7-4F14-9736-40073E0F6684}"/>
              </a:ext>
            </a:extLst>
          </p:cNvPr>
          <p:cNvSpPr txBox="1">
            <a:spLocks/>
          </p:cNvSpPr>
          <p:nvPr/>
        </p:nvSpPr>
        <p:spPr>
          <a:xfrm>
            <a:off x="6571121" y="5721875"/>
            <a:ext cx="1007768" cy="1043726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latinLnBrk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None/>
            </a:pPr>
            <a:r>
              <a:rPr lang="en-US" altLang="ko-KR" sz="7500" dirty="0" smtClean="0">
                <a:solidFill>
                  <a:srgbClr val="E1EBF7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G</a:t>
            </a:r>
            <a:endParaRPr lang="ko-KR" altLang="en-US" sz="7500" dirty="0">
              <a:solidFill>
                <a:srgbClr val="E1EBF7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204211" y="5665089"/>
            <a:ext cx="8214545" cy="72000"/>
            <a:chOff x="1204211" y="5706653"/>
            <a:chExt cx="8214545" cy="72000"/>
          </a:xfrm>
        </p:grpSpPr>
        <p:cxnSp>
          <p:nvCxnSpPr>
            <p:cNvPr id="5" name="직선 연결선 4"/>
            <p:cNvCxnSpPr/>
            <p:nvPr/>
          </p:nvCxnSpPr>
          <p:spPr>
            <a:xfrm>
              <a:off x="1204211" y="5737826"/>
              <a:ext cx="8214545" cy="0"/>
            </a:xfrm>
            <a:prstGeom prst="line">
              <a:avLst/>
            </a:prstGeom>
            <a:ln>
              <a:solidFill>
                <a:srgbClr val="D3A243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6" name="타원 5"/>
            <p:cNvSpPr/>
            <p:nvPr/>
          </p:nvSpPr>
          <p:spPr bwMode="gray">
            <a:xfrm>
              <a:off x="1350541" y="5706653"/>
              <a:ext cx="72000" cy="7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0121B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44" name="타원 43"/>
            <p:cNvSpPr/>
            <p:nvPr/>
          </p:nvSpPr>
          <p:spPr bwMode="gray">
            <a:xfrm>
              <a:off x="4400154" y="5706653"/>
              <a:ext cx="72000" cy="7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0121B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45" name="타원 44"/>
            <p:cNvSpPr/>
            <p:nvPr/>
          </p:nvSpPr>
          <p:spPr bwMode="gray">
            <a:xfrm>
              <a:off x="7506889" y="5706653"/>
              <a:ext cx="72000" cy="720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D0121B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</p:grpSp>
      <p:sp>
        <p:nvSpPr>
          <p:cNvPr id="7" name="직사각형 6"/>
          <p:cNvSpPr/>
          <p:nvPr/>
        </p:nvSpPr>
        <p:spPr>
          <a:xfrm>
            <a:off x="1386545" y="5780983"/>
            <a:ext cx="236706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b="1" dirty="0">
                <a:solidFill>
                  <a:srgbClr val="1A327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START UP</a:t>
            </a:r>
          </a:p>
          <a:p>
            <a:r>
              <a:rPr lang="ko-KR" altLang="en-US" sz="1000" b="1" dirty="0">
                <a:solidFill>
                  <a:srgbClr val="0070C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건강한 </a:t>
            </a:r>
            <a:r>
              <a:rPr lang="ko-KR" altLang="en-US" sz="1000" b="1" dirty="0" err="1" smtClean="0">
                <a:solidFill>
                  <a:srgbClr val="0070C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스타트업</a:t>
            </a:r>
            <a:r>
              <a:rPr lang="ko-KR" altLang="en-US" sz="1000" b="1" dirty="0" smtClean="0">
                <a:solidFill>
                  <a:srgbClr val="0070C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ko-KR" altLang="en-US" sz="1000" b="1" dirty="0">
                <a:solidFill>
                  <a:srgbClr val="0070C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육성</a:t>
            </a:r>
          </a:p>
          <a:p>
            <a:r>
              <a:rPr lang="ko-KR" altLang="en-US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・ </a:t>
            </a:r>
            <a:r>
              <a:rPr lang="ko-KR" altLang="en-US" sz="1000" dirty="0" err="1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스타트업</a:t>
            </a:r>
            <a:r>
              <a:rPr lang="ko-KR" altLang="en-US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00" dirty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지원 </a:t>
            </a:r>
            <a:r>
              <a:rPr lang="en-US" altLang="ko-KR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 </a:t>
            </a:r>
            <a:r>
              <a:rPr lang="ko-KR" altLang="en-US" sz="1000" dirty="0" err="1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스퀘어브릿지</a:t>
            </a:r>
            <a:r>
              <a:rPr lang="en-US" altLang="ko-KR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en-US" altLang="ko-KR" sz="1000" dirty="0">
              <a:solidFill>
                <a:srgbClr val="7F7F7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・ </a:t>
            </a:r>
            <a:r>
              <a:rPr lang="ko-KR" altLang="en-US" sz="1000" dirty="0" err="1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사회적기업</a:t>
            </a:r>
            <a:r>
              <a:rPr lang="ko-KR" altLang="en-US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00" dirty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투자 확대</a:t>
            </a:r>
          </a:p>
          <a:p>
            <a:r>
              <a:rPr lang="ko-KR" altLang="en-US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・ 소상공인</a:t>
            </a:r>
            <a:r>
              <a:rPr lang="en-US" altLang="ko-KR" sz="1000" dirty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•</a:t>
            </a:r>
            <a:r>
              <a:rPr lang="ko-KR" altLang="en-US" sz="1000" dirty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자영업자 지원</a:t>
            </a:r>
            <a:endParaRPr lang="ko-KR" altLang="en-US" sz="1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434970" y="5780983"/>
            <a:ext cx="2079029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b="1" dirty="0">
                <a:solidFill>
                  <a:srgbClr val="1A327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FINANCIAL LITERACY</a:t>
            </a:r>
          </a:p>
          <a:p>
            <a:r>
              <a:rPr lang="ko-KR" altLang="en-US" sz="1000" b="1" dirty="0">
                <a:solidFill>
                  <a:srgbClr val="0070C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금융 약자의 재정적 안정</a:t>
            </a:r>
          </a:p>
          <a:p>
            <a:r>
              <a:rPr lang="ko-KR" altLang="en-US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・ 금융교육 플랫폼 구축</a:t>
            </a:r>
            <a:endParaRPr lang="en-US" altLang="ko-KR" sz="1000" dirty="0" smtClean="0">
              <a:solidFill>
                <a:srgbClr val="7F7F7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1000" dirty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・ 청년층 부채</a:t>
            </a:r>
            <a:r>
              <a:rPr lang="en-US" altLang="ko-KR" sz="1000" dirty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·</a:t>
            </a:r>
            <a:r>
              <a:rPr lang="ko-KR" altLang="en-US" sz="1000" dirty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신용 회복</a:t>
            </a:r>
          </a:p>
          <a:p>
            <a:r>
              <a:rPr lang="ko-KR" altLang="en-US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・ 직업 </a:t>
            </a:r>
            <a:r>
              <a:rPr lang="ko-KR" altLang="en-US" sz="1000" dirty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역량 강화 및 취업 지원</a:t>
            </a:r>
            <a:endParaRPr lang="ko-KR" altLang="en-US" sz="1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7588123" y="5780983"/>
            <a:ext cx="22413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50" b="1" dirty="0">
                <a:solidFill>
                  <a:srgbClr val="1A327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GROUP OF COMMUNITY</a:t>
            </a:r>
          </a:p>
          <a:p>
            <a:r>
              <a:rPr lang="ko-KR" altLang="en-US" sz="1000" b="1" dirty="0">
                <a:solidFill>
                  <a:srgbClr val="0070C0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지역사회 이슈 해결</a:t>
            </a:r>
          </a:p>
          <a:p>
            <a:r>
              <a:rPr lang="ko-KR" altLang="en-US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・ 지역사회</a:t>
            </a:r>
            <a:r>
              <a:rPr lang="ko-KR" altLang="en-US" sz="1000" dirty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맞춤형 </a:t>
            </a:r>
            <a:r>
              <a:rPr lang="ko-KR" altLang="en-US" sz="1000" dirty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일자리 창출 </a:t>
            </a:r>
            <a:endParaRPr lang="en-US" altLang="ko-KR" sz="1000" dirty="0" smtClean="0">
              <a:solidFill>
                <a:srgbClr val="7F7F7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1000" dirty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・ </a:t>
            </a:r>
            <a:r>
              <a:rPr lang="ko-KR" altLang="en-US" sz="1000" dirty="0" err="1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소셜임팩트</a:t>
            </a:r>
            <a:r>
              <a:rPr lang="ko-KR" altLang="en-US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기업 지원</a:t>
            </a:r>
            <a:endParaRPr lang="ko-KR" altLang="en-US" sz="1000" dirty="0">
              <a:solidFill>
                <a:srgbClr val="7F7F7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1000" dirty="0" smtClean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・ 지역사회 </a:t>
            </a:r>
            <a:r>
              <a:rPr lang="ko-KR" altLang="en-US" sz="1000" dirty="0">
                <a:solidFill>
                  <a:srgbClr val="7F7F7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긴급지원 체계 구축</a:t>
            </a:r>
            <a:endParaRPr lang="ko-KR" altLang="en-US" sz="1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7" name="텍스트 개체 틀 2">
            <a:extLst>
              <a:ext uri="{FF2B5EF4-FFF2-40B4-BE49-F238E27FC236}">
                <a16:creationId xmlns:a16="http://schemas.microsoft.com/office/drawing/2014/main" id="{18CD06FC-7CBC-4F70-B038-70B980794F26}"/>
              </a:ext>
            </a:extLst>
          </p:cNvPr>
          <p:cNvSpPr txBox="1">
            <a:spLocks/>
          </p:cNvSpPr>
          <p:nvPr/>
        </p:nvSpPr>
        <p:spPr>
          <a:xfrm>
            <a:off x="906602" y="2214265"/>
            <a:ext cx="4082662" cy="533014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 b="0" kern="12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defRPr>
            </a:lvl1pPr>
            <a:lvl2pPr marL="48719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390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58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781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97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3172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36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563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1300" b="1" spc="50" dirty="0" smtClean="0">
                <a:solidFill>
                  <a:srgbClr val="D3A243"/>
                </a:solidFill>
              </a:rPr>
              <a:t>Mission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13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함께 나누며 모두가 잘 사는 따뜻한 </a:t>
            </a:r>
            <a:r>
              <a:rPr lang="ko-KR" altLang="en-US" sz="130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희망사회</a:t>
            </a:r>
            <a:r>
              <a:rPr lang="ko-KR" altLang="en-US" sz="13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구현</a:t>
            </a:r>
            <a:endParaRPr lang="ko-KR" altLang="en-US" sz="13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3" name="직사각형 12"/>
          <p:cNvSpPr/>
          <p:nvPr/>
        </p:nvSpPr>
        <p:spPr bwMode="gray">
          <a:xfrm>
            <a:off x="846485" y="2285895"/>
            <a:ext cx="50291" cy="432805"/>
          </a:xfrm>
          <a:prstGeom prst="rect">
            <a:avLst/>
          </a:prstGeom>
          <a:solidFill>
            <a:srgbClr val="6AA3D8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571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표 8">
            <a:extLst>
              <a:ext uri="{FF2B5EF4-FFF2-40B4-BE49-F238E27FC236}">
                <a16:creationId xmlns:a16="http://schemas.microsoft.com/office/drawing/2014/main" id="{EE90F2FF-A86B-4302-A67D-66916E933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472940"/>
              </p:ext>
            </p:extLst>
          </p:nvPr>
        </p:nvGraphicFramePr>
        <p:xfrm>
          <a:off x="541258" y="2077495"/>
          <a:ext cx="9539446" cy="4637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9446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4637269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sp>
        <p:nvSpPr>
          <p:cNvPr id="34" name="직사각형 33"/>
          <p:cNvSpPr/>
          <p:nvPr/>
        </p:nvSpPr>
        <p:spPr bwMode="gray">
          <a:xfrm>
            <a:off x="738473" y="5544621"/>
            <a:ext cx="9181020" cy="8461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 bwMode="gray">
          <a:xfrm>
            <a:off x="2417234" y="3107119"/>
            <a:ext cx="5780941" cy="2167486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457246" latinLnBrk="0"/>
              <a:t>32</a:t>
            </a:fld>
            <a:endParaRPr lang="ko-KR" altLang="en-US" dirty="0">
              <a:solidFill>
                <a:prstClr val="white">
                  <a:lumMod val="6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066927"/>
            <a:ext cx="9868175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ko-KR" altLang="en-US" sz="130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신한금융그룹은 연세대학교 기업윤리 </a:t>
            </a:r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/ CSR</a:t>
            </a:r>
            <a:r>
              <a:rPr lang="ko-KR" altLang="en-US" sz="130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연구센터와 협업하여 국내 </a:t>
            </a:r>
            <a:r>
              <a:rPr lang="ko-KR" altLang="en-US" sz="1300" dirty="0" err="1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금융사</a:t>
            </a:r>
            <a:r>
              <a:rPr lang="ko-KR" altLang="en-US" sz="130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 최초 </a:t>
            </a:r>
            <a:r>
              <a:rPr lang="ko-KR" altLang="en-US" sz="1300" dirty="0" err="1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사회적가치</a:t>
            </a:r>
            <a:r>
              <a:rPr lang="ko-KR" altLang="en-US" sz="130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 측정 </a:t>
            </a:r>
            <a:r>
              <a:rPr lang="ko-KR" altLang="en-US" sz="13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모델인 </a:t>
            </a:r>
            <a:r>
              <a:rPr lang="en-US" altLang="ko-KR" sz="13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“</a:t>
            </a:r>
            <a:r>
              <a:rPr lang="ko-KR" altLang="en-US" sz="13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신한</a:t>
            </a:r>
            <a:r>
              <a:rPr lang="en-US" altLang="ko-KR" sz="13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SVMF(Social </a:t>
            </a:r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Value Measurement Framework</a:t>
            </a:r>
            <a:r>
              <a:rPr lang="en-US" altLang="ko-KR" sz="13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)”</a:t>
            </a:r>
            <a:r>
              <a:rPr lang="ko-KR" altLang="en-US" sz="13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를 </a:t>
            </a:r>
            <a:r>
              <a:rPr lang="ko-KR" altLang="en-US" sz="130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개발하였습니다</a:t>
            </a:r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. </a:t>
            </a:r>
            <a:r>
              <a:rPr lang="ko-KR" altLang="en-US" sz="130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이번 모델 개발을 시작으로 평가 </a:t>
            </a:r>
            <a:r>
              <a:rPr lang="ko-KR" altLang="en-US" sz="13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모델을 정교화하고 </a:t>
            </a:r>
            <a:r>
              <a:rPr lang="ko-KR" altLang="en-US" sz="130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사회적 가치가 높은 사업 위주로 더 큰 사회적 가치를 만들어 가겠습니다</a:t>
            </a:r>
            <a:r>
              <a:rPr lang="en-US" altLang="ko-KR" sz="130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.</a:t>
            </a:r>
            <a:endParaRPr lang="ko-KR" altLang="en-US" sz="1300" dirty="0">
              <a:solidFill>
                <a:prstClr val="black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183" y="2214265"/>
            <a:ext cx="1402310" cy="579302"/>
          </a:xfrm>
          <a:prstGeom prst="rect">
            <a:avLst/>
          </a:prstGeom>
        </p:spPr>
      </p:pic>
      <p:sp>
        <p:nvSpPr>
          <p:cNvPr id="12" name="텍스트 개체 틀 5">
            <a:extLst>
              <a:ext uri="{FF2B5EF4-FFF2-40B4-BE49-F238E27FC236}">
                <a16:creationId xmlns:a16="http://schemas.microsoft.com/office/drawing/2014/main" id="{EF8D79A4-69AF-48A3-BFCB-DF6BF0317ECB}"/>
              </a:ext>
            </a:extLst>
          </p:cNvPr>
          <p:cNvSpPr txBox="1">
            <a:spLocks/>
          </p:cNvSpPr>
          <p:nvPr/>
        </p:nvSpPr>
        <p:spPr>
          <a:xfrm>
            <a:off x="637373" y="2214265"/>
            <a:ext cx="4493588" cy="756084"/>
          </a:xfrm>
          <a:prstGeom prst="rect">
            <a:avLst/>
          </a:prstGeom>
        </p:spPr>
        <p:txBody>
          <a:bodyPr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ko-KR" altLang="en-US" sz="1400" b="1" dirty="0" smtClean="0">
                <a:solidFill>
                  <a:srgbClr val="00428E"/>
                </a:solidFill>
                <a:latin typeface="Arial" panose="020B0604020202020204" pitchFamily="34" charset="0"/>
                <a:ea typeface="원신한 Bold" panose="020B0803000000000000" pitchFamily="50" charset="-127"/>
                <a:cs typeface="Arial" panose="020B0604020202020204" pitchFamily="34" charset="0"/>
              </a:rPr>
              <a:t>신한 사회적 가치 측정</a:t>
            </a:r>
            <a:endParaRPr lang="en-US" altLang="ko-KR" sz="1400" b="1" dirty="0" smtClean="0">
              <a:solidFill>
                <a:srgbClr val="00428E"/>
              </a:solidFill>
              <a:latin typeface="Arial" panose="020B0604020202020204" pitchFamily="34" charset="0"/>
              <a:ea typeface="원신한 Bold" panose="020B0803000000000000" pitchFamily="50" charset="-127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400" b="1" dirty="0" smtClean="0">
                <a:solidFill>
                  <a:srgbClr val="D3A243"/>
                </a:solidFill>
                <a:latin typeface="Arial" panose="020B0604020202020204" pitchFamily="34" charset="0"/>
                <a:ea typeface="원신한 Bold" panose="020B0803000000000000" pitchFamily="50" charset="-127"/>
                <a:cs typeface="Arial" panose="020B0604020202020204" pitchFamily="34" charset="0"/>
              </a:rPr>
              <a:t>: Social </a:t>
            </a:r>
            <a:r>
              <a:rPr lang="en-US" altLang="ko-KR" sz="1400" b="1" dirty="0">
                <a:solidFill>
                  <a:srgbClr val="D3A243"/>
                </a:solidFill>
                <a:latin typeface="Arial" panose="020B0604020202020204" pitchFamily="34" charset="0"/>
                <a:ea typeface="원신한 Bold" panose="020B0803000000000000" pitchFamily="50" charset="-127"/>
                <a:cs typeface="Arial" panose="020B0604020202020204" pitchFamily="34" charset="0"/>
              </a:rPr>
              <a:t>Value </a:t>
            </a:r>
            <a:r>
              <a:rPr lang="en-US" altLang="ko-KR" sz="1400" b="1" dirty="0" smtClean="0">
                <a:solidFill>
                  <a:srgbClr val="D3A243"/>
                </a:solidFill>
                <a:latin typeface="Arial" panose="020B0604020202020204" pitchFamily="34" charset="0"/>
                <a:ea typeface="원신한 Bold" panose="020B0803000000000000" pitchFamily="50" charset="-127"/>
                <a:cs typeface="Arial" panose="020B0604020202020204" pitchFamily="34" charset="0"/>
              </a:rPr>
              <a:t>Measurement Framework</a:t>
            </a:r>
            <a:endParaRPr lang="ko-KR" altLang="en-US" sz="1400" b="1" dirty="0">
              <a:solidFill>
                <a:srgbClr val="D3A243"/>
              </a:solidFill>
              <a:latin typeface="Arial" panose="020B0604020202020204" pitchFamily="34" charset="0"/>
              <a:ea typeface="원신한 Bold" panose="020B08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663873" y="310164"/>
            <a:ext cx="9255620" cy="662658"/>
          </a:xfrm>
        </p:spPr>
        <p:txBody>
          <a:bodyPr>
            <a:normAutofit/>
          </a:bodyPr>
          <a:lstStyle/>
          <a:p>
            <a:r>
              <a:rPr lang="ko-KR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사회적 가치 측정 </a:t>
            </a:r>
            <a:r>
              <a:rPr lang="ko-KR" altLang="en-US" sz="2800" b="1" baseline="30000" dirty="0" smtClean="0">
                <a:solidFill>
                  <a:srgbClr val="D3A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신한</a:t>
            </a:r>
            <a:r>
              <a:rPr lang="en-US" altLang="ko-KR" sz="2800" b="1" baseline="30000" dirty="0" smtClean="0">
                <a:solidFill>
                  <a:srgbClr val="D3A2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SVMF </a:t>
            </a:r>
            <a:endParaRPr lang="ko-KR" altLang="en-US" sz="2800" b="1" baseline="30000" dirty="0">
              <a:solidFill>
                <a:srgbClr val="D3A2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 txBox="1">
            <a:spLocks/>
          </p:cNvSpPr>
          <p:nvPr/>
        </p:nvSpPr>
        <p:spPr>
          <a:xfrm>
            <a:off x="447362" y="6856149"/>
            <a:ext cx="1263833" cy="257033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793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9586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7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17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73964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5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3551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5834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46" latinLnBrk="0"/>
            <a:r>
              <a:rPr lang="en-US" altLang="ko-KR" sz="1000" dirty="0">
                <a:solidFill>
                  <a:prstClr val="white">
                    <a:lumMod val="6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 2020</a:t>
            </a:r>
            <a:endParaRPr lang="ko-KR" altLang="en-US" sz="1000" dirty="0">
              <a:solidFill>
                <a:prstClr val="white">
                  <a:lumMod val="65000"/>
                </a:prst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2" name="타원 1"/>
          <p:cNvSpPr/>
          <p:nvPr/>
        </p:nvSpPr>
        <p:spPr bwMode="gray">
          <a:xfrm>
            <a:off x="846485" y="3643502"/>
            <a:ext cx="1475474" cy="142629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5" name="타원 14"/>
          <p:cNvSpPr/>
          <p:nvPr/>
        </p:nvSpPr>
        <p:spPr bwMode="gray">
          <a:xfrm>
            <a:off x="2700863" y="3643502"/>
            <a:ext cx="1475474" cy="1426291"/>
          </a:xfrm>
          <a:prstGeom prst="ellipse">
            <a:avLst/>
          </a:prstGeom>
          <a:solidFill>
            <a:srgbClr val="F1F9FD"/>
          </a:solidFill>
          <a:ln>
            <a:solidFill>
              <a:srgbClr val="6AA3D8"/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6" name="타원 15"/>
          <p:cNvSpPr/>
          <p:nvPr/>
        </p:nvSpPr>
        <p:spPr bwMode="gray">
          <a:xfrm>
            <a:off x="4555241" y="3643502"/>
            <a:ext cx="1475474" cy="1426291"/>
          </a:xfrm>
          <a:prstGeom prst="ellipse">
            <a:avLst/>
          </a:prstGeom>
          <a:solidFill>
            <a:srgbClr val="F1F9FD"/>
          </a:solidFill>
          <a:ln>
            <a:solidFill>
              <a:srgbClr val="6AA3D8"/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7" name="타원 16"/>
          <p:cNvSpPr/>
          <p:nvPr/>
        </p:nvSpPr>
        <p:spPr bwMode="gray">
          <a:xfrm>
            <a:off x="6409620" y="3643502"/>
            <a:ext cx="1475474" cy="1426291"/>
          </a:xfrm>
          <a:prstGeom prst="ellipse">
            <a:avLst/>
          </a:prstGeom>
          <a:solidFill>
            <a:srgbClr val="F1F9FD"/>
          </a:solidFill>
          <a:ln>
            <a:solidFill>
              <a:srgbClr val="6AA3D8"/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8" name="타원 17"/>
          <p:cNvSpPr/>
          <p:nvPr/>
        </p:nvSpPr>
        <p:spPr bwMode="gray">
          <a:xfrm>
            <a:off x="8263999" y="3643502"/>
            <a:ext cx="1475474" cy="1426291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2649" y="4142801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1B569A"/>
                </a:solidFill>
                <a:sym typeface="Wingdings" panose="05000000000000000000" pitchFamily="2" charset="2"/>
              </a:rPr>
              <a:t></a:t>
            </a:r>
            <a:endParaRPr lang="ko-KR" altLang="en-US" dirty="0">
              <a:solidFill>
                <a:srgbClr val="1B569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67265" y="4142801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1B569A"/>
                </a:solidFill>
                <a:sym typeface="Wingdings" panose="05000000000000000000" pitchFamily="2" charset="2"/>
              </a:rPr>
              <a:t></a:t>
            </a:r>
            <a:endParaRPr lang="ko-KR" altLang="en-US" dirty="0">
              <a:solidFill>
                <a:srgbClr val="1B569A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70854" y="4050469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1B569A"/>
                </a:solidFill>
              </a:rPr>
              <a:t>+</a:t>
            </a:r>
            <a:endParaRPr lang="ko-KR" altLang="en-US" sz="3200" dirty="0">
              <a:solidFill>
                <a:srgbClr val="1B569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19059" y="4050469"/>
            <a:ext cx="288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1B569A"/>
                </a:solidFill>
              </a:rPr>
              <a:t>+</a:t>
            </a:r>
            <a:endParaRPr lang="ko-KR" altLang="en-US" sz="3200" dirty="0">
              <a:solidFill>
                <a:srgbClr val="1B569A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990246" y="3146139"/>
            <a:ext cx="12939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lnSpc>
                <a:spcPct val="110000"/>
              </a:lnSpc>
            </a:pPr>
            <a:r>
              <a:rPr lang="ko-KR" altLang="en-US" sz="1000" b="1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투입 </a:t>
            </a:r>
            <a:r>
              <a:rPr lang="en-US" altLang="ko-KR" sz="1000" b="1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(Input)</a:t>
            </a:r>
            <a:endParaRPr lang="ko-KR" altLang="en-US" sz="1000" b="1" dirty="0">
              <a:solidFill>
                <a:prstClr val="black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3504690" y="3146139"/>
            <a:ext cx="1722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lnSpc>
                <a:spcPct val="110000"/>
              </a:lnSpc>
            </a:pPr>
            <a:r>
              <a:rPr lang="ko-KR" altLang="en-US" sz="1000" b="1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산출 </a:t>
            </a:r>
            <a:r>
              <a:rPr lang="en-US" altLang="ko-KR" sz="1000" b="1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(Output)</a:t>
            </a:r>
          </a:p>
          <a:p>
            <a:pPr algn="ctr" defTabSz="457246" latinLnBrk="0">
              <a:lnSpc>
                <a:spcPct val="110000"/>
              </a:lnSpc>
            </a:pPr>
            <a:r>
              <a:rPr lang="ko-KR" altLang="en-US" sz="10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수혜자의 </a:t>
            </a:r>
            <a:r>
              <a:rPr lang="en-US" altLang="ko-KR" sz="10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1</a:t>
            </a:r>
            <a:r>
              <a:rPr lang="ko-KR" altLang="en-US" sz="10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차적 혜택 </a:t>
            </a:r>
            <a:r>
              <a:rPr lang="en-US" altLang="ko-KR" sz="1000" i="1" dirty="0" smtClean="0">
                <a:solidFill>
                  <a:schemeClr val="accent1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t</a:t>
            </a:r>
            <a:r>
              <a:rPr lang="ko-KR" altLang="en-US" sz="1000" i="1" dirty="0" smtClean="0">
                <a:solidFill>
                  <a:schemeClr val="accent1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시점</a:t>
            </a:r>
            <a:endParaRPr lang="ko-KR" altLang="en-US" sz="1000" i="1" dirty="0">
              <a:solidFill>
                <a:schemeClr val="accent1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6215724" y="3146139"/>
            <a:ext cx="18944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lnSpc>
                <a:spcPct val="110000"/>
              </a:lnSpc>
            </a:pPr>
            <a:r>
              <a:rPr lang="ko-KR" altLang="en-US" sz="1000" b="1" spc="-3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결과 </a:t>
            </a:r>
            <a:r>
              <a:rPr lang="en-US" altLang="ko-KR" sz="1000" b="1" spc="-3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(Outcome)</a:t>
            </a:r>
          </a:p>
          <a:p>
            <a:pPr algn="ctr" defTabSz="457246" latinLnBrk="0">
              <a:lnSpc>
                <a:spcPct val="110000"/>
              </a:lnSpc>
            </a:pPr>
            <a:r>
              <a:rPr lang="ko-KR" altLang="en-US" sz="1000" spc="-3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수혜자의 </a:t>
            </a:r>
            <a:r>
              <a:rPr lang="en-US" altLang="ko-KR" sz="1000" spc="-3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2</a:t>
            </a:r>
            <a:r>
              <a:rPr lang="ko-KR" altLang="en-US" sz="1000" spc="-3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차적 혜택 </a:t>
            </a:r>
            <a:r>
              <a:rPr lang="en-US" altLang="ko-KR" sz="1000" i="1" spc="-30" dirty="0" smtClean="0">
                <a:solidFill>
                  <a:schemeClr val="accent1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t</a:t>
            </a:r>
            <a:r>
              <a:rPr lang="ko-KR" altLang="en-US" sz="1000" i="1" spc="-30" dirty="0" smtClean="0">
                <a:solidFill>
                  <a:schemeClr val="accent1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시점 이후</a:t>
            </a:r>
            <a:endParaRPr lang="ko-KR" altLang="en-US" sz="1000" i="1" spc="-30" dirty="0">
              <a:solidFill>
                <a:schemeClr val="accent1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8097886" y="3146139"/>
            <a:ext cx="18944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lnSpc>
                <a:spcPct val="110000"/>
              </a:lnSpc>
            </a:pPr>
            <a:r>
              <a:rPr lang="ko-KR" altLang="en-US" sz="1000" b="1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가치 확산 </a:t>
            </a:r>
            <a:r>
              <a:rPr lang="en-US" altLang="ko-KR" sz="1000" b="1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(Influence)</a:t>
            </a:r>
          </a:p>
          <a:p>
            <a:pPr algn="ctr" defTabSz="457246" latinLnBrk="0">
              <a:lnSpc>
                <a:spcPct val="110000"/>
              </a:lnSpc>
            </a:pPr>
            <a:r>
              <a:rPr lang="en-US" altLang="ko-KR" sz="1000" i="1" dirty="0" smtClean="0">
                <a:solidFill>
                  <a:schemeClr val="accent1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t</a:t>
            </a:r>
            <a:r>
              <a:rPr lang="ko-KR" altLang="en-US" sz="1000" i="1" dirty="0" smtClean="0">
                <a:solidFill>
                  <a:schemeClr val="accent1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시점 이후</a:t>
            </a:r>
            <a:endParaRPr lang="ko-KR" altLang="en-US" sz="1000" i="1" dirty="0">
              <a:solidFill>
                <a:schemeClr val="accent1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876001" y="3975846"/>
            <a:ext cx="14233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lnSpc>
                <a:spcPct val="110000"/>
              </a:lnSpc>
            </a:pPr>
            <a:r>
              <a:rPr lang="ko-KR" altLang="en-US" sz="1000" b="1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사회문제 해결을 위한 자발적 자원의 투입</a:t>
            </a:r>
            <a:endParaRPr lang="en-US" altLang="ko-KR" sz="1000" b="1" dirty="0" smtClean="0">
              <a:solidFill>
                <a:prstClr val="black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  <a:p>
            <a:pPr algn="ctr" defTabSz="457246" latinLnBrk="0">
              <a:lnSpc>
                <a:spcPct val="110000"/>
              </a:lnSpc>
            </a:pPr>
            <a:endParaRPr lang="en-US" altLang="ko-KR" sz="1000" dirty="0" smtClean="0">
              <a:solidFill>
                <a:prstClr val="black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  <a:p>
            <a:pPr algn="ctr" defTabSz="457246" latinLnBrk="0">
              <a:lnSpc>
                <a:spcPct val="110000"/>
              </a:lnSpc>
            </a:pPr>
            <a:r>
              <a:rPr lang="ko-KR" altLang="en-US" sz="10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투입되는 모든 </a:t>
            </a:r>
            <a:r>
              <a:rPr lang="en-US" altLang="ko-KR" sz="100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/>
            </a:r>
            <a:br>
              <a:rPr lang="en-US" altLang="ko-KR" sz="1000" dirty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</a:br>
            <a:r>
              <a:rPr lang="ko-KR" altLang="en-US" sz="10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종류의 자원</a:t>
            </a:r>
            <a:endParaRPr lang="ko-KR" altLang="en-US" sz="1000" dirty="0">
              <a:solidFill>
                <a:prstClr val="black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2721178" y="3978813"/>
            <a:ext cx="14233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lnSpc>
                <a:spcPct val="110000"/>
              </a:lnSpc>
            </a:pPr>
            <a:r>
              <a:rPr lang="en-US" altLang="ko-KR" sz="1000" b="1" dirty="0" smtClean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Social Savings</a:t>
            </a:r>
          </a:p>
          <a:p>
            <a:pPr algn="ctr" defTabSz="457246" latinLnBrk="0">
              <a:lnSpc>
                <a:spcPct val="110000"/>
              </a:lnSpc>
            </a:pPr>
            <a:endParaRPr lang="en-US" altLang="ko-KR" sz="1000" dirty="0" smtClean="0">
              <a:solidFill>
                <a:prstClr val="black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  <a:p>
            <a:pPr algn="ctr" defTabSz="457246" latinLnBrk="0">
              <a:lnSpc>
                <a:spcPct val="110000"/>
              </a:lnSpc>
            </a:pPr>
            <a:r>
              <a:rPr lang="ko-KR" altLang="en-US" sz="10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투입된</a:t>
            </a:r>
            <a:r>
              <a:rPr lang="en-US" altLang="ko-KR" sz="10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자원 상당의 사회적 비용절감 측정치</a:t>
            </a:r>
            <a:endParaRPr lang="ko-KR" altLang="en-US" sz="1000" dirty="0">
              <a:solidFill>
                <a:prstClr val="black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585179" y="3978813"/>
            <a:ext cx="1423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lnSpc>
                <a:spcPct val="110000"/>
              </a:lnSpc>
            </a:pPr>
            <a:r>
              <a:rPr lang="en-US" altLang="ko-KR" sz="1000" b="1" dirty="0" smtClean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Social Value Added</a:t>
            </a:r>
          </a:p>
          <a:p>
            <a:pPr algn="ctr" defTabSz="457246" latinLnBrk="0">
              <a:lnSpc>
                <a:spcPct val="110000"/>
              </a:lnSpc>
            </a:pPr>
            <a:endParaRPr lang="en-US" altLang="ko-KR" sz="1000" dirty="0" smtClean="0">
              <a:solidFill>
                <a:prstClr val="black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  <a:p>
            <a:pPr algn="ctr" defTabSz="457246" latinLnBrk="0">
              <a:lnSpc>
                <a:spcPct val="110000"/>
              </a:lnSpc>
            </a:pPr>
            <a:r>
              <a:rPr lang="ko-KR" altLang="en-US" sz="10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부가가치의 화폐가치 측정치</a:t>
            </a:r>
            <a:endParaRPr lang="ko-KR" altLang="en-US" sz="1000" dirty="0">
              <a:solidFill>
                <a:prstClr val="black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6432672" y="3978813"/>
            <a:ext cx="1423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lnSpc>
                <a:spcPct val="110000"/>
              </a:lnSpc>
            </a:pPr>
            <a:r>
              <a:rPr lang="en-US" altLang="ko-KR" sz="1000" b="1" dirty="0" smtClean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Outcome</a:t>
            </a:r>
          </a:p>
          <a:p>
            <a:pPr algn="ctr" defTabSz="457246" latinLnBrk="0">
              <a:lnSpc>
                <a:spcPct val="110000"/>
              </a:lnSpc>
            </a:pPr>
            <a:endParaRPr lang="en-US" altLang="ko-KR" sz="1000" dirty="0" smtClean="0">
              <a:solidFill>
                <a:prstClr val="black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  <a:p>
            <a:pPr algn="ctr" defTabSz="457246" latinLnBrk="0">
              <a:lnSpc>
                <a:spcPct val="110000"/>
              </a:lnSpc>
            </a:pPr>
            <a:r>
              <a:rPr lang="ko-KR" altLang="en-US" sz="10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수혜자의 삶의 변화 측정치</a:t>
            </a:r>
            <a:endParaRPr lang="ko-KR" altLang="en-US" sz="1000" dirty="0">
              <a:solidFill>
                <a:prstClr val="black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8282302" y="3978813"/>
            <a:ext cx="1423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lnSpc>
                <a:spcPct val="110000"/>
              </a:lnSpc>
            </a:pPr>
            <a:r>
              <a:rPr lang="ko-KR" altLang="en-US" sz="1000" b="1" dirty="0" smtClean="0"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가치 확산</a:t>
            </a:r>
            <a:endParaRPr lang="en-US" altLang="ko-KR" sz="1000" b="1" dirty="0" smtClean="0"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  <a:p>
            <a:pPr algn="ctr" defTabSz="457246" latinLnBrk="0">
              <a:lnSpc>
                <a:spcPct val="110000"/>
              </a:lnSpc>
            </a:pPr>
            <a:endParaRPr lang="en-US" altLang="ko-KR" sz="1000" dirty="0" smtClean="0">
              <a:solidFill>
                <a:prstClr val="black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  <a:p>
            <a:pPr algn="ctr" defTabSz="457246" latinLnBrk="0">
              <a:lnSpc>
                <a:spcPct val="110000"/>
              </a:lnSpc>
            </a:pPr>
            <a:r>
              <a:rPr lang="ko-KR" altLang="en-US" sz="10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사회적 가치</a:t>
            </a:r>
            <a:r>
              <a:rPr lang="en-US" altLang="ko-KR" sz="10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ko-KR" altLang="en-US" sz="1000" dirty="0" smtClean="0">
                <a:solidFill>
                  <a:prstClr val="black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창출 활동 확산 측정치</a:t>
            </a:r>
            <a:endParaRPr lang="ko-KR" altLang="en-US" sz="1000" dirty="0">
              <a:solidFill>
                <a:prstClr val="black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" name="직사각형 9"/>
          <p:cNvSpPr/>
          <p:nvPr/>
        </p:nvSpPr>
        <p:spPr bwMode="gray">
          <a:xfrm>
            <a:off x="4047564" y="3074334"/>
            <a:ext cx="2520280" cy="49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166877" y="2837631"/>
            <a:ext cx="2292245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lnSpc>
                <a:spcPct val="110000"/>
              </a:lnSpc>
            </a:pPr>
            <a:r>
              <a:rPr lang="ko-KR" altLang="en-US" sz="1000" b="1" smtClean="0">
                <a:solidFill>
                  <a:srgbClr val="6AA3D8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사회적 가치 창출 측정</a:t>
            </a:r>
            <a:endParaRPr lang="ko-KR" altLang="en-US" sz="1000" b="1" dirty="0">
              <a:solidFill>
                <a:srgbClr val="6AA3D8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882489" y="5617465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Arial" panose="020B0604020202020204" pitchFamily="34" charset="0"/>
                <a:ea typeface="OneShinhan Medium" panose="020B0603000000000000" pitchFamily="50" charset="-127"/>
                <a:cs typeface="Arial" panose="020B0604020202020204" pitchFamily="34" charset="0"/>
              </a:rPr>
              <a:t>Total Social Value </a:t>
            </a:r>
          </a:p>
          <a:p>
            <a:r>
              <a:rPr lang="en-US" altLang="ko-KR" sz="1200" b="1" dirty="0">
                <a:solidFill>
                  <a:srgbClr val="000000"/>
                </a:solidFill>
                <a:latin typeface="Arial" panose="020B0604020202020204" pitchFamily="34" charset="0"/>
                <a:ea typeface="OneShinhan Medium" panose="020B0603000000000000" pitchFamily="50" charset="-127"/>
                <a:cs typeface="Arial" panose="020B0604020202020204" pitchFamily="34" charset="0"/>
              </a:rPr>
              <a:t>= Output + Outcome + </a:t>
            </a:r>
            <a:r>
              <a:rPr lang="el-GR" altLang="ko-KR" sz="1200" b="1" dirty="0">
                <a:solidFill>
                  <a:srgbClr val="000000"/>
                </a:solidFill>
                <a:latin typeface="Arial" panose="020B0604020202020204" pitchFamily="34" charset="0"/>
                <a:ea typeface="OneShinhan Medium" panose="020B0603000000000000" pitchFamily="50" charset="-127"/>
                <a:cs typeface="Arial" panose="020B0604020202020204" pitchFamily="34" charset="0"/>
              </a:rPr>
              <a:t>ε </a:t>
            </a:r>
          </a:p>
          <a:p>
            <a:r>
              <a:rPr lang="en-US" altLang="ko-KR" sz="1200" b="1" dirty="0">
                <a:solidFill>
                  <a:srgbClr val="000000"/>
                </a:solidFill>
                <a:latin typeface="Arial" panose="020B0604020202020204" pitchFamily="34" charset="0"/>
                <a:ea typeface="OneShinhan Medium" panose="020B0603000000000000" pitchFamily="50" charset="-127"/>
                <a:cs typeface="Arial" panose="020B0604020202020204" pitchFamily="34" charset="0"/>
              </a:rPr>
              <a:t>= (Social Savings + Social Value Added) + Outcome + ε </a:t>
            </a:r>
            <a:endParaRPr lang="ko-KR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5094957" y="5610835"/>
            <a:ext cx="5057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-</a:t>
            </a:r>
            <a:r>
              <a:rPr lang="ko-KR" altLang="en-US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Output : 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지속가능경영 프로그램 수행으로 인한 수혜자의 </a:t>
            </a:r>
            <a:r>
              <a:rPr lang="en-US" altLang="ko-KR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1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차적 혜택 </a:t>
            </a:r>
            <a:r>
              <a:rPr lang="en-US" altLang="ko-KR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(t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시점</a:t>
            </a:r>
            <a:r>
              <a:rPr lang="en-US" altLang="ko-KR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) </a:t>
            </a:r>
          </a:p>
          <a:p>
            <a:r>
              <a:rPr lang="en-US" altLang="ko-KR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-</a:t>
            </a:r>
            <a:r>
              <a:rPr lang="ko-KR" altLang="en-US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Social Savings : 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투입된 인적</a:t>
            </a:r>
            <a:r>
              <a:rPr lang="en-US" altLang="ko-KR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·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물적 자원으로 인한 사회적 </a:t>
            </a:r>
            <a:r>
              <a:rPr lang="ko-KR" altLang="en-US" sz="800" dirty="0" err="1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비용절감액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</a:p>
          <a:p>
            <a:r>
              <a:rPr lang="en-US" altLang="ko-KR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-</a:t>
            </a:r>
            <a:r>
              <a:rPr lang="ko-KR" altLang="en-US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Social Value Added : 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투입된 인적</a:t>
            </a:r>
            <a:r>
              <a:rPr lang="en-US" altLang="ko-KR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·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물적 자원을 바탕으로 수혜자가 창출한 부가가치의 화폐가치 </a:t>
            </a:r>
            <a:r>
              <a:rPr lang="ko-KR" altLang="en-US" sz="800" dirty="0" err="1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측정액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</a:p>
          <a:p>
            <a:r>
              <a:rPr lang="en-US" altLang="ko-KR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-</a:t>
            </a:r>
            <a:r>
              <a:rPr lang="ko-KR" altLang="en-US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Outcome : 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지속가능경영 프로그램 수행으로 인한 수혜자의 </a:t>
            </a:r>
            <a:r>
              <a:rPr lang="en-US" altLang="ko-KR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2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차적 혜택 </a:t>
            </a:r>
            <a:r>
              <a:rPr lang="en-US" altLang="ko-KR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(t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시점 이후</a:t>
            </a:r>
            <a:r>
              <a:rPr lang="en-US" altLang="ko-KR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) </a:t>
            </a:r>
          </a:p>
          <a:p>
            <a:r>
              <a:rPr lang="en-US" altLang="ko-KR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-</a:t>
            </a:r>
            <a:r>
              <a:rPr lang="ko-KR" altLang="en-US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ε : 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외부효과 </a:t>
            </a:r>
            <a:r>
              <a:rPr lang="ko-KR" altLang="en-US" sz="800" dirty="0" err="1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가감액</a:t>
            </a:r>
            <a:r>
              <a:rPr lang="ko-KR" altLang="en-US" sz="800" dirty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endParaRPr lang="ko-KR" altLang="en-US" dirty="0">
              <a:latin typeface="원신한 Light" panose="020B0303000000000000" pitchFamily="50" charset="-127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63285" y="6407428"/>
            <a:ext cx="505775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* </a:t>
            </a:r>
            <a:r>
              <a:rPr lang="ko-KR" altLang="en-US" sz="800" dirty="0" err="1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비용접근법</a:t>
            </a:r>
            <a:r>
              <a:rPr lang="en-US" altLang="ko-KR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800" dirty="0" err="1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시장접근법</a:t>
            </a:r>
            <a:r>
              <a:rPr lang="en-US" altLang="ko-KR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800" dirty="0" smtClean="0">
                <a:solidFill>
                  <a:srgbClr val="0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panose="020B0604020202020204" pitchFamily="34" charset="0"/>
              </a:rPr>
              <a:t>이익접근법을 기반으로 함</a:t>
            </a:r>
            <a:endParaRPr lang="ko-KR" altLang="en-US" dirty="0">
              <a:latin typeface="원신한 Light" panose="020B0303000000000000" pitchFamily="50" charset="-127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1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신한 </a:t>
            </a:r>
            <a:r>
              <a:rPr lang="en-US" altLang="ko-KR" dirty="0" smtClean="0"/>
              <a:t>N.E.O Project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33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8CD06FC-7CBC-4F70-B038-70B980794F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5283" y="1996770"/>
            <a:ext cx="8554110" cy="291486"/>
          </a:xfrm>
        </p:spPr>
        <p:txBody>
          <a:bodyPr>
            <a:normAutofit lnSpcReduction="10000"/>
          </a:bodyPr>
          <a:lstStyle/>
          <a:p>
            <a:r>
              <a:rPr lang="ko-KR" altLang="en-US" dirty="0" smtClean="0"/>
              <a:t>신한 </a:t>
            </a:r>
            <a:r>
              <a:rPr lang="en-US" altLang="ko-KR" dirty="0" smtClean="0"/>
              <a:t>N.E.O </a:t>
            </a:r>
            <a:r>
              <a:rPr lang="en-US" altLang="ko-KR" dirty="0"/>
              <a:t>Project</a:t>
            </a:r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110327"/>
            <a:ext cx="9868175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Post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코로나 시대 국가 경제 신 성장 동력 발굴을 지원하기 위한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“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N.E.O Project”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를 추진하고 있습니다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본 프로젝트는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“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 성장산업 금융지원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“, “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 디지털 금융 선도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“, “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 성장 생태계 조성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＂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의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3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대 핵심 방향으로 추진되며 이를 통해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Post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코로나 시대의 새로운 기회를 선점해 나가고자 합니다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en-US" altLang="ko-KR" sz="13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588391" y="3337977"/>
            <a:ext cx="2772307" cy="2772307"/>
            <a:chOff x="2020439" y="3337977"/>
            <a:chExt cx="2772307" cy="2772307"/>
          </a:xfrm>
        </p:grpSpPr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BD88CC76-7808-4512-BA6F-3DAD76EC72B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07" t="18426" r="32643" b="8796"/>
            <a:stretch/>
          </p:blipFill>
          <p:spPr>
            <a:xfrm>
              <a:off x="2038592" y="3356130"/>
              <a:ext cx="2736000" cy="2736000"/>
            </a:xfrm>
            <a:prstGeom prst="ellipse">
              <a:avLst/>
            </a:prstGeom>
          </p:spPr>
        </p:pic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BE08F908-9953-4F76-9D18-348F8A48025E}"/>
                </a:ext>
              </a:extLst>
            </p:cNvPr>
            <p:cNvSpPr/>
            <p:nvPr/>
          </p:nvSpPr>
          <p:spPr bwMode="gray">
            <a:xfrm>
              <a:off x="2020439" y="3337977"/>
              <a:ext cx="2772307" cy="2772307"/>
            </a:xfrm>
            <a:prstGeom prst="ellipse">
              <a:avLst/>
            </a:prstGeom>
            <a:noFill/>
            <a:ln w="47625">
              <a:solidFill>
                <a:schemeClr val="bg1"/>
              </a:solidFill>
            </a:ln>
            <a:effectLst/>
          </p:spPr>
          <p:txBody>
            <a:bodyPr lIns="45440" tIns="45440" rIns="45440" bIns="0" rtlCol="0" anchor="ctr"/>
            <a:lstStyle/>
            <a:p>
              <a:pPr algn="ctr" defTabSz="908794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원신한 Bold" panose="020B0803000000000000" pitchFamily="50" charset="-127"/>
                  <a:ea typeface="원신한 Bold" panose="020B0803000000000000" pitchFamily="50" charset="-127"/>
                </a:rPr>
                <a:t>신한</a:t>
              </a:r>
              <a:r>
                <a:rPr lang="en-US" altLang="ko-K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원신한 Bold" panose="020B0803000000000000" pitchFamily="50" charset="-127"/>
                  <a:ea typeface="원신한 Bold" panose="020B0803000000000000" pitchFamily="50" charset="-127"/>
                </a:rPr>
                <a:t> </a:t>
              </a:r>
              <a:r>
                <a:rPr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원신한 Bold" panose="020B0803000000000000" pitchFamily="50" charset="-127"/>
                  <a:ea typeface="원신한 Bold" panose="020B0803000000000000" pitchFamily="50" charset="-127"/>
                </a:rPr>
                <a:t>N.E.O.</a:t>
              </a:r>
              <a:br>
                <a:rPr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원신한 Bold" panose="020B0803000000000000" pitchFamily="50" charset="-127"/>
                  <a:ea typeface="원신한 Bold" panose="020B0803000000000000" pitchFamily="50" charset="-127"/>
                </a:rPr>
              </a:br>
              <a:r>
                <a:rPr lang="en-US" altLang="ko-KR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원신한 Bold" panose="020B0803000000000000" pitchFamily="50" charset="-127"/>
                  <a:ea typeface="원신한 Bold" panose="020B0803000000000000" pitchFamily="50" charset="-127"/>
                </a:rPr>
                <a:t>Project</a:t>
              </a:r>
              <a:endParaRPr kumimoji="0" lang="ko-KR" altLang="en-US" sz="20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endParaRPr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8EF17C40-07F7-4B71-9FDE-0710003AABF7}"/>
                </a:ext>
              </a:extLst>
            </p:cNvPr>
            <p:cNvSpPr/>
            <p:nvPr/>
          </p:nvSpPr>
          <p:spPr bwMode="gray">
            <a:xfrm>
              <a:off x="2160912" y="3478450"/>
              <a:ext cx="2491360" cy="2491360"/>
            </a:xfrm>
            <a:prstGeom prst="ellipse">
              <a:avLst/>
            </a:prstGeom>
            <a:noFill/>
            <a:ln w="6350">
              <a:solidFill>
                <a:schemeClr val="bg1"/>
              </a:solidFill>
              <a:prstDash val="dash"/>
            </a:ln>
            <a:effectLst/>
          </p:spPr>
          <p:txBody>
            <a:bodyPr lIns="45440" tIns="45440" rIns="45440" bIns="0" rtlCol="0" anchor="ctr"/>
            <a:lstStyle/>
            <a:p>
              <a:pPr algn="ctr" defTabSz="908794" fontAlgn="auto" latinLnBrk="0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400" kern="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endParaRPr>
            </a:p>
          </p:txBody>
        </p:sp>
      </p:grpSp>
      <p:sp>
        <p:nvSpPr>
          <p:cNvPr id="19" name="타원 18">
            <a:extLst>
              <a:ext uri="{FF2B5EF4-FFF2-40B4-BE49-F238E27FC236}">
                <a16:creationId xmlns:a16="http://schemas.microsoft.com/office/drawing/2014/main" id="{A343FF6F-79A5-441F-96AC-0DCE7FE595D0}"/>
              </a:ext>
            </a:extLst>
          </p:cNvPr>
          <p:cNvSpPr/>
          <p:nvPr/>
        </p:nvSpPr>
        <p:spPr bwMode="gray">
          <a:xfrm>
            <a:off x="2322649" y="2839934"/>
            <a:ext cx="1296144" cy="1296144"/>
          </a:xfrm>
          <a:prstGeom prst="ellipse">
            <a:avLst/>
          </a:prstGeom>
          <a:solidFill>
            <a:schemeClr val="bg1">
              <a:alpha val="90000"/>
            </a:schemeClr>
          </a:solidFill>
          <a:ln w="2857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lIns="45440" tIns="45440" rIns="45440" bIns="0" rtlCol="0" anchor="b"/>
          <a:lstStyle/>
          <a:p>
            <a:pPr marL="0" marR="0" lvl="0" indent="0" algn="ctr" defTabSz="9087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5E2AA652-B2B0-4404-9768-1FA26ABD432D}"/>
              </a:ext>
            </a:extLst>
          </p:cNvPr>
          <p:cNvSpPr/>
          <p:nvPr/>
        </p:nvSpPr>
        <p:spPr bwMode="gray">
          <a:xfrm>
            <a:off x="954497" y="4811248"/>
            <a:ext cx="1296144" cy="1296144"/>
          </a:xfrm>
          <a:prstGeom prst="ellipse">
            <a:avLst/>
          </a:prstGeom>
          <a:solidFill>
            <a:schemeClr val="bg1">
              <a:alpha val="90000"/>
            </a:schemeClr>
          </a:solidFill>
          <a:ln w="285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lIns="45440" tIns="45440" rIns="45440" bIns="0" rtlCol="0" anchor="b"/>
          <a:lstStyle/>
          <a:p>
            <a:pPr marL="0" marR="0" lvl="0" indent="0" algn="ctr" defTabSz="9087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kern="0" dirty="0">
              <a:solidFill>
                <a:srgbClr val="00428E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E7BEA136-97C1-4EBD-8F86-8F5D0ADEB144}"/>
              </a:ext>
            </a:extLst>
          </p:cNvPr>
          <p:cNvSpPr/>
          <p:nvPr/>
        </p:nvSpPr>
        <p:spPr bwMode="gray">
          <a:xfrm>
            <a:off x="3690801" y="4811248"/>
            <a:ext cx="1296144" cy="1296144"/>
          </a:xfrm>
          <a:prstGeom prst="ellipse">
            <a:avLst/>
          </a:prstGeom>
          <a:solidFill>
            <a:schemeClr val="bg1">
              <a:alpha val="90000"/>
            </a:schemeClr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45440" rIns="0" bIns="0" rtlCol="0" anchor="b"/>
          <a:lstStyle/>
          <a:p>
            <a:pPr marL="0" marR="0" lvl="0" indent="0" algn="ctr" defTabSz="9087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404601" y="3258381"/>
            <a:ext cx="1095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087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kern="0" dirty="0" smtClean="0">
                <a:solidFill>
                  <a:srgbClr val="0042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新 성장산업</a:t>
            </a:r>
            <a:r>
              <a:rPr kumimoji="0" lang="en-US" altLang="ko-KR" sz="1400" kern="0" dirty="0" smtClean="0">
                <a:solidFill>
                  <a:srgbClr val="0042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/>
            </a:r>
            <a:br>
              <a:rPr kumimoji="0" lang="en-US" altLang="ko-KR" sz="1400" kern="0" dirty="0" smtClean="0">
                <a:solidFill>
                  <a:srgbClr val="0042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</a:br>
            <a:r>
              <a:rPr kumimoji="0" lang="ko-KR" altLang="en-US" sz="1400" kern="0" dirty="0" smtClean="0">
                <a:solidFill>
                  <a:srgbClr val="0042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금융 지원</a:t>
            </a:r>
            <a:endParaRPr kumimoji="0" lang="ko-KR" altLang="en-US" sz="1400" kern="0" dirty="0">
              <a:solidFill>
                <a:srgbClr val="0042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968173" y="5274605"/>
            <a:ext cx="1263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087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kern="0" dirty="0" smtClean="0">
                <a:solidFill>
                  <a:srgbClr val="0042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新 </a:t>
            </a:r>
            <a:r>
              <a:rPr kumimoji="0" lang="ko-KR" altLang="en-US" sz="1400" kern="0" dirty="0" err="1" smtClean="0">
                <a:solidFill>
                  <a:srgbClr val="0042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디지털금융</a:t>
            </a:r>
            <a:endParaRPr kumimoji="0" lang="en-US" altLang="ko-KR" sz="1400" kern="0" dirty="0" smtClean="0">
              <a:solidFill>
                <a:srgbClr val="0042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  <a:p>
            <a:pPr marL="0" marR="0" lvl="0" indent="0" algn="ctr" defTabSz="9087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kern="0" dirty="0" smtClean="0">
                <a:solidFill>
                  <a:srgbClr val="0042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선도</a:t>
            </a:r>
            <a:endParaRPr kumimoji="0" lang="ko-KR" altLang="en-US" sz="1400" kern="0" dirty="0">
              <a:solidFill>
                <a:srgbClr val="0042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3697811" y="5264790"/>
            <a:ext cx="13147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087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kern="0" dirty="0" smtClean="0">
                <a:solidFill>
                  <a:srgbClr val="0042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新 성장 생태계</a:t>
            </a:r>
            <a:endParaRPr kumimoji="0" lang="en-US" altLang="ko-KR" sz="1400" kern="0" dirty="0" smtClean="0">
              <a:solidFill>
                <a:srgbClr val="0042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  <a:p>
            <a:pPr marL="0" marR="0" lvl="0" indent="0" algn="ctr" defTabSz="9087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kern="0" dirty="0" smtClean="0">
                <a:solidFill>
                  <a:srgbClr val="0042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조성</a:t>
            </a:r>
            <a:endParaRPr kumimoji="0" lang="ko-KR" altLang="en-US" sz="1400" kern="0" dirty="0">
              <a:solidFill>
                <a:srgbClr val="0042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42" name="Rectangle 9">
            <a:extLst>
              <a:ext uri="{FF2B5EF4-FFF2-40B4-BE49-F238E27FC236}">
                <a16:creationId xmlns:a16="http://schemas.microsoft.com/office/drawing/2014/main" id="{156813B8-D8C9-43F6-8E56-9D4741CE6F76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43029" y="2905980"/>
            <a:ext cx="1728192" cy="272259"/>
          </a:xfrm>
          <a:prstGeom prst="rect">
            <a:avLst/>
          </a:prstGeom>
          <a:solidFill>
            <a:srgbClr val="00428E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900" kern="0" dirty="0" smtClean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新 성장산업 금융 지원</a:t>
            </a:r>
            <a:endParaRPr lang="en-US" altLang="zh-CN" sz="900" kern="0" dirty="0">
              <a:solidFill>
                <a:srgbClr val="FFFFFF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43" name="Rectangle 9">
            <a:extLst>
              <a:ext uri="{FF2B5EF4-FFF2-40B4-BE49-F238E27FC236}">
                <a16:creationId xmlns:a16="http://schemas.microsoft.com/office/drawing/2014/main" id="{156813B8-D8C9-43F6-8E56-9D4741CE6F76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43029" y="3924891"/>
            <a:ext cx="1728192" cy="272259"/>
          </a:xfrm>
          <a:prstGeom prst="rect">
            <a:avLst/>
          </a:prstGeom>
          <a:solidFill>
            <a:srgbClr val="00428E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900" kern="0" dirty="0" smtClean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新 </a:t>
            </a:r>
            <a:r>
              <a:rPr lang="ko-KR" altLang="en-US" sz="900" kern="0" dirty="0" err="1" smtClean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디지털금융</a:t>
            </a:r>
            <a:r>
              <a:rPr lang="ko-KR" altLang="en-US" sz="900" kern="0" dirty="0" smtClean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 선도</a:t>
            </a:r>
            <a:endParaRPr lang="en-US" altLang="zh-CN" sz="900" kern="0" dirty="0">
              <a:solidFill>
                <a:srgbClr val="FFFFFF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156813B8-D8C9-43F6-8E56-9D4741CE6F76}"/>
              </a:ext>
            </a:extLst>
          </p:cNvPr>
          <p:cNvSpPr>
            <a:spLocks noChangeArrowheads="1"/>
          </p:cNvSpPr>
          <p:nvPr/>
        </p:nvSpPr>
        <p:spPr bwMode="gray">
          <a:xfrm>
            <a:off x="5743029" y="4943802"/>
            <a:ext cx="1728192" cy="272259"/>
          </a:xfrm>
          <a:prstGeom prst="rect">
            <a:avLst/>
          </a:prstGeom>
          <a:solidFill>
            <a:srgbClr val="00428E"/>
          </a:solidFill>
          <a:ln>
            <a:noFill/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900" kern="0" dirty="0" smtClean="0">
                <a:solidFill>
                  <a:srgbClr val="FFFFFF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新 성장 생태계 조성</a:t>
            </a:r>
            <a:endParaRPr lang="en-US" altLang="zh-CN" sz="900" kern="0" dirty="0">
              <a:solidFill>
                <a:srgbClr val="FFFFFF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5454997" y="2502297"/>
            <a:ext cx="0" cy="4176464"/>
          </a:xfrm>
          <a:prstGeom prst="line">
            <a:avLst/>
          </a:prstGeom>
          <a:ln>
            <a:solidFill>
              <a:srgbClr val="0042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/>
          <p:nvPr/>
        </p:nvCxnSpPr>
        <p:spPr>
          <a:xfrm rot="16200000">
            <a:off x="5638507" y="4883367"/>
            <a:ext cx="0" cy="350428"/>
          </a:xfrm>
          <a:prstGeom prst="line">
            <a:avLst/>
          </a:prstGeom>
          <a:ln>
            <a:solidFill>
              <a:srgbClr val="004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/>
          <p:cNvCxnSpPr/>
          <p:nvPr/>
        </p:nvCxnSpPr>
        <p:spPr>
          <a:xfrm rot="16200000">
            <a:off x="5638507" y="3870637"/>
            <a:ext cx="0" cy="350428"/>
          </a:xfrm>
          <a:prstGeom prst="line">
            <a:avLst/>
          </a:prstGeom>
          <a:ln>
            <a:solidFill>
              <a:srgbClr val="004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/>
          <p:cNvCxnSpPr/>
          <p:nvPr/>
        </p:nvCxnSpPr>
        <p:spPr>
          <a:xfrm rot="16200000">
            <a:off x="5638507" y="2857907"/>
            <a:ext cx="0" cy="350428"/>
          </a:xfrm>
          <a:prstGeom prst="line">
            <a:avLst/>
          </a:prstGeom>
          <a:ln>
            <a:solidFill>
              <a:srgbClr val="0047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타원 8"/>
          <p:cNvSpPr/>
          <p:nvPr/>
        </p:nvSpPr>
        <p:spPr bwMode="gray">
          <a:xfrm>
            <a:off x="5427289" y="3006353"/>
            <a:ext cx="72008" cy="72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28E"/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45" name="타원 44"/>
          <p:cNvSpPr/>
          <p:nvPr/>
        </p:nvSpPr>
        <p:spPr bwMode="gray">
          <a:xfrm>
            <a:off x="5427289" y="4019087"/>
            <a:ext cx="72008" cy="72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28E"/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46" name="타원 45"/>
          <p:cNvSpPr/>
          <p:nvPr/>
        </p:nvSpPr>
        <p:spPr bwMode="gray">
          <a:xfrm>
            <a:off x="5427289" y="5031821"/>
            <a:ext cx="72008" cy="72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28E"/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AA23FB38-7193-4284-AA1F-EF7209E956B2}"/>
              </a:ext>
            </a:extLst>
          </p:cNvPr>
          <p:cNvSpPr/>
          <p:nvPr/>
        </p:nvSpPr>
        <p:spPr>
          <a:xfrm>
            <a:off x="5743029" y="5203998"/>
            <a:ext cx="3831131" cy="499009"/>
          </a:xfrm>
          <a:prstGeom prst="rect">
            <a:avLst/>
          </a:prstGeom>
          <a:solidFill>
            <a:schemeClr val="bg1"/>
          </a:solidFill>
          <a:ln w="6350">
            <a:solidFill>
              <a:srgbClr val="004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46" latinLnBrk="0"/>
            <a:endParaRPr lang="ko-KR" altLang="en-US" sz="180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AA23FB38-7193-4284-AA1F-EF7209E956B2}"/>
              </a:ext>
            </a:extLst>
          </p:cNvPr>
          <p:cNvSpPr/>
          <p:nvPr/>
        </p:nvSpPr>
        <p:spPr>
          <a:xfrm>
            <a:off x="5743028" y="4183344"/>
            <a:ext cx="3831131" cy="499009"/>
          </a:xfrm>
          <a:prstGeom prst="rect">
            <a:avLst/>
          </a:prstGeom>
          <a:solidFill>
            <a:schemeClr val="bg1"/>
          </a:solidFill>
          <a:ln w="6350">
            <a:solidFill>
              <a:srgbClr val="004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46" latinLnBrk="0"/>
            <a:endParaRPr lang="ko-KR" altLang="en-US" sz="180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AA23FB38-7193-4284-AA1F-EF7209E956B2}"/>
              </a:ext>
            </a:extLst>
          </p:cNvPr>
          <p:cNvSpPr/>
          <p:nvPr/>
        </p:nvSpPr>
        <p:spPr>
          <a:xfrm>
            <a:off x="5743029" y="3158665"/>
            <a:ext cx="3831131" cy="499009"/>
          </a:xfrm>
          <a:prstGeom prst="rect">
            <a:avLst/>
          </a:prstGeom>
          <a:solidFill>
            <a:schemeClr val="bg1"/>
          </a:solidFill>
          <a:ln w="6350">
            <a:solidFill>
              <a:srgbClr val="004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46" latinLnBrk="0"/>
            <a:endParaRPr lang="ko-KR" altLang="en-US" sz="180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995057" y="4194485"/>
            <a:ext cx="328010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금융산업</a:t>
            </a:r>
            <a:r>
              <a:rPr kumimoji="1" lang="ko-KR" altLang="en-US" sz="14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자체의 디지털化 가속을 통한</a:t>
            </a:r>
            <a:r>
              <a:rPr lang="en-US" altLang="ko-KR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디지털경제 </a:t>
            </a:r>
            <a:r>
              <a:rPr lang="en-US" altLang="ko-KR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인프라 강화 </a:t>
            </a:r>
          </a:p>
        </p:txBody>
      </p:sp>
      <p:sp>
        <p:nvSpPr>
          <p:cNvPr id="53" name="직사각형 52"/>
          <p:cNvSpPr/>
          <p:nvPr/>
        </p:nvSpPr>
        <p:spPr>
          <a:xfrm>
            <a:off x="5995057" y="5245915"/>
            <a:ext cx="328010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50" dirty="0" err="1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스타트업</a:t>
            </a:r>
            <a:r>
              <a:rPr lang="ko-KR" altLang="en-US" sz="10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육성 </a:t>
            </a:r>
            <a:r>
              <a:rPr lang="ko-KR" altLang="en-US" sz="10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지원</a:t>
            </a:r>
            <a:r>
              <a:rPr lang="en-US" altLang="ko-KR" sz="10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금융</a:t>
            </a:r>
            <a:r>
              <a:rPr lang="en-US" altLang="ko-KR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·</a:t>
            </a:r>
            <a:r>
              <a:rPr lang="ko-KR" altLang="en-US" sz="1050" dirty="0" err="1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비대면산업</a:t>
            </a:r>
            <a:r>
              <a:rPr lang="ko-KR" altLang="en-US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제휴</a:t>
            </a:r>
            <a:r>
              <a:rPr lang="en-US" altLang="ko-KR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결합 등을 </a:t>
            </a:r>
            <a:r>
              <a:rPr lang="ko-KR" altLang="en-US" sz="10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통한 新산업 </a:t>
            </a:r>
            <a:r>
              <a:rPr lang="ko-KR" altLang="en-US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생태계를 </a:t>
            </a:r>
            <a:r>
              <a:rPr lang="ko-KR" altLang="en-US" sz="10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활성화</a:t>
            </a:r>
            <a:r>
              <a:rPr lang="en-US" altLang="ko-KR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및 일자리 창출 기여</a:t>
            </a:r>
            <a:endParaRPr lang="ko-KR" altLang="en-US" sz="105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4" name="직사각형 53"/>
          <p:cNvSpPr/>
          <p:nvPr/>
        </p:nvSpPr>
        <p:spPr>
          <a:xfrm>
            <a:off x="5995057" y="3202923"/>
            <a:ext cx="328010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경제에 新성장동력이 </a:t>
            </a:r>
            <a:r>
              <a:rPr lang="ko-KR" altLang="en-US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될 수 있는 </a:t>
            </a:r>
            <a:r>
              <a:rPr lang="ko-KR" altLang="en-US" sz="10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산업群</a:t>
            </a:r>
            <a:r>
              <a:rPr lang="en-US" altLang="ko-KR" sz="1050" baseline="300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r>
              <a:rPr lang="ko-KR" altLang="en-US" sz="10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에 </a:t>
            </a:r>
            <a:r>
              <a:rPr lang="ko-KR" altLang="en-US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대한</a:t>
            </a:r>
            <a:br>
              <a:rPr lang="ko-KR" altLang="en-US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직</a:t>
            </a:r>
            <a:r>
              <a:rPr lang="en-US" altLang="ko-KR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·</a:t>
            </a:r>
            <a:r>
              <a:rPr lang="ko-KR" altLang="en-US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간접 금융지원 확대 </a:t>
            </a:r>
          </a:p>
        </p:txBody>
      </p:sp>
      <p:sp>
        <p:nvSpPr>
          <p:cNvPr id="55" name="직사각형 54"/>
          <p:cNvSpPr/>
          <p:nvPr/>
        </p:nvSpPr>
        <p:spPr>
          <a:xfrm>
            <a:off x="5724607" y="6462737"/>
            <a:ext cx="4518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NOTE 1 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데이터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기반 산업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비대면 산업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SOC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디지털化관련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산업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친환경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그린뉴딜 관련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산업 등</a:t>
            </a:r>
          </a:p>
          <a:p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ko-KR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4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865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 bwMode="gray">
          <a:xfrm>
            <a:off x="5538167" y="5043927"/>
            <a:ext cx="4284611" cy="129232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65" name="타원 64"/>
          <p:cNvSpPr/>
          <p:nvPr/>
        </p:nvSpPr>
        <p:spPr bwMode="gray">
          <a:xfrm>
            <a:off x="6967696" y="2915375"/>
            <a:ext cx="1572482" cy="152861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66" name="타원 65"/>
          <p:cNvSpPr/>
          <p:nvPr/>
        </p:nvSpPr>
        <p:spPr bwMode="gray">
          <a:xfrm>
            <a:off x="8382738" y="2926261"/>
            <a:ext cx="1572482" cy="152861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2" name="타원 1"/>
          <p:cNvSpPr/>
          <p:nvPr/>
        </p:nvSpPr>
        <p:spPr bwMode="gray">
          <a:xfrm>
            <a:off x="5538167" y="2951379"/>
            <a:ext cx="1572482" cy="152861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여성리더 육성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34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8CD06FC-7CBC-4F70-B038-70B980794F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5283" y="1996770"/>
            <a:ext cx="8554110" cy="291486"/>
          </a:xfrm>
        </p:spPr>
        <p:txBody>
          <a:bodyPr>
            <a:normAutofit lnSpcReduction="10000"/>
          </a:bodyPr>
          <a:lstStyle/>
          <a:p>
            <a:r>
              <a:rPr lang="en-US" altLang="ko-KR" dirty="0" err="1"/>
              <a:t>SHeroes</a:t>
            </a:r>
            <a:r>
              <a:rPr lang="en-US" altLang="ko-KR" dirty="0"/>
              <a:t>(</a:t>
            </a:r>
            <a:r>
              <a:rPr lang="ko-KR" altLang="en-US" dirty="0" err="1"/>
              <a:t>쉬어로즈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110327"/>
            <a:ext cx="9868175" cy="563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 기업의 지속가능한 성장을 위해 창의력과 감성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공감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·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소통 능력이 풍부한 여성인재의 조직에 대한 기여도 증진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및 조직의 다양성과 유연성 증진을 위하여 그룹 경영리더 육성 관점의 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여성리더 육성 방안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을 추진하고 있습니다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BE16D5B-9CF3-4784-B446-3FBD99F24949}"/>
              </a:ext>
            </a:extLst>
          </p:cNvPr>
          <p:cNvCxnSpPr>
            <a:cxnSpLocks/>
          </p:cNvCxnSpPr>
          <p:nvPr/>
        </p:nvCxnSpPr>
        <p:spPr>
          <a:xfrm flipV="1">
            <a:off x="5310981" y="2574305"/>
            <a:ext cx="0" cy="4051234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그림 37">
            <a:extLst>
              <a:ext uri="{FF2B5EF4-FFF2-40B4-BE49-F238E27FC236}">
                <a16:creationId xmlns:a16="http://schemas.microsoft.com/office/drawing/2014/main" id="{B69453E0-EF5C-48A2-BE5A-351F35147C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1" b="841"/>
          <a:stretch/>
        </p:blipFill>
        <p:spPr>
          <a:xfrm>
            <a:off x="2114282" y="2624485"/>
            <a:ext cx="3052682" cy="1774578"/>
          </a:xfrm>
          <a:prstGeom prst="rect">
            <a:avLst/>
          </a:prstGeom>
        </p:spPr>
      </p:pic>
      <p:graphicFrame>
        <p:nvGraphicFramePr>
          <p:cNvPr id="41" name="표 7">
            <a:extLst>
              <a:ext uri="{FF2B5EF4-FFF2-40B4-BE49-F238E27FC236}">
                <a16:creationId xmlns:a16="http://schemas.microsoft.com/office/drawing/2014/main" id="{4AD0D65F-6F22-4E17-B684-DACB82F0B0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108005"/>
              </p:ext>
            </p:extLst>
          </p:nvPr>
        </p:nvGraphicFramePr>
        <p:xfrm>
          <a:off x="700582" y="2640055"/>
          <a:ext cx="1313015" cy="956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015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66298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여성 임원 신규 배출</a:t>
                      </a:r>
                      <a:endParaRPr lang="en-US" altLang="ko-KR" sz="9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l" latinLnBrk="1"/>
                      <a:r>
                        <a:rPr lang="en-US" altLang="ko-KR" sz="8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</a:t>
                      </a:r>
                      <a:r>
                        <a:rPr lang="ko-KR" altLang="en-US" sz="800" b="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현직기준</a:t>
                      </a:r>
                      <a:r>
                        <a:rPr lang="en-US" altLang="ko-KR" sz="8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 </a:t>
                      </a:r>
                      <a:endParaRPr lang="ko-KR" altLang="en-US" sz="8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589705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3100" baseline="0" dirty="0" smtClean="0">
                          <a:solidFill>
                            <a:srgbClr val="D3A243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18 </a:t>
                      </a:r>
                      <a:r>
                        <a:rPr lang="ko-KR" altLang="en-US" sz="1200" dirty="0" smtClean="0">
                          <a:solidFill>
                            <a:srgbClr val="D3A243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명</a:t>
                      </a:r>
                      <a:endParaRPr lang="ko-KR" altLang="en-US" sz="1200" dirty="0">
                        <a:solidFill>
                          <a:srgbClr val="D3A243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36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B7E3E57F-7E7F-4FD2-BD87-824C7A0C1FD8}"/>
              </a:ext>
            </a:extLst>
          </p:cNvPr>
          <p:cNvSpPr txBox="1"/>
          <p:nvPr/>
        </p:nvSpPr>
        <p:spPr>
          <a:xfrm>
            <a:off x="683742" y="4133510"/>
            <a:ext cx="143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/>
            <a:r>
              <a:rPr lang="ko-KR" altLang="en-US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주</a:t>
            </a:r>
            <a:r>
              <a:rPr lang="en-US" altLang="ko-KR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 </a:t>
            </a:r>
            <a:r>
              <a:rPr lang="ko-KR" altLang="en-US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 </a:t>
            </a:r>
            <a:r>
              <a:rPr lang="en-US" altLang="ko-KR" sz="600" dirty="0" err="1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SHeroes</a:t>
            </a:r>
            <a:r>
              <a:rPr lang="en-US" altLang="ko-KR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(</a:t>
            </a:r>
            <a:r>
              <a:rPr lang="ko-KR" altLang="en-US" sz="600" dirty="0" err="1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쉬어로즈</a:t>
            </a:r>
            <a:r>
              <a:rPr lang="en-US" altLang="ko-KR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 </a:t>
            </a:r>
            <a:r>
              <a:rPr lang="ko-KR" altLang="en-US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출신 </a:t>
            </a:r>
            <a:r>
              <a:rPr lang="en-US" altLang="ko-KR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    </a:t>
            </a:r>
            <a:r>
              <a:rPr lang="ko-KR" altLang="en-US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신규 선임된 여성 임원 </a:t>
            </a:r>
            <a:r>
              <a:rPr lang="en-US" altLang="ko-KR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    *2018-</a:t>
            </a:r>
            <a:r>
              <a:rPr lang="ko-KR" altLang="en-US" sz="6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현재 누적 </a:t>
            </a:r>
            <a:endParaRPr lang="en-US" altLang="ko-KR" sz="60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A9D5E47-B75C-4819-AA25-EA9C65D4F18A}"/>
              </a:ext>
            </a:extLst>
          </p:cNvPr>
          <p:cNvSpPr txBox="1"/>
          <p:nvPr/>
        </p:nvSpPr>
        <p:spPr>
          <a:xfrm>
            <a:off x="700582" y="4665883"/>
            <a:ext cx="3261622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ko-KR" altLang="en-US" sz="11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여성리더 육성을</a:t>
            </a:r>
            <a:r>
              <a:rPr lang="en-US" altLang="ko-KR" sz="11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ko-KR" altLang="en-US" sz="11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위한 중기 </a:t>
            </a:r>
            <a:r>
              <a:rPr lang="ko-KR" altLang="en-US" sz="1100" dirty="0" err="1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로드맵</a:t>
            </a:r>
            <a:r>
              <a:rPr lang="ko-KR" altLang="en-US" sz="110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en-US" altLang="ko-KR" sz="80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(2018~)</a:t>
            </a:r>
            <a:endParaRPr lang="en-US" altLang="ko-KR" sz="1100" dirty="0">
              <a:solidFill>
                <a:srgbClr val="D3A243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D7EB79E6-84E2-4554-9D8D-A824FCA3F4E1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8444" y="5627262"/>
            <a:ext cx="1337433" cy="500517"/>
          </a:xfrm>
          <a:prstGeom prst="rect">
            <a:avLst/>
          </a:prstGeom>
          <a:solidFill>
            <a:schemeClr val="bg1"/>
          </a:solidFill>
          <a:ln>
            <a:solidFill>
              <a:srgbClr val="0083CD"/>
            </a:solidFill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900" kern="0" dirty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육성기반 조성 </a:t>
            </a:r>
            <a:endParaRPr lang="en-US" altLang="zh-CN" sz="800" kern="0" dirty="0">
              <a:solidFill>
                <a:srgbClr val="0083CD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</p:txBody>
      </p: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CD8B36AC-0C82-44B2-8664-1918693460A9}"/>
              </a:ext>
            </a:extLst>
          </p:cNvPr>
          <p:cNvCxnSpPr>
            <a:cxnSpLocks/>
            <a:stCxn id="45" idx="3"/>
            <a:endCxn id="53" idx="1"/>
          </p:cNvCxnSpPr>
          <p:nvPr/>
        </p:nvCxnSpPr>
        <p:spPr>
          <a:xfrm>
            <a:off x="2105877" y="5877521"/>
            <a:ext cx="193110" cy="0"/>
          </a:xfrm>
          <a:prstGeom prst="straightConnector1">
            <a:avLst/>
          </a:prstGeom>
          <a:ln w="6350">
            <a:solidFill>
              <a:srgbClr val="6AA3D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표 11">
            <a:extLst>
              <a:ext uri="{FF2B5EF4-FFF2-40B4-BE49-F238E27FC236}">
                <a16:creationId xmlns:a16="http://schemas.microsoft.com/office/drawing/2014/main" id="{B3EB62DA-4B08-4C8F-AB84-7D28C5066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381340"/>
              </p:ext>
            </p:extLst>
          </p:nvPr>
        </p:nvGraphicFramePr>
        <p:xfrm>
          <a:off x="785046" y="6198523"/>
          <a:ext cx="1320832" cy="417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32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417056">
                <a:tc>
                  <a:txBody>
                    <a:bodyPr/>
                    <a:lstStyle/>
                    <a:p>
                      <a:pPr marL="171450" indent="-171450" defTabSz="974476" fontAlgn="base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ko-KR" altLang="en-US" sz="9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여성리더 육성 플랫폼 구축</a:t>
                      </a:r>
                      <a:endParaRPr lang="ko-KR" altLang="en-US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sp>
        <p:nvSpPr>
          <p:cNvPr id="53" name="Rectangle 9">
            <a:extLst>
              <a:ext uri="{FF2B5EF4-FFF2-40B4-BE49-F238E27FC236}">
                <a16:creationId xmlns:a16="http://schemas.microsoft.com/office/drawing/2014/main" id="{55D404FF-E144-4FB5-9A7B-08250F74718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98987" y="5627262"/>
            <a:ext cx="1337433" cy="500517"/>
          </a:xfrm>
          <a:prstGeom prst="rect">
            <a:avLst/>
          </a:prstGeom>
          <a:solidFill>
            <a:schemeClr val="bg1"/>
          </a:solidFill>
          <a:ln>
            <a:solidFill>
              <a:srgbClr val="0083CD"/>
            </a:solidFill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900" kern="0" dirty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확대 및 정합성 </a:t>
            </a:r>
            <a:r>
              <a:rPr lang="ko-KR" altLang="en-US" sz="900" kern="0" dirty="0" smtClean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제고</a:t>
            </a:r>
            <a:endParaRPr lang="en-US" altLang="zh-CN" sz="800" kern="0" dirty="0">
              <a:solidFill>
                <a:srgbClr val="0083CD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</p:txBody>
      </p:sp>
      <p:graphicFrame>
        <p:nvGraphicFramePr>
          <p:cNvPr id="54" name="표 11">
            <a:extLst>
              <a:ext uri="{FF2B5EF4-FFF2-40B4-BE49-F238E27FC236}">
                <a16:creationId xmlns:a16="http://schemas.microsoft.com/office/drawing/2014/main" id="{32643DC3-0E18-458B-8C8E-BD9144888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211685"/>
              </p:ext>
            </p:extLst>
          </p:nvPr>
        </p:nvGraphicFramePr>
        <p:xfrm>
          <a:off x="2324289" y="6198523"/>
          <a:ext cx="1320832" cy="417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32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417056">
                <a:tc>
                  <a:txBody>
                    <a:bodyPr/>
                    <a:lstStyle/>
                    <a:p>
                      <a:pPr marL="171450" indent="-171450" defTabSz="974476" fontAlgn="base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ko-KR" altLang="en-US" sz="9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맞춤형 역량 개발 </a:t>
                      </a:r>
                      <a:r>
                        <a:rPr kumimoji="1" lang="en-US" altLang="ko-KR" sz="9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kumimoji="1" lang="en-US" altLang="ko-KR" sz="9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kumimoji="1" lang="ko-KR" altLang="en-US" sz="9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지원 확대</a:t>
                      </a:r>
                      <a:endParaRPr lang="ko-KR" altLang="en-US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sp>
        <p:nvSpPr>
          <p:cNvPr id="55" name="Rectangle 9">
            <a:extLst>
              <a:ext uri="{FF2B5EF4-FFF2-40B4-BE49-F238E27FC236}">
                <a16:creationId xmlns:a16="http://schemas.microsoft.com/office/drawing/2014/main" id="{DF51AD55-358B-489C-80F1-3AA9563D0AD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29531" y="5627262"/>
            <a:ext cx="1337433" cy="500517"/>
          </a:xfrm>
          <a:prstGeom prst="rect">
            <a:avLst/>
          </a:prstGeom>
          <a:solidFill>
            <a:schemeClr val="bg1"/>
          </a:solidFill>
          <a:ln>
            <a:solidFill>
              <a:srgbClr val="0083CD"/>
            </a:solidFill>
          </a:ln>
          <a:effectLst/>
        </p:spPr>
        <p:txBody>
          <a:bodyPr lIns="45440" tIns="45440" rIns="45440" bIns="45440" anchor="ctr"/>
          <a:lstStyle/>
          <a:p>
            <a:pPr algn="ctr" defTabSz="908794" latinLnBrk="0">
              <a:spcAft>
                <a:spcPts val="300"/>
              </a:spcAft>
              <a:defRPr/>
            </a:pPr>
            <a:r>
              <a:rPr lang="ko-KR" altLang="en-US" sz="900" kern="0" dirty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선순환 체계 </a:t>
            </a:r>
            <a:r>
              <a:rPr lang="ko-KR" altLang="en-US" sz="900" kern="0" dirty="0" err="1" smtClean="0">
                <a:solidFill>
                  <a:srgbClr val="0083CD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견고화</a:t>
            </a:r>
            <a:endParaRPr lang="en-US" altLang="zh-CN" sz="800" kern="0" dirty="0">
              <a:solidFill>
                <a:srgbClr val="0083CD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Arial" pitchFamily="34" charset="0"/>
            </a:endParaRPr>
          </a:p>
        </p:txBody>
      </p:sp>
      <p:graphicFrame>
        <p:nvGraphicFramePr>
          <p:cNvPr id="56" name="표 11">
            <a:extLst>
              <a:ext uri="{FF2B5EF4-FFF2-40B4-BE49-F238E27FC236}">
                <a16:creationId xmlns:a16="http://schemas.microsoft.com/office/drawing/2014/main" id="{1C40D97B-A0FD-4978-A3CC-40561A422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062638"/>
              </p:ext>
            </p:extLst>
          </p:nvPr>
        </p:nvGraphicFramePr>
        <p:xfrm>
          <a:off x="3846133" y="6198523"/>
          <a:ext cx="1320832" cy="417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32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417056">
                <a:tc>
                  <a:txBody>
                    <a:bodyPr/>
                    <a:lstStyle/>
                    <a:p>
                      <a:pPr marL="171450" indent="-171450" defTabSz="974476" fontAlgn="base" latinLnBrk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5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ko-KR" altLang="en-US" sz="900" b="0" i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여성리더 육성 선순환 체계 </a:t>
                      </a:r>
                      <a:r>
                        <a:rPr kumimoji="1" lang="ko-KR" altLang="en-US" sz="900" b="0" i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견고화</a:t>
                      </a:r>
                      <a:endParaRPr lang="ko-KR" altLang="en-US" sz="9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18AD7590-D7F3-46F6-A84A-690FC9BBD354}"/>
              </a:ext>
            </a:extLst>
          </p:cNvPr>
          <p:cNvCxnSpPr>
            <a:cxnSpLocks/>
            <a:stCxn id="53" idx="3"/>
            <a:endCxn id="55" idx="1"/>
          </p:cNvCxnSpPr>
          <p:nvPr/>
        </p:nvCxnSpPr>
        <p:spPr>
          <a:xfrm>
            <a:off x="3636420" y="5877521"/>
            <a:ext cx="193111" cy="0"/>
          </a:xfrm>
          <a:prstGeom prst="straightConnector1">
            <a:avLst/>
          </a:prstGeom>
          <a:ln w="6350">
            <a:solidFill>
              <a:srgbClr val="6AA3D8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그림 58">
            <a:extLst>
              <a:ext uri="{FF2B5EF4-FFF2-40B4-BE49-F238E27FC236}">
                <a16:creationId xmlns:a16="http://schemas.microsoft.com/office/drawing/2014/main" id="{D825F694-BBC1-469C-8D21-DED64ABD4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896" y="5062399"/>
            <a:ext cx="477870" cy="461392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CEEFD650-99CD-4A4C-8D59-032EF0D62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409" y="5062399"/>
            <a:ext cx="573224" cy="536242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7B47EC29-C993-4574-9B70-BD4F228A9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0845" y="5062399"/>
            <a:ext cx="573219" cy="499255"/>
          </a:xfrm>
          <a:prstGeom prst="rect">
            <a:avLst/>
          </a:prstGeom>
        </p:spPr>
      </p:pic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ABE16D5B-9CF3-4784-B446-3FBD99F24949}"/>
              </a:ext>
            </a:extLst>
          </p:cNvPr>
          <p:cNvCxnSpPr>
            <a:cxnSpLocks/>
          </p:cNvCxnSpPr>
          <p:nvPr/>
        </p:nvCxnSpPr>
        <p:spPr>
          <a:xfrm rot="5400000" flipV="1">
            <a:off x="2908106" y="2365697"/>
            <a:ext cx="0" cy="445635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ABE16D5B-9CF3-4784-B446-3FBD99F24949}"/>
              </a:ext>
            </a:extLst>
          </p:cNvPr>
          <p:cNvCxnSpPr>
            <a:cxnSpLocks/>
          </p:cNvCxnSpPr>
          <p:nvPr/>
        </p:nvCxnSpPr>
        <p:spPr>
          <a:xfrm rot="5400000" flipV="1">
            <a:off x="7691314" y="2365698"/>
            <a:ext cx="0" cy="4456357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A9D5E47-B75C-4819-AA25-EA9C65D4F18A}"/>
              </a:ext>
            </a:extLst>
          </p:cNvPr>
          <p:cNvSpPr txBox="1"/>
          <p:nvPr/>
        </p:nvSpPr>
        <p:spPr>
          <a:xfrm>
            <a:off x="5433735" y="2629701"/>
            <a:ext cx="3261622" cy="31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en-US" altLang="ko-KR" sz="1100" dirty="0" err="1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SHeroes</a:t>
            </a:r>
            <a:r>
              <a:rPr lang="en-US" altLang="ko-KR" sz="110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ko-KR" altLang="en-US" sz="110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주요 프로그램</a:t>
            </a:r>
            <a:endParaRPr lang="en-US" altLang="ko-KR" sz="1100" dirty="0">
              <a:solidFill>
                <a:srgbClr val="D3A243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9D5E47-B75C-4819-AA25-EA9C65D4F18A}"/>
              </a:ext>
            </a:extLst>
          </p:cNvPr>
          <p:cNvSpPr txBox="1"/>
          <p:nvPr/>
        </p:nvSpPr>
        <p:spPr>
          <a:xfrm>
            <a:off x="5433735" y="4665883"/>
            <a:ext cx="3261622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en-US" altLang="ko-KR" sz="1100" dirty="0" err="1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SHeroes</a:t>
            </a:r>
            <a:r>
              <a:rPr lang="en-US" altLang="ko-KR" sz="11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ko-KR" altLang="en-US" sz="110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여성리더 육성 가이드 </a:t>
            </a:r>
            <a:r>
              <a:rPr lang="en-US" altLang="ko-KR" sz="1100" dirty="0" smtClean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: R.O.S.E</a:t>
            </a:r>
            <a:endParaRPr lang="en-US" altLang="ko-KR" sz="1100" dirty="0">
              <a:solidFill>
                <a:srgbClr val="D3A243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7244244" y="3204228"/>
            <a:ext cx="1015188" cy="1015188"/>
            <a:chOff x="2430661" y="5447057"/>
            <a:chExt cx="1015188" cy="1015188"/>
          </a:xfrm>
        </p:grpSpPr>
        <p:sp>
          <p:nvSpPr>
            <p:cNvPr id="49" name="타원 48">
              <a:extLst>
                <a:ext uri="{FF2B5EF4-FFF2-40B4-BE49-F238E27FC236}">
                  <a16:creationId xmlns:a16="http://schemas.microsoft.com/office/drawing/2014/main" id="{D203F9D7-EF30-4635-87DF-CBA5DCBEDAA1}"/>
                </a:ext>
              </a:extLst>
            </p:cNvPr>
            <p:cNvSpPr/>
            <p:nvPr/>
          </p:nvSpPr>
          <p:spPr bwMode="gray">
            <a:xfrm>
              <a:off x="2430661" y="5447057"/>
              <a:ext cx="1015188" cy="10151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AA3D8"/>
              </a:solidFill>
            </a:ln>
            <a:effectLst/>
          </p:spPr>
          <p:txBody>
            <a:bodyPr lIns="45440" tIns="45440" rIns="45440" bIns="0" rtlCol="0" anchor="b"/>
            <a:lstStyle/>
            <a:p>
              <a:pPr algn="ctr" defTabSz="908794" latinLnBrk="0"/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  <a:cs typeface="Arial" pitchFamily="34" charset="0"/>
                </a:rPr>
                <a:t>멘토링</a:t>
              </a:r>
            </a:p>
          </p:txBody>
        </p:sp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28ED9F6A-8BF9-4395-B1A6-A6560494C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95939" y="5677670"/>
              <a:ext cx="484632" cy="444246"/>
            </a:xfrm>
            <a:prstGeom prst="rect">
              <a:avLst/>
            </a:prstGeom>
          </p:spPr>
        </p:pic>
      </p:grpSp>
      <p:grpSp>
        <p:nvGrpSpPr>
          <p:cNvPr id="51" name="그룹 50"/>
          <p:cNvGrpSpPr/>
          <p:nvPr/>
        </p:nvGrpSpPr>
        <p:grpSpPr>
          <a:xfrm>
            <a:off x="5815037" y="3204228"/>
            <a:ext cx="1015188" cy="1015188"/>
            <a:chOff x="1062509" y="5447549"/>
            <a:chExt cx="1015188" cy="1015188"/>
          </a:xfrm>
        </p:grpSpPr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FC6623AE-FB6B-4181-8B2C-29569E6A88C0}"/>
                </a:ext>
              </a:extLst>
            </p:cNvPr>
            <p:cNvSpPr/>
            <p:nvPr/>
          </p:nvSpPr>
          <p:spPr bwMode="gray">
            <a:xfrm>
              <a:off x="1062509" y="5447549"/>
              <a:ext cx="1015188" cy="10151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AA3D8"/>
              </a:solidFill>
            </a:ln>
            <a:effectLst/>
          </p:spPr>
          <p:txBody>
            <a:bodyPr lIns="45440" tIns="45440" rIns="45440" bIns="0" rtlCol="0" anchor="b"/>
            <a:lstStyle/>
            <a:p>
              <a:pPr algn="ctr" defTabSz="908794" latinLnBrk="0"/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  <a:cs typeface="Arial" pitchFamily="34" charset="0"/>
                </a:rPr>
                <a:t>아카데미</a:t>
              </a:r>
            </a:p>
          </p:txBody>
        </p:sp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28CAC64A-5E20-4C3E-868B-E3A4D7B1E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51863" y="5588055"/>
              <a:ext cx="436481" cy="487144"/>
            </a:xfrm>
            <a:prstGeom prst="rect">
              <a:avLst/>
            </a:prstGeom>
          </p:spPr>
        </p:pic>
      </p:grpSp>
      <p:grpSp>
        <p:nvGrpSpPr>
          <p:cNvPr id="62" name="그룹 61"/>
          <p:cNvGrpSpPr/>
          <p:nvPr/>
        </p:nvGrpSpPr>
        <p:grpSpPr>
          <a:xfrm>
            <a:off x="8673451" y="3204228"/>
            <a:ext cx="1015188" cy="1015188"/>
            <a:chOff x="3745745" y="5447549"/>
            <a:chExt cx="1015188" cy="1015188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77756CA8-FF52-40A8-9C01-F704B13DDF82}"/>
                </a:ext>
              </a:extLst>
            </p:cNvPr>
            <p:cNvSpPr/>
            <p:nvPr/>
          </p:nvSpPr>
          <p:spPr bwMode="gray">
            <a:xfrm>
              <a:off x="3745745" y="5447549"/>
              <a:ext cx="1015188" cy="10151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6AA3D8"/>
              </a:solidFill>
            </a:ln>
            <a:effectLst/>
          </p:spPr>
          <p:txBody>
            <a:bodyPr lIns="0" tIns="45440" rIns="0" bIns="0" rtlCol="0" anchor="b"/>
            <a:lstStyle/>
            <a:p>
              <a:pPr algn="ctr" defTabSz="908794" latinLnBrk="0"/>
              <a:r>
                <a:rPr lang="ko-KR" altLang="en-US" sz="900" kern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  <a:cs typeface="Arial" pitchFamily="34" charset="0"/>
                </a:rPr>
                <a:t>컨퍼런스</a:t>
              </a:r>
            </a:p>
          </p:txBody>
        </p:sp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BEF88A8E-408D-4B16-B000-8F1529D70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17037" y="5660063"/>
              <a:ext cx="472605" cy="448975"/>
            </a:xfrm>
            <a:prstGeom prst="rect">
              <a:avLst/>
            </a:prstGeom>
          </p:spPr>
        </p:pic>
      </p:grpSp>
      <p:graphicFrame>
        <p:nvGraphicFramePr>
          <p:cNvPr id="67" name="표 7">
            <a:extLst>
              <a:ext uri="{FF2B5EF4-FFF2-40B4-BE49-F238E27FC236}">
                <a16:creationId xmlns:a16="http://schemas.microsoft.com/office/drawing/2014/main" id="{1135110C-9F50-4136-B5D3-1211D6E2CB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550777"/>
              </p:ext>
            </p:extLst>
          </p:nvPr>
        </p:nvGraphicFramePr>
        <p:xfrm>
          <a:off x="5611325" y="5058895"/>
          <a:ext cx="4262928" cy="1182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25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3359669">
                  <a:extLst>
                    <a:ext uri="{9D8B030D-6E8A-4147-A177-3AD203B41FA5}">
                      <a16:colId xmlns:a16="http://schemas.microsoft.com/office/drawing/2014/main" val="1357437969"/>
                    </a:ext>
                  </a:extLst>
                </a:gridCol>
              </a:tblGrid>
              <a:tr h="828092">
                <a:tc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4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R.O.S.E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36000" marR="91454" marT="108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-88900" algn="l" latinLnBrk="0">
                        <a:lnSpc>
                          <a:spcPct val="150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50" b="0" dirty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R</a:t>
                      </a:r>
                      <a:r>
                        <a:rPr lang="en-US" altLang="ko-KR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elationships (</a:t>
                      </a:r>
                      <a:r>
                        <a:rPr lang="ko-KR" altLang="en-US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관계 강화</a:t>
                      </a:r>
                      <a:r>
                        <a:rPr lang="en-US" altLang="ko-KR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</a:p>
                    <a:p>
                      <a:pPr marL="88900" indent="-88900" algn="l" latinLnBrk="0">
                        <a:lnSpc>
                          <a:spcPct val="150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50" b="0" dirty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O</a:t>
                      </a:r>
                      <a:r>
                        <a:rPr lang="en-US" altLang="ko-KR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pportunity (</a:t>
                      </a:r>
                      <a:r>
                        <a:rPr lang="ko-KR" altLang="en-US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기회 확대 및 다양한 직무 경험 부여</a:t>
                      </a:r>
                      <a:r>
                        <a:rPr lang="en-US" altLang="ko-KR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</a:p>
                    <a:p>
                      <a:pPr marL="88900" indent="-88900" algn="l" latinLnBrk="0">
                        <a:lnSpc>
                          <a:spcPct val="150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50" b="0" dirty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S</a:t>
                      </a:r>
                      <a:r>
                        <a:rPr lang="en-US" altLang="ko-KR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egmentation (</a:t>
                      </a:r>
                      <a:r>
                        <a:rPr lang="ko-KR" altLang="en-US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대상 세분화</a:t>
                      </a:r>
                      <a:r>
                        <a:rPr lang="en-US" altLang="ko-KR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</a:p>
                    <a:p>
                      <a:pPr marL="88900" indent="-88900" algn="l" latinLnBrk="0">
                        <a:lnSpc>
                          <a:spcPct val="150000"/>
                        </a:lnSpc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50" b="0" dirty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E</a:t>
                      </a:r>
                      <a:r>
                        <a:rPr lang="en-US" altLang="ko-KR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nvironment (</a:t>
                      </a:r>
                      <a:r>
                        <a:rPr lang="ko-KR" altLang="en-US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양성 평등 관점의 육성 환경 조성</a:t>
                      </a:r>
                      <a:r>
                        <a:rPr lang="en-US" altLang="ko-KR" sz="105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</a:p>
                  </a:txBody>
                  <a:tcPr marL="36000" marR="91454" marT="108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</a:tbl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2F43E3D3-A7DE-48EA-AE72-C6EDCBCB1713}"/>
              </a:ext>
            </a:extLst>
          </p:cNvPr>
          <p:cNvSpPr txBox="1"/>
          <p:nvPr/>
        </p:nvSpPr>
        <p:spPr>
          <a:xfrm>
            <a:off x="5511993" y="6373197"/>
            <a:ext cx="4659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/>
            <a:r>
              <a:rPr lang="en-US" altLang="ko-KR" sz="800" baseline="300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NOTE</a:t>
            </a:r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‘</a:t>
            </a:r>
            <a:r>
              <a:rPr lang="ko-KR" altLang="en-US" sz="800" dirty="0" err="1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쉬어로즈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en-US" altLang="ko-KR" sz="800" dirty="0" err="1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SHeroes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)’</a:t>
            </a: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란 </a:t>
            </a:r>
            <a:r>
              <a:rPr lang="ko-KR" altLang="en-US" sz="800" dirty="0" err="1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신한을</a:t>
            </a: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의미하는 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SH, </a:t>
            </a: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여성을 뜻하는 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She, </a:t>
            </a: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영웅을 뜻하는 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Heroes</a:t>
            </a: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의 </a:t>
            </a:r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      </a:t>
            </a:r>
            <a:r>
              <a:rPr lang="ko-KR" altLang="en-US" sz="8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합성어로 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여성 영웅들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을 </a:t>
            </a:r>
            <a:r>
              <a:rPr lang="ko-KR" altLang="en-US" sz="8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의미</a:t>
            </a: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9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649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다리꼴 4"/>
          <p:cNvSpPr/>
          <p:nvPr/>
        </p:nvSpPr>
        <p:spPr bwMode="gray">
          <a:xfrm rot="16200000">
            <a:off x="1861460" y="3517271"/>
            <a:ext cx="5062838" cy="1332148"/>
          </a:xfrm>
          <a:prstGeom prst="trapezoid">
            <a:avLst>
              <a:gd name="adj" fmla="val 127026"/>
            </a:avLst>
          </a:prstGeom>
          <a:gradFill>
            <a:gsLst>
              <a:gs pos="0">
                <a:schemeClr val="bg1"/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graphicFrame>
        <p:nvGraphicFramePr>
          <p:cNvPr id="46" name="표 45">
            <a:extLst>
              <a:ext uri="{FF2B5EF4-FFF2-40B4-BE49-F238E27FC236}">
                <a16:creationId xmlns:a16="http://schemas.microsoft.com/office/drawing/2014/main" id="{EE90F2FF-A86B-4302-A67D-66916E933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63806"/>
              </p:ext>
            </p:extLst>
          </p:nvPr>
        </p:nvGraphicFramePr>
        <p:xfrm>
          <a:off x="5043710" y="1651927"/>
          <a:ext cx="5036994" cy="506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6994">
                  <a:extLst>
                    <a:ext uri="{9D8B030D-6E8A-4147-A177-3AD203B41FA5}">
                      <a16:colId xmlns:a16="http://schemas.microsoft.com/office/drawing/2014/main" val="282915982"/>
                    </a:ext>
                  </a:extLst>
                </a:gridCol>
              </a:tblGrid>
              <a:tr h="5062838">
                <a:tc>
                  <a:txBody>
                    <a:bodyPr/>
                    <a:lstStyle/>
                    <a:p>
                      <a:pPr algn="ctr" latinLnBrk="0">
                        <a:lnSpc>
                          <a:spcPts val="2100"/>
                        </a:lnSpc>
                      </a:pPr>
                      <a:endParaRPr lang="ko-KR" altLang="en-US" sz="17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30" marB="45730">
                    <a:lnL w="12700" cmpd="sng">
                      <a:noFill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1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636157"/>
                  </a:ext>
                </a:extLst>
              </a:tr>
            </a:tbl>
          </a:graphicData>
        </a:graphic>
      </p:graphicFrame>
      <p:sp>
        <p:nvSpPr>
          <p:cNvPr id="58" name="직사각형 57"/>
          <p:cNvSpPr/>
          <p:nvPr/>
        </p:nvSpPr>
        <p:spPr bwMode="gray">
          <a:xfrm>
            <a:off x="5413282" y="3543762"/>
            <a:ext cx="4506211" cy="3034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2" name="직사각형 11"/>
          <p:cNvSpPr/>
          <p:nvPr/>
        </p:nvSpPr>
        <p:spPr bwMode="gray">
          <a:xfrm>
            <a:off x="5413282" y="1774481"/>
            <a:ext cx="4506211" cy="16639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2900" dirty="0" smtClean="0"/>
              <a:t>고객중심의 상품 거버넌스</a:t>
            </a:r>
            <a:endParaRPr lang="ko-KR" altLang="en-US" sz="29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35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0A276172-62F4-47BC-9EB9-64C82543918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00744" y="1800225"/>
            <a:ext cx="4494213" cy="2921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ko-KR" altLang="en-US" sz="14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고객중심의 상품 거버넌스 확립</a:t>
            </a:r>
            <a:endParaRPr lang="ko-KR" altLang="en-US" sz="1400" dirty="0">
              <a:solidFill>
                <a:srgbClr val="00428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BE08F908-9953-4F76-9D18-348F8A48025E}"/>
              </a:ext>
            </a:extLst>
          </p:cNvPr>
          <p:cNvSpPr/>
          <p:nvPr/>
        </p:nvSpPr>
        <p:spPr bwMode="gray">
          <a:xfrm>
            <a:off x="1372367" y="3108352"/>
            <a:ext cx="2772307" cy="2772307"/>
          </a:xfrm>
          <a:prstGeom prst="ellipse">
            <a:avLst/>
          </a:prstGeom>
          <a:noFill/>
          <a:ln w="12700">
            <a:solidFill>
              <a:srgbClr val="6AA3D8"/>
            </a:solidFill>
          </a:ln>
          <a:effectLst/>
        </p:spPr>
        <p:txBody>
          <a:bodyPr lIns="45440" tIns="45440" rIns="45440" bIns="0" rtlCol="0" anchor="ctr"/>
          <a:lstStyle/>
          <a:p>
            <a:pPr algn="ctr" defTabSz="908794" latinLnBrk="0"/>
            <a:r>
              <a:rPr lang="ko-KR" altLang="en-US" sz="1400" kern="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고객중심의</a:t>
            </a:r>
            <a:r>
              <a:rPr lang="en-US" altLang="ko-KR" sz="1400" kern="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/>
            </a:r>
            <a:br>
              <a:rPr lang="en-US" altLang="ko-KR" sz="1400" kern="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</a:br>
            <a:r>
              <a:rPr lang="ko-KR" altLang="en-US" sz="1400" kern="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상품 거버넌스</a:t>
            </a:r>
            <a:endParaRPr lang="en-US" altLang="ko-KR" sz="1400" kern="0" dirty="0">
              <a:solidFill>
                <a:srgbClr val="6AA3D8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8EF17C40-07F7-4B71-9FDE-0710003AABF7}"/>
              </a:ext>
            </a:extLst>
          </p:cNvPr>
          <p:cNvSpPr/>
          <p:nvPr/>
        </p:nvSpPr>
        <p:spPr bwMode="gray">
          <a:xfrm>
            <a:off x="1512840" y="3248825"/>
            <a:ext cx="2491360" cy="2491360"/>
          </a:xfrm>
          <a:prstGeom prst="ellipse">
            <a:avLst/>
          </a:prstGeom>
          <a:noFill/>
          <a:ln w="6350">
            <a:solidFill>
              <a:srgbClr val="6AA3D8"/>
            </a:solidFill>
            <a:prstDash val="dash"/>
          </a:ln>
          <a:effectLst/>
        </p:spPr>
        <p:txBody>
          <a:bodyPr lIns="45440" tIns="45440" rIns="45440" bIns="0" rtlCol="0" anchor="ctr"/>
          <a:lstStyle/>
          <a:p>
            <a:pPr algn="ctr" defTabSz="908794" latinLnBrk="0"/>
            <a:endParaRPr lang="ko-KR" altLang="en-US" sz="1400" kern="0" dirty="0">
              <a:solidFill>
                <a:srgbClr val="6AA3D8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A343FF6F-79A5-441F-96AC-0DCE7FE595D0}"/>
              </a:ext>
            </a:extLst>
          </p:cNvPr>
          <p:cNvSpPr/>
          <p:nvPr/>
        </p:nvSpPr>
        <p:spPr bwMode="gray">
          <a:xfrm>
            <a:off x="2106625" y="2610309"/>
            <a:ext cx="1296144" cy="1296144"/>
          </a:xfrm>
          <a:prstGeom prst="ellipse">
            <a:avLst/>
          </a:prstGeom>
          <a:solidFill>
            <a:schemeClr val="bg1"/>
          </a:solidFill>
          <a:ln w="28575">
            <a:solidFill>
              <a:srgbClr val="6AA3D8"/>
            </a:solidFill>
          </a:ln>
          <a:effectLst/>
        </p:spPr>
        <p:txBody>
          <a:bodyPr lIns="45440" tIns="45440" rIns="45440" bIns="0" rtlCol="0" anchor="b"/>
          <a:lstStyle/>
          <a:p>
            <a:pPr algn="ctr" defTabSz="908794" latinLnBrk="0"/>
            <a:r>
              <a:rPr lang="ko-KR" altLang="en-US" sz="11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상품 판매</a:t>
            </a:r>
            <a:endParaRPr lang="en-US" altLang="ko-KR" sz="1100" kern="0" dirty="0" smtClean="0">
              <a:solidFill>
                <a:schemeClr val="tx1">
                  <a:lumMod val="50000"/>
                  <a:lumOff val="50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  <a:p>
            <a:pPr algn="ctr" defTabSz="908794" latinLnBrk="0"/>
            <a:endParaRPr lang="ko-KR" altLang="en-US" sz="700" kern="0" dirty="0">
              <a:solidFill>
                <a:schemeClr val="tx1">
                  <a:lumMod val="50000"/>
                  <a:lumOff val="50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5E2AA652-B2B0-4404-9768-1FA26ABD432D}"/>
              </a:ext>
            </a:extLst>
          </p:cNvPr>
          <p:cNvSpPr/>
          <p:nvPr/>
        </p:nvSpPr>
        <p:spPr bwMode="gray">
          <a:xfrm>
            <a:off x="738473" y="4581623"/>
            <a:ext cx="1296144" cy="1296144"/>
          </a:xfrm>
          <a:prstGeom prst="ellipse">
            <a:avLst/>
          </a:prstGeom>
          <a:solidFill>
            <a:schemeClr val="bg1"/>
          </a:solidFill>
          <a:ln w="28575">
            <a:solidFill>
              <a:srgbClr val="6AA3D8"/>
            </a:solidFill>
          </a:ln>
          <a:effectLst/>
        </p:spPr>
        <p:txBody>
          <a:bodyPr lIns="45440" tIns="45440" rIns="45440" bIns="0" rtlCol="0" anchor="b"/>
          <a:lstStyle/>
          <a:p>
            <a:pPr algn="ctr" defTabSz="908794" latinLnBrk="0"/>
            <a:endParaRPr lang="ko-KR" altLang="en-US" sz="1000" kern="0" spc="-100" dirty="0">
              <a:solidFill>
                <a:schemeClr val="tx1">
                  <a:lumMod val="50000"/>
                  <a:lumOff val="50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E7BEA136-97C1-4EBD-8F86-8F5D0ADEB144}"/>
              </a:ext>
            </a:extLst>
          </p:cNvPr>
          <p:cNvSpPr/>
          <p:nvPr/>
        </p:nvSpPr>
        <p:spPr bwMode="gray">
          <a:xfrm>
            <a:off x="3474777" y="4581623"/>
            <a:ext cx="1296144" cy="1296144"/>
          </a:xfrm>
          <a:prstGeom prst="ellipse">
            <a:avLst/>
          </a:prstGeom>
          <a:solidFill>
            <a:schemeClr val="bg1"/>
          </a:solidFill>
          <a:ln w="28575">
            <a:solidFill>
              <a:srgbClr val="6AA3D8"/>
            </a:solidFill>
          </a:ln>
          <a:effectLst/>
        </p:spPr>
        <p:txBody>
          <a:bodyPr lIns="0" tIns="45440" rIns="0" bIns="0" rtlCol="0" anchor="b"/>
          <a:lstStyle/>
          <a:p>
            <a:pPr algn="ctr" defTabSz="908794" latinLnBrk="0"/>
            <a:r>
              <a:rPr lang="ko-KR" altLang="en-US" sz="11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사후</a:t>
            </a:r>
            <a:endParaRPr lang="en-US" altLang="ko-KR" sz="1100" kern="0" dirty="0" smtClean="0">
              <a:solidFill>
                <a:schemeClr val="tx1">
                  <a:lumMod val="50000"/>
                  <a:lumOff val="50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  <a:p>
            <a:pPr algn="ctr" defTabSz="908794" latinLnBrk="0"/>
            <a:r>
              <a:rPr lang="ko-KR" altLang="en-US" sz="11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모니터링</a:t>
            </a:r>
            <a:endParaRPr lang="ko-KR" altLang="en-US" sz="1100" kern="0" dirty="0">
              <a:solidFill>
                <a:schemeClr val="tx1">
                  <a:lumMod val="50000"/>
                  <a:lumOff val="50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8346FB2-AE0D-46DD-9AE9-29E22497D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120" y="176150"/>
            <a:ext cx="507207" cy="46534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ABCCF16-6DE5-4ECC-ABB2-020258049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113" y="2821021"/>
            <a:ext cx="432409" cy="43736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B22A719-6011-4200-9B2C-CAFED902E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771" y="4822462"/>
            <a:ext cx="500750" cy="39799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1007796" y="5409039"/>
            <a:ext cx="7633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08794" latinLnBrk="0"/>
            <a:r>
              <a:rPr lang="ko-KR" altLang="en-US" sz="11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pitchFamily="34" charset="0"/>
              </a:rPr>
              <a:t>상품 개발</a:t>
            </a:r>
            <a:endParaRPr lang="ko-KR" altLang="en-US" sz="1100" kern="0" spc="-100" dirty="0">
              <a:solidFill>
                <a:prstClr val="black">
                  <a:lumMod val="50000"/>
                  <a:lumOff val="50000"/>
                </a:prstClr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pitchFamily="34" charset="0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395C71CB-AB43-4F72-B988-9B23058586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1173" r="10004" b="12163"/>
          <a:stretch/>
        </p:blipFill>
        <p:spPr>
          <a:xfrm>
            <a:off x="1088422" y="4663156"/>
            <a:ext cx="622159" cy="622159"/>
          </a:xfrm>
          <a:prstGeom prst="ellipse">
            <a:avLst/>
          </a:prstGeom>
        </p:spPr>
      </p:pic>
      <p:sp>
        <p:nvSpPr>
          <p:cNvPr id="35" name="갈매기형 수장 34"/>
          <p:cNvSpPr/>
          <p:nvPr/>
        </p:nvSpPr>
        <p:spPr bwMode="gray">
          <a:xfrm rot="18000000">
            <a:off x="1469526" y="3784046"/>
            <a:ext cx="109118" cy="172138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36" name="갈매기형 수장 35"/>
          <p:cNvSpPr/>
          <p:nvPr/>
        </p:nvSpPr>
        <p:spPr bwMode="gray">
          <a:xfrm rot="18000000">
            <a:off x="1511575" y="3712038"/>
            <a:ext cx="109118" cy="172138"/>
          </a:xfrm>
          <a:prstGeom prst="chevron">
            <a:avLst/>
          </a:prstGeom>
          <a:solidFill>
            <a:srgbClr val="6AA3D8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37" name="갈매기형 수장 36"/>
          <p:cNvSpPr/>
          <p:nvPr/>
        </p:nvSpPr>
        <p:spPr bwMode="gray">
          <a:xfrm rot="3600000">
            <a:off x="3973901" y="3848804"/>
            <a:ext cx="109118" cy="172138"/>
          </a:xfrm>
          <a:prstGeom prst="chevron">
            <a:avLst/>
          </a:prstGeom>
          <a:solidFill>
            <a:srgbClr val="6AA3D8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42" name="갈매기형 수장 41"/>
          <p:cNvSpPr/>
          <p:nvPr/>
        </p:nvSpPr>
        <p:spPr bwMode="gray">
          <a:xfrm rot="3600000">
            <a:off x="3939999" y="3778443"/>
            <a:ext cx="109118" cy="172138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44" name="갈매기형 수장 43"/>
          <p:cNvSpPr/>
          <p:nvPr/>
        </p:nvSpPr>
        <p:spPr bwMode="gray">
          <a:xfrm rot="10800000">
            <a:off x="2705966" y="5798753"/>
            <a:ext cx="109118" cy="172138"/>
          </a:xfrm>
          <a:prstGeom prst="chevron">
            <a:avLst/>
          </a:prstGeom>
          <a:solidFill>
            <a:srgbClr val="6AA3D8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45" name="갈매기형 수장 44"/>
          <p:cNvSpPr/>
          <p:nvPr/>
        </p:nvSpPr>
        <p:spPr bwMode="gray">
          <a:xfrm rot="10800000">
            <a:off x="2797752" y="5802452"/>
            <a:ext cx="109118" cy="172138"/>
          </a:xfrm>
          <a:prstGeom prst="chevron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022551"/>
            <a:ext cx="986817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 고객과의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신뢰를 유지하는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것을 최우선으로 하고 있으며 전체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제품 라이프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사이클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개발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-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판매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-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사후관리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을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관리하는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다양한 소비자보호 위원회를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운영하고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있습니다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en-US" altLang="ko-KR" sz="13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3" name="텍스트 개체 틀 1">
            <a:extLst>
              <a:ext uri="{FF2B5EF4-FFF2-40B4-BE49-F238E27FC236}">
                <a16:creationId xmlns:a16="http://schemas.microsoft.com/office/drawing/2014/main" id="{0A276172-62F4-47BC-9EB9-64C825439180}"/>
              </a:ext>
            </a:extLst>
          </p:cNvPr>
          <p:cNvSpPr txBox="1">
            <a:spLocks/>
          </p:cNvSpPr>
          <p:nvPr/>
        </p:nvSpPr>
        <p:spPr>
          <a:xfrm rot="16200000">
            <a:off x="4549512" y="2391935"/>
            <a:ext cx="1663918" cy="429011"/>
          </a:xfrm>
          <a:prstGeom prst="rect">
            <a:avLst/>
          </a:prstGeom>
          <a:solidFill>
            <a:schemeClr val="bg1"/>
          </a:solidFill>
          <a:ln>
            <a:solidFill>
              <a:srgbClr val="6AA3D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ko-KR" altLang="en-US" sz="13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조직 정비</a:t>
            </a:r>
            <a:endParaRPr lang="ko-KR" altLang="en-US" sz="1300" dirty="0">
              <a:solidFill>
                <a:srgbClr val="00428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4" name="텍스트 개체 틀 1">
            <a:extLst>
              <a:ext uri="{FF2B5EF4-FFF2-40B4-BE49-F238E27FC236}">
                <a16:creationId xmlns:a16="http://schemas.microsoft.com/office/drawing/2014/main" id="{0A276172-62F4-47BC-9EB9-64C825439180}"/>
              </a:ext>
            </a:extLst>
          </p:cNvPr>
          <p:cNvSpPr txBox="1">
            <a:spLocks/>
          </p:cNvSpPr>
          <p:nvPr/>
        </p:nvSpPr>
        <p:spPr>
          <a:xfrm rot="16200000">
            <a:off x="3864319" y="4846413"/>
            <a:ext cx="3034310" cy="429011"/>
          </a:xfrm>
          <a:prstGeom prst="rect">
            <a:avLst/>
          </a:prstGeom>
          <a:solidFill>
            <a:schemeClr val="bg1"/>
          </a:solidFill>
          <a:ln>
            <a:solidFill>
              <a:srgbClr val="6AA3D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ko-KR" altLang="en-US" sz="1200" dirty="0" smtClean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프로세스 정비</a:t>
            </a:r>
            <a:endParaRPr lang="en-US" altLang="ko-KR" sz="1200" dirty="0" smtClean="0">
              <a:solidFill>
                <a:srgbClr val="00428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610302" y="3588920"/>
            <a:ext cx="4226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i="1" dirty="0" smtClean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고객 </a:t>
            </a:r>
            <a:r>
              <a:rPr lang="ko-KR" altLang="en-US" sz="1000" i="1" dirty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중심으로 상품 거버넌스를 </a:t>
            </a:r>
            <a:r>
              <a:rPr lang="ko-KR" altLang="en-US" sz="1000" i="1" dirty="0" smtClean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개편</a:t>
            </a:r>
            <a:r>
              <a:rPr lang="en-US" altLang="ko-KR" sz="1000" i="1" dirty="0" smtClean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\</a:t>
            </a:r>
            <a:r>
              <a:rPr lang="ko-KR" altLang="en-US" sz="1000" i="1" dirty="0" smtClean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비하였으며 특히 </a:t>
            </a:r>
            <a:r>
              <a:rPr lang="ko-KR" altLang="en-US" sz="1000" i="1" dirty="0" err="1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영업채널의</a:t>
            </a:r>
            <a:r>
              <a:rPr lang="ko-KR" altLang="en-US" sz="1000" i="1" dirty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 </a:t>
            </a:r>
            <a:r>
              <a:rPr lang="en-US" altLang="ko-KR" sz="1000" i="1" dirty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KPI</a:t>
            </a:r>
            <a:r>
              <a:rPr lang="ko-KR" altLang="en-US" sz="1000" i="1" dirty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는 금융소비자 보호 및 금융소비자의 수익률을 포함하도록 변경하였습니다</a:t>
            </a:r>
            <a:endParaRPr lang="ko-KR" altLang="en-US" sz="1000" i="1" dirty="0">
              <a:solidFill>
                <a:srgbClr val="1B569A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5610301" y="1818221"/>
            <a:ext cx="4226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i="1" dirty="0" smtClean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고객 </a:t>
            </a:r>
            <a:r>
              <a:rPr lang="ko-KR" altLang="en-US" sz="1000" i="1" dirty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중심의 조직으로 개편하여</a:t>
            </a:r>
            <a:r>
              <a:rPr lang="en-US" altLang="ko-KR" sz="1000" i="1" dirty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, </a:t>
            </a:r>
            <a:r>
              <a:rPr lang="ko-KR" altLang="en-US" sz="1000" i="1" dirty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각 부서와 </a:t>
            </a:r>
            <a:r>
              <a:rPr lang="en-US" altLang="ko-KR" sz="1000" i="1" dirty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function</a:t>
            </a:r>
            <a:r>
              <a:rPr lang="ko-KR" altLang="en-US" sz="1000" i="1" dirty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별 견제와 균형이 </a:t>
            </a:r>
            <a:r>
              <a:rPr lang="en-US" altLang="ko-KR" sz="1000" i="1" dirty="0" smtClean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/>
            </a:r>
            <a:br>
              <a:rPr lang="en-US" altLang="ko-KR" sz="1000" i="1" dirty="0" smtClean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</a:br>
            <a:r>
              <a:rPr lang="ko-KR" altLang="en-US" sz="1000" i="1" dirty="0" smtClean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이루어질 </a:t>
            </a:r>
            <a:r>
              <a:rPr lang="ko-KR" altLang="en-US" sz="1000" i="1" dirty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수 있도록 하였습니다</a:t>
            </a:r>
            <a:r>
              <a:rPr lang="en-US" altLang="ko-KR" sz="1000" i="1" dirty="0">
                <a:solidFill>
                  <a:srgbClr val="1B569A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평행 사변형 12"/>
          <p:cNvSpPr/>
          <p:nvPr/>
        </p:nvSpPr>
        <p:spPr bwMode="gray">
          <a:xfrm>
            <a:off x="5710923" y="2443883"/>
            <a:ext cx="740603" cy="8564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59" name="평행 사변형 58"/>
          <p:cNvSpPr/>
          <p:nvPr/>
        </p:nvSpPr>
        <p:spPr bwMode="gray">
          <a:xfrm>
            <a:off x="5710923" y="2955159"/>
            <a:ext cx="985742" cy="8564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60" name="평행 사변형 59"/>
          <p:cNvSpPr/>
          <p:nvPr/>
        </p:nvSpPr>
        <p:spPr bwMode="gray">
          <a:xfrm>
            <a:off x="5710923" y="4225622"/>
            <a:ext cx="740603" cy="8564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61" name="평행 사변형 60"/>
          <p:cNvSpPr/>
          <p:nvPr/>
        </p:nvSpPr>
        <p:spPr bwMode="gray">
          <a:xfrm>
            <a:off x="5710923" y="4801686"/>
            <a:ext cx="740603" cy="8564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62" name="평행 사변형 61"/>
          <p:cNvSpPr/>
          <p:nvPr/>
        </p:nvSpPr>
        <p:spPr bwMode="gray">
          <a:xfrm>
            <a:off x="5710923" y="5854098"/>
            <a:ext cx="740603" cy="8564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5652147" y="2253268"/>
            <a:ext cx="4185068" cy="1113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ko-KR" altLang="en-US" sz="1200" b="1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</a:t>
            </a:r>
            <a:endParaRPr lang="en-US" altLang="ko-KR" sz="1200"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>
              <a:lnSpc>
                <a:spcPts val="1900"/>
              </a:lnSpc>
            </a:pP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 -  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소비자보호그룹 신설 및 </a:t>
            </a:r>
            <a:r>
              <a:rPr lang="ko-KR" altLang="en-US" sz="110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그룹장을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CCO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로 선임</a:t>
            </a:r>
            <a:endParaRPr lang="en-US" altLang="ko-KR" sz="11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/>
            <a:endParaRPr lang="en-US" altLang="ko-KR" sz="3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>
              <a:lnSpc>
                <a:spcPts val="1900"/>
              </a:lnSpc>
            </a:pPr>
            <a:r>
              <a:rPr lang="ko-KR" altLang="en-US" sz="1200" b="1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신한금융투자</a:t>
            </a:r>
            <a:r>
              <a:rPr lang="en-US" altLang="ko-KR" sz="1200" b="1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</a:p>
          <a:p>
            <a:pPr defTabSz="457246" latinLnBrk="0">
              <a:lnSpc>
                <a:spcPts val="1900"/>
              </a:lnSpc>
            </a:pP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-  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금융소비자보호본부 신설 및 본부장을 </a:t>
            </a: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CCO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로 선임</a:t>
            </a:r>
            <a:endParaRPr lang="en-US" altLang="ko-KR" sz="11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5652147" y="4050469"/>
            <a:ext cx="4185068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ko-KR" altLang="en-US" sz="1200" b="1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상품 출시</a:t>
            </a:r>
            <a:endParaRPr lang="en-US" altLang="ko-KR" sz="1200" b="1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>
              <a:lnSpc>
                <a:spcPts val="1900"/>
              </a:lnSpc>
            </a:pP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 -  CCO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의 상품 출시 승인 및 거부권 보유</a:t>
            </a: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외부 </a:t>
            </a:r>
            <a:r>
              <a:rPr lang="ko-KR" altLang="en-US" sz="110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자문단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구성</a:t>
            </a:r>
            <a:endParaRPr lang="en-US" altLang="ko-KR" sz="11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/>
            <a:endParaRPr lang="en-US" altLang="ko-KR" sz="3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/>
            <a:endParaRPr lang="en-US" altLang="ko-KR" sz="3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>
              <a:lnSpc>
                <a:spcPts val="1900"/>
              </a:lnSpc>
            </a:pPr>
            <a:r>
              <a:rPr lang="ko-KR" altLang="en-US" sz="1200" b="1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상품 판매</a:t>
            </a:r>
            <a:r>
              <a:rPr lang="en-US" altLang="ko-KR" sz="1200" b="1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en-US" altLang="ko-KR" sz="1200"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>
              <a:lnSpc>
                <a:spcPts val="1900"/>
              </a:lnSpc>
            </a:pP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-  CPO(Consumer Protection Officer) 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운영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 -  </a:t>
            </a:r>
            <a:r>
              <a:rPr lang="ko-KR" altLang="en-US" sz="110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투자상품 일시 </a:t>
            </a:r>
            <a:r>
              <a:rPr lang="ko-KR" altLang="en-US" sz="110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판매정지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제도</a:t>
            </a: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‘ 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신설</a:t>
            </a: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 -  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신한금융투자 </a:t>
            </a: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사전 </a:t>
            </a:r>
            <a:r>
              <a:rPr lang="ko-KR" altLang="en-US" sz="110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해피콜</a:t>
            </a: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‘ 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시행</a:t>
            </a:r>
            <a:endParaRPr lang="en-US" altLang="ko-KR" sz="1100" dirty="0" smtClean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/>
            <a:endParaRPr lang="en-US" altLang="ko-KR" sz="3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/>
            <a:endParaRPr lang="en-US" altLang="ko-KR" sz="3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>
              <a:lnSpc>
                <a:spcPts val="1900"/>
              </a:lnSpc>
            </a:pPr>
            <a:r>
              <a:rPr lang="ko-KR" altLang="en-US" sz="1200" b="1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사후관리</a:t>
            </a:r>
            <a:r>
              <a:rPr lang="en-US" altLang="ko-KR" sz="1200" b="1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en-US" altLang="ko-KR" sz="1200" b="1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defTabSz="457246" latinLnBrk="0">
              <a:lnSpc>
                <a:spcPts val="1900"/>
              </a:lnSpc>
            </a:pP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-  </a:t>
            </a:r>
            <a:r>
              <a:rPr lang="ko-KR" altLang="en-US" sz="110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투자상품에 대한 상시 감리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-  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신한금융투자 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사모펀드 대한 </a:t>
            </a:r>
            <a:r>
              <a:rPr lang="ko-KR" altLang="en-US" sz="110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운영정보</a:t>
            </a:r>
            <a:r>
              <a:rPr lang="ko-KR" altLang="en-US" sz="11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공개</a:t>
            </a:r>
            <a:endParaRPr lang="en-US" altLang="ko-KR" sz="11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39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5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60AEB359-DDC5-42D3-8674-66AA3313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주요 </a:t>
            </a:r>
            <a:r>
              <a:rPr lang="en-US" altLang="ko-KR" dirty="0" smtClean="0"/>
              <a:t>ESG </a:t>
            </a:r>
            <a:r>
              <a:rPr lang="ko-KR" altLang="en-US" dirty="0" smtClean="0"/>
              <a:t>평가 지표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6A08D-1852-4195-B5B2-CC7DF796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36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8CD06FC-7CBC-4F70-B038-70B980794F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5283" y="2030791"/>
            <a:ext cx="8554110" cy="291486"/>
          </a:xfrm>
        </p:spPr>
        <p:txBody>
          <a:bodyPr>
            <a:normAutofit lnSpcReduction="10000"/>
          </a:bodyPr>
          <a:lstStyle/>
          <a:p>
            <a:r>
              <a:rPr lang="en-US" altLang="ko-KR" dirty="0"/>
              <a:t>ESG </a:t>
            </a:r>
            <a:r>
              <a:rPr lang="ko-KR" altLang="en-US" dirty="0"/>
              <a:t>및 </a:t>
            </a:r>
            <a:r>
              <a:rPr lang="en-US" altLang="ko-KR" dirty="0"/>
              <a:t>SRI </a:t>
            </a:r>
            <a:r>
              <a:rPr lang="ko-KR" altLang="en-US" dirty="0"/>
              <a:t>평가 결과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096B16-455E-4F46-B8EC-BFD5741411E2}"/>
              </a:ext>
            </a:extLst>
          </p:cNvPr>
          <p:cNvSpPr txBox="1"/>
          <p:nvPr/>
        </p:nvSpPr>
        <p:spPr>
          <a:xfrm>
            <a:off x="447362" y="1110327"/>
            <a:ext cx="9868175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>
              <a:lnSpc>
                <a:spcPts val="1900"/>
              </a:lnSpc>
            </a:pP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신한금융그룹은 국내외 주요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ESG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및 사회책임투자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지수에 포함되어 있으며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ESG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상위 기업들에 </a:t>
            </a:r>
            <a:r>
              <a:rPr lang="ko-KR" altLang="en-US" sz="13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선별투자하는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사회책임펀드 투자자들의 투자대상이 되고 있습니다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글로벌 투자 리서치기관 및 평가기관들로부터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ESG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활동에 대하여 인정받고 있으며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평가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등급은 동종 기업 </a:t>
            </a:r>
            <a: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3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대비 </a:t>
            </a:r>
            <a:r>
              <a:rPr lang="ko-KR" altLang="en-US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우수한 수준입니다</a:t>
            </a:r>
            <a:r>
              <a:rPr lang="en-US" altLang="ko-KR" sz="13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</p:txBody>
      </p:sp>
      <p:sp>
        <p:nvSpPr>
          <p:cNvPr id="16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19" name="표 7">
            <a:extLst>
              <a:ext uri="{FF2B5EF4-FFF2-40B4-BE49-F238E27FC236}">
                <a16:creationId xmlns:a16="http://schemas.microsoft.com/office/drawing/2014/main" id="{C6E7A113-F418-475D-B547-903E6BC23A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3955188"/>
              </p:ext>
            </p:extLst>
          </p:nvPr>
        </p:nvGraphicFramePr>
        <p:xfrm>
          <a:off x="738473" y="2536238"/>
          <a:ext cx="9109010" cy="4108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1502559237"/>
                    </a:ext>
                  </a:extLst>
                </a:gridCol>
                <a:gridCol w="1620180">
                  <a:extLst>
                    <a:ext uri="{9D8B030D-6E8A-4147-A177-3AD203B41FA5}">
                      <a16:colId xmlns:a16="http://schemas.microsoft.com/office/drawing/2014/main" val="2843311888"/>
                    </a:ext>
                  </a:extLst>
                </a:gridCol>
                <a:gridCol w="1692188">
                  <a:extLst>
                    <a:ext uri="{9D8B030D-6E8A-4147-A177-3AD203B41FA5}">
                      <a16:colId xmlns:a16="http://schemas.microsoft.com/office/drawing/2014/main" val="353535209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572216338"/>
                    </a:ext>
                  </a:extLst>
                </a:gridCol>
                <a:gridCol w="2412266">
                  <a:extLst>
                    <a:ext uri="{9D8B030D-6E8A-4147-A177-3AD203B41FA5}">
                      <a16:colId xmlns:a16="http://schemas.microsoft.com/office/drawing/2014/main" val="3101810822"/>
                    </a:ext>
                  </a:extLst>
                </a:gridCol>
              </a:tblGrid>
              <a:tr h="291909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평가기관</a:t>
                      </a: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9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지수</a:t>
                      </a: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SFG </a:t>
                      </a:r>
                      <a:r>
                        <a:rPr lang="ko-KR" altLang="en-US" sz="9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등급 </a:t>
                      </a:r>
                      <a:r>
                        <a:rPr lang="en-US" altLang="ko-KR" sz="9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/ </a:t>
                      </a:r>
                      <a:r>
                        <a:rPr lang="ko-KR" altLang="en-US" sz="9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점수</a:t>
                      </a: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편입지수</a:t>
                      </a: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Award/Certification</a:t>
                      </a: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469790">
                <a:tc>
                  <a:txBody>
                    <a:bodyPr/>
                    <a:lstStyle/>
                    <a:p>
                      <a:pPr algn="l" latinLnBrk="0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Corporate Governance Grades 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Grade: </a:t>
                      </a: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A+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KRX ESG Leaders 150</a:t>
                      </a:r>
                    </a:p>
                    <a:p>
                      <a:pPr algn="l" latinLnBrk="0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KRX Governance Leaders 100</a:t>
                      </a:r>
                      <a:b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코스피</a:t>
                      </a: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 ESG 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지수 등</a:t>
                      </a: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연속 통합 </a:t>
                      </a: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ESG 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등급 </a:t>
                      </a: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A+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등급 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획득 </a:t>
                      </a: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2015~2020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</a:t>
                      </a: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499115">
                <a:tc>
                  <a:txBody>
                    <a:bodyPr/>
                    <a:lstStyle/>
                    <a:p>
                      <a:pPr algn="l" latinLnBrk="0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DJSI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Grade : 83 point</a:t>
                      </a:r>
                      <a:r>
                        <a:rPr lang="en-US" altLang="ko-KR" sz="10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endParaRPr lang="en-US" altLang="ko-KR" sz="10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DJSI World</a:t>
                      </a:r>
                    </a:p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DJSI Asia-Pacific</a:t>
                      </a:r>
                    </a:p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DJSI Korea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국내 금융회사 유일</a:t>
                      </a: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b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연속 </a:t>
                      </a: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DJSI World 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편입</a:t>
                      </a: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68059"/>
                  </a:ext>
                </a:extLst>
              </a:tr>
              <a:tr h="469790">
                <a:tc>
                  <a:txBody>
                    <a:bodyPr/>
                    <a:lstStyle/>
                    <a:p>
                      <a:pPr algn="l" latinLnBrk="0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Global 100</a:t>
                      </a: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Asia Banking</a:t>
                      </a:r>
                      <a:r>
                        <a:rPr lang="en-US" altLang="ko-KR" sz="10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Sector</a:t>
                      </a: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1</a:t>
                      </a:r>
                      <a:r>
                        <a:rPr lang="en-US" altLang="ko-KR" sz="1000" baseline="30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st</a:t>
                      </a: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endParaRPr lang="en-US" altLang="ko-KR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algn="l" latinLnBrk="0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Total: 84</a:t>
                      </a:r>
                      <a:r>
                        <a:rPr lang="en-US" altLang="ko-KR" sz="1000" baseline="30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th</a:t>
                      </a: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Global 100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국내금융그룹 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중 유일</a:t>
                      </a: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연속 선정</a:t>
                      </a: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9844388"/>
                  </a:ext>
                </a:extLst>
              </a:tr>
              <a:tr h="469790">
                <a:tc>
                  <a:txBody>
                    <a:bodyPr/>
                    <a:lstStyle/>
                    <a:p>
                      <a:pPr algn="l" latinLnBrk="0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CDP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Leadership A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–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탄소경영 </a:t>
                      </a:r>
                      <a:r>
                        <a:rPr lang="ko-KR" altLang="en-US" sz="1000" dirty="0" err="1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아너스클럽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연속 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선정</a:t>
                      </a:r>
                      <a:endParaRPr lang="en-US" altLang="ko-KR" sz="10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marL="0" marR="0" indent="0" algn="l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2021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명예의 전당 </a:t>
                      </a: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연속 등재</a:t>
                      </a: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453047"/>
                  </a:ext>
                </a:extLst>
              </a:tr>
              <a:tr h="499115">
                <a:tc>
                  <a:txBody>
                    <a:bodyPr/>
                    <a:lstStyle/>
                    <a:p>
                      <a:pPr algn="l" latinLnBrk="0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MSCI ESG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Grade: AA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MSCI ACWI ESG</a:t>
                      </a:r>
                    </a:p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MSCI EM ESG</a:t>
                      </a:r>
                    </a:p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MSCI Korea ESG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연속 </a:t>
                      </a: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AA 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등급 획득</a:t>
                      </a: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427323"/>
                  </a:ext>
                </a:extLst>
              </a:tr>
              <a:tr h="469790">
                <a:tc>
                  <a:txBody>
                    <a:bodyPr/>
                    <a:lstStyle/>
                    <a:p>
                      <a:pPr algn="l" latinLnBrk="0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ISS Quality Score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Grade: 1</a:t>
                      </a: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–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–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277892"/>
                  </a:ext>
                </a:extLst>
              </a:tr>
              <a:tr h="469790">
                <a:tc>
                  <a:txBody>
                    <a:bodyPr/>
                    <a:lstStyle/>
                    <a:p>
                      <a:pPr algn="l" latinLnBrk="0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Gender Equality Index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</a:t>
                      </a:r>
                      <a:endParaRPr lang="en-US" altLang="ko-KR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BGEI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2021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GEI </a:t>
                      </a: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연속 편입 </a:t>
                      </a: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국내기업 최초</a:t>
                      </a: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  <a:tr h="469790">
                <a:tc>
                  <a:txBody>
                    <a:bodyPr/>
                    <a:lstStyle/>
                    <a:p>
                      <a:pPr algn="l" latinLnBrk="0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Sustinvest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Grade : AA</a:t>
                      </a:r>
                      <a:endParaRPr lang="en-US" altLang="ko-KR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0"/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국내 </a:t>
                      </a:r>
                      <a:r>
                        <a:rPr lang="ko-KR" altLang="en-US" sz="10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금융사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유일 최고</a:t>
                      </a:r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(AA) </a:t>
                      </a:r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등급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386691"/>
                  </a:ext>
                </a:extLst>
              </a:tr>
            </a:tbl>
          </a:graphicData>
        </a:graphic>
      </p:graphicFrame>
      <p:pic>
        <p:nvPicPr>
          <p:cNvPr id="21" name="그림 20">
            <a:extLst>
              <a:ext uri="{FF2B5EF4-FFF2-40B4-BE49-F238E27FC236}">
                <a16:creationId xmlns:a16="http://schemas.microsoft.com/office/drawing/2014/main" id="{703FE267-DC46-446F-AE86-C6F12ACE0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93" y="5833476"/>
            <a:ext cx="1029714" cy="19146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DE8DE79-D215-450D-9E3B-5CD8634D6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09" y="4346141"/>
            <a:ext cx="740603" cy="323397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4B74A48-1971-4C71-9C7D-283CC08E5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60" y="3358995"/>
            <a:ext cx="1042807" cy="39628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F42237D5-D9AC-43F8-986D-8D98B6EC1B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4" b="23277"/>
          <a:stretch/>
        </p:blipFill>
        <p:spPr>
          <a:xfrm>
            <a:off x="907477" y="3892893"/>
            <a:ext cx="987427" cy="34688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A4DFB6B-41C7-43FD-B478-73F57FF84F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8" b="19073"/>
          <a:stretch/>
        </p:blipFill>
        <p:spPr>
          <a:xfrm>
            <a:off x="959910" y="5323309"/>
            <a:ext cx="897661" cy="288032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D81AEB1-A14B-4963-8232-ACBCB68DD3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26" y="2917454"/>
            <a:ext cx="653618" cy="36026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D8DCF69-CC61-41E3-9762-A1F6F74805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8" y="4817157"/>
            <a:ext cx="627872" cy="367535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261" y="6297875"/>
            <a:ext cx="880748" cy="2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7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4C8DDE-5D5B-497B-A370-E78921CCC1CF}"/>
              </a:ext>
            </a:extLst>
          </p:cNvPr>
          <p:cNvSpPr txBox="1"/>
          <p:nvPr/>
        </p:nvSpPr>
        <p:spPr>
          <a:xfrm>
            <a:off x="3157297" y="2351211"/>
            <a:ext cx="4605151" cy="64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그룹사</a:t>
            </a:r>
            <a:r>
              <a:rPr lang="ko-KR" altLang="en-US" sz="36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현황</a:t>
            </a:r>
          </a:p>
        </p:txBody>
      </p:sp>
      <p:graphicFrame>
        <p:nvGraphicFramePr>
          <p:cNvPr id="5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735209"/>
              </p:ext>
            </p:extLst>
          </p:nvPr>
        </p:nvGraphicFramePr>
        <p:xfrm>
          <a:off x="3267130" y="3820167"/>
          <a:ext cx="2592387" cy="2743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2-01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2-02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신한카드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2-03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신한금융투자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2-04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신한생명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2-05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오렌지라이프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2-06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신한캐피탈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2-07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신한자산운용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2-08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제주은행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2-09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신한저축은행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49127"/>
                  </a:ext>
                </a:extLst>
              </a:tr>
            </a:tbl>
          </a:graphicData>
        </a:graphic>
      </p:graphicFrame>
      <p:graphicFrame>
        <p:nvGraphicFramePr>
          <p:cNvPr id="6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854809"/>
              </p:ext>
            </p:extLst>
          </p:nvPr>
        </p:nvGraphicFramePr>
        <p:xfrm>
          <a:off x="6500568" y="3820167"/>
          <a:ext cx="2592387" cy="2438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2-10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아시아신탁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2-11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DS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2-12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 err="1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신한아이타스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2-13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신한신용정보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2-14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 err="1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신한대체투자운용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2-15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신한리츠운용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2-16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 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AI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2-17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신한벤처투자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8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261340"/>
              </p:ext>
            </p:extLst>
          </p:nvPr>
        </p:nvGraphicFramePr>
        <p:xfrm>
          <a:off x="3267130" y="3820167"/>
          <a:ext cx="2592387" cy="2743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2-01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신한카드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신한금융투자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신한생명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오렌지라이프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 err="1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신한캐피탈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신한자산운용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2-08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제주은행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2-09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신한저축은행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49127"/>
                  </a:ext>
                </a:extLst>
              </a:tr>
            </a:tbl>
          </a:graphicData>
        </a:graphic>
      </p:graphicFrame>
      <p:graphicFrame>
        <p:nvGraphicFramePr>
          <p:cNvPr id="6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620378"/>
              </p:ext>
            </p:extLst>
          </p:nvPr>
        </p:nvGraphicFramePr>
        <p:xfrm>
          <a:off x="6500568" y="3820167"/>
          <a:ext cx="2592387" cy="2438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2-10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아시아신탁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DS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신한아이타스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신한신용정보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신한대체투자운용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신한리츠운용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 </a:t>
                      </a: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AI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신한벤처투자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4C8DDE-5D5B-497B-A370-E78921CCC1CF}"/>
              </a:ext>
            </a:extLst>
          </p:cNvPr>
          <p:cNvSpPr txBox="1"/>
          <p:nvPr/>
        </p:nvSpPr>
        <p:spPr>
          <a:xfrm>
            <a:off x="3157297" y="2351211"/>
            <a:ext cx="4605151" cy="120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그룹사</a:t>
            </a:r>
            <a:r>
              <a:rPr lang="ko-KR" altLang="en-US" sz="3600" dirty="0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현황</a:t>
            </a:r>
            <a:endParaRPr lang="en-US" altLang="ko-KR" sz="3600" dirty="0">
              <a:solidFill>
                <a:srgbClr val="096AA7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3600" dirty="0" err="1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신한은행</a:t>
            </a:r>
            <a:endParaRPr lang="ko-KR" altLang="en-US" sz="36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그림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12" y="-989751"/>
            <a:ext cx="4326673" cy="3060000"/>
          </a:xfrm>
          <a:prstGeom prst="rect">
            <a:avLst/>
          </a:prstGeom>
        </p:spPr>
      </p:pic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주요 </a:t>
            </a:r>
            <a:r>
              <a:rPr lang="ko-KR" altLang="en-US" dirty="0"/>
              <a:t>현황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39</a:t>
            </a:fld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주요 연혁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err="1" smtClean="0">
                <a:solidFill>
                  <a:srgbClr val="7F7F7F"/>
                </a:solidFill>
              </a:rPr>
              <a:t>신한은행</a:t>
            </a:r>
            <a:r>
              <a:rPr lang="ko-KR" altLang="en-US" dirty="0" smtClean="0"/>
              <a:t> </a:t>
            </a:r>
            <a:r>
              <a:rPr lang="ko-KR" altLang="en-US" dirty="0"/>
              <a:t>개요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13EAED45-4AE3-4CED-9F76-DA1095DF46EE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/>
              <a:t>지점망 현황</a:t>
            </a:r>
          </a:p>
        </p:txBody>
      </p:sp>
      <p:graphicFrame>
        <p:nvGraphicFramePr>
          <p:cNvPr id="13" name="표 7">
            <a:extLst>
              <a:ext uri="{FF2B5EF4-FFF2-40B4-BE49-F238E27FC236}">
                <a16:creationId xmlns:a16="http://schemas.microsoft.com/office/drawing/2014/main" id="{A032C9C0-9931-49E3-8110-CD7A09D7F46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15588" y="2214265"/>
          <a:ext cx="2214413" cy="142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657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935756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3555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신용평가 기관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신용등급</a:t>
                      </a:r>
                      <a:r>
                        <a:rPr lang="en-US" altLang="ko-KR" sz="8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(</a:t>
                      </a:r>
                      <a:r>
                        <a:rPr lang="ko-KR" altLang="en-US" sz="8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전망</a:t>
                      </a:r>
                      <a:r>
                        <a:rPr lang="en-US" altLang="ko-KR" sz="8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)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3555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Moody’s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Aa3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3555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S&amp;P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A+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285604"/>
                  </a:ext>
                </a:extLst>
              </a:tr>
              <a:tr h="35550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Fitch Ratings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</a:tbl>
          </a:graphicData>
        </a:graphic>
      </p:graphicFrame>
      <p:graphicFrame>
        <p:nvGraphicFramePr>
          <p:cNvPr id="14" name="표 11">
            <a:extLst>
              <a:ext uri="{FF2B5EF4-FFF2-40B4-BE49-F238E27FC236}">
                <a16:creationId xmlns:a16="http://schemas.microsoft.com/office/drawing/2014/main" id="{596C1F1A-E69E-4BF1-B078-ABF4C328348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67159" y="1727993"/>
          <a:ext cx="1642406" cy="207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4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379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1,020 </a:t>
                      </a:r>
                      <a:r>
                        <a:rPr lang="ko-KR" altLang="en-US" sz="900" b="0" dirty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개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r>
                        <a:rPr lang="en-US" altLang="ko-KR" sz="7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</a:t>
                      </a:r>
                      <a:r>
                        <a:rPr lang="en-US" altLang="ko-KR" sz="7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2020</a:t>
                      </a:r>
                      <a:r>
                        <a:rPr lang="ko-KR" altLang="en-US" sz="7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년</a:t>
                      </a:r>
                      <a:r>
                        <a:rPr lang="ko-KR" altLang="en-US" sz="700" b="0" baseline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lang="en-US" altLang="ko-KR" sz="700" b="0" baseline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12</a:t>
                      </a:r>
                      <a:r>
                        <a:rPr lang="ko-KR" altLang="en-US" sz="700" b="0" baseline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월 </a:t>
                      </a:r>
                      <a:r>
                        <a:rPr lang="ko-KR" altLang="en-US" sz="7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말 </a:t>
                      </a:r>
                      <a:r>
                        <a:rPr lang="ko-KR" altLang="en-US" sz="7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기준</a:t>
                      </a:r>
                      <a:r>
                        <a:rPr lang="en-US" altLang="ko-KR" sz="7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lang="ko-KR" altLang="en-US" sz="7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613992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국내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r>
                        <a:rPr lang="en-US" altLang="ko-KR" sz="1700" b="0" dirty="0" smtClean="0">
                          <a:solidFill>
                            <a:srgbClr val="00428E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860</a:t>
                      </a:r>
                      <a:endParaRPr lang="ko-KR" altLang="en-US" sz="1700" b="0" dirty="0">
                        <a:solidFill>
                          <a:srgbClr val="00428E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10801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519805"/>
                  </a:ext>
                </a:extLst>
              </a:tr>
              <a:tr h="505976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해외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r>
                        <a:rPr lang="en-US" altLang="ko-KR" sz="1700" b="0" dirty="0" smtClean="0">
                          <a:solidFill>
                            <a:srgbClr val="00428E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160</a:t>
                      </a:r>
                      <a:endParaRPr lang="ko-KR" altLang="en-US" sz="1700" b="0" dirty="0">
                        <a:solidFill>
                          <a:srgbClr val="00428E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57860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*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해외 현지법인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/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사무소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국내 출장소 포함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215833"/>
                  </a:ext>
                </a:extLst>
              </a:tr>
            </a:tbl>
          </a:graphicData>
        </a:graphic>
      </p:graphicFrame>
      <p:pic>
        <p:nvPicPr>
          <p:cNvPr id="16" name="그래픽 15">
            <a:extLst>
              <a:ext uri="{FF2B5EF4-FFF2-40B4-BE49-F238E27FC236}">
                <a16:creationId xmlns:a16="http://schemas.microsoft.com/office/drawing/2014/main" id="{925DB99A-DEE8-4571-8B98-9FE07E5B7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3194" y="1568073"/>
            <a:ext cx="2516617" cy="2205036"/>
          </a:xfrm>
          <a:prstGeom prst="rect">
            <a:avLst/>
          </a:prstGeom>
        </p:spPr>
      </p:pic>
      <p:graphicFrame>
        <p:nvGraphicFramePr>
          <p:cNvPr id="17" name="표 11">
            <a:extLst>
              <a:ext uri="{FF2B5EF4-FFF2-40B4-BE49-F238E27FC236}">
                <a16:creationId xmlns:a16="http://schemas.microsoft.com/office/drawing/2014/main" id="{01548EA7-5CC3-428F-8A10-2A7A6539653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75260" y="1752844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359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18" name="표 11">
            <a:extLst>
              <a:ext uri="{FF2B5EF4-FFF2-40B4-BE49-F238E27FC236}">
                <a16:creationId xmlns:a16="http://schemas.microsoft.com/office/drawing/2014/main" id="{38A3F45B-4869-49DA-9516-E86F069E2A9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29212" y="1984172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57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19" name="표 11">
            <a:extLst>
              <a:ext uri="{FF2B5EF4-FFF2-40B4-BE49-F238E27FC236}">
                <a16:creationId xmlns:a16="http://schemas.microsoft.com/office/drawing/2014/main" id="{0BAC9C11-7BC3-4F4D-B1A8-CBDE38A6372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55241" y="2328295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19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0" name="표 11">
            <a:extLst>
              <a:ext uri="{FF2B5EF4-FFF2-40B4-BE49-F238E27FC236}">
                <a16:creationId xmlns:a16="http://schemas.microsoft.com/office/drawing/2014/main" id="{92481182-9EA0-4C08-90CE-A111863027B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82481" y="2574059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1" name="표 11">
            <a:extLst>
              <a:ext uri="{FF2B5EF4-FFF2-40B4-BE49-F238E27FC236}">
                <a16:creationId xmlns:a16="http://schemas.microsoft.com/office/drawing/2014/main" id="{CA5DBCA7-9E8B-46FB-B85D-E7CCCF6E311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12689" y="2800146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16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2" name="표 11">
            <a:extLst>
              <a:ext uri="{FF2B5EF4-FFF2-40B4-BE49-F238E27FC236}">
                <a16:creationId xmlns:a16="http://schemas.microsoft.com/office/drawing/2014/main" id="{323E9C61-B8A6-4104-909B-912CDECDBD2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12689" y="3146386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13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3" name="표 11">
            <a:extLst>
              <a:ext uri="{FF2B5EF4-FFF2-40B4-BE49-F238E27FC236}">
                <a16:creationId xmlns:a16="http://schemas.microsoft.com/office/drawing/2014/main" id="{CB410BB0-ADDD-4F78-A7DB-1A1EC9271BB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18625" y="2931118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4" name="표 11">
            <a:extLst>
              <a:ext uri="{FF2B5EF4-FFF2-40B4-BE49-F238E27FC236}">
                <a16:creationId xmlns:a16="http://schemas.microsoft.com/office/drawing/2014/main" id="{6E8C881E-FEE9-4F45-9ADC-C381958EFE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12267" y="3398005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11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6" name="표 11">
            <a:extLst>
              <a:ext uri="{FF2B5EF4-FFF2-40B4-BE49-F238E27FC236}">
                <a16:creationId xmlns:a16="http://schemas.microsoft.com/office/drawing/2014/main" id="{A67FA944-9360-4AD4-B0BB-696BCCCD0BC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25204" y="3313325"/>
          <a:ext cx="366238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3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24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7" name="표 11">
            <a:extLst>
              <a:ext uri="{FF2B5EF4-FFF2-40B4-BE49-F238E27FC236}">
                <a16:creationId xmlns:a16="http://schemas.microsoft.com/office/drawing/2014/main" id="{600C0CBF-8C2D-4E35-9D52-483DF322941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747375" y="3692225"/>
          <a:ext cx="353536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3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6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8" name="표 11">
            <a:extLst>
              <a:ext uri="{FF2B5EF4-FFF2-40B4-BE49-F238E27FC236}">
                <a16:creationId xmlns:a16="http://schemas.microsoft.com/office/drawing/2014/main" id="{D0A5EC86-A384-4E27-AD11-DD303436002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253335" y="3126149"/>
          <a:ext cx="366238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3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37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9" name="표 11">
            <a:extLst>
              <a:ext uri="{FF2B5EF4-FFF2-40B4-BE49-F238E27FC236}">
                <a16:creationId xmlns:a16="http://schemas.microsoft.com/office/drawing/2014/main" id="{A33F0C88-9A3F-485F-A649-FF4DFCBCCBB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01457" y="2939752"/>
          <a:ext cx="366238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3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14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30" name="표 11">
            <a:extLst>
              <a:ext uri="{FF2B5EF4-FFF2-40B4-BE49-F238E27FC236}">
                <a16:creationId xmlns:a16="http://schemas.microsoft.com/office/drawing/2014/main" id="{AE1A9C75-BA9B-405E-B963-A2645ACDC83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47221" y="2673941"/>
          <a:ext cx="366238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3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24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31" name="표 11">
            <a:extLst>
              <a:ext uri="{FF2B5EF4-FFF2-40B4-BE49-F238E27FC236}">
                <a16:creationId xmlns:a16="http://schemas.microsoft.com/office/drawing/2014/main" id="{7C788CDC-1A1D-407B-A2DF-A223987F1DD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47221" y="2425760"/>
          <a:ext cx="366238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3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25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32" name="표 11">
            <a:extLst>
              <a:ext uri="{FF2B5EF4-FFF2-40B4-BE49-F238E27FC236}">
                <a16:creationId xmlns:a16="http://schemas.microsoft.com/office/drawing/2014/main" id="{B6190B18-AB45-4B04-ACA8-D6177353CAE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82683" y="2139453"/>
          <a:ext cx="366238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3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30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33" name="표 11">
            <a:extLst>
              <a:ext uri="{FF2B5EF4-FFF2-40B4-BE49-F238E27FC236}">
                <a16:creationId xmlns:a16="http://schemas.microsoft.com/office/drawing/2014/main" id="{D55E975F-D5FB-4C86-AD27-6961C2B0EEF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82683" y="1781356"/>
          <a:ext cx="366238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3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27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pic>
        <p:nvPicPr>
          <p:cNvPr id="75" name="그림 74">
            <a:extLst>
              <a:ext uri="{FF2B5EF4-FFF2-40B4-BE49-F238E27FC236}">
                <a16:creationId xmlns:a16="http://schemas.microsoft.com/office/drawing/2014/main" id="{C3FC1D28-64C1-4B63-863D-6D249922F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66981" b="-8324"/>
          <a:stretch/>
        </p:blipFill>
        <p:spPr>
          <a:xfrm>
            <a:off x="540268" y="5300831"/>
            <a:ext cx="3150533" cy="225802"/>
          </a:xfrm>
          <a:prstGeom prst="rect">
            <a:avLst/>
          </a:prstGeom>
        </p:spPr>
      </p:pic>
      <p:graphicFrame>
        <p:nvGraphicFramePr>
          <p:cNvPr id="78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82857" y="4547359"/>
          <a:ext cx="1121392" cy="440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2003</a:t>
                      </a:r>
                      <a:endParaRPr lang="en-US" altLang="ko-KR" sz="900" b="0" dirty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조흥은행 인수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79" name="직선 연결선 78">
            <a:extLst>
              <a:ext uri="{FF2B5EF4-FFF2-40B4-BE49-F238E27FC236}">
                <a16:creationId xmlns:a16="http://schemas.microsoft.com/office/drawing/2014/main" id="{3BBCBFFC-9142-40DE-85E7-280AED244FB1}"/>
              </a:ext>
            </a:extLst>
          </p:cNvPr>
          <p:cNvCxnSpPr/>
          <p:nvPr/>
        </p:nvCxnSpPr>
        <p:spPr>
          <a:xfrm>
            <a:off x="3143553" y="5011910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0" name="표 11">
            <a:extLst>
              <a:ext uri="{FF2B5EF4-FFF2-40B4-BE49-F238E27FC236}">
                <a16:creationId xmlns:a16="http://schemas.microsoft.com/office/drawing/2014/main" id="{7B79A869-4B64-4D78-81E5-7F584A7CDC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44699" y="4511269"/>
          <a:ext cx="1807666" cy="745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66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2008</a:t>
                      </a:r>
                      <a:endParaRPr lang="en-US" altLang="ko-KR" sz="9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ESG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기반 구축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(UNEP FI, UN Global Compact 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가입</a:t>
                      </a:r>
                      <a:r>
                        <a:rPr lang="en-US" altLang="ko-KR" sz="10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10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81" name="직선 연결선 80">
            <a:extLst>
              <a:ext uri="{FF2B5EF4-FFF2-40B4-BE49-F238E27FC236}">
                <a16:creationId xmlns:a16="http://schemas.microsoft.com/office/drawing/2014/main" id="{D875D43C-0ACD-4D43-A3B4-68A5D7CDCE7E}"/>
              </a:ext>
            </a:extLst>
          </p:cNvPr>
          <p:cNvCxnSpPr/>
          <p:nvPr/>
        </p:nvCxnSpPr>
        <p:spPr>
          <a:xfrm>
            <a:off x="5739925" y="5251174"/>
            <a:ext cx="0" cy="149915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2" name="표 11">
            <a:extLst>
              <a:ext uri="{FF2B5EF4-FFF2-40B4-BE49-F238E27FC236}">
                <a16:creationId xmlns:a16="http://schemas.microsoft.com/office/drawing/2014/main" id="{10764572-A7E9-4F31-A1CB-5A1DC06D989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52365" y="4511269"/>
          <a:ext cx="2411559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559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83CD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2017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신한베트남은행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b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ANZ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베트남 인수 체결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83" name="직선 연결선 82">
            <a:extLst>
              <a:ext uri="{FF2B5EF4-FFF2-40B4-BE49-F238E27FC236}">
                <a16:creationId xmlns:a16="http://schemas.microsoft.com/office/drawing/2014/main" id="{9352B866-733A-4DD1-8D0C-8BFF3F1008E6}"/>
              </a:ext>
            </a:extLst>
          </p:cNvPr>
          <p:cNvCxnSpPr/>
          <p:nvPr/>
        </p:nvCxnSpPr>
        <p:spPr>
          <a:xfrm>
            <a:off x="7863398" y="5150412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4" name="표 11">
            <a:extLst>
              <a:ext uri="{FF2B5EF4-FFF2-40B4-BE49-F238E27FC236}">
                <a16:creationId xmlns:a16="http://schemas.microsoft.com/office/drawing/2014/main" id="{66B51732-862F-4EC8-BE56-A11E324DFF7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17397" y="5741845"/>
          <a:ext cx="1121392" cy="592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92789">
                <a:tc>
                  <a:txBody>
                    <a:bodyPr/>
                    <a:lstStyle/>
                    <a:p>
                      <a:pPr algn="l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1982</a:t>
                      </a:r>
                      <a:endParaRPr lang="en-US" altLang="ko-KR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l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신한은행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창립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85" name="직선 연결선 84">
            <a:extLst>
              <a:ext uri="{FF2B5EF4-FFF2-40B4-BE49-F238E27FC236}">
                <a16:creationId xmlns:a16="http://schemas.microsoft.com/office/drawing/2014/main" id="{E7427916-CEA6-4168-943C-D57B598663AB}"/>
              </a:ext>
            </a:extLst>
          </p:cNvPr>
          <p:cNvCxnSpPr/>
          <p:nvPr/>
        </p:nvCxnSpPr>
        <p:spPr>
          <a:xfrm>
            <a:off x="3141505" y="5873969"/>
            <a:ext cx="0" cy="21949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6" name="표 11">
            <a:extLst>
              <a:ext uri="{FF2B5EF4-FFF2-40B4-BE49-F238E27FC236}">
                <a16:creationId xmlns:a16="http://schemas.microsoft.com/office/drawing/2014/main" id="{308FBB79-B3F9-4568-BE0A-16EE769B5F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70821" y="5998717"/>
          <a:ext cx="1625140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14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9278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70C0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2006.04.01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통합 </a:t>
                      </a:r>
                      <a:r>
                        <a:rPr lang="ko-KR" altLang="en-US" sz="1100" b="0" baseline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신한은행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출범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+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조흥 합병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87" name="직선 연결선 86">
            <a:extLst>
              <a:ext uri="{FF2B5EF4-FFF2-40B4-BE49-F238E27FC236}">
                <a16:creationId xmlns:a16="http://schemas.microsoft.com/office/drawing/2014/main" id="{EDA9951F-3609-4DAA-88B4-DD0B1DBC04E9}"/>
              </a:ext>
            </a:extLst>
          </p:cNvPr>
          <p:cNvCxnSpPr/>
          <p:nvPr/>
        </p:nvCxnSpPr>
        <p:spPr>
          <a:xfrm>
            <a:off x="4670011" y="5666451"/>
            <a:ext cx="0" cy="29214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8" name="표 11">
            <a:extLst>
              <a:ext uri="{FF2B5EF4-FFF2-40B4-BE49-F238E27FC236}">
                <a16:creationId xmlns:a16="http://schemas.microsoft.com/office/drawing/2014/main" id="{20AFC76A-B0FF-42FE-9E1F-60BDC515FE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24753" y="5894663"/>
          <a:ext cx="1753256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325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2927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2011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국내 은행 최초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b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WM, CIB 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사업부문제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도입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89" name="직선 연결선 88">
            <a:extLst>
              <a:ext uri="{FF2B5EF4-FFF2-40B4-BE49-F238E27FC236}">
                <a16:creationId xmlns:a16="http://schemas.microsoft.com/office/drawing/2014/main" id="{6964AA76-5317-4D1D-96A1-615528B4BA6C}"/>
              </a:ext>
            </a:extLst>
          </p:cNvPr>
          <p:cNvCxnSpPr/>
          <p:nvPr/>
        </p:nvCxnSpPr>
        <p:spPr>
          <a:xfrm>
            <a:off x="6796381" y="5651131"/>
            <a:ext cx="0" cy="19953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0" name="표 11">
            <a:extLst>
              <a:ext uri="{FF2B5EF4-FFF2-40B4-BE49-F238E27FC236}">
                <a16:creationId xmlns:a16="http://schemas.microsoft.com/office/drawing/2014/main" id="{4301440E-07F7-46E9-AA27-88D2075EB0C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9189" y="4870299"/>
          <a:ext cx="1121392" cy="440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l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1897</a:t>
                      </a:r>
                      <a:endParaRPr lang="en-US" altLang="ko-KR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l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한성은행 창립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pSp>
        <p:nvGrpSpPr>
          <p:cNvPr id="34" name="그룹 33"/>
          <p:cNvGrpSpPr/>
          <p:nvPr/>
        </p:nvGrpSpPr>
        <p:grpSpPr>
          <a:xfrm>
            <a:off x="1616215" y="5606937"/>
            <a:ext cx="2102306" cy="260944"/>
            <a:chOff x="954498" y="5697737"/>
            <a:chExt cx="2102306" cy="260944"/>
          </a:xfrm>
        </p:grpSpPr>
        <p:pic>
          <p:nvPicPr>
            <p:cNvPr id="93" name="그림 92">
              <a:extLst>
                <a:ext uri="{FF2B5EF4-FFF2-40B4-BE49-F238E27FC236}">
                  <a16:creationId xmlns:a16="http://schemas.microsoft.com/office/drawing/2014/main" id="{C3FC1D28-64C1-4B63-863D-6D249922F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-3634" r="78113" b="-21551"/>
            <a:stretch/>
          </p:blipFill>
          <p:spPr>
            <a:xfrm>
              <a:off x="954498" y="5697737"/>
              <a:ext cx="2088232" cy="260944"/>
            </a:xfrm>
            <a:prstGeom prst="rect">
              <a:avLst/>
            </a:prstGeom>
          </p:spPr>
        </p:pic>
        <p:sp>
          <p:nvSpPr>
            <p:cNvPr id="25" name="갈매기형 수장 24"/>
            <p:cNvSpPr/>
            <p:nvPr/>
          </p:nvSpPr>
          <p:spPr bwMode="gray">
            <a:xfrm>
              <a:off x="1904804" y="5717399"/>
              <a:ext cx="1152000" cy="183600"/>
            </a:xfrm>
            <a:prstGeom prst="chevron">
              <a:avLst>
                <a:gd name="adj" fmla="val 38418"/>
              </a:avLst>
            </a:prstGeom>
            <a:solidFill>
              <a:srgbClr val="6AA3D8"/>
            </a:solidFill>
            <a:ln w="34925">
              <a:solidFill>
                <a:schemeClr val="bg1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97" name="타원 96"/>
            <p:cNvSpPr/>
            <p:nvPr/>
          </p:nvSpPr>
          <p:spPr bwMode="gray">
            <a:xfrm>
              <a:off x="2444724" y="5763921"/>
              <a:ext cx="90000" cy="90000"/>
            </a:xfrm>
            <a:prstGeom prst="ellipse">
              <a:avLst/>
            </a:prstGeom>
            <a:noFill/>
            <a:ln w="22225">
              <a:solidFill>
                <a:schemeClr val="bg1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</p:grpSp>
      <p:graphicFrame>
        <p:nvGraphicFramePr>
          <p:cNvPr id="121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2265" y="4541845"/>
          <a:ext cx="1121392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1943</a:t>
                      </a:r>
                      <a:endParaRPr lang="en-US" altLang="ko-KR" sz="9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조흥은행으로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1100" b="0" baseline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행명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변경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122" name="직선 연결선 121">
            <a:extLst>
              <a:ext uri="{FF2B5EF4-FFF2-40B4-BE49-F238E27FC236}">
                <a16:creationId xmlns:a16="http://schemas.microsoft.com/office/drawing/2014/main" id="{3BBCBFFC-9142-40DE-85E7-280AED244FB1}"/>
              </a:ext>
            </a:extLst>
          </p:cNvPr>
          <p:cNvCxnSpPr/>
          <p:nvPr/>
        </p:nvCxnSpPr>
        <p:spPr>
          <a:xfrm>
            <a:off x="2082961" y="5097547"/>
            <a:ext cx="0" cy="149915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3" name="표 11">
            <a:extLst>
              <a:ext uri="{FF2B5EF4-FFF2-40B4-BE49-F238E27FC236}">
                <a16:creationId xmlns:a16="http://schemas.microsoft.com/office/drawing/2014/main" id="{66B51732-862F-4EC8-BE56-A11E324DFF7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93814" y="6085972"/>
          <a:ext cx="1687205" cy="592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7205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9278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2001</a:t>
                      </a:r>
                      <a:endParaRPr lang="en-US" altLang="ko-KR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신한금융지주회사 설립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pic>
        <p:nvPicPr>
          <p:cNvPr id="125" name="그림 124">
            <a:extLst>
              <a:ext uri="{FF2B5EF4-FFF2-40B4-BE49-F238E27FC236}">
                <a16:creationId xmlns:a16="http://schemas.microsoft.com/office/drawing/2014/main" id="{C3FC1D28-64C1-4B63-863D-6D249922F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26" t="669" r="4985" b="-4343"/>
          <a:stretch/>
        </p:blipFill>
        <p:spPr>
          <a:xfrm>
            <a:off x="4139187" y="5418535"/>
            <a:ext cx="5924322" cy="216110"/>
          </a:xfrm>
          <a:prstGeom prst="rect">
            <a:avLst/>
          </a:prstGeom>
        </p:spPr>
      </p:pic>
      <p:sp>
        <p:nvSpPr>
          <p:cNvPr id="126" name="갈매기형 수장 125"/>
          <p:cNvSpPr/>
          <p:nvPr/>
        </p:nvSpPr>
        <p:spPr bwMode="gray">
          <a:xfrm>
            <a:off x="3674386" y="5321632"/>
            <a:ext cx="79200" cy="166909"/>
          </a:xfrm>
          <a:prstGeom prst="chevron">
            <a:avLst>
              <a:gd name="adj" fmla="val 38418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27" name="갈매기형 수장 126"/>
          <p:cNvSpPr/>
          <p:nvPr/>
        </p:nvSpPr>
        <p:spPr bwMode="gray">
          <a:xfrm rot="10800000">
            <a:off x="4059987" y="5425676"/>
            <a:ext cx="79200" cy="183600"/>
          </a:xfrm>
          <a:prstGeom prst="chevron">
            <a:avLst>
              <a:gd name="adj" fmla="val 38418"/>
            </a:avLst>
          </a:prstGeom>
          <a:solidFill>
            <a:schemeClr val="bg1"/>
          </a:solidFill>
          <a:ln w="12700">
            <a:solidFill>
              <a:schemeClr val="bg1"/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28" name="갈매기형 수장 127"/>
          <p:cNvSpPr/>
          <p:nvPr/>
        </p:nvSpPr>
        <p:spPr bwMode="gray">
          <a:xfrm rot="10800000">
            <a:off x="4113430" y="5449237"/>
            <a:ext cx="169773" cy="144000"/>
          </a:xfrm>
          <a:prstGeom prst="chevron">
            <a:avLst>
              <a:gd name="adj" fmla="val 38418"/>
            </a:avLst>
          </a:prstGeom>
          <a:solidFill>
            <a:srgbClr val="0083CD"/>
          </a:solidFill>
          <a:ln w="12700">
            <a:solidFill>
              <a:srgbClr val="0083CD"/>
            </a:solidFill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graphicFrame>
        <p:nvGraphicFramePr>
          <p:cNvPr id="129" name="표 11">
            <a:extLst>
              <a:ext uri="{FF2B5EF4-FFF2-40B4-BE49-F238E27FC236}">
                <a16:creationId xmlns:a16="http://schemas.microsoft.com/office/drawing/2014/main" id="{20AFC76A-B0FF-42FE-9E1F-60BDC515FE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67405" y="5891592"/>
          <a:ext cx="1536064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064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2927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2019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모바일 플랫폼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‘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쏠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(SOL)’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고객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천만 달성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130" name="직선 연결선 129">
            <a:extLst>
              <a:ext uri="{FF2B5EF4-FFF2-40B4-BE49-F238E27FC236}">
                <a16:creationId xmlns:a16="http://schemas.microsoft.com/office/drawing/2014/main" id="{6964AA76-5317-4D1D-96A1-615528B4BA6C}"/>
              </a:ext>
            </a:extLst>
          </p:cNvPr>
          <p:cNvCxnSpPr/>
          <p:nvPr/>
        </p:nvCxnSpPr>
        <p:spPr>
          <a:xfrm>
            <a:off x="8943382" y="5645884"/>
            <a:ext cx="0" cy="199538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8185408" y="2076253"/>
            <a:ext cx="50416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경기</a:t>
            </a:r>
            <a:endParaRPr lang="ko-KR" altLang="en-US" sz="5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64" name="표 11">
            <a:extLst>
              <a:ext uri="{FF2B5EF4-FFF2-40B4-BE49-F238E27FC236}">
                <a16:creationId xmlns:a16="http://schemas.microsoft.com/office/drawing/2014/main" id="{0BAC9C11-7BC3-4F4D-B1A8-CBDE38A6372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21073" y="2036086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186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sp>
        <p:nvSpPr>
          <p:cNvPr id="2" name="직사각형 1"/>
          <p:cNvSpPr/>
          <p:nvPr/>
        </p:nvSpPr>
        <p:spPr>
          <a:xfrm>
            <a:off x="781910" y="3762437"/>
            <a:ext cx="416903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주</a:t>
            </a:r>
            <a:r>
              <a:rPr lang="en-US" altLang="ko-KR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1) </a:t>
            </a:r>
            <a:r>
              <a:rPr lang="ko-KR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총자산 </a:t>
            </a:r>
            <a:r>
              <a:rPr lang="en-US" altLang="ko-KR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은행계정</a:t>
            </a:r>
            <a:r>
              <a:rPr lang="en-US" altLang="ko-KR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별도</a:t>
            </a:r>
            <a:r>
              <a:rPr lang="en-US" altLang="ko-KR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 + </a:t>
            </a:r>
            <a:r>
              <a:rPr lang="ko-KR" alt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종금계정</a:t>
            </a:r>
            <a:r>
              <a:rPr lang="ko-KR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+ </a:t>
            </a:r>
            <a:r>
              <a:rPr lang="ko-KR" altLang="en-US" sz="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신탁계정      주</a:t>
            </a:r>
            <a:r>
              <a:rPr lang="en-US" altLang="ko-KR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2) </a:t>
            </a:r>
            <a:r>
              <a:rPr lang="ko-KR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당기순이익은 </a:t>
            </a:r>
            <a:r>
              <a:rPr lang="ko-KR" alt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연결기준임</a:t>
            </a:r>
            <a:endParaRPr lang="ko-KR" altLang="en-US" sz="600" dirty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1" name="Rectangle 74"/>
          <p:cNvSpPr>
            <a:spLocks noChangeArrowheads="1"/>
          </p:cNvSpPr>
          <p:nvPr/>
        </p:nvSpPr>
        <p:spPr bwMode="gray">
          <a:xfrm>
            <a:off x="448982" y="1664228"/>
            <a:ext cx="4847261" cy="3078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98974" rIns="49486" bIns="49486"/>
          <a:lstStyle/>
          <a:p>
            <a:pPr indent="283503" eaLnBrk="0" fontAlgn="base" latinLnBrk="0" hangingPunct="0">
              <a:lnSpc>
                <a:spcPts val="1732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</a:pPr>
            <a:r>
              <a:rPr lang="ko-KR" altLang="en-US" sz="105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신한은행은</a:t>
            </a:r>
            <a:r>
              <a:rPr lang="en-US" altLang="ko-KR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고객과 직원이 함께 성장하는 대한민국 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leading </a:t>
            </a:r>
            <a:r>
              <a:rPr lang="ko-KR" altLang="en-US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상업은행입니다</a:t>
            </a:r>
            <a:r>
              <a:rPr lang="en-US" altLang="ko-KR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en-US" altLang="ko-KR" sz="105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65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652427"/>
              </p:ext>
            </p:extLst>
          </p:nvPr>
        </p:nvGraphicFramePr>
        <p:xfrm>
          <a:off x="812752" y="2145506"/>
          <a:ext cx="1642406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4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자산</a:t>
                      </a: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총계</a:t>
                      </a: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</a:t>
                      </a: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신탁계정 포함</a:t>
                      </a:r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517.1 </a:t>
                      </a:r>
                      <a:r>
                        <a:rPr lang="ko-KR" altLang="en-US" sz="900" b="0" dirty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r>
                        <a:rPr lang="en-US" altLang="ko-KR" sz="900" b="0" baseline="30000" dirty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1)</a:t>
                      </a: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66" name="표 65">
            <a:extLst>
              <a:ext uri="{FF2B5EF4-FFF2-40B4-BE49-F238E27FC236}">
                <a16:creationId xmlns:a16="http://schemas.microsoft.com/office/drawing/2014/main" id="{F0D46DB2-AAFC-4A66-89C1-001B70CC3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24179"/>
              </p:ext>
            </p:extLst>
          </p:nvPr>
        </p:nvGraphicFramePr>
        <p:xfrm>
          <a:off x="812752" y="3072661"/>
          <a:ext cx="1977949" cy="1085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949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537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2020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년 </a:t>
                      </a:r>
                      <a:r>
                        <a:rPr lang="ko-KR" altLang="en-US" sz="800" b="0" dirty="0" err="1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당기순이익</a:t>
                      </a:r>
                      <a:endParaRPr lang="ko-KR" altLang="en-US" sz="800" b="0" dirty="0" smtClean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2.08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r>
                        <a:rPr lang="en-US" altLang="ko-KR" sz="900" b="0" baseline="3000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2)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129743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288043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542955"/>
                  </a:ext>
                </a:extLst>
              </a:tr>
            </a:tbl>
          </a:graphicData>
        </a:graphic>
      </p:graphicFrame>
      <p:graphicFrame>
        <p:nvGraphicFramePr>
          <p:cNvPr id="67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288276"/>
              </p:ext>
            </p:extLst>
          </p:nvPr>
        </p:nvGraphicFramePr>
        <p:xfrm>
          <a:off x="8911381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기준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sp>
        <p:nvSpPr>
          <p:cNvPr id="62" name="TextBox 61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3722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D528AA6-7F53-4E4C-9DEE-783B1A8AD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3"/>
          <a:stretch/>
        </p:blipFill>
        <p:spPr>
          <a:xfrm>
            <a:off x="603" y="990129"/>
            <a:ext cx="10620756" cy="631732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D528AA6-7F53-4E4C-9DEE-783B1A8AD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13533" r="18984"/>
          <a:stretch/>
        </p:blipFill>
        <p:spPr>
          <a:xfrm>
            <a:off x="-17611" y="990129"/>
            <a:ext cx="7956884" cy="6317323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F8CE8B48-D057-426F-AD90-67F079E1B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1A9CE0F3-2643-4703-8500-5644994C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4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017520B8-5861-4925-BED7-F47E61888794}"/>
              </a:ext>
            </a:extLst>
          </p:cNvPr>
          <p:cNvSpPr/>
          <p:nvPr/>
        </p:nvSpPr>
        <p:spPr>
          <a:xfrm>
            <a:off x="4878933" y="1534405"/>
            <a:ext cx="5294240" cy="5040560"/>
          </a:xfrm>
          <a:prstGeom prst="rect">
            <a:avLst/>
          </a:prstGeom>
          <a:solidFill>
            <a:srgbClr val="021C69">
              <a:alpha val="89804"/>
            </a:srgbClr>
          </a:solidFill>
          <a:ln w="6350">
            <a:solidFill>
              <a:srgbClr val="021C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46" latinLnBrk="0"/>
            <a:endParaRPr lang="ko-KR" altLang="en-US" sz="1800" dirty="0">
              <a:solidFill>
                <a:srgbClr val="021C69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1DDC71-B836-44F0-995C-54A7A84CA8C8}"/>
              </a:ext>
            </a:extLst>
          </p:cNvPr>
          <p:cNvSpPr txBox="1"/>
          <p:nvPr/>
        </p:nvSpPr>
        <p:spPr>
          <a:xfrm>
            <a:off x="5094957" y="4230489"/>
            <a:ext cx="4210417" cy="2285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defTabSz="457246" latinLnBrk="0">
              <a:lnSpc>
                <a:spcPts val="14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ko-KR" sz="110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17</a:t>
            </a:r>
            <a:r>
              <a:rPr lang="ko-KR" altLang="en-US" sz="110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개 </a:t>
            </a:r>
            <a:r>
              <a:rPr lang="ko-KR" altLang="en-US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자회사</a:t>
            </a:r>
            <a:r>
              <a:rPr lang="en-US" altLang="ko-KR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, </a:t>
            </a:r>
            <a:r>
              <a:rPr lang="en-US" altLang="ko-KR" sz="110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30</a:t>
            </a:r>
            <a:r>
              <a:rPr lang="ko-KR" altLang="en-US" sz="110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개 </a:t>
            </a:r>
            <a:r>
              <a:rPr lang="ko-KR" altLang="en-US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손자회사 보유</a:t>
            </a:r>
            <a:r>
              <a:rPr lang="en-US" altLang="ko-KR" sz="110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(2</a:t>
            </a:r>
            <a:r>
              <a:rPr lang="ko-KR" altLang="en-US" sz="1100" dirty="0" smtClean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개 </a:t>
            </a:r>
            <a:r>
              <a:rPr lang="ko-KR" altLang="en-US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증손회사 포함</a:t>
            </a:r>
            <a:r>
              <a:rPr lang="en-US" altLang="ko-KR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)</a:t>
            </a:r>
          </a:p>
          <a:p>
            <a:pPr marL="171450" indent="-171450" defTabSz="457246" latinLnBrk="0">
              <a:lnSpc>
                <a:spcPts val="14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ko-KR" altLang="en-US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주요주주 </a:t>
            </a:r>
            <a:r>
              <a:rPr lang="en-US" altLang="ko-KR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(</a:t>
            </a:r>
            <a:r>
              <a:rPr lang="ko-KR" altLang="en-US" sz="1100" dirty="0" err="1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보통주</a:t>
            </a:r>
            <a:r>
              <a:rPr lang="en-US" altLang="ko-KR" sz="1100" dirty="0">
                <a:solidFill>
                  <a:srgbClr val="6AA3D8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) </a:t>
            </a:r>
          </a:p>
          <a:p>
            <a:pPr marL="360363" indent="-182563" defTabSz="457246" latinLnBrk="0">
              <a:lnSpc>
                <a:spcPts val="1400"/>
              </a:lnSpc>
              <a:spcAft>
                <a:spcPts val="500"/>
              </a:spcAft>
              <a:buFont typeface="하나 L" panose="02020603020101020101" pitchFamily="18" charset="-127"/>
              <a:buChar char="－"/>
            </a:pPr>
            <a:r>
              <a:rPr lang="ko-KR" altLang="en-US" sz="1100" dirty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국민연금공단 </a:t>
            </a:r>
            <a:r>
              <a:rPr lang="en-US" altLang="ko-KR" sz="1100" dirty="0" smtClean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9.81%</a:t>
            </a:r>
            <a:endParaRPr lang="en-US" altLang="ko-KR" sz="1100" dirty="0"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360363" indent="-182563" defTabSz="457246" latinLnBrk="0">
              <a:lnSpc>
                <a:spcPts val="1400"/>
              </a:lnSpc>
              <a:spcAft>
                <a:spcPts val="500"/>
              </a:spcAft>
              <a:buFont typeface="하나 L" panose="02020603020101020101" pitchFamily="18" charset="-127"/>
              <a:buChar char="－"/>
            </a:pPr>
            <a:r>
              <a:rPr lang="en-US" altLang="ko-KR" sz="1100" dirty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BlackRock Fund Advisors </a:t>
            </a:r>
            <a:r>
              <a:rPr lang="en-US" altLang="ko-KR" sz="1100" dirty="0" smtClean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5.63%</a:t>
            </a:r>
            <a:r>
              <a:rPr lang="en-US" altLang="ko-KR" sz="1100" baseline="30000" dirty="0" smtClean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endParaRPr lang="en-US" altLang="ko-KR" sz="1100" baseline="30000" dirty="0"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360363" indent="-182563" defTabSz="457246" latinLnBrk="0">
              <a:lnSpc>
                <a:spcPts val="1400"/>
              </a:lnSpc>
              <a:spcAft>
                <a:spcPts val="500"/>
              </a:spcAft>
              <a:buFont typeface="하나 L" panose="02020603020101020101" pitchFamily="18" charset="-127"/>
              <a:buChar char="－"/>
            </a:pPr>
            <a:r>
              <a:rPr lang="en-US" altLang="ko-KR" sz="1100" dirty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SFG </a:t>
            </a:r>
            <a:r>
              <a:rPr lang="ko-KR" altLang="en-US" sz="1100" dirty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우리사주조합 </a:t>
            </a:r>
            <a:r>
              <a:rPr lang="en-US" altLang="ko-KR" sz="1100" dirty="0" smtClean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4.80%</a:t>
            </a:r>
          </a:p>
          <a:p>
            <a:pPr marL="360363" indent="-182563" defTabSz="457246" latinLnBrk="0">
              <a:lnSpc>
                <a:spcPts val="1400"/>
              </a:lnSpc>
              <a:spcAft>
                <a:spcPts val="500"/>
              </a:spcAft>
              <a:buFont typeface="하나 L" panose="02020603020101020101" pitchFamily="18" charset="-127"/>
              <a:buChar char="－"/>
            </a:pPr>
            <a:r>
              <a:rPr lang="en-US" altLang="ko-KR" sz="1100" dirty="0" smtClean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Centennial Investment Limited 3.96%</a:t>
            </a:r>
            <a:endParaRPr lang="en-US" altLang="ko-KR" sz="1100" dirty="0"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360363" indent="-182563" defTabSz="457246" latinLnBrk="0">
              <a:lnSpc>
                <a:spcPts val="1400"/>
              </a:lnSpc>
              <a:spcAft>
                <a:spcPts val="500"/>
              </a:spcAft>
              <a:buFont typeface="하나 L" panose="02020603020101020101" pitchFamily="18" charset="-127"/>
              <a:buChar char="－"/>
            </a:pPr>
            <a:r>
              <a:rPr lang="en-US" altLang="ko-KR" sz="1100" dirty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BNP </a:t>
            </a:r>
            <a:r>
              <a:rPr lang="en-US" altLang="ko-KR" sz="1100" dirty="0" smtClean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Paribas SA 3.62%</a:t>
            </a:r>
            <a:endParaRPr lang="en-US" altLang="ko-KR" sz="1100" baseline="30000" dirty="0" smtClean="0"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360363" indent="-182563" defTabSz="457246" latinLnBrk="0">
              <a:lnSpc>
                <a:spcPts val="1400"/>
              </a:lnSpc>
              <a:spcAft>
                <a:spcPts val="500"/>
              </a:spcAft>
              <a:buFont typeface="하나 L" panose="02020603020101020101" pitchFamily="18" charset="-127"/>
              <a:buChar char="－"/>
            </a:pPr>
            <a:r>
              <a:rPr lang="en-US" altLang="ko-KR" sz="1100" dirty="0" smtClean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Supreme, L.P. 3.62%</a:t>
            </a:r>
            <a:endParaRPr lang="en-US" altLang="ko-KR" sz="1100" dirty="0"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360363" indent="-182563" defTabSz="457246" latinLnBrk="0">
              <a:lnSpc>
                <a:spcPts val="1400"/>
              </a:lnSpc>
              <a:spcAft>
                <a:spcPts val="500"/>
              </a:spcAft>
              <a:buFont typeface="하나 L" panose="02020603020101020101" pitchFamily="18" charset="-127"/>
              <a:buChar char="－"/>
            </a:pPr>
            <a:r>
              <a:rPr lang="en-US" altLang="ko-KR" sz="1100" dirty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Citi Bank [ADR Dept.] </a:t>
            </a:r>
            <a:r>
              <a:rPr lang="en-US" altLang="ko-KR" sz="1100" dirty="0" smtClean="0">
                <a:solidFill>
                  <a:schemeClr val="bg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2.88%</a:t>
            </a:r>
            <a:endParaRPr lang="en-US" altLang="ko-KR" sz="1100" baseline="30000" dirty="0">
              <a:solidFill>
                <a:schemeClr val="bg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A30941-F256-4A16-8A6C-7EC12A1048B0}"/>
              </a:ext>
            </a:extLst>
          </p:cNvPr>
          <p:cNvSpPr txBox="1"/>
          <p:nvPr/>
        </p:nvSpPr>
        <p:spPr>
          <a:xfrm>
            <a:off x="5420845" y="1314217"/>
            <a:ext cx="4210417" cy="479719"/>
          </a:xfrm>
          <a:prstGeom prst="rect">
            <a:avLst/>
          </a:prstGeom>
          <a:solidFill>
            <a:schemeClr val="bg1"/>
          </a:solidFill>
          <a:ln w="6350">
            <a:solidFill>
              <a:srgbClr val="00358E"/>
            </a:solidFill>
          </a:ln>
        </p:spPr>
        <p:txBody>
          <a:bodyPr wrap="square" tIns="108000" bIns="108000" rtlCol="0" anchor="b">
            <a:spAutoFit/>
          </a:bodyPr>
          <a:lstStyle/>
          <a:p>
            <a:pPr algn="ctr" defTabSz="457246" latinLnBrk="0">
              <a:spcBef>
                <a:spcPts val="500"/>
              </a:spcBef>
              <a:spcAft>
                <a:spcPts val="500"/>
              </a:spcAft>
            </a:pPr>
            <a:r>
              <a:rPr lang="ko-KR" altLang="en-US" sz="1700" dirty="0">
                <a:solidFill>
                  <a:srgbClr val="0035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한눈에 보는 신한금융그룹</a:t>
            </a:r>
            <a:endParaRPr lang="ko-KR" altLang="en-US" sz="1700" dirty="0">
              <a:solidFill>
                <a:srgbClr val="00358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graphicFrame>
        <p:nvGraphicFramePr>
          <p:cNvPr id="29" name="표 7">
            <a:extLst>
              <a:ext uri="{FF2B5EF4-FFF2-40B4-BE49-F238E27FC236}">
                <a16:creationId xmlns:a16="http://schemas.microsoft.com/office/drawing/2014/main" id="{82B7DF72-8CAE-4EF0-872B-E854AE93B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793869"/>
              </p:ext>
            </p:extLst>
          </p:nvPr>
        </p:nvGraphicFramePr>
        <p:xfrm>
          <a:off x="5130961" y="2142257"/>
          <a:ext cx="1375509" cy="1062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50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b="0" dirty="0" err="1" smtClean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당기순이익</a:t>
                      </a:r>
                      <a:endParaRPr lang="ko-KR" altLang="en-US" sz="1050" b="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800" dirty="0" smtClean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3.41</a:t>
                      </a:r>
                      <a:r>
                        <a:rPr lang="en-US" altLang="ko-KR" sz="1200" dirty="0" smtClean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lang="ko-KR" altLang="en-US" sz="120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조원</a:t>
                      </a:r>
                    </a:p>
                  </a:txBody>
                  <a:tcPr marL="91454" marR="91454" marT="108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30" name="표 7">
            <a:extLst>
              <a:ext uri="{FF2B5EF4-FFF2-40B4-BE49-F238E27FC236}">
                <a16:creationId xmlns:a16="http://schemas.microsoft.com/office/drawing/2014/main" id="{A223EDF7-FB5C-4032-B641-98D595123A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992643"/>
              </p:ext>
            </p:extLst>
          </p:nvPr>
        </p:nvGraphicFramePr>
        <p:xfrm>
          <a:off x="6826741" y="2142257"/>
          <a:ext cx="1375509" cy="1062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50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b="0" dirty="0" err="1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연결총자산</a:t>
                      </a:r>
                      <a:endParaRPr lang="ko-KR" altLang="en-US" sz="1050" b="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800" dirty="0" smtClean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605</a:t>
                      </a:r>
                      <a:r>
                        <a:rPr lang="en-US" altLang="ko-KR" sz="1200" dirty="0" smtClean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lang="ko-KR" altLang="en-US" sz="120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조원</a:t>
                      </a:r>
                    </a:p>
                  </a:txBody>
                  <a:tcPr marL="91454" marR="91454" marT="108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31" name="표 7">
            <a:extLst>
              <a:ext uri="{FF2B5EF4-FFF2-40B4-BE49-F238E27FC236}">
                <a16:creationId xmlns:a16="http://schemas.microsoft.com/office/drawing/2014/main" id="{51137B8C-4E38-45E5-9E8B-A7C258894B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444154"/>
              </p:ext>
            </p:extLst>
          </p:nvPr>
        </p:nvGraphicFramePr>
        <p:xfrm>
          <a:off x="8522522" y="2142257"/>
          <a:ext cx="1375509" cy="1062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50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시가총액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800" dirty="0" smtClean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16.6</a:t>
                      </a:r>
                      <a:r>
                        <a:rPr lang="en-US" altLang="ko-KR" sz="1200" dirty="0" smtClean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lang="ko-KR" altLang="en-US" sz="120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조원</a:t>
                      </a:r>
                    </a:p>
                  </a:txBody>
                  <a:tcPr marL="91454" marR="91454" marT="108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32" name="표 7">
            <a:extLst>
              <a:ext uri="{FF2B5EF4-FFF2-40B4-BE49-F238E27FC236}">
                <a16:creationId xmlns:a16="http://schemas.microsoft.com/office/drawing/2014/main" id="{1917C8A8-A3CA-4903-8475-E8059F5C9D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878915"/>
              </p:ext>
            </p:extLst>
          </p:nvPr>
        </p:nvGraphicFramePr>
        <p:xfrm>
          <a:off x="5130961" y="3263669"/>
          <a:ext cx="1375509" cy="1062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50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5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ROA</a:t>
                      </a:r>
                      <a:endParaRPr lang="ko-KR" altLang="en-US" sz="1050" b="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800" dirty="0" smtClean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0.60</a:t>
                      </a:r>
                      <a:r>
                        <a:rPr lang="en-US" altLang="ko-KR" sz="1200" dirty="0" smtClean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%</a:t>
                      </a:r>
                      <a:endParaRPr lang="ko-KR" altLang="en-US" sz="120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108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33" name="표 7">
            <a:extLst>
              <a:ext uri="{FF2B5EF4-FFF2-40B4-BE49-F238E27FC236}">
                <a16:creationId xmlns:a16="http://schemas.microsoft.com/office/drawing/2014/main" id="{CB2FA4F9-5B7C-47CE-B939-DEE6B9DA3C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031685"/>
              </p:ext>
            </p:extLst>
          </p:nvPr>
        </p:nvGraphicFramePr>
        <p:xfrm>
          <a:off x="6826741" y="3263669"/>
          <a:ext cx="1375509" cy="1062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50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5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ROE</a:t>
                      </a:r>
                      <a:endParaRPr lang="ko-KR" altLang="en-US" sz="1050" b="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800" dirty="0" smtClean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8.43</a:t>
                      </a:r>
                      <a:r>
                        <a:rPr lang="en-US" altLang="ko-KR" sz="1200" dirty="0" smtClean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lang="en-US" altLang="ko-KR" sz="120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%</a:t>
                      </a:r>
                      <a:endParaRPr lang="ko-KR" altLang="en-US" sz="120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108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34" name="표 7">
            <a:extLst>
              <a:ext uri="{FF2B5EF4-FFF2-40B4-BE49-F238E27FC236}">
                <a16:creationId xmlns:a16="http://schemas.microsoft.com/office/drawing/2014/main" id="{24375025-D8A4-4243-A4A0-E6515873FF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708150"/>
              </p:ext>
            </p:extLst>
          </p:nvPr>
        </p:nvGraphicFramePr>
        <p:xfrm>
          <a:off x="8522522" y="3263669"/>
          <a:ext cx="1375509" cy="10621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50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3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5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임직원 수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738082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280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</a:t>
                      </a:r>
                      <a:r>
                        <a:rPr lang="ko-KR" altLang="en-US" sz="2800" dirty="0">
                          <a:solidFill>
                            <a:srgbClr val="6AA3D8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만</a:t>
                      </a:r>
                      <a:r>
                        <a:rPr lang="ko-KR" altLang="en-US" sz="120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여 명</a:t>
                      </a:r>
                    </a:p>
                  </a:txBody>
                  <a:tcPr marL="91454" marR="91454" marT="10800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3480718E-C72E-48E4-8DAA-2AAEB02C3DDC}"/>
              </a:ext>
            </a:extLst>
          </p:cNvPr>
          <p:cNvSpPr txBox="1"/>
          <p:nvPr/>
        </p:nvSpPr>
        <p:spPr>
          <a:xfrm>
            <a:off x="5779033" y="1885645"/>
            <a:ext cx="42104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551" indent="-252551" algn="r" eaLnBrk="0" latinLnBrk="0" hangingPunct="0">
              <a:buClr>
                <a:srgbClr val="F2C138"/>
              </a:buClr>
              <a:buSzPct val="80000"/>
            </a:pPr>
            <a:r>
              <a:rPr lang="en-US" altLang="zh-CN" sz="10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(</a:t>
            </a:r>
            <a:r>
              <a:rPr lang="en-US" altLang="zh-CN" sz="1000" dirty="0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2020</a:t>
            </a:r>
            <a:r>
              <a:rPr lang="ko-KR" altLang="en-US" sz="1000" dirty="0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년말 </a:t>
            </a:r>
            <a:r>
              <a:rPr lang="ko-KR" altLang="en-US" sz="10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기준</a:t>
            </a:r>
            <a:r>
              <a:rPr lang="en-US" altLang="ko-KR" sz="10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)</a:t>
            </a:r>
            <a:endParaRPr lang="zh-CN" altLang="en-US" sz="1000" dirty="0">
              <a:solidFill>
                <a:schemeClr val="bg1"/>
              </a:solidFill>
              <a:latin typeface="원신한 Medium" panose="020B0603000000000000" pitchFamily="50" charset="-127"/>
              <a:ea typeface="-윤고딕360" panose="02030504000101010101" pitchFamily="18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58ABF6-E377-4E46-A9E9-38085610FFEB}"/>
              </a:ext>
            </a:extLst>
          </p:cNvPr>
          <p:cNvSpPr txBox="1"/>
          <p:nvPr/>
        </p:nvSpPr>
        <p:spPr>
          <a:xfrm>
            <a:off x="4844980" y="6671760"/>
            <a:ext cx="53478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aseline="300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NOTE 1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BlackRock Fund Advisors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가 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공시한 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‘</a:t>
            </a:r>
            <a:r>
              <a:rPr lang="ko-KR" altLang="en-US" sz="900" dirty="0" err="1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주식등의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대량보유상황보고서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’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기준 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(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2018.09.27)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58ABF6-E377-4E46-A9E9-38085610FFEB}"/>
              </a:ext>
            </a:extLst>
          </p:cNvPr>
          <p:cNvSpPr txBox="1"/>
          <p:nvPr/>
        </p:nvSpPr>
        <p:spPr>
          <a:xfrm>
            <a:off x="10747585" y="6671760"/>
            <a:ext cx="53478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aseline="300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NOTE 1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국민연금공단이 공시한 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‘</a:t>
            </a:r>
            <a:r>
              <a:rPr lang="ko-KR" altLang="en-US" sz="900" dirty="0" err="1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주식등의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대량보유상황보고서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’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기준 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(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2020.02.07)</a:t>
            </a:r>
          </a:p>
          <a:p>
            <a:r>
              <a:rPr lang="en-US" altLang="ko-KR" sz="900" baseline="300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NOTE 2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BlackRock Fund Advisors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가 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공시한 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‘</a:t>
            </a:r>
            <a:r>
              <a:rPr lang="ko-KR" altLang="en-US" sz="900" dirty="0" err="1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주식등의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대량보유상황보고서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’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기준 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(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2018.09.27)</a:t>
            </a:r>
          </a:p>
          <a:p>
            <a:r>
              <a:rPr lang="en-US" altLang="ko-KR" sz="900" baseline="300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NOTE </a:t>
            </a:r>
            <a:r>
              <a:rPr lang="en-US" altLang="ko-KR" sz="900" baseline="300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3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2020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년 신한금융지주 반기보고서 기준  </a:t>
            </a:r>
            <a:r>
              <a:rPr lang="en-US" altLang="ko-KR" sz="900" baseline="300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NOTE </a:t>
            </a:r>
            <a:r>
              <a:rPr lang="en-US" altLang="ko-KR" sz="900" baseline="300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4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2019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년 신한금융지주회사 현황 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(</a:t>
            </a:r>
            <a:r>
              <a:rPr lang="ko-KR" altLang="en-US" sz="900" dirty="0" err="1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경영공시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)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기준</a:t>
            </a:r>
            <a:endParaRPr lang="ko-KR" altLang="ko-KR" sz="900" dirty="0">
              <a:latin typeface="원신한 Light" pitchFamily="50" charset="-127"/>
              <a:ea typeface="원신한 Light" pitchFamily="50" charset="-127"/>
              <a:cs typeface="Arial" pitchFamily="34" charset="0"/>
            </a:endParaRPr>
          </a:p>
        </p:txBody>
      </p:sp>
      <p:sp>
        <p:nvSpPr>
          <p:cNvPr id="23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8603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3315331" y="4274199"/>
            <a:ext cx="1538563" cy="2560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7" name="차트 36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5987295" y="4492225"/>
          <a:ext cx="3832116" cy="1913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차트 29">
            <a:extLst>
              <a:ext uri="{FF2B5EF4-FFF2-40B4-BE49-F238E27FC236}">
                <a16:creationId xmlns:a16="http://schemas.microsoft.com/office/drawing/2014/main" id="{34B5A35C-7695-4C05-BC5F-79198A7C9CF4}"/>
              </a:ext>
            </a:extLst>
          </p:cNvPr>
          <p:cNvGraphicFramePr/>
          <p:nvPr>
            <p:extLst/>
          </p:nvPr>
        </p:nvGraphicFramePr>
        <p:xfrm>
          <a:off x="5493990" y="1842387"/>
          <a:ext cx="2978576" cy="1985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40</a:t>
            </a:fld>
            <a:endParaRPr lang="ko-KR" altLang="en-US" dirty="0"/>
          </a:p>
        </p:txBody>
      </p:sp>
      <p:sp>
        <p:nvSpPr>
          <p:cNvPr id="19" name="텍스트 개체 틀 18"/>
          <p:cNvSpPr>
            <a:spLocks noGrp="1"/>
          </p:cNvSpPr>
          <p:nvPr>
            <p:ph type="body" idx="13"/>
          </p:nvPr>
        </p:nvSpPr>
        <p:spPr>
          <a:xfrm>
            <a:off x="720295" y="4072030"/>
            <a:ext cx="4500673" cy="291467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500" dirty="0"/>
              <a:t>자산건전성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%)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0" name="텍스트 개체 틀 19"/>
          <p:cNvSpPr>
            <a:spLocks noGrp="1"/>
          </p:cNvSpPr>
          <p:nvPr>
            <p:ph type="body" idx="15"/>
          </p:nvPr>
        </p:nvSpPr>
        <p:spPr>
          <a:xfrm>
            <a:off x="5400994" y="4072030"/>
            <a:ext cx="4500673" cy="291467"/>
          </a:xfrm>
        </p:spPr>
        <p:txBody>
          <a:bodyPr>
            <a:noAutofit/>
          </a:bodyPr>
          <a:lstStyle/>
          <a:p>
            <a:pPr algn="l"/>
            <a:r>
              <a:rPr lang="en-US" altLang="ko-KR" sz="1500" dirty="0"/>
              <a:t>ROA / ROE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%)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1" name="텍스트 개체 틀 20"/>
          <p:cNvSpPr>
            <a:spLocks noGrp="1"/>
          </p:cNvSpPr>
          <p:nvPr>
            <p:ph type="body" idx="16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ko-KR" altLang="en-US" sz="1500" dirty="0" err="1"/>
              <a:t>당기순이익</a:t>
            </a:r>
            <a:r>
              <a:rPr lang="ko-KR" altLang="en-US" sz="1500" dirty="0"/>
              <a:t>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연결기준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십억원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4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2" name="텍스트 개체 틀 21"/>
          <p:cNvSpPr>
            <a:spLocks noGrp="1"/>
          </p:cNvSpPr>
          <p:nvPr>
            <p:ph type="body" idx="17"/>
          </p:nvPr>
        </p:nvSpPr>
        <p:spPr/>
        <p:txBody>
          <a:bodyPr>
            <a:noAutofit/>
          </a:bodyPr>
          <a:lstStyle/>
          <a:p>
            <a:pPr algn="l"/>
            <a:r>
              <a:rPr lang="ko-KR" altLang="en-US" sz="1500" dirty="0"/>
              <a:t>총자산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조원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시장 지위</a:t>
            </a:r>
            <a:endParaRPr lang="ko-KR" altLang="en-US" dirty="0"/>
          </a:p>
        </p:txBody>
      </p:sp>
      <p:graphicFrame>
        <p:nvGraphicFramePr>
          <p:cNvPr id="55" name="차트 54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5746083" y="4997920"/>
          <a:ext cx="3832116" cy="1407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6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4100" y="6044262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31" name="차트 30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1003210" y="1750293"/>
          <a:ext cx="3832116" cy="2049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3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1226" y="3174624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34" name="차트 33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5746083" y="1650189"/>
          <a:ext cx="3832116" cy="2151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5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4100" y="3176106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cxnSp>
        <p:nvCxnSpPr>
          <p:cNvPr id="5" name="직선 연결선 4"/>
          <p:cNvCxnSpPr/>
          <p:nvPr/>
        </p:nvCxnSpPr>
        <p:spPr>
          <a:xfrm flipH="1">
            <a:off x="5923663" y="6265006"/>
            <a:ext cx="36745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차트 35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1244422" y="4584049"/>
          <a:ext cx="3832116" cy="1821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38" name="직선 연결선 37"/>
          <p:cNvCxnSpPr/>
          <p:nvPr/>
        </p:nvCxnSpPr>
        <p:spPr>
          <a:xfrm flipH="1">
            <a:off x="1210379" y="6266483"/>
            <a:ext cx="36745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차트 50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1003210" y="5265493"/>
          <a:ext cx="3832116" cy="114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52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1226" y="6042781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1238310" y="6321636"/>
          <a:ext cx="3632532" cy="3137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8133">
                  <a:extLst>
                    <a:ext uri="{9D8B030D-6E8A-4147-A177-3AD203B41FA5}">
                      <a16:colId xmlns:a16="http://schemas.microsoft.com/office/drawing/2014/main" val="1362769909"/>
                    </a:ext>
                  </a:extLst>
                </a:gridCol>
                <a:gridCol w="908133">
                  <a:extLst>
                    <a:ext uri="{9D8B030D-6E8A-4147-A177-3AD203B41FA5}">
                      <a16:colId xmlns:a16="http://schemas.microsoft.com/office/drawing/2014/main" val="3233813469"/>
                    </a:ext>
                  </a:extLst>
                </a:gridCol>
                <a:gridCol w="908133">
                  <a:extLst>
                    <a:ext uri="{9D8B030D-6E8A-4147-A177-3AD203B41FA5}">
                      <a16:colId xmlns:a16="http://schemas.microsoft.com/office/drawing/2014/main" val="4118143121"/>
                    </a:ext>
                  </a:extLst>
                </a:gridCol>
                <a:gridCol w="908133">
                  <a:extLst>
                    <a:ext uri="{9D8B030D-6E8A-4147-A177-3AD203B41FA5}">
                      <a16:colId xmlns:a16="http://schemas.microsoft.com/office/drawing/2014/main" val="2070837540"/>
                    </a:ext>
                  </a:extLst>
                </a:gridCol>
              </a:tblGrid>
              <a:tr h="3137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B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C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extLst>
                  <a:ext uri="{0D108BD9-81ED-4DB2-BD59-A6C34878D82A}">
                    <a16:rowId xmlns:a16="http://schemas.microsoft.com/office/drawing/2014/main" val="1300228505"/>
                  </a:ext>
                </a:extLst>
              </a:tr>
            </a:tbl>
          </a:graphicData>
        </a:graphic>
      </p:graphicFrame>
      <p:graphicFrame>
        <p:nvGraphicFramePr>
          <p:cNvPr id="39" name="표 38"/>
          <p:cNvGraphicFramePr>
            <a:graphicFrameLocks noGrp="1"/>
          </p:cNvGraphicFramePr>
          <p:nvPr/>
        </p:nvGraphicFramePr>
        <p:xfrm>
          <a:off x="5976234" y="6321636"/>
          <a:ext cx="3632532" cy="3137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08133">
                  <a:extLst>
                    <a:ext uri="{9D8B030D-6E8A-4147-A177-3AD203B41FA5}">
                      <a16:colId xmlns:a16="http://schemas.microsoft.com/office/drawing/2014/main" val="1362769909"/>
                    </a:ext>
                  </a:extLst>
                </a:gridCol>
                <a:gridCol w="908133">
                  <a:extLst>
                    <a:ext uri="{9D8B030D-6E8A-4147-A177-3AD203B41FA5}">
                      <a16:colId xmlns:a16="http://schemas.microsoft.com/office/drawing/2014/main" val="3233813469"/>
                    </a:ext>
                  </a:extLst>
                </a:gridCol>
                <a:gridCol w="908133">
                  <a:extLst>
                    <a:ext uri="{9D8B030D-6E8A-4147-A177-3AD203B41FA5}">
                      <a16:colId xmlns:a16="http://schemas.microsoft.com/office/drawing/2014/main" val="4118143121"/>
                    </a:ext>
                  </a:extLst>
                </a:gridCol>
                <a:gridCol w="908133">
                  <a:extLst>
                    <a:ext uri="{9D8B030D-6E8A-4147-A177-3AD203B41FA5}">
                      <a16:colId xmlns:a16="http://schemas.microsoft.com/office/drawing/2014/main" val="2070837540"/>
                    </a:ext>
                  </a:extLst>
                </a:gridCol>
              </a:tblGrid>
              <a:tr h="31374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B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C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extLst>
                  <a:ext uri="{0D108BD9-81ED-4DB2-BD59-A6C34878D82A}">
                    <a16:rowId xmlns:a16="http://schemas.microsoft.com/office/drawing/2014/main" val="1300228505"/>
                  </a:ext>
                </a:extLst>
              </a:tr>
            </a:tbl>
          </a:graphicData>
        </a:graphic>
      </p:graphicFrame>
      <p:graphicFrame>
        <p:nvGraphicFramePr>
          <p:cNvPr id="25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53795" y="4287662"/>
          <a:ext cx="1232380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7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132702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연체율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26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39830" y="4287662"/>
          <a:ext cx="1232380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27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145753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D3A243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D3A243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고정이하비율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sp>
        <p:nvSpPr>
          <p:cNvPr id="28" name="모서리가 둥근 직사각형 27"/>
          <p:cNvSpPr/>
          <p:nvPr/>
        </p:nvSpPr>
        <p:spPr>
          <a:xfrm>
            <a:off x="8271682" y="4289971"/>
            <a:ext cx="1210067" cy="2560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9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10145" y="4303435"/>
          <a:ext cx="1232380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7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132702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ROA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32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96181" y="4303435"/>
          <a:ext cx="1232380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27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145753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D3A243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D3A243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ROE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pic>
        <p:nvPicPr>
          <p:cNvPr id="40" name="그림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12" y="-989751"/>
            <a:ext cx="4326673" cy="3060000"/>
          </a:xfrm>
          <a:prstGeom prst="rect">
            <a:avLst/>
          </a:prstGeom>
        </p:spPr>
      </p:pic>
      <p:graphicFrame>
        <p:nvGraphicFramePr>
          <p:cNvPr id="43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288276"/>
              </p:ext>
            </p:extLst>
          </p:nvPr>
        </p:nvGraphicFramePr>
        <p:xfrm>
          <a:off x="8911381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기준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838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차트 34">
            <a:extLst>
              <a:ext uri="{FF2B5EF4-FFF2-40B4-BE49-F238E27FC236}">
                <a16:creationId xmlns:a16="http://schemas.microsoft.com/office/drawing/2014/main" id="{A48A0EDB-A7AE-45DC-B7F7-DBA235ADA01C}"/>
              </a:ext>
            </a:extLst>
          </p:cNvPr>
          <p:cNvGraphicFramePr/>
          <p:nvPr>
            <p:extLst/>
          </p:nvPr>
        </p:nvGraphicFramePr>
        <p:xfrm>
          <a:off x="1062509" y="3942457"/>
          <a:ext cx="3767875" cy="1804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차트 12"/>
          <p:cNvGraphicFramePr/>
          <p:nvPr>
            <p:extLst/>
          </p:nvPr>
        </p:nvGraphicFramePr>
        <p:xfrm>
          <a:off x="5939195" y="4257690"/>
          <a:ext cx="3756672" cy="2212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41</a:t>
            </a:fld>
            <a:endParaRPr lang="ko-KR" altLang="en-US" dirty="0"/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주요 재무 현황</a:t>
            </a:r>
            <a:endParaRPr lang="ko-KR" altLang="en-US" dirty="0"/>
          </a:p>
        </p:txBody>
      </p:sp>
      <p:graphicFrame>
        <p:nvGraphicFramePr>
          <p:cNvPr id="36" name="차트 35">
            <a:extLst>
              <a:ext uri="{FF2B5EF4-FFF2-40B4-BE49-F238E27FC236}">
                <a16:creationId xmlns:a16="http://schemas.microsoft.com/office/drawing/2014/main" id="{34B5A35C-7695-4C05-BC5F-79198A7C9CF4}"/>
              </a:ext>
            </a:extLst>
          </p:cNvPr>
          <p:cNvGraphicFramePr/>
          <p:nvPr>
            <p:extLst/>
          </p:nvPr>
        </p:nvGraphicFramePr>
        <p:xfrm>
          <a:off x="5493990" y="1842387"/>
          <a:ext cx="2978576" cy="1985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텍스트 개체 틀 18"/>
          <p:cNvSpPr>
            <a:spLocks noGrp="1"/>
          </p:cNvSpPr>
          <p:nvPr>
            <p:ph type="body" idx="13"/>
          </p:nvPr>
        </p:nvSpPr>
        <p:spPr>
          <a:xfrm>
            <a:off x="720295" y="4072030"/>
            <a:ext cx="4500673" cy="291467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500" dirty="0"/>
              <a:t>자산건전성 지표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%)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9" name="텍스트 개체 틀 19"/>
          <p:cNvSpPr>
            <a:spLocks noGrp="1"/>
          </p:cNvSpPr>
          <p:nvPr>
            <p:ph type="body" idx="15"/>
          </p:nvPr>
        </p:nvSpPr>
        <p:spPr>
          <a:xfrm>
            <a:off x="5400994" y="4072030"/>
            <a:ext cx="4500673" cy="291467"/>
          </a:xfrm>
        </p:spPr>
        <p:txBody>
          <a:bodyPr>
            <a:noAutofit/>
          </a:bodyPr>
          <a:lstStyle/>
          <a:p>
            <a:pPr algn="l"/>
            <a:r>
              <a:rPr lang="ko-KR" altLang="en-US" sz="1500" dirty="0"/>
              <a:t>자본적정성</a:t>
            </a:r>
            <a:r>
              <a:rPr lang="en-US" altLang="ko-KR" sz="1500" dirty="0"/>
              <a:t>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%)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1" name="텍스트 개체 틀 20"/>
          <p:cNvSpPr>
            <a:spLocks noGrp="1"/>
          </p:cNvSpPr>
          <p:nvPr>
            <p:ph type="body" idx="16"/>
          </p:nvPr>
        </p:nvSpPr>
        <p:spPr>
          <a:xfrm>
            <a:off x="720295" y="1358723"/>
            <a:ext cx="4500673" cy="291467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500" dirty="0" err="1"/>
              <a:t>당기순이익</a:t>
            </a:r>
            <a:r>
              <a:rPr lang="ko-KR" altLang="en-US" sz="1500" dirty="0"/>
              <a:t>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연결기준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십억원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4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2" name="텍스트 개체 틀 21"/>
          <p:cNvSpPr>
            <a:spLocks noGrp="1"/>
          </p:cNvSpPr>
          <p:nvPr>
            <p:ph type="body" idx="17"/>
          </p:nvPr>
        </p:nvSpPr>
        <p:spPr>
          <a:xfrm>
            <a:off x="5400994" y="1358723"/>
            <a:ext cx="4500673" cy="291467"/>
          </a:xfrm>
        </p:spPr>
        <p:txBody>
          <a:bodyPr>
            <a:noAutofit/>
          </a:bodyPr>
          <a:lstStyle/>
          <a:p>
            <a:pPr algn="l"/>
            <a:r>
              <a:rPr lang="ko-KR" altLang="en-US" sz="1500" dirty="0"/>
              <a:t>수익성</a:t>
            </a:r>
            <a:r>
              <a:rPr lang="en-US" altLang="ko-KR" sz="1500" dirty="0"/>
              <a:t>: ROA, ROE</a:t>
            </a:r>
            <a:r>
              <a:rPr lang="ko-KR" altLang="en-US" sz="1500" dirty="0"/>
              <a:t>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%)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54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09078" y="5866481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55" name="차트 54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1003210" y="1968640"/>
          <a:ext cx="3832116" cy="1831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6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8662" y="3224538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pic>
        <p:nvPicPr>
          <p:cNvPr id="63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74856" y="6268360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26" name="차트 25">
            <a:extLst>
              <a:ext uri="{FF2B5EF4-FFF2-40B4-BE49-F238E27FC236}">
                <a16:creationId xmlns:a16="http://schemas.microsoft.com/office/drawing/2014/main" id="{A48A0EDB-A7AE-45DC-B7F7-DBA235ADA01C}"/>
              </a:ext>
            </a:extLst>
          </p:cNvPr>
          <p:cNvGraphicFramePr/>
          <p:nvPr>
            <p:extLst/>
          </p:nvPr>
        </p:nvGraphicFramePr>
        <p:xfrm>
          <a:off x="6075878" y="1840528"/>
          <a:ext cx="3451002" cy="145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5" name="차트 24">
            <a:extLst>
              <a:ext uri="{FF2B5EF4-FFF2-40B4-BE49-F238E27FC236}">
                <a16:creationId xmlns:a16="http://schemas.microsoft.com/office/drawing/2014/main" id="{A48A0EDB-A7AE-45DC-B7F7-DBA235ADA01C}"/>
              </a:ext>
            </a:extLst>
          </p:cNvPr>
          <p:cNvGraphicFramePr/>
          <p:nvPr>
            <p:extLst/>
          </p:nvPr>
        </p:nvGraphicFramePr>
        <p:xfrm>
          <a:off x="6074610" y="2442377"/>
          <a:ext cx="3451002" cy="129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" name="차트 8"/>
          <p:cNvGraphicFramePr/>
          <p:nvPr>
            <p:extLst/>
          </p:nvPr>
        </p:nvGraphicFramePr>
        <p:xfrm>
          <a:off x="1056330" y="4668703"/>
          <a:ext cx="3778996" cy="1799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4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3236" y="5865202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37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24998" y="6432087"/>
          <a:ext cx="1232380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7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132702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고정이하비율 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40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05093" y="6432087"/>
          <a:ext cx="1232380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27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145753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연체율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41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01055" y="6431447"/>
          <a:ext cx="1360419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27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264792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D3A243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 </a:t>
                      </a:r>
                      <a:endParaRPr lang="ko-KR" altLang="en-US" sz="8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고정이하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충당금 적립비율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42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051723" y="6431447"/>
          <a:ext cx="1232380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7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132702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Tier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1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43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131818" y="6431447"/>
          <a:ext cx="1232380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627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145753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Tier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2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6127643" y="4522617"/>
            <a:ext cx="603772" cy="26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15.7</a:t>
            </a:r>
            <a:endParaRPr lang="ko-KR" altLang="en-US" sz="105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24538" y="4524099"/>
            <a:ext cx="603772" cy="26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15.6</a:t>
            </a:r>
            <a:endParaRPr lang="ko-KR" altLang="en-US" sz="105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218153" y="4489448"/>
            <a:ext cx="603772" cy="26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15.9</a:t>
            </a:r>
            <a:endParaRPr lang="ko-KR" altLang="en-US" sz="105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12" y="-989751"/>
            <a:ext cx="4326673" cy="30600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518040" y="4491753"/>
            <a:ext cx="603772" cy="26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16.0</a:t>
            </a:r>
            <a:endParaRPr lang="ko-KR" altLang="en-US" sz="105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893999" y="4310362"/>
            <a:ext cx="6037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18.5</a:t>
            </a:r>
            <a:endParaRPr lang="ko-KR" altLang="en-US" sz="1050" b="1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46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288276"/>
              </p:ext>
            </p:extLst>
          </p:nvPr>
        </p:nvGraphicFramePr>
        <p:xfrm>
          <a:off x="8911381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기준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380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차트 29">
            <a:extLst>
              <a:ext uri="{FF2B5EF4-FFF2-40B4-BE49-F238E27FC236}">
                <a16:creationId xmlns:a16="http://schemas.microsoft.com/office/drawing/2014/main" id="{34B5A35C-7695-4C05-BC5F-79198A7C9CF4}"/>
              </a:ext>
            </a:extLst>
          </p:cNvPr>
          <p:cNvGraphicFramePr/>
          <p:nvPr>
            <p:extLst/>
          </p:nvPr>
        </p:nvGraphicFramePr>
        <p:xfrm>
          <a:off x="5493990" y="1842387"/>
          <a:ext cx="2978576" cy="1985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42</a:t>
            </a:fld>
            <a:endParaRPr lang="ko-KR" altLang="en-US" dirty="0"/>
          </a:p>
        </p:txBody>
      </p:sp>
      <p:sp>
        <p:nvSpPr>
          <p:cNvPr id="19" name="텍스트 개체 틀 18"/>
          <p:cNvSpPr>
            <a:spLocks noGrp="1"/>
          </p:cNvSpPr>
          <p:nvPr>
            <p:ph type="body" idx="13"/>
          </p:nvPr>
        </p:nvSpPr>
        <p:spPr>
          <a:xfrm>
            <a:off x="720295" y="4072030"/>
            <a:ext cx="4500673" cy="291467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500" dirty="0" smtClean="0"/>
              <a:t>안정적인 </a:t>
            </a:r>
            <a:r>
              <a:rPr lang="ko-KR" altLang="en-US" sz="1500" dirty="0" err="1"/>
              <a:t>비용효율성</a:t>
            </a:r>
            <a:endParaRPr lang="ko-KR" altLang="en-US" sz="1500" dirty="0"/>
          </a:p>
        </p:txBody>
      </p:sp>
      <p:sp>
        <p:nvSpPr>
          <p:cNvPr id="20" name="텍스트 개체 틀 19"/>
          <p:cNvSpPr>
            <a:spLocks noGrp="1"/>
          </p:cNvSpPr>
          <p:nvPr>
            <p:ph type="body" idx="15"/>
          </p:nvPr>
        </p:nvSpPr>
        <p:spPr>
          <a:xfrm>
            <a:off x="5400994" y="4072030"/>
            <a:ext cx="4500673" cy="291467"/>
          </a:xfrm>
        </p:spPr>
        <p:txBody>
          <a:bodyPr>
            <a:noAutofit/>
          </a:bodyPr>
          <a:lstStyle/>
          <a:p>
            <a:pPr algn="l"/>
            <a:r>
              <a:rPr lang="ko-KR" altLang="en-US" sz="1500" dirty="0" smtClean="0"/>
              <a:t>우수한 글로벌 시장지위</a:t>
            </a:r>
            <a:endParaRPr lang="ko-KR" altLang="en-US" sz="1500" dirty="0"/>
          </a:p>
        </p:txBody>
      </p:sp>
      <p:sp>
        <p:nvSpPr>
          <p:cNvPr id="21" name="텍스트 개체 틀 20"/>
          <p:cNvSpPr>
            <a:spLocks noGrp="1"/>
          </p:cNvSpPr>
          <p:nvPr>
            <p:ph type="body" idx="16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ko-KR" altLang="en-US" sz="1500" dirty="0" err="1"/>
              <a:t>균형잡힌</a:t>
            </a:r>
            <a:r>
              <a:rPr lang="ko-KR" altLang="en-US" sz="1500" dirty="0"/>
              <a:t> 자산 포트폴리오</a:t>
            </a:r>
          </a:p>
        </p:txBody>
      </p:sp>
      <p:sp>
        <p:nvSpPr>
          <p:cNvPr id="22" name="텍스트 개체 틀 21"/>
          <p:cNvSpPr>
            <a:spLocks noGrp="1"/>
          </p:cNvSpPr>
          <p:nvPr>
            <p:ph type="body" idx="17"/>
          </p:nvPr>
        </p:nvSpPr>
        <p:spPr/>
        <p:txBody>
          <a:bodyPr>
            <a:noAutofit/>
          </a:bodyPr>
          <a:lstStyle/>
          <a:p>
            <a:pPr algn="l"/>
            <a:r>
              <a:rPr lang="ko-KR" altLang="en-US" sz="1500" dirty="0"/>
              <a:t>안정적인 조달 기반</a:t>
            </a: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핵심 역량</a:t>
            </a:r>
            <a:endParaRPr lang="ko-KR" altLang="en-US" dirty="0"/>
          </a:p>
        </p:txBody>
      </p:sp>
      <p:graphicFrame>
        <p:nvGraphicFramePr>
          <p:cNvPr id="28" name="차트 27">
            <a:extLst>
              <a:ext uri="{FF2B5EF4-FFF2-40B4-BE49-F238E27FC236}">
                <a16:creationId xmlns:a16="http://schemas.microsoft.com/office/drawing/2014/main" id="{7228CB4E-3C98-41BB-93CF-F2B7D5E21E5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67958" y="1845330"/>
          <a:ext cx="2754413" cy="1836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" name="표 11">
            <a:extLst>
              <a:ext uri="{FF2B5EF4-FFF2-40B4-BE49-F238E27FC236}">
                <a16:creationId xmlns:a16="http://schemas.microsoft.com/office/drawing/2014/main" id="{1B9476D9-607C-430A-A1D4-907574B4B44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36757" y="2033158"/>
          <a:ext cx="2077303" cy="1486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06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458243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40483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1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조달 구성비 현황</a:t>
                      </a:r>
                      <a:endParaRPr lang="ko-KR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endParaRPr lang="ko-KR" alt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3152977"/>
                  </a:ext>
                </a:extLst>
              </a:tr>
              <a:tr h="27052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="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 </a:t>
                      </a:r>
                      <a:r>
                        <a:rPr lang="ko-KR" altLang="en-US" sz="110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저축성예금</a:t>
                      </a:r>
                      <a:r>
                        <a:rPr lang="ko-KR" altLang="en-US" sz="11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endParaRPr lang="ko-KR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44.4%</a:t>
                      </a:r>
                      <a:endParaRPr lang="ko-KR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27052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b="0" dirty="0" smtClean="0">
                          <a:solidFill>
                            <a:srgbClr val="0083CD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r>
                        <a:rPr lang="ko-KR" altLang="en-US" sz="11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ko-KR" altLang="en-US" sz="11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유동성 핵심 예금</a:t>
                      </a:r>
                      <a:endParaRPr lang="ko-KR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45.2%</a:t>
                      </a:r>
                      <a:endParaRPr lang="ko-KR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270526">
                <a:tc>
                  <a:txBody>
                    <a:bodyPr/>
                    <a:lstStyle/>
                    <a:p>
                      <a:pPr latinLnBrk="1">
                        <a:buFont typeface="Wingdings 2" panose="05020102010507070707" pitchFamily="18" charset="2"/>
                        <a:buNone/>
                      </a:pPr>
                      <a:r>
                        <a:rPr lang="ko-KR" altLang="en-US" sz="11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r>
                        <a:rPr lang="ko-KR" altLang="en-US" sz="11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US" altLang="ko-KR" sz="11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CD</a:t>
                      </a:r>
                      <a:endParaRPr lang="ko-KR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1.7%</a:t>
                      </a:r>
                      <a:endParaRPr lang="ko-KR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270526">
                <a:tc>
                  <a:txBody>
                    <a:bodyPr/>
                    <a:lstStyle/>
                    <a:p>
                      <a:pPr latinLnBrk="1">
                        <a:buFont typeface="Wingdings 2" panose="05020102010507070707" pitchFamily="18" charset="2"/>
                        <a:buNone/>
                      </a:pPr>
                      <a:r>
                        <a:rPr lang="ko-KR" altLang="en-US" sz="1100" b="0" dirty="0" smtClean="0">
                          <a:solidFill>
                            <a:srgbClr val="D1EDF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r>
                        <a:rPr lang="ko-KR" altLang="en-US" sz="11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ko-KR" altLang="en-US" sz="11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금융채</a:t>
                      </a:r>
                      <a:endParaRPr lang="ko-KR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1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8.8%</a:t>
                      </a:r>
                      <a:endParaRPr lang="ko-KR" altLang="en-US" sz="11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4459270"/>
                  </a:ext>
                </a:extLst>
              </a:tr>
            </a:tbl>
          </a:graphicData>
        </a:graphic>
      </p:graphicFrame>
      <p:grpSp>
        <p:nvGrpSpPr>
          <p:cNvPr id="44" name="그룹 43">
            <a:extLst>
              <a:ext uri="{FF2B5EF4-FFF2-40B4-BE49-F238E27FC236}">
                <a16:creationId xmlns:a16="http://schemas.microsoft.com/office/drawing/2014/main" id="{1CD1BFC0-A2FB-4CE6-A58D-671D500CBADC}"/>
              </a:ext>
            </a:extLst>
          </p:cNvPr>
          <p:cNvGrpSpPr/>
          <p:nvPr/>
        </p:nvGrpSpPr>
        <p:grpSpPr>
          <a:xfrm>
            <a:off x="1526558" y="1828053"/>
            <a:ext cx="2785420" cy="1856947"/>
            <a:chOff x="1579564" y="1830552"/>
            <a:chExt cx="2785004" cy="1856669"/>
          </a:xfrm>
        </p:grpSpPr>
        <p:graphicFrame>
          <p:nvGraphicFramePr>
            <p:cNvPr id="45" name="차트 44">
              <a:extLst>
                <a:ext uri="{FF2B5EF4-FFF2-40B4-BE49-F238E27FC236}">
                  <a16:creationId xmlns:a16="http://schemas.microsoft.com/office/drawing/2014/main" id="{DA0E73E8-B26C-4DD8-A9EE-42A62599EBD7}"/>
                </a:ext>
              </a:extLst>
            </p:cNvPr>
            <p:cNvGraphicFramePr/>
            <p:nvPr>
              <p:extLst/>
            </p:nvPr>
          </p:nvGraphicFramePr>
          <p:xfrm>
            <a:off x="1579564" y="1830552"/>
            <a:ext cx="2785004" cy="18566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1ECCD21D-908A-4DA8-B2B8-F08A091C7C4B}"/>
                </a:ext>
              </a:extLst>
            </p:cNvPr>
            <p:cNvSpPr/>
            <p:nvPr/>
          </p:nvSpPr>
          <p:spPr>
            <a:xfrm>
              <a:off x="2119329" y="1923081"/>
              <a:ext cx="1692000" cy="1692000"/>
            </a:xfrm>
            <a:prstGeom prst="ellips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2020</a:t>
              </a:r>
              <a:endPara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</p:grp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E7C9F5AA-F27A-468E-96C1-548C082372BA}"/>
              </a:ext>
            </a:extLst>
          </p:cNvPr>
          <p:cNvCxnSpPr/>
          <p:nvPr/>
        </p:nvCxnSpPr>
        <p:spPr>
          <a:xfrm>
            <a:off x="1905514" y="2043558"/>
            <a:ext cx="279442" cy="27944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" name="표 9">
            <a:extLst>
              <a:ext uri="{FF2B5EF4-FFF2-40B4-BE49-F238E27FC236}">
                <a16:creationId xmlns:a16="http://schemas.microsoft.com/office/drawing/2014/main" id="{58EF272B-E098-47A6-987C-53F67DD3346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03210" y="2045996"/>
          <a:ext cx="910905" cy="57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905">
                  <a:extLst>
                    <a:ext uri="{9D8B030D-6E8A-4147-A177-3AD203B41FA5}">
                      <a16:colId xmlns:a16="http://schemas.microsoft.com/office/drawing/2014/main" val="1905676848"/>
                    </a:ext>
                  </a:extLst>
                </a:gridCol>
              </a:tblGrid>
              <a:tr h="571585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기업</a:t>
                      </a:r>
                      <a:endParaRPr lang="en-US" altLang="ko-KR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49.3%</a:t>
                      </a:r>
                      <a:endParaRPr lang="ko-KR" altLang="en-US" sz="20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281897"/>
                  </a:ext>
                </a:extLst>
              </a:tr>
            </a:tbl>
          </a:graphicData>
        </a:graphic>
      </p:graphicFrame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5E9EF419-60D8-443B-A2C2-84FF9CA4D36F}"/>
              </a:ext>
            </a:extLst>
          </p:cNvPr>
          <p:cNvCxnSpPr>
            <a:cxnSpLocks/>
          </p:cNvCxnSpPr>
          <p:nvPr/>
        </p:nvCxnSpPr>
        <p:spPr>
          <a:xfrm flipH="1">
            <a:off x="3631503" y="2043558"/>
            <a:ext cx="279442" cy="279442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표 9">
            <a:extLst>
              <a:ext uri="{FF2B5EF4-FFF2-40B4-BE49-F238E27FC236}">
                <a16:creationId xmlns:a16="http://schemas.microsoft.com/office/drawing/2014/main" id="{2FE0201C-25AF-4916-8249-9E64B4D6050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10944" y="2045996"/>
          <a:ext cx="924381" cy="57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381">
                  <a:extLst>
                    <a:ext uri="{9D8B030D-6E8A-4147-A177-3AD203B41FA5}">
                      <a16:colId xmlns:a16="http://schemas.microsoft.com/office/drawing/2014/main" val="1905676848"/>
                    </a:ext>
                  </a:extLst>
                </a:gridCol>
              </a:tblGrid>
              <a:tr h="571585">
                <a:tc>
                  <a:txBody>
                    <a:bodyPr/>
                    <a:lstStyle/>
                    <a:p>
                      <a:pPr marL="0" marR="0" lvl="0" indent="0" algn="r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가계</a:t>
                      </a:r>
                      <a:endParaRPr lang="en-US" altLang="ko-KR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r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50.7%</a:t>
                      </a:r>
                      <a:endParaRPr lang="ko-KR" altLang="en-US" sz="2000" b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281897"/>
                  </a:ext>
                </a:extLst>
              </a:tr>
            </a:tbl>
          </a:graphicData>
        </a:graphic>
      </p:graphicFrame>
      <p:graphicFrame>
        <p:nvGraphicFramePr>
          <p:cNvPr id="29" name="표 11">
            <a:extLst>
              <a:ext uri="{FF2B5EF4-FFF2-40B4-BE49-F238E27FC236}">
                <a16:creationId xmlns:a16="http://schemas.microsoft.com/office/drawing/2014/main" id="{525E44B1-5375-462E-B35F-D0F443B9586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44372" y="2636042"/>
          <a:ext cx="1380761" cy="2549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761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54918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900" b="0" kern="12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2020</a:t>
                      </a:r>
                      <a:endParaRPr lang="ko-KR" altLang="en-US" sz="900" b="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51" name="차트 50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1003210" y="4519657"/>
          <a:ext cx="3832116" cy="2148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52" name="그림 33" descr="반투명흰로고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1226" y="6042781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sp>
        <p:nvSpPr>
          <p:cNvPr id="53" name="텍스트 개체 틀 20"/>
          <p:cNvSpPr txBox="1">
            <a:spLocks/>
          </p:cNvSpPr>
          <p:nvPr/>
        </p:nvSpPr>
        <p:spPr>
          <a:xfrm>
            <a:off x="719201" y="4455154"/>
            <a:ext cx="2912302" cy="291467"/>
          </a:xfrm>
          <a:prstGeom prst="rect">
            <a:avLst/>
          </a:prstGeom>
          <a:ln w="25400">
            <a:noFill/>
            <a:prstDash val="solid"/>
          </a:ln>
        </p:spPr>
        <p:txBody>
          <a:bodyPr vert="horz" lIns="91454" tIns="45727" rIns="91454" bIns="45727" rtlCol="0" anchor="b">
            <a:normAutofit/>
          </a:bodyPr>
          <a:lstStyle>
            <a:lvl1pPr marL="0" indent="0" algn="ctr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100" b="0" kern="12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defRPr>
            </a:lvl1pPr>
            <a:lvl2pPr marL="487147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29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44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58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73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288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02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17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| 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시중은행 영업이익경비율</a:t>
            </a:r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(CIR)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비교 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(%)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4" name="텍스트 개체 틀 20"/>
          <p:cNvSpPr txBox="1">
            <a:spLocks/>
          </p:cNvSpPr>
          <p:nvPr/>
        </p:nvSpPr>
        <p:spPr>
          <a:xfrm>
            <a:off x="5493990" y="4455154"/>
            <a:ext cx="3678015" cy="291467"/>
          </a:xfrm>
          <a:prstGeom prst="rect">
            <a:avLst/>
          </a:prstGeom>
          <a:ln w="25400">
            <a:noFill/>
            <a:prstDash val="solid"/>
          </a:ln>
        </p:spPr>
        <p:txBody>
          <a:bodyPr vert="horz" lIns="91454" tIns="45727" rIns="91454" bIns="45727" rtlCol="0" anchor="b">
            <a:normAutofit/>
          </a:bodyPr>
          <a:lstStyle>
            <a:lvl1pPr marL="0" indent="0" algn="ctr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100" b="0" kern="12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defRPr>
            </a:lvl1pPr>
            <a:lvl2pPr marL="487147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29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44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58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73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288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02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17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|  </a:t>
            </a:r>
            <a:r>
              <a: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시중은행 </a:t>
            </a:r>
            <a:r>
              <a:rPr lang="ko-KR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글로벌 손익 비교</a:t>
            </a:r>
            <a:endParaRPr lang="en-US" altLang="ko-KR" sz="1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55" name="차트 54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5746083" y="4838278"/>
          <a:ext cx="3832116" cy="1831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56" name="그림 33" descr="반투명흰로고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4100" y="6044262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12" y="-989751"/>
            <a:ext cx="4326673" cy="3060000"/>
          </a:xfrm>
          <a:prstGeom prst="rect">
            <a:avLst/>
          </a:prstGeom>
        </p:spPr>
      </p:pic>
      <p:graphicFrame>
        <p:nvGraphicFramePr>
          <p:cNvPr id="33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725017"/>
              </p:ext>
            </p:extLst>
          </p:nvPr>
        </p:nvGraphicFramePr>
        <p:xfrm>
          <a:off x="8911381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기준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504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252345"/>
              </p:ext>
            </p:extLst>
          </p:nvPr>
        </p:nvGraphicFramePr>
        <p:xfrm>
          <a:off x="3267130" y="3820167"/>
          <a:ext cx="2592387" cy="2743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2-02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신한카드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신한금융투자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신한생명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오렌지라이프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 err="1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신한캐피탈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신한자산운용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2-08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제주은행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2-09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신한저축은행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49127"/>
                  </a:ext>
                </a:extLst>
              </a:tr>
            </a:tbl>
          </a:graphicData>
        </a:graphic>
      </p:graphicFrame>
      <p:graphicFrame>
        <p:nvGraphicFramePr>
          <p:cNvPr id="6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00568" y="3820167"/>
          <a:ext cx="2592387" cy="2438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2-10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아시아신탁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DS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신한아이타스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신한신용정보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신한대체투자운용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신한리츠운용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 </a:t>
                      </a: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AI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신한벤처투자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4C8DDE-5D5B-497B-A370-E78921CCC1CF}"/>
              </a:ext>
            </a:extLst>
          </p:cNvPr>
          <p:cNvSpPr txBox="1"/>
          <p:nvPr/>
        </p:nvSpPr>
        <p:spPr>
          <a:xfrm>
            <a:off x="3157297" y="2351211"/>
            <a:ext cx="4605151" cy="120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그룹사</a:t>
            </a:r>
            <a:r>
              <a:rPr lang="ko-KR" altLang="en-US" sz="3600" dirty="0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현황</a:t>
            </a:r>
            <a:endParaRPr lang="en-US" altLang="ko-KR" sz="3600" dirty="0">
              <a:solidFill>
                <a:srgbClr val="096AA7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3600" dirty="0" err="1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신한카드</a:t>
            </a:r>
            <a:endParaRPr lang="ko-KR" altLang="en-US" sz="36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5139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그림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79" y="-989751"/>
            <a:ext cx="4326673" cy="3060000"/>
          </a:xfrm>
          <a:prstGeom prst="rect">
            <a:avLst/>
          </a:prstGeom>
        </p:spPr>
      </p:pic>
      <p:pic>
        <p:nvPicPr>
          <p:cNvPr id="66" name="그림 65"/>
          <p:cNvPicPr>
            <a:picLocks noChangeAspect="1"/>
          </p:cNvPicPr>
          <p:nvPr/>
        </p:nvPicPr>
        <p:blipFill rotWithShape="1">
          <a:blip r:embed="rId3"/>
          <a:srcRect l="15613" t="14631"/>
          <a:stretch/>
        </p:blipFill>
        <p:spPr>
          <a:xfrm rot="10800000">
            <a:off x="5646005" y="2800505"/>
            <a:ext cx="3697424" cy="14636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15613" t="14631"/>
          <a:stretch/>
        </p:blipFill>
        <p:spPr>
          <a:xfrm>
            <a:off x="1062509" y="2809741"/>
            <a:ext cx="3697424" cy="146364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770786" y="5886673"/>
            <a:ext cx="9209555" cy="183600"/>
            <a:chOff x="807730" y="5886673"/>
            <a:chExt cx="9209555" cy="183600"/>
          </a:xfrm>
        </p:grpSpPr>
        <p:sp>
          <p:nvSpPr>
            <p:cNvPr id="54" name="갈매기형 수장 53"/>
            <p:cNvSpPr/>
            <p:nvPr/>
          </p:nvSpPr>
          <p:spPr bwMode="gray">
            <a:xfrm>
              <a:off x="807730" y="5886673"/>
              <a:ext cx="1686643" cy="183600"/>
            </a:xfrm>
            <a:prstGeom prst="chevron">
              <a:avLst>
                <a:gd name="adj" fmla="val 38418"/>
              </a:avLst>
            </a:prstGeom>
            <a:solidFill>
              <a:srgbClr val="D1D9E0"/>
            </a:solidFill>
            <a:ln w="34925">
              <a:solidFill>
                <a:schemeClr val="bg1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56" name="갈매기형 수장 55"/>
            <p:cNvSpPr/>
            <p:nvPr/>
          </p:nvSpPr>
          <p:spPr bwMode="gray">
            <a:xfrm>
              <a:off x="2433880" y="5886673"/>
              <a:ext cx="2040838" cy="183600"/>
            </a:xfrm>
            <a:prstGeom prst="chevron">
              <a:avLst>
                <a:gd name="adj" fmla="val 38418"/>
              </a:avLst>
            </a:prstGeom>
            <a:solidFill>
              <a:srgbClr val="45ABF2"/>
            </a:solidFill>
            <a:ln w="34925">
              <a:solidFill>
                <a:schemeClr val="bg1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57" name="갈매기형 수장 56"/>
            <p:cNvSpPr/>
            <p:nvPr/>
          </p:nvSpPr>
          <p:spPr bwMode="gray">
            <a:xfrm>
              <a:off x="4414225" y="5886673"/>
              <a:ext cx="1533312" cy="183600"/>
            </a:xfrm>
            <a:prstGeom prst="chevron">
              <a:avLst>
                <a:gd name="adj" fmla="val 38418"/>
              </a:avLst>
            </a:prstGeom>
            <a:solidFill>
              <a:srgbClr val="0083CD"/>
            </a:solidFill>
            <a:ln w="34925">
              <a:solidFill>
                <a:schemeClr val="bg1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  <p:sp>
          <p:nvSpPr>
            <p:cNvPr id="58" name="갈매기형 수장 57"/>
            <p:cNvSpPr/>
            <p:nvPr/>
          </p:nvSpPr>
          <p:spPr bwMode="gray">
            <a:xfrm>
              <a:off x="5887045" y="5886673"/>
              <a:ext cx="4130240" cy="179590"/>
            </a:xfrm>
            <a:prstGeom prst="chevron">
              <a:avLst>
                <a:gd name="adj" fmla="val 38418"/>
              </a:avLst>
            </a:prstGeom>
            <a:solidFill>
              <a:srgbClr val="00428E"/>
            </a:solidFill>
            <a:ln w="34925">
              <a:solidFill>
                <a:schemeClr val="bg1"/>
              </a:solidFill>
            </a:ln>
            <a:effectLst/>
          </p:spPr>
          <p:txBody>
            <a:bodyPr lIns="45440" tIns="45440" rIns="45440" bIns="45440" rtlCol="0" anchor="ctr"/>
            <a:lstStyle/>
            <a:p>
              <a:pPr algn="ctr" defTabSz="908794" latinLnBrk="0">
                <a:spcAft>
                  <a:spcPts val="300"/>
                </a:spcAft>
              </a:pPr>
              <a:endParaRPr lang="ko-KR" altLang="en-US" sz="1100" kern="0" dirty="0" smtClean="0">
                <a:solidFill>
                  <a:srgbClr val="FFFFFF"/>
                </a:solidFill>
                <a:latin typeface="원신한 Bold" pitchFamily="50" charset="-127"/>
                <a:ea typeface="원신한 Bold" pitchFamily="50" charset="-127"/>
                <a:cs typeface="Arial" pitchFamily="34" charset="0"/>
              </a:endParaRPr>
            </a:p>
          </p:txBody>
        </p:sp>
      </p:grpSp>
      <p:cxnSp>
        <p:nvCxnSpPr>
          <p:cNvPr id="187" name="직선 연결선 186"/>
          <p:cNvCxnSpPr/>
          <p:nvPr/>
        </p:nvCxnSpPr>
        <p:spPr>
          <a:xfrm flipH="1">
            <a:off x="611316" y="3981949"/>
            <a:ext cx="9364492" cy="9452"/>
          </a:xfrm>
          <a:prstGeom prst="line">
            <a:avLst/>
          </a:prstGeom>
          <a:ln w="508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직선 연결선 136"/>
          <p:cNvCxnSpPr/>
          <p:nvPr/>
        </p:nvCxnSpPr>
        <p:spPr>
          <a:xfrm>
            <a:off x="5302090" y="1315782"/>
            <a:ext cx="1955" cy="2592387"/>
          </a:xfrm>
          <a:prstGeom prst="line">
            <a:avLst/>
          </a:prstGeom>
          <a:ln w="508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주요 </a:t>
            </a:r>
            <a:r>
              <a:rPr lang="ko-KR" altLang="en-US" dirty="0"/>
              <a:t>현황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44</a:t>
            </a:fld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327" y="4499629"/>
            <a:ext cx="4493588" cy="291467"/>
          </a:xfrm>
        </p:spPr>
        <p:txBody>
          <a:bodyPr>
            <a:normAutofit lnSpcReduction="10000"/>
          </a:bodyPr>
          <a:lstStyle/>
          <a:p>
            <a:r>
              <a:rPr lang="ko-KR" altLang="en-US" dirty="0" smtClean="0"/>
              <a:t>주요 연혁 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설립일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: 1996.08.26)</a:t>
            </a:r>
            <a:endParaRPr lang="ko-KR" altLang="en-US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err="1" smtClean="0">
                <a:solidFill>
                  <a:srgbClr val="7F7F7F"/>
                </a:solidFill>
              </a:rPr>
              <a:t>신한카드</a:t>
            </a:r>
            <a:r>
              <a:rPr lang="ko-KR" altLang="en-US" dirty="0" smtClean="0"/>
              <a:t> 개요</a:t>
            </a:r>
            <a:endParaRPr lang="ko-KR" alt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545118" y="1746213"/>
            <a:ext cx="9430690" cy="307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14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은행계</a:t>
            </a:r>
            <a:r>
              <a:rPr lang="ko-KR" altLang="en-US" sz="14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및 </a:t>
            </a:r>
            <a:r>
              <a:rPr lang="ko-KR" altLang="en-US" sz="14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전업계</a:t>
            </a:r>
            <a:r>
              <a:rPr lang="ko-KR" altLang="en-US" sz="14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카드사의 강점을 두루 보유한 </a:t>
            </a:r>
            <a:r>
              <a:rPr lang="ko-KR" altLang="en-US" sz="1400" b="1" dirty="0" err="1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신한카드는</a:t>
            </a:r>
            <a:r>
              <a:rPr lang="ko-KR" altLang="en-US" sz="140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명실상부한 국내 </a:t>
            </a:r>
            <a:r>
              <a:rPr lang="en-US" altLang="ko-KR" sz="140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r>
              <a:rPr lang="ko-KR" altLang="en-US" sz="140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위 </a:t>
            </a:r>
            <a:r>
              <a:rPr lang="ko-KR" altLang="en-US" sz="1400" b="1" dirty="0" err="1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카드회사</a:t>
            </a:r>
            <a:r>
              <a:rPr lang="ko-KR" altLang="en-US" sz="14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입니다</a:t>
            </a:r>
            <a:r>
              <a:rPr lang="en-US" altLang="ko-KR" sz="14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</p:txBody>
      </p:sp>
      <p:sp>
        <p:nvSpPr>
          <p:cNvPr id="143" name="모서리가 둥근 직사각형 142"/>
          <p:cNvSpPr/>
          <p:nvPr/>
        </p:nvSpPr>
        <p:spPr>
          <a:xfrm>
            <a:off x="3592766" y="2202596"/>
            <a:ext cx="3326338" cy="2200221"/>
          </a:xfrm>
          <a:prstGeom prst="roundRect">
            <a:avLst>
              <a:gd name="adj" fmla="val 1018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45" name="Rectangle 72"/>
          <p:cNvSpPr>
            <a:spLocks noChangeArrowheads="1"/>
          </p:cNvSpPr>
          <p:nvPr/>
        </p:nvSpPr>
        <p:spPr bwMode="gray">
          <a:xfrm>
            <a:off x="1278533" y="2432556"/>
            <a:ext cx="2207085" cy="52120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57737" tIns="50153" rIns="57737" bIns="50153" anchor="ctr"/>
          <a:lstStyle/>
          <a:p>
            <a:pPr algn="ctr" defTabSz="1036078" latinLnBrk="0">
              <a:lnSpc>
                <a:spcPts val="1621"/>
              </a:lnSpc>
              <a:defRPr/>
            </a:pPr>
            <a:r>
              <a:rPr lang="ko-KR" altLang="en-US" sz="1600" dirty="0" err="1">
                <a:solidFill>
                  <a:srgbClr val="0035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charset="0"/>
              </a:rPr>
              <a:t>은행계</a:t>
            </a:r>
            <a:r>
              <a:rPr lang="ko-KR" altLang="en-US" sz="1600" dirty="0">
                <a:solidFill>
                  <a:srgbClr val="0035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charset="0"/>
              </a:rPr>
              <a:t> 카드사 장점</a:t>
            </a:r>
          </a:p>
        </p:txBody>
      </p:sp>
      <p:sp>
        <p:nvSpPr>
          <p:cNvPr id="149" name="Text Box 69"/>
          <p:cNvSpPr txBox="1">
            <a:spLocks noChangeArrowheads="1"/>
          </p:cNvSpPr>
          <p:nvPr/>
        </p:nvSpPr>
        <p:spPr bwMode="auto">
          <a:xfrm>
            <a:off x="4268670" y="2313981"/>
            <a:ext cx="2044485" cy="26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8974" tIns="49486" rIns="98974" bIns="49486">
            <a:spAutoFit/>
          </a:bodyPr>
          <a:lstStyle/>
          <a:p>
            <a:pPr algn="r">
              <a:lnSpc>
                <a:spcPts val="1191"/>
              </a:lnSpc>
              <a:spcBef>
                <a:spcPct val="50000"/>
              </a:spcBef>
              <a:defRPr/>
            </a:pPr>
            <a:r>
              <a:rPr lang="ko-KR" altLang="en-US" sz="11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대한민국 </a:t>
            </a:r>
            <a:r>
              <a:rPr lang="en-US" altLang="ko-KR" sz="11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1</a:t>
            </a:r>
            <a:r>
              <a:rPr lang="ko-KR" altLang="en-US" sz="11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위 신용카드사</a:t>
            </a:r>
          </a:p>
        </p:txBody>
      </p:sp>
      <p:sp>
        <p:nvSpPr>
          <p:cNvPr id="150" name="Rectangle 70"/>
          <p:cNvSpPr>
            <a:spLocks noChangeArrowheads="1"/>
          </p:cNvSpPr>
          <p:nvPr/>
        </p:nvSpPr>
        <p:spPr bwMode="gray">
          <a:xfrm>
            <a:off x="3936157" y="3044049"/>
            <a:ext cx="2641592" cy="1358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998" tIns="48998" rIns="48998" bIns="48998"/>
          <a:lstStyle/>
          <a:p>
            <a:pPr marL="1718" lvl="1" algn="ctr" defTabSz="984530" eaLnBrk="0" fontAlgn="base" latinLnBrk="0" hangingPunct="0">
              <a:spcBef>
                <a:spcPct val="0"/>
              </a:spcBef>
              <a:spcAft>
                <a:spcPct val="20000"/>
              </a:spcAft>
              <a:buClr>
                <a:srgbClr val="003399"/>
              </a:buClr>
              <a:buSzPct val="100000"/>
              <a:tabLst>
                <a:tab pos="316150" algn="l"/>
              </a:tabLst>
            </a:pP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전업계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카드사의 장점인 </a:t>
            </a: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카드업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중점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경영활동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및 활발한 마케팅 활동 개진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1718" lvl="1" algn="ctr" defTabSz="984530" eaLnBrk="0" fontAlgn="base" latinLnBrk="0" hangingPunct="0">
              <a:lnSpc>
                <a:spcPts val="217"/>
              </a:lnSpc>
              <a:spcBef>
                <a:spcPct val="0"/>
              </a:spcBef>
              <a:spcAft>
                <a:spcPct val="20000"/>
              </a:spcAft>
              <a:buClr>
                <a:srgbClr val="003399"/>
              </a:buClr>
              <a:buSzPct val="100000"/>
              <a:tabLst>
                <a:tab pos="316150" algn="l"/>
              </a:tabLst>
            </a:pP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1718" lvl="1" algn="ctr" defTabSz="984530" eaLnBrk="0" fontAlgn="base" latinLnBrk="0" hangingPunct="0">
              <a:spcBef>
                <a:spcPct val="0"/>
              </a:spcBef>
              <a:spcAft>
                <a:spcPct val="20000"/>
              </a:spcAft>
              <a:buClr>
                <a:srgbClr val="003399"/>
              </a:buClr>
              <a:buSzPct val="100000"/>
              <a:tabLst>
                <a:tab pos="316150" algn="l"/>
              </a:tabLst>
            </a:pP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모회사인 신한금융지주를 통한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안정적인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자금 조달 가능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1718" lvl="1" algn="ctr" defTabSz="984530" eaLnBrk="0" fontAlgn="base" latinLnBrk="0" hangingPunct="0">
              <a:lnSpc>
                <a:spcPts val="217"/>
              </a:lnSpc>
              <a:spcBef>
                <a:spcPct val="0"/>
              </a:spcBef>
              <a:spcAft>
                <a:spcPct val="20000"/>
              </a:spcAft>
              <a:buClr>
                <a:srgbClr val="003399"/>
              </a:buClr>
              <a:buSzPct val="100000"/>
              <a:tabLst>
                <a:tab pos="316150" algn="l"/>
              </a:tabLst>
            </a:pPr>
            <a:endParaRPr lang="ko-KR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1718" lvl="1" algn="ctr" defTabSz="984530" eaLnBrk="0" fontAlgn="base" latinLnBrk="0" hangingPunct="0">
              <a:spcBef>
                <a:spcPct val="0"/>
              </a:spcBef>
              <a:spcAft>
                <a:spcPct val="20000"/>
              </a:spcAft>
              <a:buClr>
                <a:srgbClr val="003399"/>
              </a:buClr>
              <a:buSzPct val="100000"/>
              <a:tabLst>
                <a:tab pos="316150" algn="l"/>
              </a:tabLst>
            </a:pP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신한은행의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전국 </a:t>
            </a:r>
            <a:r>
              <a:rPr lang="ko-KR" altLang="en-US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채널망을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이용함으로써 회원 </a:t>
            </a:r>
            <a:r>
              <a:rPr lang="ko-KR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모집 용이  </a:t>
            </a:r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51" name="Rectangle 76"/>
          <p:cNvSpPr>
            <a:spLocks noChangeArrowheads="1"/>
          </p:cNvSpPr>
          <p:nvPr/>
        </p:nvSpPr>
        <p:spPr bwMode="gray">
          <a:xfrm>
            <a:off x="7003169" y="3169781"/>
            <a:ext cx="2301175" cy="136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998" tIns="48998" rIns="48998" bIns="48998"/>
          <a:lstStyle/>
          <a:p>
            <a:pPr marL="187284" lvl="1" indent="-185566" defTabSz="984530" eaLnBrk="0" fontAlgn="base" latinLnBrk="0" hangingPunct="0">
              <a:lnSpc>
                <a:spcPts val="1191"/>
              </a:lnSpc>
              <a:spcBef>
                <a:spcPct val="0"/>
              </a:spcBef>
              <a:spcAft>
                <a:spcPct val="20000"/>
              </a:spcAft>
              <a:buSzPct val="100000"/>
              <a:buFont typeface="Arial" pitchFamily="34" charset="0"/>
              <a:buChar char="•"/>
              <a:tabLst>
                <a:tab pos="493124" algn="l"/>
              </a:tabLst>
            </a:pPr>
            <a:r>
              <a:rPr lang="ko-KR" altLang="en-US" sz="11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카드업</a:t>
            </a:r>
            <a:r>
              <a:rPr lang="ko-KR" altLang="en-US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관련 전문 인재 보유</a:t>
            </a:r>
          </a:p>
          <a:p>
            <a:pPr marL="187284" lvl="1" indent="-185566" defTabSz="984530" eaLnBrk="0" fontAlgn="base" latinLnBrk="0" hangingPunct="0">
              <a:lnSpc>
                <a:spcPts val="217"/>
              </a:lnSpc>
              <a:spcBef>
                <a:spcPct val="0"/>
              </a:spcBef>
              <a:spcAft>
                <a:spcPct val="20000"/>
              </a:spcAft>
              <a:buSzPct val="100000"/>
              <a:buFont typeface="Arial" pitchFamily="34" charset="0"/>
              <a:buChar char="•"/>
              <a:tabLst>
                <a:tab pos="493124" algn="l"/>
              </a:tabLst>
            </a:pPr>
            <a:endParaRPr lang="ko-KR" altLang="en-US" sz="11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187284" lvl="1" indent="-185566" defTabSz="984530" eaLnBrk="0" fontAlgn="base" latinLnBrk="0" hangingPunct="0">
              <a:lnSpc>
                <a:spcPts val="1191"/>
              </a:lnSpc>
              <a:spcBef>
                <a:spcPct val="0"/>
              </a:spcBef>
              <a:spcAft>
                <a:spcPct val="20000"/>
              </a:spcAft>
              <a:buSzPct val="100000"/>
              <a:buFont typeface="Arial" pitchFamily="34" charset="0"/>
              <a:buChar char="•"/>
              <a:tabLst>
                <a:tab pos="493124" algn="l"/>
              </a:tabLst>
            </a:pPr>
            <a:r>
              <a:rPr lang="ko-KR" altLang="en-US" sz="11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카드업에</a:t>
            </a:r>
            <a:r>
              <a:rPr lang="ko-KR" altLang="en-US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중점을 둔 경영 활동</a:t>
            </a:r>
          </a:p>
          <a:p>
            <a:pPr marL="187284" lvl="1" indent="-185566" defTabSz="984530" eaLnBrk="0" fontAlgn="base" latinLnBrk="0" hangingPunct="0">
              <a:lnSpc>
                <a:spcPts val="217"/>
              </a:lnSpc>
              <a:spcBef>
                <a:spcPct val="0"/>
              </a:spcBef>
              <a:spcAft>
                <a:spcPct val="20000"/>
              </a:spcAft>
              <a:buSzPct val="100000"/>
              <a:buFont typeface="Arial" pitchFamily="34" charset="0"/>
              <a:buChar char="•"/>
              <a:tabLst>
                <a:tab pos="493124" algn="l"/>
              </a:tabLst>
            </a:pPr>
            <a:endParaRPr lang="ko-KR" altLang="en-US" sz="11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187284" lvl="1" indent="-185566" defTabSz="984530" eaLnBrk="0" fontAlgn="base" latinLnBrk="0" hangingPunct="0">
              <a:lnSpc>
                <a:spcPts val="1191"/>
              </a:lnSpc>
              <a:spcBef>
                <a:spcPct val="0"/>
              </a:spcBef>
              <a:spcAft>
                <a:spcPct val="20000"/>
              </a:spcAft>
              <a:buSzPct val="100000"/>
              <a:buFont typeface="Arial" pitchFamily="34" charset="0"/>
              <a:buChar char="•"/>
              <a:tabLst>
                <a:tab pos="493124" algn="l"/>
              </a:tabLst>
            </a:pPr>
            <a:r>
              <a:rPr lang="ko-KR" altLang="en-US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활발하고 공격적인</a:t>
            </a:r>
            <a:r>
              <a:rPr lang="en-US" altLang="ko-KR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마케팅 </a:t>
            </a:r>
          </a:p>
        </p:txBody>
      </p:sp>
      <p:sp>
        <p:nvSpPr>
          <p:cNvPr id="152" name="Rectangle 75"/>
          <p:cNvSpPr>
            <a:spLocks noChangeArrowheads="1"/>
          </p:cNvSpPr>
          <p:nvPr/>
        </p:nvSpPr>
        <p:spPr bwMode="gray">
          <a:xfrm>
            <a:off x="1314537" y="3160601"/>
            <a:ext cx="2085553" cy="13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998" tIns="48998" rIns="48998" bIns="48998"/>
          <a:lstStyle/>
          <a:p>
            <a:pPr marL="187284" lvl="1" indent="-185566" defTabSz="984530" eaLnBrk="0" fontAlgn="base" latinLnBrk="0" hangingPunct="0">
              <a:spcBef>
                <a:spcPct val="0"/>
              </a:spcBef>
              <a:spcAft>
                <a:spcPct val="20000"/>
              </a:spcAft>
              <a:buClr>
                <a:prstClr val="black"/>
              </a:buClr>
              <a:buSzPct val="100000"/>
              <a:buFont typeface="Arial" pitchFamily="34" charset="0"/>
              <a:buChar char="•"/>
              <a:tabLst>
                <a:tab pos="493124" algn="l"/>
              </a:tabLst>
            </a:pPr>
            <a:r>
              <a:rPr lang="ko-KR" altLang="en-US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은행 전국 지점망을 통한 회원 모집 용이</a:t>
            </a:r>
          </a:p>
          <a:p>
            <a:pPr marL="187284" lvl="1" indent="-185566" defTabSz="984530" eaLnBrk="0" fontAlgn="base" latinLnBrk="0" hangingPunct="0">
              <a:spcBef>
                <a:spcPct val="0"/>
              </a:spcBef>
              <a:spcAft>
                <a:spcPct val="20000"/>
              </a:spcAft>
              <a:buClr>
                <a:prstClr val="black"/>
              </a:buClr>
              <a:buSzPct val="100000"/>
              <a:buFont typeface="Arial" pitchFamily="34" charset="0"/>
              <a:buChar char="•"/>
              <a:tabLst>
                <a:tab pos="493124" algn="l"/>
              </a:tabLst>
            </a:pPr>
            <a:r>
              <a:rPr lang="ko-KR" altLang="en-US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지주사를 통한 자금조달 가능 및 안정적 유동성 관리</a:t>
            </a:r>
            <a:endParaRPr lang="en-US" altLang="ko-KR" sz="11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55" name="Text Box 305"/>
          <p:cNvSpPr txBox="1">
            <a:spLocks noChangeArrowheads="1"/>
          </p:cNvSpPr>
          <p:nvPr/>
        </p:nvSpPr>
        <p:spPr bwMode="auto">
          <a:xfrm>
            <a:off x="819055" y="4914666"/>
            <a:ext cx="698021" cy="40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4" tIns="50657" rIns="97414" bIns="50657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1987</a:t>
            </a:r>
          </a:p>
        </p:txBody>
      </p:sp>
      <p:sp>
        <p:nvSpPr>
          <p:cNvPr id="156" name="Rectangle 34"/>
          <p:cNvSpPr>
            <a:spLocks noChangeArrowheads="1"/>
          </p:cNvSpPr>
          <p:nvPr/>
        </p:nvSpPr>
        <p:spPr bwMode="auto">
          <a:xfrm>
            <a:off x="815352" y="5274542"/>
            <a:ext cx="1030009" cy="52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신용카드업</a:t>
            </a:r>
            <a:endParaRPr lang="ko-KR" altLang="en-US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인가</a:t>
            </a:r>
          </a:p>
        </p:txBody>
      </p:sp>
      <p:sp>
        <p:nvSpPr>
          <p:cNvPr id="157" name="Text Box 305"/>
          <p:cNvSpPr txBox="1">
            <a:spLocks noChangeArrowheads="1"/>
          </p:cNvSpPr>
          <p:nvPr/>
        </p:nvSpPr>
        <p:spPr bwMode="auto">
          <a:xfrm>
            <a:off x="1476416" y="4914667"/>
            <a:ext cx="963610" cy="40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4" tIns="50657" rIns="97414" bIns="50657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2002.6</a:t>
            </a:r>
            <a:endParaRPr kumimoji="0" lang="ko-KR" altLang="en-US" sz="1100" dirty="0">
              <a:solidFill>
                <a:srgbClr val="005BAC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58" name="Text Box 305"/>
          <p:cNvSpPr txBox="1">
            <a:spLocks noChangeArrowheads="1"/>
          </p:cNvSpPr>
          <p:nvPr/>
        </p:nvSpPr>
        <p:spPr bwMode="auto">
          <a:xfrm>
            <a:off x="2446002" y="4914667"/>
            <a:ext cx="965315" cy="40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4" tIns="50657" rIns="97414" bIns="50657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2006.4</a:t>
            </a:r>
            <a:endParaRPr kumimoji="0" lang="ko-KR" altLang="en-US" sz="1100" dirty="0">
              <a:solidFill>
                <a:srgbClr val="005BAC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59" name="Text Box 305"/>
          <p:cNvSpPr txBox="1">
            <a:spLocks noChangeArrowheads="1"/>
          </p:cNvSpPr>
          <p:nvPr/>
        </p:nvSpPr>
        <p:spPr bwMode="auto">
          <a:xfrm>
            <a:off x="3474470" y="4914667"/>
            <a:ext cx="965315" cy="40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4" tIns="50657" rIns="97414" bIns="50657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2007.10</a:t>
            </a:r>
            <a:endParaRPr kumimoji="0" lang="ko-KR" altLang="en-US" sz="1100" dirty="0">
              <a:solidFill>
                <a:srgbClr val="005BAC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60" name="Text Box 305"/>
          <p:cNvSpPr txBox="1">
            <a:spLocks noChangeArrowheads="1"/>
          </p:cNvSpPr>
          <p:nvPr/>
        </p:nvSpPr>
        <p:spPr bwMode="auto">
          <a:xfrm>
            <a:off x="4419772" y="4914667"/>
            <a:ext cx="1052140" cy="40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4" tIns="50657" rIns="97414" bIns="50657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2008.8</a:t>
            </a:r>
            <a:endParaRPr kumimoji="0" lang="ko-KR" altLang="en-US" sz="1100" dirty="0">
              <a:solidFill>
                <a:srgbClr val="005BAC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61" name="Text Box 305"/>
          <p:cNvSpPr txBox="1">
            <a:spLocks noChangeArrowheads="1"/>
          </p:cNvSpPr>
          <p:nvPr/>
        </p:nvSpPr>
        <p:spPr bwMode="auto">
          <a:xfrm>
            <a:off x="5029700" y="4914667"/>
            <a:ext cx="965315" cy="40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14" tIns="50657" rIns="97414" bIns="50657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2012.10</a:t>
            </a:r>
            <a:endParaRPr kumimoji="0" lang="ko-KR" altLang="en-US" sz="1100" dirty="0">
              <a:solidFill>
                <a:srgbClr val="005BAC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62" name="Text Box 305"/>
          <p:cNvSpPr txBox="1">
            <a:spLocks noChangeArrowheads="1"/>
          </p:cNvSpPr>
          <p:nvPr/>
        </p:nvSpPr>
        <p:spPr bwMode="auto">
          <a:xfrm>
            <a:off x="5872353" y="4914669"/>
            <a:ext cx="1431972" cy="40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414" tIns="50657" rIns="97414" bIns="50657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2014.5</a:t>
            </a:r>
            <a:endParaRPr kumimoji="0" lang="ko-KR" altLang="en-US" sz="1100" dirty="0">
              <a:solidFill>
                <a:srgbClr val="005BAC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63" name="Rectangle 34"/>
          <p:cNvSpPr>
            <a:spLocks noChangeArrowheads="1"/>
          </p:cNvSpPr>
          <p:nvPr/>
        </p:nvSpPr>
        <p:spPr bwMode="auto">
          <a:xfrm>
            <a:off x="1476416" y="5256836"/>
            <a:ext cx="1028305" cy="52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구 </a:t>
            </a:r>
            <a:r>
              <a:rPr lang="ko-KR" altLang="en-US" sz="9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신한카드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신한은행에서</a:t>
            </a:r>
            <a:endParaRPr lang="ko-KR" altLang="en-US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분사</a:t>
            </a:r>
          </a:p>
        </p:txBody>
      </p:sp>
      <p:sp>
        <p:nvSpPr>
          <p:cNvPr id="164" name="Rectangle 34"/>
          <p:cNvSpPr>
            <a:spLocks noChangeArrowheads="1"/>
          </p:cNvSpPr>
          <p:nvPr/>
        </p:nvSpPr>
        <p:spPr bwMode="auto">
          <a:xfrm>
            <a:off x="2437492" y="5265858"/>
            <a:ext cx="1253034" cy="52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조흥은행 </a:t>
            </a:r>
            <a:r>
              <a:rPr lang="ko-KR" altLang="en-US" sz="9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카드부문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구 </a:t>
            </a:r>
            <a:r>
              <a:rPr lang="ko-KR" altLang="en-US" sz="9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신한카드와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통합</a:t>
            </a:r>
          </a:p>
        </p:txBody>
      </p:sp>
      <p:sp>
        <p:nvSpPr>
          <p:cNvPr id="165" name="Rectangle 34"/>
          <p:cNvSpPr>
            <a:spLocks noChangeArrowheads="1"/>
          </p:cNvSpPr>
          <p:nvPr/>
        </p:nvSpPr>
        <p:spPr bwMode="auto">
          <a:xfrm>
            <a:off x="3480606" y="5265520"/>
            <a:ext cx="1152586" cy="52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LG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구 </a:t>
            </a:r>
            <a:r>
              <a:rPr lang="ko-KR" altLang="en-US" sz="9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신한카드와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통합</a:t>
            </a:r>
          </a:p>
        </p:txBody>
      </p:sp>
      <p:sp>
        <p:nvSpPr>
          <p:cNvPr id="166" name="Rectangle 34"/>
          <p:cNvSpPr>
            <a:spLocks noChangeArrowheads="1"/>
          </p:cNvSpPr>
          <p:nvPr/>
        </p:nvSpPr>
        <p:spPr bwMode="auto">
          <a:xfrm>
            <a:off x="4419768" y="5265520"/>
            <a:ext cx="1084487" cy="52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IT 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시스템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통합</a:t>
            </a:r>
          </a:p>
        </p:txBody>
      </p:sp>
      <p:sp>
        <p:nvSpPr>
          <p:cNvPr id="167" name="Rectangle 34"/>
          <p:cNvSpPr>
            <a:spLocks noChangeArrowheads="1"/>
          </p:cNvSpPr>
          <p:nvPr/>
        </p:nvSpPr>
        <p:spPr bwMode="auto">
          <a:xfrm>
            <a:off x="5002831" y="5265520"/>
            <a:ext cx="1028305" cy="52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차세대 시스템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오픈</a:t>
            </a:r>
          </a:p>
        </p:txBody>
      </p:sp>
      <p:sp>
        <p:nvSpPr>
          <p:cNvPr id="168" name="Rectangle 34"/>
          <p:cNvSpPr>
            <a:spLocks noChangeArrowheads="1"/>
          </p:cNvSpPr>
          <p:nvPr/>
        </p:nvSpPr>
        <p:spPr bwMode="auto">
          <a:xfrm>
            <a:off x="5860445" y="5247818"/>
            <a:ext cx="1573103" cy="52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빅데이터기반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상품개발체계 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'Code9' 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발표</a:t>
            </a:r>
          </a:p>
        </p:txBody>
      </p:sp>
      <p:sp>
        <p:nvSpPr>
          <p:cNvPr id="169" name="Text Box 305"/>
          <p:cNvSpPr txBox="1">
            <a:spLocks noChangeArrowheads="1"/>
          </p:cNvSpPr>
          <p:nvPr/>
        </p:nvSpPr>
        <p:spPr bwMode="auto">
          <a:xfrm>
            <a:off x="6627301" y="4914669"/>
            <a:ext cx="902919" cy="40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414" tIns="50657" rIns="97414" bIns="50657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2015.12</a:t>
            </a:r>
            <a:endParaRPr kumimoji="0" lang="ko-KR" altLang="en-US" sz="1100" dirty="0">
              <a:solidFill>
                <a:srgbClr val="005BAC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70" name="Rectangle 34"/>
          <p:cNvSpPr>
            <a:spLocks noChangeArrowheads="1"/>
          </p:cNvSpPr>
          <p:nvPr/>
        </p:nvSpPr>
        <p:spPr bwMode="auto">
          <a:xfrm>
            <a:off x="6623550" y="5247818"/>
            <a:ext cx="1079957" cy="52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인도네시아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합작법인 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SIF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설립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71" name="Text Box 305"/>
          <p:cNvSpPr txBox="1">
            <a:spLocks noChangeArrowheads="1"/>
          </p:cNvSpPr>
          <p:nvPr/>
        </p:nvSpPr>
        <p:spPr bwMode="auto">
          <a:xfrm>
            <a:off x="7324299" y="4908764"/>
            <a:ext cx="1127075" cy="40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414" tIns="50657" rIns="97414" bIns="50657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2017.12</a:t>
            </a:r>
            <a:endParaRPr kumimoji="0" lang="ko-KR" altLang="en-US" sz="1100" dirty="0">
              <a:solidFill>
                <a:srgbClr val="005BAC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72" name="Rectangle 34"/>
          <p:cNvSpPr>
            <a:spLocks noChangeArrowheads="1"/>
          </p:cNvSpPr>
          <p:nvPr/>
        </p:nvSpPr>
        <p:spPr bwMode="auto">
          <a:xfrm>
            <a:off x="7323707" y="5256836"/>
            <a:ext cx="1154290" cy="52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'Deep Dream'</a:t>
            </a:r>
            <a:b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 최단기간 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100</a:t>
            </a:r>
            <a:r>
              <a:rPr lang="ko-KR" altLang="en-US" sz="9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만매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발급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돌파</a:t>
            </a:r>
          </a:p>
        </p:txBody>
      </p:sp>
      <p:cxnSp>
        <p:nvCxnSpPr>
          <p:cNvPr id="177" name="직선 연결선 138"/>
          <p:cNvCxnSpPr>
            <a:cxnSpLocks noChangeShapeType="1"/>
          </p:cNvCxnSpPr>
          <p:nvPr/>
        </p:nvCxnSpPr>
        <p:spPr bwMode="auto">
          <a:xfrm rot="5400000">
            <a:off x="5530740" y="5513304"/>
            <a:ext cx="720108" cy="0"/>
          </a:xfrm>
          <a:prstGeom prst="line">
            <a:avLst/>
          </a:prstGeom>
          <a:noFill/>
          <a:ln w="6350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oval" w="med" len="med"/>
            <a:tailEnd/>
          </a:ln>
        </p:spPr>
      </p:cxnSp>
      <p:sp>
        <p:nvSpPr>
          <p:cNvPr id="178" name="Text Box 305"/>
          <p:cNvSpPr txBox="1">
            <a:spLocks noChangeArrowheads="1"/>
          </p:cNvSpPr>
          <p:nvPr/>
        </p:nvSpPr>
        <p:spPr bwMode="auto">
          <a:xfrm>
            <a:off x="630461" y="6102697"/>
            <a:ext cx="2010639" cy="26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61" tIns="46520" rIns="89461" bIns="4652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LG</a:t>
            </a:r>
            <a:r>
              <a:rPr kumimoji="0" lang="ko-KR" altLang="en-US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카드</a:t>
            </a: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kumimoji="0" lang="ko-KR" altLang="en-US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구</a:t>
            </a: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r>
              <a:rPr kumimoji="0" lang="ko-KR" altLang="en-US" sz="1100" dirty="0" err="1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신한카드</a:t>
            </a:r>
            <a:r>
              <a:rPr kumimoji="0" lang="ko-KR" altLang="en-US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창립</a:t>
            </a:r>
          </a:p>
        </p:txBody>
      </p:sp>
      <p:sp>
        <p:nvSpPr>
          <p:cNvPr id="179" name="Text Box 305"/>
          <p:cNvSpPr txBox="1">
            <a:spLocks noChangeArrowheads="1"/>
          </p:cNvSpPr>
          <p:nvPr/>
        </p:nvSpPr>
        <p:spPr bwMode="auto">
          <a:xfrm>
            <a:off x="2342966" y="6102697"/>
            <a:ext cx="2008936" cy="26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61" tIns="46520" rIns="89461" bIns="4652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ko-KR" altLang="en-US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통합카드사 출범</a:t>
            </a:r>
          </a:p>
        </p:txBody>
      </p:sp>
      <p:sp>
        <p:nvSpPr>
          <p:cNvPr id="180" name="Text Box 305"/>
          <p:cNvSpPr txBox="1">
            <a:spLocks noChangeArrowheads="1"/>
          </p:cNvSpPr>
          <p:nvPr/>
        </p:nvSpPr>
        <p:spPr bwMode="auto">
          <a:xfrm>
            <a:off x="4107426" y="6102697"/>
            <a:ext cx="2008936" cy="26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461" tIns="46520" rIns="89461" bIns="4652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One System </a:t>
            </a:r>
            <a:r>
              <a:rPr kumimoji="0" lang="ko-KR" altLang="en-US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체계 구축</a:t>
            </a:r>
          </a:p>
        </p:txBody>
      </p:sp>
      <p:sp>
        <p:nvSpPr>
          <p:cNvPr id="181" name="Text Box 305"/>
          <p:cNvSpPr txBox="1">
            <a:spLocks noChangeArrowheads="1"/>
          </p:cNvSpPr>
          <p:nvPr/>
        </p:nvSpPr>
        <p:spPr bwMode="auto">
          <a:xfrm>
            <a:off x="6391101" y="6102697"/>
            <a:ext cx="3032422" cy="43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461" tIns="46520" rIns="89461" bIns="46520">
            <a:spAutoFit/>
          </a:bodyPr>
          <a:lstStyle>
            <a:defPPr>
              <a:defRPr lang="ko-KR"/>
            </a:defPPr>
            <a:lvl1pPr algn="ctr" fontAlgn="base"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  <a:defRPr kumimoji="0" sz="1000" b="1">
                <a:solidFill>
                  <a:srgbClr val="005BAC"/>
                </a:solidFill>
                <a:latin typeface="나눔고딕 ExtraBold" pitchFamily="50" charset="-127"/>
                <a:ea typeface="나눔고딕 ExtraBold" pitchFamily="50" charset="-127"/>
              </a:defRPr>
            </a:lvl1pPr>
            <a:lvl2pPr marL="742950" indent="-285750" eaLnBrk="0" hangingPunct="0">
              <a:defRPr kumimoji="1"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latin typeface="굴림" charset="-127"/>
                <a:ea typeface="굴림" charset="-127"/>
              </a:defRPr>
            </a:lvl9pPr>
          </a:lstStyle>
          <a:p>
            <a:r>
              <a:rPr lang="ko-KR" altLang="en-US" sz="1100" b="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규모와 </a:t>
            </a:r>
            <a:r>
              <a:rPr lang="en-US" altLang="ko-KR" sz="1100" b="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r>
              <a:rPr lang="ko-KR" altLang="en-US" sz="1100" b="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등을 넘어「차별화된 </a:t>
            </a:r>
            <a:r>
              <a:rPr lang="en-US" altLang="ko-KR" sz="1100" b="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Only 1</a:t>
            </a:r>
            <a:r>
              <a:rPr lang="ko-KR" altLang="en-US" sz="1100" b="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」</a:t>
            </a:r>
            <a:r>
              <a:rPr lang="en-US" altLang="ko-KR" sz="1100" b="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100" b="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100" b="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도약</a:t>
            </a:r>
            <a:r>
              <a:rPr lang="en-US" altLang="ko-KR" sz="1100" b="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(BIG to GREAT)</a:t>
            </a:r>
            <a:r>
              <a:rPr lang="ko-KR" altLang="en-US" sz="1100" b="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</a:p>
        </p:txBody>
      </p:sp>
      <p:sp>
        <p:nvSpPr>
          <p:cNvPr id="185" name="Text Box 305"/>
          <p:cNvSpPr txBox="1">
            <a:spLocks noChangeArrowheads="1"/>
          </p:cNvSpPr>
          <p:nvPr/>
        </p:nvSpPr>
        <p:spPr bwMode="auto">
          <a:xfrm>
            <a:off x="8158440" y="4901580"/>
            <a:ext cx="1127075" cy="40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414" tIns="50657" rIns="97414" bIns="50657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en-US" altLang="ko-KR" sz="1100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2019.1</a:t>
            </a:r>
            <a:endParaRPr kumimoji="0" lang="ko-KR" altLang="en-US" sz="1100" dirty="0">
              <a:solidFill>
                <a:srgbClr val="005BAC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86" name="Rectangle 34"/>
          <p:cNvSpPr>
            <a:spLocks noChangeArrowheads="1"/>
          </p:cNvSpPr>
          <p:nvPr/>
        </p:nvSpPr>
        <p:spPr bwMode="auto">
          <a:xfrm>
            <a:off x="8157848" y="5249653"/>
            <a:ext cx="1331461" cy="52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프루덴셜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베트남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9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파이낸스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(PVFC)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인수</a:t>
            </a:r>
          </a:p>
        </p:txBody>
      </p:sp>
      <p:sp>
        <p:nvSpPr>
          <p:cNvPr id="188" name="Rectangle 72"/>
          <p:cNvSpPr>
            <a:spLocks noChangeArrowheads="1"/>
          </p:cNvSpPr>
          <p:nvPr/>
        </p:nvSpPr>
        <p:spPr bwMode="gray">
          <a:xfrm>
            <a:off x="6931161" y="2377693"/>
            <a:ext cx="2207085" cy="52120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57737" tIns="50153" rIns="57737" bIns="50153" anchor="ctr"/>
          <a:lstStyle/>
          <a:p>
            <a:pPr algn="ctr" defTabSz="1036078" latinLnBrk="0">
              <a:lnSpc>
                <a:spcPts val="1621"/>
              </a:lnSpc>
              <a:defRPr/>
            </a:pPr>
            <a:r>
              <a:rPr lang="ko-KR" altLang="en-US" sz="1600" dirty="0" err="1">
                <a:solidFill>
                  <a:srgbClr val="0035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charset="0"/>
              </a:rPr>
              <a:t>전업계</a:t>
            </a:r>
            <a:r>
              <a:rPr lang="ko-KR" altLang="en-US" sz="1600" dirty="0">
                <a:solidFill>
                  <a:srgbClr val="0035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charset="0"/>
              </a:rPr>
              <a:t> 카드사 장점</a:t>
            </a:r>
          </a:p>
        </p:txBody>
      </p:sp>
      <p:cxnSp>
        <p:nvCxnSpPr>
          <p:cNvPr id="60" name="직선 연결선 138"/>
          <p:cNvCxnSpPr>
            <a:cxnSpLocks noChangeShapeType="1"/>
          </p:cNvCxnSpPr>
          <p:nvPr/>
        </p:nvCxnSpPr>
        <p:spPr bwMode="auto">
          <a:xfrm rot="5400000">
            <a:off x="4050827" y="5517411"/>
            <a:ext cx="720108" cy="0"/>
          </a:xfrm>
          <a:prstGeom prst="line">
            <a:avLst/>
          </a:prstGeom>
          <a:noFill/>
          <a:ln w="6350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oval" w="med" len="med"/>
            <a:tailEnd/>
          </a:ln>
        </p:spPr>
      </p:cxnSp>
      <p:cxnSp>
        <p:nvCxnSpPr>
          <p:cNvPr id="62" name="직선 연결선 136"/>
          <p:cNvCxnSpPr>
            <a:cxnSpLocks noChangeShapeType="1"/>
          </p:cNvCxnSpPr>
          <p:nvPr/>
        </p:nvCxnSpPr>
        <p:spPr bwMode="auto">
          <a:xfrm rot="5400000">
            <a:off x="2065519" y="5513304"/>
            <a:ext cx="720108" cy="0"/>
          </a:xfrm>
          <a:prstGeom prst="line">
            <a:avLst/>
          </a:prstGeom>
          <a:noFill/>
          <a:ln w="6350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oval" w="med" len="med"/>
            <a:tailEnd/>
          </a:ln>
        </p:spPr>
      </p:cxnSp>
      <p:cxnSp>
        <p:nvCxnSpPr>
          <p:cNvPr id="63" name="직선 연결선 136"/>
          <p:cNvCxnSpPr>
            <a:cxnSpLocks noChangeShapeType="1"/>
          </p:cNvCxnSpPr>
          <p:nvPr/>
        </p:nvCxnSpPr>
        <p:spPr bwMode="auto">
          <a:xfrm rot="5400000">
            <a:off x="459663" y="5526647"/>
            <a:ext cx="720108" cy="0"/>
          </a:xfrm>
          <a:prstGeom prst="line">
            <a:avLst/>
          </a:prstGeom>
          <a:noFill/>
          <a:ln w="6350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oval" w="med" len="med"/>
            <a:tailEnd/>
          </a:ln>
        </p:spPr>
      </p:cxnSp>
      <p:pic>
        <p:nvPicPr>
          <p:cNvPr id="64" name="그림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85" y="906832"/>
            <a:ext cx="5161550" cy="3650458"/>
          </a:xfrm>
          <a:prstGeom prst="rect">
            <a:avLst/>
          </a:prstGeom>
        </p:spPr>
      </p:pic>
      <p:sp>
        <p:nvSpPr>
          <p:cNvPr id="55" name="Text Box 305"/>
          <p:cNvSpPr txBox="1">
            <a:spLocks noChangeArrowheads="1"/>
          </p:cNvSpPr>
          <p:nvPr/>
        </p:nvSpPr>
        <p:spPr bwMode="auto">
          <a:xfrm>
            <a:off x="9022536" y="4892263"/>
            <a:ext cx="1127075" cy="36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414" tIns="50657" rIns="97414" bIns="50657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kumimoji="0" lang="en-US" altLang="ko-KR" sz="1100" dirty="0" smtClean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2020</a:t>
            </a:r>
            <a:endParaRPr kumimoji="0" lang="ko-KR" altLang="en-US" sz="1100" dirty="0">
              <a:solidFill>
                <a:srgbClr val="005BAC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5" name="Rectangle 34"/>
          <p:cNvSpPr>
            <a:spLocks noChangeArrowheads="1"/>
          </p:cNvSpPr>
          <p:nvPr/>
        </p:nvSpPr>
        <p:spPr bwMode="auto">
          <a:xfrm>
            <a:off x="9021944" y="5240336"/>
            <a:ext cx="1331461" cy="52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통합멤버십</a:t>
            </a:r>
            <a:r>
              <a:rPr lang="en-US" altLang="ko-KR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2,700</a:t>
            </a:r>
            <a:r>
              <a:rPr lang="ko-KR" altLang="en-US" sz="900" dirty="0" err="1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만달성</a:t>
            </a:r>
            <a:r>
              <a:rPr lang="en-US" altLang="ko-KR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br>
              <a:rPr lang="en-US" altLang="ko-KR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DATA BIZ </a:t>
            </a:r>
            <a:r>
              <a:rPr lang="ko-KR" altLang="en-US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사업</a:t>
            </a:r>
            <a:r>
              <a:rPr lang="en-US" altLang="ko-KR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900" dirty="0" smtClean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본격화</a:t>
            </a:r>
            <a:endParaRPr lang="en-US" altLang="ko-KR" sz="900" dirty="0" smtClean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endParaRPr lang="ko-KR" altLang="en-US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7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884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45</a:t>
            </a:fld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idx="13"/>
          </p:nvPr>
        </p:nvSpPr>
        <p:spPr/>
        <p:txBody>
          <a:bodyPr>
            <a:noAutofit/>
          </a:bodyPr>
          <a:lstStyle/>
          <a:p>
            <a:pPr algn="l"/>
            <a:r>
              <a:rPr lang="ko-KR" altLang="en-US" sz="1500" dirty="0"/>
              <a:t>개인 신용판매금액 기준 시장 점유율</a:t>
            </a:r>
          </a:p>
        </p:txBody>
      </p:sp>
      <p:sp>
        <p:nvSpPr>
          <p:cNvPr id="10" name="텍스트 개체 틀 9"/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ko-KR" altLang="en-US" sz="1500" dirty="0"/>
              <a:t>명실상부한 </a:t>
            </a:r>
            <a:r>
              <a:rPr lang="en-US" altLang="ko-KR" sz="1500" dirty="0"/>
              <a:t>1</a:t>
            </a:r>
            <a:r>
              <a:rPr lang="ko-KR" altLang="en-US" sz="1500" dirty="0"/>
              <a:t>등 카드사로서 인지도 확보</a:t>
            </a:r>
          </a:p>
        </p:txBody>
      </p:sp>
      <p:sp>
        <p:nvSpPr>
          <p:cNvPr id="11" name="텍스트 개체 틀 10"/>
          <p:cNvSpPr>
            <a:spLocks noGrp="1"/>
          </p:cNvSpPr>
          <p:nvPr>
            <p:ph type="body" idx="16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ko-KR" altLang="en-US" sz="1500" dirty="0"/>
              <a:t>영업자산 및 실질 회원 수</a:t>
            </a:r>
          </a:p>
        </p:txBody>
      </p:sp>
      <p:sp>
        <p:nvSpPr>
          <p:cNvPr id="12" name="텍스트 개체 틀 11"/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ko-KR" altLang="en-US" sz="1500" dirty="0"/>
              <a:t>신용등급 </a:t>
            </a:r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시장 지위</a:t>
            </a:r>
            <a:endParaRPr lang="ko-KR" altLang="en-US" dirty="0"/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gray">
          <a:xfrm>
            <a:off x="3517056" y="2589641"/>
            <a:ext cx="1670144" cy="13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929548" algn="dec"/>
              </a:tabLst>
            </a:pPr>
            <a:r>
              <a:rPr lang="en-US" altLang="ko-KR" sz="90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9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Light" panose="020B0303000000000000" pitchFamily="50" charset="-127"/>
                <a:ea typeface="원신한 Light" panose="020B0303000000000000" pitchFamily="50" charset="-127"/>
              </a:rPr>
              <a:t>B</a:t>
            </a:r>
            <a:r>
              <a:rPr lang="ko-KR" altLang="en-US" sz="9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Light" panose="020B0303000000000000" pitchFamily="50" charset="-127"/>
                <a:ea typeface="원신한 Light" panose="020B0303000000000000" pitchFamily="50" charset="-127"/>
              </a:rPr>
              <a:t>사</a:t>
            </a:r>
            <a:r>
              <a:rPr lang="en-US" altLang="ko-KR" sz="900" spc="-5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en-US" altLang="ko-KR" sz="900" spc="-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Light" panose="020B0303000000000000" pitchFamily="50" charset="-127"/>
                <a:ea typeface="원신한 Light" panose="020B0303000000000000" pitchFamily="50" charset="-127"/>
              </a:rPr>
              <a:t>23.2</a:t>
            </a:r>
            <a:r>
              <a:rPr lang="ko-KR" altLang="en-US" sz="900" spc="-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Light" panose="020B0303000000000000" pitchFamily="50" charset="-127"/>
                <a:ea typeface="원신한 Light" panose="020B0303000000000000" pitchFamily="50" charset="-127"/>
              </a:rPr>
              <a:t>조</a:t>
            </a:r>
            <a:r>
              <a:rPr lang="en-US" altLang="ko-KR" sz="900" spc="-5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Light" panose="020B0303000000000000" pitchFamily="50" charset="-127"/>
                <a:ea typeface="원신한 Light" panose="020B0303000000000000" pitchFamily="50" charset="-127"/>
              </a:rPr>
              <a:t>/ </a:t>
            </a:r>
            <a:r>
              <a:rPr lang="en-US" altLang="ko-KR" sz="900" spc="-5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Light" panose="020B0303000000000000" pitchFamily="50" charset="-127"/>
                <a:ea typeface="원신한 Light" panose="020B0303000000000000" pitchFamily="50" charset="-127"/>
              </a:rPr>
              <a:t>9.9</a:t>
            </a:r>
            <a:r>
              <a:rPr lang="ko-KR" altLang="en-US" sz="900" spc="-5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Light" panose="020B0303000000000000" pitchFamily="50" charset="-127"/>
                <a:ea typeface="원신한 Light" panose="020B0303000000000000" pitchFamily="50" charset="-127"/>
              </a:rPr>
              <a:t>백만명</a:t>
            </a:r>
            <a:r>
              <a:rPr lang="en-US" altLang="ko-KR" sz="900" spc="-5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</p:txBody>
      </p:sp>
      <p:sp>
        <p:nvSpPr>
          <p:cNvPr id="21" name="Line 188"/>
          <p:cNvSpPr>
            <a:spLocks noChangeShapeType="1"/>
          </p:cNvSpPr>
          <p:nvPr/>
        </p:nvSpPr>
        <p:spPr bwMode="auto">
          <a:xfrm>
            <a:off x="1151752" y="1809247"/>
            <a:ext cx="0" cy="1769954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2" name="Line 189"/>
          <p:cNvSpPr>
            <a:spLocks noChangeShapeType="1"/>
          </p:cNvSpPr>
          <p:nvPr/>
        </p:nvSpPr>
        <p:spPr bwMode="auto">
          <a:xfrm>
            <a:off x="1109198" y="3579194"/>
            <a:ext cx="42564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3" name="Line 190"/>
          <p:cNvSpPr>
            <a:spLocks noChangeShapeType="1"/>
          </p:cNvSpPr>
          <p:nvPr/>
        </p:nvSpPr>
        <p:spPr bwMode="auto">
          <a:xfrm>
            <a:off x="1109198" y="3137552"/>
            <a:ext cx="42564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4" name="Line 191"/>
          <p:cNvSpPr>
            <a:spLocks noChangeShapeType="1"/>
          </p:cNvSpPr>
          <p:nvPr/>
        </p:nvSpPr>
        <p:spPr bwMode="auto">
          <a:xfrm>
            <a:off x="1109198" y="2695909"/>
            <a:ext cx="42564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5" name="Line 192"/>
          <p:cNvSpPr>
            <a:spLocks noChangeShapeType="1"/>
          </p:cNvSpPr>
          <p:nvPr/>
        </p:nvSpPr>
        <p:spPr bwMode="auto">
          <a:xfrm>
            <a:off x="1109198" y="2250881"/>
            <a:ext cx="42564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6" name="Line 193"/>
          <p:cNvSpPr>
            <a:spLocks noChangeShapeType="1"/>
          </p:cNvSpPr>
          <p:nvPr/>
        </p:nvSpPr>
        <p:spPr bwMode="auto">
          <a:xfrm>
            <a:off x="1109198" y="1809241"/>
            <a:ext cx="42564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7" name="Line 194"/>
          <p:cNvSpPr>
            <a:spLocks noChangeShapeType="1"/>
          </p:cNvSpPr>
          <p:nvPr/>
        </p:nvSpPr>
        <p:spPr bwMode="auto">
          <a:xfrm>
            <a:off x="1151762" y="3589589"/>
            <a:ext cx="3683024" cy="8466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8" name="Line 195"/>
          <p:cNvSpPr>
            <a:spLocks noChangeShapeType="1"/>
          </p:cNvSpPr>
          <p:nvPr/>
        </p:nvSpPr>
        <p:spPr bwMode="auto">
          <a:xfrm flipV="1">
            <a:off x="1151752" y="3579205"/>
            <a:ext cx="0" cy="1692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9" name="Line 196"/>
          <p:cNvSpPr>
            <a:spLocks noChangeShapeType="1"/>
          </p:cNvSpPr>
          <p:nvPr/>
        </p:nvSpPr>
        <p:spPr bwMode="auto">
          <a:xfrm flipV="1">
            <a:off x="1792885" y="3579205"/>
            <a:ext cx="0" cy="1692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0" name="Line 197"/>
          <p:cNvSpPr>
            <a:spLocks noChangeShapeType="1"/>
          </p:cNvSpPr>
          <p:nvPr/>
        </p:nvSpPr>
        <p:spPr bwMode="auto">
          <a:xfrm flipV="1">
            <a:off x="2518147" y="3579205"/>
            <a:ext cx="0" cy="1692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1" name="Line 198"/>
          <p:cNvSpPr>
            <a:spLocks noChangeShapeType="1"/>
          </p:cNvSpPr>
          <p:nvPr/>
        </p:nvSpPr>
        <p:spPr bwMode="auto">
          <a:xfrm flipV="1">
            <a:off x="3260434" y="3579205"/>
            <a:ext cx="0" cy="1692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2" name="Line 199"/>
          <p:cNvSpPr>
            <a:spLocks noChangeShapeType="1"/>
          </p:cNvSpPr>
          <p:nvPr/>
        </p:nvSpPr>
        <p:spPr bwMode="auto">
          <a:xfrm flipV="1">
            <a:off x="3990804" y="3579205"/>
            <a:ext cx="0" cy="1692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3" name="Rectangle 204"/>
          <p:cNvSpPr>
            <a:spLocks noChangeArrowheads="1"/>
          </p:cNvSpPr>
          <p:nvPr/>
        </p:nvSpPr>
        <p:spPr bwMode="auto">
          <a:xfrm>
            <a:off x="998704" y="3533510"/>
            <a:ext cx="88178" cy="1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fontAlgn="base" latinLnBrk="0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ko-KR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0</a:t>
            </a:r>
            <a:endParaRPr lang="en-US" altLang="ko-KR" sz="15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4" name="Rectangle 205"/>
          <p:cNvSpPr>
            <a:spLocks noChangeArrowheads="1"/>
          </p:cNvSpPr>
          <p:nvPr/>
        </p:nvSpPr>
        <p:spPr bwMode="auto">
          <a:xfrm>
            <a:off x="998704" y="3091869"/>
            <a:ext cx="88178" cy="1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fontAlgn="base" latinLnBrk="0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ko-KR" sz="110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4</a:t>
            </a:r>
            <a:endParaRPr lang="en-US" altLang="ko-KR" sz="150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5" name="Rectangle 206"/>
          <p:cNvSpPr>
            <a:spLocks noChangeArrowheads="1"/>
          </p:cNvSpPr>
          <p:nvPr/>
        </p:nvSpPr>
        <p:spPr bwMode="auto">
          <a:xfrm>
            <a:off x="998704" y="2651918"/>
            <a:ext cx="88178" cy="1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fontAlgn="base" latinLnBrk="0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ko-KR" sz="110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8</a:t>
            </a:r>
            <a:endParaRPr lang="en-US" altLang="ko-KR" sz="150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6" name="Rectangle 207"/>
          <p:cNvSpPr>
            <a:spLocks noChangeArrowheads="1"/>
          </p:cNvSpPr>
          <p:nvPr/>
        </p:nvSpPr>
        <p:spPr bwMode="auto">
          <a:xfrm>
            <a:off x="916312" y="2205198"/>
            <a:ext cx="176356" cy="1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fontAlgn="base" latinLnBrk="0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ko-KR" sz="110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12</a:t>
            </a:r>
            <a:endParaRPr lang="en-US" altLang="ko-KR" sz="150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7" name="Rectangle 208"/>
          <p:cNvSpPr>
            <a:spLocks noChangeArrowheads="1"/>
          </p:cNvSpPr>
          <p:nvPr/>
        </p:nvSpPr>
        <p:spPr bwMode="auto">
          <a:xfrm>
            <a:off x="916312" y="1765251"/>
            <a:ext cx="176356" cy="1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fontAlgn="base" latinLnBrk="0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ko-KR" sz="110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16</a:t>
            </a:r>
            <a:endParaRPr lang="en-US" altLang="ko-KR" sz="150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8" name="Rectangle 210"/>
          <p:cNvSpPr>
            <a:spLocks noChangeArrowheads="1"/>
          </p:cNvSpPr>
          <p:nvPr/>
        </p:nvSpPr>
        <p:spPr bwMode="auto">
          <a:xfrm>
            <a:off x="1754759" y="3636729"/>
            <a:ext cx="88178" cy="1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fontAlgn="base" latinLnBrk="0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ko-KR" sz="110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5</a:t>
            </a:r>
            <a:endParaRPr lang="en-US" altLang="ko-KR" sz="150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9" name="Rectangle 211"/>
          <p:cNvSpPr>
            <a:spLocks noChangeArrowheads="1"/>
          </p:cNvSpPr>
          <p:nvPr/>
        </p:nvSpPr>
        <p:spPr bwMode="auto">
          <a:xfrm>
            <a:off x="2429120" y="3636729"/>
            <a:ext cx="176356" cy="1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fontAlgn="base" latinLnBrk="0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ko-KR" sz="110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10</a:t>
            </a:r>
            <a:endParaRPr lang="en-US" altLang="ko-KR" sz="150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0" name="Rectangle 212"/>
          <p:cNvSpPr>
            <a:spLocks noChangeArrowheads="1"/>
          </p:cNvSpPr>
          <p:nvPr/>
        </p:nvSpPr>
        <p:spPr bwMode="auto">
          <a:xfrm>
            <a:off x="3173111" y="3636729"/>
            <a:ext cx="176356" cy="1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fontAlgn="base" latinLnBrk="0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ko-KR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15</a:t>
            </a:r>
            <a:endParaRPr lang="en-US" altLang="ko-KR" sz="15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1" name="Rectangle 213"/>
          <p:cNvSpPr>
            <a:spLocks noChangeArrowheads="1"/>
          </p:cNvSpPr>
          <p:nvPr/>
        </p:nvSpPr>
        <p:spPr bwMode="auto">
          <a:xfrm>
            <a:off x="3901778" y="3636729"/>
            <a:ext cx="176356" cy="1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fontAlgn="base" latinLnBrk="0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ko-KR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</a:t>
            </a:r>
            <a:endParaRPr lang="en-US" altLang="ko-KR" sz="15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gray">
          <a:xfrm>
            <a:off x="2385237" y="2030181"/>
            <a:ext cx="2368167" cy="1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tabLst>
                <a:tab pos="929548" algn="dec"/>
              </a:tabLst>
            </a:pPr>
            <a:r>
              <a:rPr lang="ko-KR" altLang="en-US" sz="1000" dirty="0" err="1">
                <a:solidFill>
                  <a:srgbClr val="0070C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신한카드</a:t>
            </a:r>
            <a:r>
              <a:rPr lang="en-US" altLang="ko-KR" sz="1000" dirty="0" smtClean="0">
                <a:solidFill>
                  <a:srgbClr val="0070C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(31.5</a:t>
            </a:r>
            <a:r>
              <a:rPr lang="ko-KR" altLang="en-US" sz="1000" dirty="0" smtClean="0">
                <a:solidFill>
                  <a:srgbClr val="0070C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조원</a:t>
            </a:r>
            <a:r>
              <a:rPr lang="en-US" altLang="ko-KR" sz="1000" dirty="0">
                <a:solidFill>
                  <a:srgbClr val="0070C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en-US" altLang="ko-KR" sz="1000" dirty="0" smtClean="0">
                <a:solidFill>
                  <a:srgbClr val="0070C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12.9</a:t>
            </a:r>
            <a:r>
              <a:rPr lang="ko-KR" altLang="en-US" sz="1000" dirty="0" smtClean="0">
                <a:solidFill>
                  <a:srgbClr val="0070C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백만 </a:t>
            </a:r>
            <a:r>
              <a:rPr lang="ko-KR" altLang="en-US" sz="1000" dirty="0">
                <a:solidFill>
                  <a:srgbClr val="0070C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회원</a:t>
            </a:r>
            <a:r>
              <a:rPr lang="en-US" altLang="ko-KR" sz="1000" dirty="0">
                <a:solidFill>
                  <a:srgbClr val="0070C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</p:txBody>
      </p:sp>
      <p:sp>
        <p:nvSpPr>
          <p:cNvPr id="43" name="Rectangle 217"/>
          <p:cNvSpPr>
            <a:spLocks noChangeArrowheads="1"/>
          </p:cNvSpPr>
          <p:nvPr/>
        </p:nvSpPr>
        <p:spPr bwMode="auto">
          <a:xfrm rot="-5400000">
            <a:off x="64972" y="2240179"/>
            <a:ext cx="1458604" cy="14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latinLnBrk="0" hangingPunct="0">
              <a:spcBef>
                <a:spcPct val="5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실질 </a:t>
            </a:r>
            <a:r>
              <a:rPr lang="ko-KR" altLang="en-US" sz="9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회원수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백만 명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</p:txBody>
      </p:sp>
      <p:sp>
        <p:nvSpPr>
          <p:cNvPr id="44" name="Rectangle 218"/>
          <p:cNvSpPr>
            <a:spLocks noChangeArrowheads="1"/>
          </p:cNvSpPr>
          <p:nvPr/>
        </p:nvSpPr>
        <p:spPr bwMode="auto">
          <a:xfrm>
            <a:off x="4084235" y="3411870"/>
            <a:ext cx="1445416" cy="13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latinLnBrk="0" hangingPunct="0">
              <a:spcBef>
                <a:spcPct val="50000"/>
              </a:spcBef>
              <a:spcAft>
                <a:spcPct val="0"/>
              </a:spcAft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영업자산 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조원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</p:txBody>
      </p:sp>
      <p:sp>
        <p:nvSpPr>
          <p:cNvPr id="45" name="Text Box 253"/>
          <p:cNvSpPr txBox="1">
            <a:spLocks noChangeArrowheads="1"/>
          </p:cNvSpPr>
          <p:nvPr/>
        </p:nvSpPr>
        <p:spPr bwMode="blackGray">
          <a:xfrm>
            <a:off x="3458749" y="1743321"/>
            <a:ext cx="1964676" cy="21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9486" tIns="49486" rIns="49486" bIns="49486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fontAlgn="base" latinLnBrk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kumimoji="0" lang="ko-KR" altLang="en-US" sz="1100" dirty="0">
                <a:solidFill>
                  <a:srgbClr val="C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자산 및 회원 규모 </a:t>
            </a:r>
            <a:r>
              <a:rPr kumimoji="0" lang="en-US" altLang="ko-KR" sz="1100" dirty="0">
                <a:solidFill>
                  <a:srgbClr val="C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r>
              <a:rPr kumimoji="0" lang="ko-KR" altLang="en-US" sz="1100" dirty="0">
                <a:solidFill>
                  <a:srgbClr val="C0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위</a:t>
            </a:r>
            <a:endParaRPr kumimoji="0" lang="en-US" altLang="ko-KR" sz="1100" dirty="0">
              <a:solidFill>
                <a:srgbClr val="C0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6" name="Rectangle 16"/>
          <p:cNvSpPr>
            <a:spLocks noChangeArrowheads="1"/>
          </p:cNvSpPr>
          <p:nvPr/>
        </p:nvSpPr>
        <p:spPr bwMode="gray">
          <a:xfrm>
            <a:off x="2287716" y="2745488"/>
            <a:ext cx="2007238" cy="12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latinLnBrk="0" hangingPunct="0">
              <a:lnSpc>
                <a:spcPts val="974"/>
              </a:lnSpc>
              <a:spcBef>
                <a:spcPct val="0"/>
              </a:spcBef>
              <a:spcAft>
                <a:spcPct val="0"/>
              </a:spcAft>
              <a:tabLst>
                <a:tab pos="929548" algn="dec"/>
              </a:tabLst>
            </a:pPr>
            <a:r>
              <a:rPr lang="en-US" altLang="ko-KR" sz="900" dirty="0">
                <a:solidFill>
                  <a:srgbClr val="1DC4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C</a:t>
            </a:r>
            <a:r>
              <a:rPr lang="ko-KR" altLang="en-US" sz="900" dirty="0">
                <a:solidFill>
                  <a:srgbClr val="1DC4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</a:t>
            </a:r>
            <a:r>
              <a:rPr lang="en-US" altLang="ko-KR" sz="900" dirty="0">
                <a:solidFill>
                  <a:srgbClr val="1DC4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en-US" altLang="ko-KR" sz="900" dirty="0" smtClean="0">
                <a:solidFill>
                  <a:srgbClr val="1DC4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17.2</a:t>
            </a:r>
            <a:r>
              <a:rPr lang="ko-KR" altLang="en-US" sz="900" dirty="0" smtClean="0">
                <a:solidFill>
                  <a:srgbClr val="1DC4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</a:t>
            </a:r>
            <a:r>
              <a:rPr lang="en-US" altLang="ko-KR" sz="900" dirty="0">
                <a:solidFill>
                  <a:srgbClr val="1DC4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 </a:t>
            </a:r>
            <a:r>
              <a:rPr lang="en-US" altLang="ko-KR" sz="900" dirty="0" smtClean="0">
                <a:solidFill>
                  <a:srgbClr val="1DC4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9.3</a:t>
            </a:r>
            <a:r>
              <a:rPr lang="ko-KR" altLang="en-US" sz="900" dirty="0" err="1" smtClean="0">
                <a:solidFill>
                  <a:srgbClr val="1DC4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백만명</a:t>
            </a:r>
            <a:r>
              <a:rPr lang="en-US" altLang="ko-KR" sz="900" dirty="0">
                <a:solidFill>
                  <a:srgbClr val="1DC4FF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 </a:t>
            </a:r>
          </a:p>
        </p:txBody>
      </p:sp>
      <p:pic>
        <p:nvPicPr>
          <p:cNvPr id="47" name="그림 18" descr="신한로고원만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869" y="1961366"/>
            <a:ext cx="316817" cy="3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80"/>
          <p:cNvSpPr>
            <a:spLocks noChangeArrowheads="1"/>
          </p:cNvSpPr>
          <p:nvPr/>
        </p:nvSpPr>
        <p:spPr bwMode="auto">
          <a:xfrm>
            <a:off x="3126923" y="2602210"/>
            <a:ext cx="115770" cy="115062"/>
          </a:xfrm>
          <a:prstGeom prst="ellipse">
            <a:avLst/>
          </a:prstGeom>
          <a:solidFill>
            <a:srgbClr val="00B0F0"/>
          </a:solidFill>
          <a:ln w="38100">
            <a:noFill/>
            <a:round/>
            <a:headEnd/>
            <a:tailEnd/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txBody>
          <a:bodyPr wrap="none" lIns="98974" tIns="49486" rIns="98974" bIns="49486" anchor="ctr"/>
          <a:lstStyle/>
          <a:p>
            <a:pPr algn="ctr" eaLnBrk="0" latinLnBrk="0" hangingPunct="0">
              <a:lnSpc>
                <a:spcPct val="120000"/>
              </a:lnSpc>
              <a:buClr>
                <a:srgbClr val="3264AE"/>
              </a:buClr>
              <a:buSzPct val="80000"/>
              <a:buFont typeface="Wingdings" pitchFamily="2" charset="2"/>
              <a:buNone/>
              <a:defRPr/>
            </a:pPr>
            <a:endParaRPr lang="ko-KR" altLang="en-US" sz="90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9" name="Oval 80"/>
          <p:cNvSpPr>
            <a:spLocks noChangeArrowheads="1"/>
          </p:cNvSpPr>
          <p:nvPr/>
        </p:nvSpPr>
        <p:spPr bwMode="auto">
          <a:xfrm>
            <a:off x="4292454" y="2426268"/>
            <a:ext cx="154431" cy="153489"/>
          </a:xfrm>
          <a:prstGeom prst="ellipse">
            <a:avLst/>
          </a:prstGeom>
          <a:solidFill>
            <a:srgbClr val="FFCC00"/>
          </a:solidFill>
          <a:ln w="38100">
            <a:noFill/>
            <a:round/>
            <a:headEnd/>
            <a:tailEnd/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txBody>
          <a:bodyPr wrap="none" lIns="98974" tIns="49486" rIns="98974" bIns="49486" anchor="ctr"/>
          <a:lstStyle/>
          <a:p>
            <a:pPr algn="ctr" eaLnBrk="0" latinLnBrk="0" hangingPunct="0">
              <a:lnSpc>
                <a:spcPct val="120000"/>
              </a:lnSpc>
              <a:buClr>
                <a:srgbClr val="3264AE"/>
              </a:buClr>
              <a:buSzPct val="80000"/>
              <a:buFont typeface="Wingdings" pitchFamily="2" charset="2"/>
              <a:buNone/>
              <a:defRPr/>
            </a:pPr>
            <a:endParaRPr lang="ko-KR" altLang="en-US" sz="90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0" name="Oval 80"/>
          <p:cNvSpPr>
            <a:spLocks noChangeArrowheads="1"/>
          </p:cNvSpPr>
          <p:nvPr/>
        </p:nvSpPr>
        <p:spPr bwMode="auto">
          <a:xfrm>
            <a:off x="2585823" y="2886736"/>
            <a:ext cx="89412" cy="87007"/>
          </a:xfrm>
          <a:prstGeom prst="ellipse">
            <a:avLst/>
          </a:prstGeom>
          <a:solidFill>
            <a:srgbClr val="FF0000"/>
          </a:solidFill>
          <a:ln w="38100">
            <a:noFill/>
            <a:round/>
            <a:headEnd/>
            <a:tailEnd/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txBody>
          <a:bodyPr wrap="none" lIns="98974" tIns="49486" rIns="98974" bIns="49486" anchor="ctr"/>
          <a:lstStyle/>
          <a:p>
            <a:pPr algn="ctr" eaLnBrk="0" latinLnBrk="0" hangingPunct="0">
              <a:lnSpc>
                <a:spcPct val="120000"/>
              </a:lnSpc>
              <a:buClr>
                <a:srgbClr val="3264AE"/>
              </a:buClr>
              <a:buSzPct val="80000"/>
              <a:buFont typeface="Wingdings" pitchFamily="2" charset="2"/>
              <a:buNone/>
              <a:defRPr/>
            </a:pPr>
            <a:endParaRPr lang="ko-KR" altLang="en-US" sz="90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1" name="Rectangle 16"/>
          <p:cNvSpPr>
            <a:spLocks noChangeArrowheads="1"/>
          </p:cNvSpPr>
          <p:nvPr/>
        </p:nvSpPr>
        <p:spPr bwMode="gray">
          <a:xfrm>
            <a:off x="1646040" y="3024391"/>
            <a:ext cx="1576709" cy="12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0" fontAlgn="base" latinLnBrk="0" hangingPunct="0">
              <a:lnSpc>
                <a:spcPts val="974"/>
              </a:lnSpc>
              <a:spcBef>
                <a:spcPct val="0"/>
              </a:spcBef>
              <a:spcAft>
                <a:spcPct val="0"/>
              </a:spcAft>
              <a:tabLst>
                <a:tab pos="929548" algn="dec"/>
              </a:tabLst>
            </a:pPr>
            <a:r>
              <a:rPr lang="en-US" altLang="ko-KR" sz="900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D</a:t>
            </a:r>
            <a:r>
              <a:rPr lang="ko-KR" altLang="en-US" sz="900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</a:t>
            </a:r>
            <a:r>
              <a:rPr lang="en-US" altLang="ko-KR" sz="900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en-US" altLang="ko-KR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11.4</a:t>
            </a:r>
            <a:r>
              <a:rPr lang="ko-KR" altLang="en-US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</a:t>
            </a:r>
            <a:r>
              <a:rPr lang="en-US" altLang="ko-KR" sz="900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en-US" altLang="ko-KR" sz="900" dirty="0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7.8</a:t>
            </a:r>
            <a:r>
              <a:rPr lang="ko-KR" altLang="en-US" sz="900" dirty="0" err="1" smtClean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백만명</a:t>
            </a:r>
            <a:r>
              <a:rPr lang="en-US" altLang="ko-KR" sz="900" dirty="0">
                <a:solidFill>
                  <a:srgbClr val="FF00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 </a:t>
            </a:r>
          </a:p>
        </p:txBody>
      </p:sp>
      <p:sp>
        <p:nvSpPr>
          <p:cNvPr id="52" name="Rectangle 12"/>
          <p:cNvSpPr>
            <a:spLocks noChangeArrowheads="1"/>
          </p:cNvSpPr>
          <p:nvPr/>
        </p:nvSpPr>
        <p:spPr bwMode="gray">
          <a:xfrm>
            <a:off x="2398224" y="2344775"/>
            <a:ext cx="1724625" cy="12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latinLnBrk="0" hangingPunct="0">
              <a:lnSpc>
                <a:spcPts val="974"/>
              </a:lnSpc>
              <a:spcBef>
                <a:spcPct val="0"/>
              </a:spcBef>
              <a:spcAft>
                <a:spcPct val="0"/>
              </a:spcAft>
              <a:tabLst>
                <a:tab pos="929548" algn="dec"/>
              </a:tabLst>
            </a:pPr>
            <a:r>
              <a:rPr lang="en-US" altLang="ko-KR" sz="900" dirty="0">
                <a:solidFill>
                  <a:srgbClr val="00B05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A</a:t>
            </a:r>
            <a:r>
              <a:rPr lang="ko-KR" altLang="en-US" sz="900" dirty="0">
                <a:solidFill>
                  <a:srgbClr val="00B05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 </a:t>
            </a:r>
            <a:r>
              <a:rPr lang="en-US" altLang="ko-KR" sz="900" dirty="0">
                <a:solidFill>
                  <a:srgbClr val="00B05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en-US" altLang="ko-KR" sz="900" dirty="0" smtClean="0">
                <a:solidFill>
                  <a:srgbClr val="00B05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21.6</a:t>
            </a:r>
            <a:r>
              <a:rPr lang="ko-KR" altLang="en-US" sz="900" dirty="0" smtClean="0">
                <a:solidFill>
                  <a:srgbClr val="00B05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</a:t>
            </a:r>
            <a:r>
              <a:rPr lang="en-US" altLang="ko-KR" sz="900" dirty="0">
                <a:solidFill>
                  <a:srgbClr val="00B05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 </a:t>
            </a:r>
            <a:r>
              <a:rPr lang="en-US" altLang="ko-KR" sz="900" dirty="0" smtClean="0">
                <a:solidFill>
                  <a:srgbClr val="00B05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10.7</a:t>
            </a:r>
            <a:r>
              <a:rPr lang="ko-KR" altLang="en-US" sz="900" dirty="0" err="1" smtClean="0">
                <a:solidFill>
                  <a:srgbClr val="00B05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백만명</a:t>
            </a:r>
            <a:r>
              <a:rPr lang="en-US" altLang="ko-KR" sz="900" dirty="0">
                <a:solidFill>
                  <a:srgbClr val="00B05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</p:txBody>
      </p:sp>
      <p:sp>
        <p:nvSpPr>
          <p:cNvPr id="53" name="Oval 80"/>
          <p:cNvSpPr>
            <a:spLocks noChangeArrowheads="1"/>
          </p:cNvSpPr>
          <p:nvPr/>
        </p:nvSpPr>
        <p:spPr bwMode="auto">
          <a:xfrm>
            <a:off x="3996255" y="2317750"/>
            <a:ext cx="137595" cy="147153"/>
          </a:xfrm>
          <a:prstGeom prst="ellipse">
            <a:avLst/>
          </a:prstGeom>
          <a:solidFill>
            <a:srgbClr val="00B050"/>
          </a:solidFill>
          <a:ln w="38100">
            <a:noFill/>
            <a:round/>
            <a:headEnd/>
            <a:tailEnd/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txBody>
          <a:bodyPr wrap="none" lIns="98974" tIns="49486" rIns="98974" bIns="49486" anchor="ctr"/>
          <a:lstStyle/>
          <a:p>
            <a:pPr algn="ctr" eaLnBrk="0" latinLnBrk="0" hangingPunct="0">
              <a:lnSpc>
                <a:spcPct val="120000"/>
              </a:lnSpc>
              <a:buClr>
                <a:srgbClr val="3264AE"/>
              </a:buClr>
              <a:buSzPct val="80000"/>
              <a:buFont typeface="Wingdings" pitchFamily="2" charset="2"/>
              <a:buNone/>
              <a:defRPr/>
            </a:pPr>
            <a:endParaRPr lang="ko-KR" altLang="en-US" sz="90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4" name="Rectangle 213"/>
          <p:cNvSpPr>
            <a:spLocks noChangeArrowheads="1"/>
          </p:cNvSpPr>
          <p:nvPr/>
        </p:nvSpPr>
        <p:spPr bwMode="auto">
          <a:xfrm>
            <a:off x="4569055" y="3636729"/>
            <a:ext cx="176356" cy="16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fontAlgn="base" latinLnBrk="0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ko-KR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25</a:t>
            </a:r>
            <a:endParaRPr lang="en-US" altLang="ko-KR" sz="15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5" name="Line 199"/>
          <p:cNvSpPr>
            <a:spLocks noChangeShapeType="1"/>
          </p:cNvSpPr>
          <p:nvPr/>
        </p:nvSpPr>
        <p:spPr bwMode="auto">
          <a:xfrm flipV="1">
            <a:off x="4663056" y="3579205"/>
            <a:ext cx="0" cy="1692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57" name="표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53234"/>
              </p:ext>
            </p:extLst>
          </p:nvPr>
        </p:nvGraphicFramePr>
        <p:xfrm>
          <a:off x="5698946" y="1765819"/>
          <a:ext cx="4066622" cy="1948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7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73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73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5404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신한카드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A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사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B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사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C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사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D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사</a:t>
                      </a: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1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국내</a:t>
                      </a:r>
                      <a:endParaRPr kumimoji="0" lang="en-US" altLang="ko-KR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AA+</a:t>
                      </a: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AA+</a:t>
                      </a: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AA+</a:t>
                      </a: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AA</a:t>
                      </a: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AA-</a:t>
                      </a: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1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Moody’s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A2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-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A2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-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-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1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S&amp;P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A-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-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-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BBB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-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6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Fitch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-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-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-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BBB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-</a:t>
                      </a:r>
                      <a:endParaRPr kumimoji="0" lang="ko-KR" altLang="en-US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5BA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1202802" y="6310831"/>
            <a:ext cx="595871" cy="23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원신한 Bold" pitchFamily="50" charset="-127"/>
                <a:ea typeface="원신한 Bold" pitchFamily="50" charset="-127"/>
              </a:rPr>
              <a:t>신한</a:t>
            </a: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1922852" y="6323227"/>
            <a:ext cx="563524" cy="23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원신한 Bold" pitchFamily="50" charset="-127"/>
                <a:ea typeface="원신한 Bold" pitchFamily="50" charset="-127"/>
              </a:rPr>
              <a:t>A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원신한 Bold" pitchFamily="50" charset="-127"/>
              <a:ea typeface="원신한 Bold" pitchFamily="50" charset="-127"/>
            </a:endParaRPr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2756988" y="6323227"/>
            <a:ext cx="488615" cy="23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원신한 Bold" pitchFamily="50" charset="-127"/>
                <a:ea typeface="원신한 Bold" pitchFamily="50" charset="-127"/>
              </a:rPr>
              <a:t>B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원신한 Bold" pitchFamily="50" charset="-127"/>
              <a:ea typeface="원신한 Bold" pitchFamily="50" charset="-127"/>
            </a:endParaRPr>
          </a:p>
        </p:txBody>
      </p:sp>
      <p:sp>
        <p:nvSpPr>
          <p:cNvPr id="61" name="Rectangle 8"/>
          <p:cNvSpPr>
            <a:spLocks noChangeArrowheads="1"/>
          </p:cNvSpPr>
          <p:nvPr/>
        </p:nvSpPr>
        <p:spPr bwMode="auto">
          <a:xfrm>
            <a:off x="3466953" y="6323227"/>
            <a:ext cx="553310" cy="23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원신한 Bold" pitchFamily="50" charset="-127"/>
                <a:ea typeface="원신한 Bold" pitchFamily="50" charset="-127"/>
              </a:rPr>
              <a:t>C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원신한 Bold" pitchFamily="50" charset="-127"/>
              <a:ea typeface="원신한 Bold" pitchFamily="50" charset="-127"/>
            </a:endParaRPr>
          </a:p>
        </p:txBody>
      </p:sp>
      <p:sp>
        <p:nvSpPr>
          <p:cNvPr id="62" name="Rectangle 25"/>
          <p:cNvSpPr>
            <a:spLocks noChangeArrowheads="1"/>
          </p:cNvSpPr>
          <p:nvPr/>
        </p:nvSpPr>
        <p:spPr bwMode="auto">
          <a:xfrm>
            <a:off x="4249597" y="6323227"/>
            <a:ext cx="556715" cy="23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200" dirty="0">
                <a:solidFill>
                  <a:schemeClr val="bg1">
                    <a:lumMod val="50000"/>
                  </a:schemeClr>
                </a:solidFill>
                <a:latin typeface="원신한 Bold" pitchFamily="50" charset="-127"/>
                <a:ea typeface="원신한 Bold" pitchFamily="50" charset="-127"/>
              </a:rPr>
              <a:t>D</a:t>
            </a:r>
            <a:endParaRPr lang="ko-KR" altLang="en-US" sz="1200" dirty="0">
              <a:solidFill>
                <a:schemeClr val="bg1">
                  <a:lumMod val="50000"/>
                </a:schemeClr>
              </a:solidFill>
              <a:latin typeface="원신한 Bold" pitchFamily="50" charset="-127"/>
              <a:ea typeface="원신한 Bold" pitchFamily="50" charset="-127"/>
            </a:endParaRPr>
          </a:p>
        </p:txBody>
      </p:sp>
      <p:sp>
        <p:nvSpPr>
          <p:cNvPr id="63" name="모서리가 둥근 직사각형 62"/>
          <p:cNvSpPr/>
          <p:nvPr/>
        </p:nvSpPr>
        <p:spPr bwMode="auto">
          <a:xfrm>
            <a:off x="2041339" y="5247167"/>
            <a:ext cx="351713" cy="1053013"/>
          </a:xfrm>
          <a:prstGeom prst="roundRect">
            <a:avLst>
              <a:gd name="adj" fmla="val 0"/>
            </a:avLst>
          </a:prstGeom>
          <a:solidFill>
            <a:srgbClr val="558ED5"/>
          </a:solidFill>
          <a:ln w="38100">
            <a:noFill/>
            <a:prstDash val="sysDot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txBody>
          <a:bodyPr wrap="none" lIns="98974" tIns="49486" rIns="98974" bIns="49486" rtlCol="0" anchor="ctr"/>
          <a:lstStyle/>
          <a:p>
            <a:pPr algn="ctr" eaLnBrk="0" latinLnBrk="0" hangingPunct="0">
              <a:lnSpc>
                <a:spcPct val="120000"/>
              </a:lnSpc>
              <a:buClr>
                <a:srgbClr val="3264AE"/>
              </a:buClr>
              <a:buSzPct val="80000"/>
              <a:buFont typeface="Wingdings" pitchFamily="2" charset="2"/>
              <a:buNone/>
            </a:pPr>
            <a:endParaRPr lang="ko-KR" altLang="en-US" sz="9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원신한 Bold" pitchFamily="50" charset="-127"/>
              <a:ea typeface="원신한 Bold" pitchFamily="50" charset="-127"/>
              <a:cs typeface="Shinhan Bold" panose="020B0803000000000000" pitchFamily="34" charset="0"/>
            </a:endParaRPr>
          </a:p>
        </p:txBody>
      </p:sp>
      <p:grpSp>
        <p:nvGrpSpPr>
          <p:cNvPr id="64" name="그룹 63"/>
          <p:cNvGrpSpPr/>
          <p:nvPr/>
        </p:nvGrpSpPr>
        <p:grpSpPr>
          <a:xfrm>
            <a:off x="1305039" y="4900158"/>
            <a:ext cx="351713" cy="1400024"/>
            <a:chOff x="-767110" y="2760264"/>
            <a:chExt cx="327957" cy="1313467"/>
          </a:xfrm>
        </p:grpSpPr>
        <p:sp>
          <p:nvSpPr>
            <p:cNvPr id="65" name="모서리가 둥근 직사각형 64"/>
            <p:cNvSpPr/>
            <p:nvPr/>
          </p:nvSpPr>
          <p:spPr bwMode="auto">
            <a:xfrm>
              <a:off x="-767110" y="2760264"/>
              <a:ext cx="327957" cy="1313467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38100">
              <a:noFill/>
              <a:prstDash val="sysDot"/>
              <a:round/>
              <a:headEnd/>
              <a:tailEnd/>
            </a:ln>
            <a:effectLst>
              <a:outerShdw blurRad="50800" dist="25400" algn="l" rotWithShape="0">
                <a:prstClr val="black">
                  <a:alpha val="20000"/>
                </a:prstClr>
              </a:outerShdw>
            </a:effectLst>
          </p:spPr>
          <p:txBody>
            <a:bodyPr wrap="none" rtlCol="0" anchor="ctr"/>
            <a:lstStyle/>
            <a:p>
              <a:pPr algn="ctr" eaLnBrk="0" latinLnBrk="0" hangingPunct="0">
                <a:lnSpc>
                  <a:spcPct val="120000"/>
                </a:lnSpc>
                <a:buClr>
                  <a:srgbClr val="3264AE"/>
                </a:buClr>
                <a:buSzPct val="80000"/>
                <a:buFont typeface="Wingdings" pitchFamily="2" charset="2"/>
                <a:buNone/>
              </a:pPr>
              <a:endParaRPr lang="ko-KR" altLang="en-US" sz="9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원신한 Bold" pitchFamily="50" charset="-127"/>
                <a:ea typeface="원신한 Bold" pitchFamily="50" charset="-127"/>
                <a:cs typeface="Shinhan Bold" panose="020B0803000000000000" pitchFamily="34" charset="0"/>
              </a:endParaRPr>
            </a:p>
          </p:txBody>
        </p:sp>
        <p:pic>
          <p:nvPicPr>
            <p:cNvPr id="66" name="그림 33" descr="반투명흰로고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631505" y="3814261"/>
              <a:ext cx="183383" cy="238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7" name="모서리가 둥근 직사각형 66"/>
          <p:cNvSpPr/>
          <p:nvPr/>
        </p:nvSpPr>
        <p:spPr bwMode="auto">
          <a:xfrm>
            <a:off x="2807858" y="5422367"/>
            <a:ext cx="351713" cy="877816"/>
          </a:xfrm>
          <a:prstGeom prst="roundRect">
            <a:avLst>
              <a:gd name="adj" fmla="val 0"/>
            </a:avLst>
          </a:prstGeom>
          <a:solidFill>
            <a:srgbClr val="558ED5"/>
          </a:solidFill>
          <a:ln w="38100">
            <a:noFill/>
            <a:prstDash val="sysDot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txBody>
          <a:bodyPr wrap="none" lIns="98974" tIns="49486" rIns="98974" bIns="49486" rtlCol="0" anchor="ctr"/>
          <a:lstStyle/>
          <a:p>
            <a:pPr algn="ctr" eaLnBrk="0" latinLnBrk="0" hangingPunct="0">
              <a:lnSpc>
                <a:spcPct val="120000"/>
              </a:lnSpc>
              <a:buClr>
                <a:srgbClr val="3264AE"/>
              </a:buClr>
              <a:buSzPct val="80000"/>
              <a:buFont typeface="Wingdings" pitchFamily="2" charset="2"/>
              <a:buNone/>
            </a:pPr>
            <a:endParaRPr lang="ko-KR" altLang="en-US" sz="9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원신한 Bold" pitchFamily="50" charset="-127"/>
              <a:ea typeface="원신한 Bold" pitchFamily="50" charset="-127"/>
              <a:cs typeface="Shinhan Bold" panose="020B0803000000000000" pitchFamily="34" charset="0"/>
            </a:endParaRPr>
          </a:p>
        </p:txBody>
      </p:sp>
      <p:sp>
        <p:nvSpPr>
          <p:cNvPr id="68" name="모서리가 둥근 직사각형 67"/>
          <p:cNvSpPr/>
          <p:nvPr/>
        </p:nvSpPr>
        <p:spPr bwMode="auto">
          <a:xfrm>
            <a:off x="4325993" y="5772285"/>
            <a:ext cx="351713" cy="527898"/>
          </a:xfrm>
          <a:prstGeom prst="roundRect">
            <a:avLst>
              <a:gd name="adj" fmla="val 0"/>
            </a:avLst>
          </a:prstGeom>
          <a:solidFill>
            <a:srgbClr val="558ED5"/>
          </a:solidFill>
          <a:ln w="38100">
            <a:noFill/>
            <a:prstDash val="sysDot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txBody>
          <a:bodyPr wrap="none" lIns="98974" tIns="49486" rIns="98974" bIns="49486" rtlCol="0" anchor="ctr"/>
          <a:lstStyle/>
          <a:p>
            <a:pPr algn="ctr" eaLnBrk="0" latinLnBrk="0" hangingPunct="0">
              <a:lnSpc>
                <a:spcPct val="120000"/>
              </a:lnSpc>
              <a:buClr>
                <a:srgbClr val="3264AE"/>
              </a:buClr>
              <a:buSzPct val="80000"/>
              <a:buFont typeface="Wingdings" pitchFamily="2" charset="2"/>
              <a:buNone/>
            </a:pPr>
            <a:endParaRPr lang="ko-KR" altLang="en-US" sz="9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원신한 Bold" pitchFamily="50" charset="-127"/>
              <a:ea typeface="원신한 Bold" pitchFamily="50" charset="-127"/>
              <a:cs typeface="Shinhan Bold" panose="020B0803000000000000" pitchFamily="34" charset="0"/>
            </a:endParaRPr>
          </a:p>
        </p:txBody>
      </p:sp>
      <p:sp>
        <p:nvSpPr>
          <p:cNvPr id="69" name="Rectangle 98"/>
          <p:cNvSpPr>
            <a:spLocks noChangeArrowheads="1"/>
          </p:cNvSpPr>
          <p:nvPr/>
        </p:nvSpPr>
        <p:spPr bwMode="auto">
          <a:xfrm>
            <a:off x="1101256" y="4639151"/>
            <a:ext cx="771230" cy="21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원신한 Bold" pitchFamily="50" charset="-127"/>
                <a:ea typeface="원신한 Bold" pitchFamily="50" charset="-127"/>
                <a:cs typeface="Shinhan Bold" panose="020B0803000000000000" pitchFamily="34" charset="0"/>
              </a:rPr>
              <a:t>19.7%</a:t>
            </a:r>
            <a:endParaRPr lang="en-US" altLang="ko-KR" sz="1300" b="1" dirty="0">
              <a:solidFill>
                <a:schemeClr val="tx1">
                  <a:lumMod val="75000"/>
                  <a:lumOff val="25000"/>
                </a:schemeClr>
              </a:solidFill>
              <a:latin typeface="원신한 Bold" pitchFamily="50" charset="-127"/>
              <a:ea typeface="원신한 Bold" pitchFamily="50" charset="-127"/>
              <a:cs typeface="Shinhan Bold" panose="020B0803000000000000" pitchFamily="34" charset="0"/>
            </a:endParaRPr>
          </a:p>
        </p:txBody>
      </p:sp>
      <p:sp>
        <p:nvSpPr>
          <p:cNvPr id="70" name="Rectangle 99"/>
          <p:cNvSpPr>
            <a:spLocks noChangeArrowheads="1"/>
          </p:cNvSpPr>
          <p:nvPr/>
        </p:nvSpPr>
        <p:spPr bwMode="auto">
          <a:xfrm>
            <a:off x="1821509" y="5012228"/>
            <a:ext cx="772932" cy="181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원신한 Bold" pitchFamily="50" charset="-127"/>
                <a:ea typeface="원신한 Bold" pitchFamily="50" charset="-127"/>
                <a:cs typeface="Shinhan Bold" panose="020B0803000000000000" pitchFamily="34" charset="0"/>
              </a:rPr>
              <a:t>16.4%</a:t>
            </a:r>
            <a:endParaRPr lang="en-US" altLang="ko-KR" sz="1200" b="1" dirty="0">
              <a:solidFill>
                <a:schemeClr val="bg1">
                  <a:lumMod val="50000"/>
                </a:schemeClr>
              </a:solidFill>
              <a:latin typeface="원신한 Bold" pitchFamily="50" charset="-127"/>
              <a:ea typeface="원신한 Bold" pitchFamily="50" charset="-127"/>
              <a:cs typeface="Shinhan Bold" panose="020B0803000000000000" pitchFamily="34" charset="0"/>
            </a:endParaRPr>
          </a:p>
        </p:txBody>
      </p:sp>
      <p:sp>
        <p:nvSpPr>
          <p:cNvPr id="71" name="Rectangle 101"/>
          <p:cNvSpPr>
            <a:spLocks noChangeArrowheads="1"/>
          </p:cNvSpPr>
          <p:nvPr/>
        </p:nvSpPr>
        <p:spPr bwMode="auto">
          <a:xfrm>
            <a:off x="2609285" y="5177557"/>
            <a:ext cx="771228" cy="18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원신한 Bold" pitchFamily="50" charset="-127"/>
                <a:ea typeface="원신한 Bold" pitchFamily="50" charset="-127"/>
                <a:cs typeface="Shinhan Bold" panose="020B0803000000000000" pitchFamily="34" charset="0"/>
              </a:rPr>
              <a:t>15.3%</a:t>
            </a:r>
            <a:endParaRPr lang="en-US" altLang="ko-KR" sz="1200" b="1" dirty="0">
              <a:solidFill>
                <a:schemeClr val="bg1">
                  <a:lumMod val="50000"/>
                </a:schemeClr>
              </a:solidFill>
              <a:latin typeface="원신한 Bold" pitchFamily="50" charset="-127"/>
              <a:ea typeface="원신한 Bold" pitchFamily="50" charset="-127"/>
              <a:cs typeface="Shinhan Bold" panose="020B0803000000000000" pitchFamily="34" charset="0"/>
            </a:endParaRPr>
          </a:p>
        </p:txBody>
      </p:sp>
      <p:sp>
        <p:nvSpPr>
          <p:cNvPr id="72" name="Rectangle 102"/>
          <p:cNvSpPr>
            <a:spLocks noChangeArrowheads="1"/>
          </p:cNvSpPr>
          <p:nvPr/>
        </p:nvSpPr>
        <p:spPr bwMode="auto">
          <a:xfrm>
            <a:off x="3393967" y="5155989"/>
            <a:ext cx="771228" cy="18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원신한 Bold" pitchFamily="50" charset="-127"/>
                <a:ea typeface="원신한 Bold" pitchFamily="50" charset="-127"/>
                <a:cs typeface="Shinhan Bold" panose="020B0803000000000000" pitchFamily="34" charset="0"/>
              </a:rPr>
              <a:t>15.6%</a:t>
            </a:r>
            <a:endParaRPr lang="en-US" altLang="ko-KR" sz="1200" b="1" dirty="0">
              <a:solidFill>
                <a:schemeClr val="bg1">
                  <a:lumMod val="50000"/>
                </a:schemeClr>
              </a:solidFill>
              <a:latin typeface="원신한 Bold" pitchFamily="50" charset="-127"/>
              <a:ea typeface="원신한 Bold" pitchFamily="50" charset="-127"/>
              <a:cs typeface="Shinhan Bold" panose="020B0803000000000000" pitchFamily="34" charset="0"/>
            </a:endParaRPr>
          </a:p>
        </p:txBody>
      </p:sp>
      <p:sp>
        <p:nvSpPr>
          <p:cNvPr id="73" name="Rectangle 106"/>
          <p:cNvSpPr>
            <a:spLocks noChangeArrowheads="1"/>
          </p:cNvSpPr>
          <p:nvPr/>
        </p:nvSpPr>
        <p:spPr bwMode="auto">
          <a:xfrm>
            <a:off x="4123547" y="5531487"/>
            <a:ext cx="772932" cy="18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200" b="1" dirty="0" smtClean="0">
                <a:solidFill>
                  <a:schemeClr val="bg1">
                    <a:lumMod val="50000"/>
                  </a:schemeClr>
                </a:solidFill>
                <a:latin typeface="원신한 Bold" pitchFamily="50" charset="-127"/>
                <a:ea typeface="원신한 Bold" pitchFamily="50" charset="-127"/>
                <a:cs typeface="Shinhan Bold" panose="020B0803000000000000" pitchFamily="34" charset="0"/>
              </a:rPr>
              <a:t>8.6%</a:t>
            </a:r>
            <a:endParaRPr lang="en-US" altLang="ko-KR" sz="1200" b="1" dirty="0">
              <a:solidFill>
                <a:schemeClr val="bg1">
                  <a:lumMod val="50000"/>
                </a:schemeClr>
              </a:solidFill>
              <a:latin typeface="원신한 Bold" pitchFamily="50" charset="-127"/>
              <a:ea typeface="원신한 Bold" pitchFamily="50" charset="-127"/>
              <a:cs typeface="Shinhan Bold" panose="020B0803000000000000" pitchFamily="34" charset="0"/>
            </a:endParaRPr>
          </a:p>
        </p:txBody>
      </p:sp>
      <p:cxnSp>
        <p:nvCxnSpPr>
          <p:cNvPr id="74" name="직선 연결선 73"/>
          <p:cNvCxnSpPr/>
          <p:nvPr/>
        </p:nvCxnSpPr>
        <p:spPr>
          <a:xfrm>
            <a:off x="994965" y="6291885"/>
            <a:ext cx="3969898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모서리가 둥근 직사각형 74"/>
          <p:cNvSpPr/>
          <p:nvPr/>
        </p:nvSpPr>
        <p:spPr bwMode="auto">
          <a:xfrm>
            <a:off x="3574624" y="5400674"/>
            <a:ext cx="351713" cy="887667"/>
          </a:xfrm>
          <a:prstGeom prst="roundRect">
            <a:avLst>
              <a:gd name="adj" fmla="val 0"/>
            </a:avLst>
          </a:prstGeom>
          <a:solidFill>
            <a:srgbClr val="558ED5"/>
          </a:solidFill>
          <a:ln w="38100">
            <a:noFill/>
            <a:prstDash val="sysDot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  <p:txBody>
          <a:bodyPr wrap="none" lIns="98974" tIns="49486" rIns="98974" bIns="49486" rtlCol="0" anchor="ctr"/>
          <a:lstStyle/>
          <a:p>
            <a:pPr algn="ctr" eaLnBrk="0" latinLnBrk="0" hangingPunct="0">
              <a:lnSpc>
                <a:spcPct val="120000"/>
              </a:lnSpc>
              <a:buClr>
                <a:srgbClr val="3264AE"/>
              </a:buClr>
              <a:buSzPct val="80000"/>
              <a:buFont typeface="Wingdings" pitchFamily="2" charset="2"/>
              <a:buNone/>
            </a:pPr>
            <a:endParaRPr lang="ko-KR" altLang="en-US" sz="9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원신한 Bold" pitchFamily="50" charset="-127"/>
              <a:ea typeface="원신한 Bold" pitchFamily="50" charset="-127"/>
              <a:cs typeface="Shinhan Bold" panose="020B0803000000000000" pitchFamily="34" charset="0"/>
            </a:endParaRPr>
          </a:p>
        </p:txBody>
      </p:sp>
      <p:sp>
        <p:nvSpPr>
          <p:cNvPr id="76" name="직사각형 2"/>
          <p:cNvSpPr>
            <a:spLocks noChangeArrowheads="1"/>
          </p:cNvSpPr>
          <p:nvPr/>
        </p:nvSpPr>
        <p:spPr bwMode="auto">
          <a:xfrm>
            <a:off x="5346985" y="5217238"/>
            <a:ext cx="4823336" cy="140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9584" tIns="49792" rIns="99584" bIns="49792">
            <a:spAutoFit/>
          </a:bodyPr>
          <a:lstStyle>
            <a:lvl1pPr eaLnBrk="0" hangingPunct="0">
              <a:spcBef>
                <a:spcPct val="35000"/>
              </a:spcBef>
              <a:buClr>
                <a:srgbClr val="00337D"/>
              </a:buClr>
              <a:buFont typeface="Symbol" pitchFamily="18" charset="2"/>
              <a:buChar char="•"/>
              <a:defRPr sz="2000">
                <a:solidFill>
                  <a:schemeClr val="tx1"/>
                </a:solidFill>
                <a:latin typeface="Arial" charset="0"/>
                <a:ea typeface="SC STKaiti" pitchFamily="2" charset="-122"/>
              </a:defRPr>
            </a:lvl1pPr>
            <a:lvl2pPr marL="742950" indent="-285750" eaLnBrk="0" hangingPunct="0">
              <a:spcBef>
                <a:spcPts val="900"/>
              </a:spcBef>
              <a:buClr>
                <a:schemeClr val="tx2"/>
              </a:buClr>
              <a:buFont typeface="Wingdings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SC STKaiti" pitchFamily="2" charset="-122"/>
              </a:defRPr>
            </a:lvl2pPr>
            <a:lvl3pPr marL="1143000" indent="-228600" eaLnBrk="0" hangingPunct="0">
              <a:spcBef>
                <a:spcPts val="900"/>
              </a:spcBef>
              <a:buClr>
                <a:schemeClr val="tx2"/>
              </a:buClr>
              <a:buFont typeface="Symbol" pitchFamily="18" charset="2"/>
              <a:buChar char="¾"/>
              <a:defRPr sz="2000">
                <a:solidFill>
                  <a:schemeClr val="tx1"/>
                </a:solidFill>
                <a:latin typeface="Arial" charset="0"/>
                <a:ea typeface="SC STKaiti" pitchFamily="2" charset="-122"/>
              </a:defRPr>
            </a:lvl3pPr>
            <a:lvl4pPr marL="1600200" indent="-228600" eaLnBrk="0" hangingPunct="0">
              <a:spcBef>
                <a:spcPts val="900"/>
              </a:spcBef>
              <a:buClr>
                <a:schemeClr val="tx2"/>
              </a:buClr>
              <a:buFont typeface="Symbol" pitchFamily="18" charset="2"/>
              <a:buChar char="-"/>
              <a:defRPr sz="2000">
                <a:solidFill>
                  <a:schemeClr val="tx1"/>
                </a:solidFill>
                <a:latin typeface="Arial" charset="0"/>
                <a:ea typeface="SC STKaiti" pitchFamily="2" charset="-122"/>
              </a:defRPr>
            </a:lvl4pPr>
            <a:lvl5pPr marL="2057400" indent="-228600" eaLnBrk="0" hangingPunct="0">
              <a:spcBef>
                <a:spcPts val="900"/>
              </a:spcBef>
              <a:buClr>
                <a:schemeClr val="tx2"/>
              </a:buClr>
              <a:buFont typeface="Symbol" pitchFamily="18" charset="2"/>
              <a:buChar char="·"/>
              <a:defRPr sz="2000">
                <a:solidFill>
                  <a:schemeClr val="tx1"/>
                </a:solidFill>
                <a:latin typeface="Arial" charset="0"/>
                <a:ea typeface="SC STKaiti" pitchFamily="2" charset="-122"/>
              </a:defRPr>
            </a:lvl5pPr>
            <a:lvl6pPr marL="2514600" indent="-22860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·"/>
              <a:defRPr sz="2000">
                <a:solidFill>
                  <a:schemeClr val="tx1"/>
                </a:solidFill>
                <a:latin typeface="Arial" charset="0"/>
                <a:ea typeface="SC STKaiti" pitchFamily="2" charset="-122"/>
              </a:defRPr>
            </a:lvl6pPr>
            <a:lvl7pPr marL="2971800" indent="-22860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·"/>
              <a:defRPr sz="2000">
                <a:solidFill>
                  <a:schemeClr val="tx1"/>
                </a:solidFill>
                <a:latin typeface="Arial" charset="0"/>
                <a:ea typeface="SC STKaiti" pitchFamily="2" charset="-122"/>
              </a:defRPr>
            </a:lvl7pPr>
            <a:lvl8pPr marL="3429000" indent="-22860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·"/>
              <a:defRPr sz="2000">
                <a:solidFill>
                  <a:schemeClr val="tx1"/>
                </a:solidFill>
                <a:latin typeface="Arial" charset="0"/>
                <a:ea typeface="SC STKaiti" pitchFamily="2" charset="-122"/>
              </a:defRPr>
            </a:lvl8pPr>
            <a:lvl9pPr marL="3886200" indent="-22860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Char char="·"/>
              <a:defRPr sz="2000">
                <a:solidFill>
                  <a:schemeClr val="tx1"/>
                </a:solidFill>
                <a:latin typeface="Arial" charset="0"/>
                <a:ea typeface="SC STKaiti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000" dirty="0">
                <a:latin typeface="원신한 Light" pitchFamily="50" charset="-127"/>
                <a:ea typeface="원신한 Light" pitchFamily="50" charset="-127"/>
              </a:rPr>
              <a:t>2020.12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‘제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44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회 국가생산성대상’ </a:t>
            </a:r>
            <a:r>
              <a:rPr lang="ko-KR" altLang="en-US" sz="1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종합대상 대통령표창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수상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000" dirty="0" smtClean="0">
                <a:latin typeface="원신한 Light" pitchFamily="50" charset="-127"/>
                <a:ea typeface="원신한 Light" pitchFamily="50" charset="-127"/>
              </a:rPr>
              <a:t>2020.12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‘제 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5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회 금융의 날’ </a:t>
            </a:r>
            <a:r>
              <a:rPr lang="ko-KR" altLang="en-US" sz="1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혁신금융부문국무총리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표창 수상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000" dirty="0" smtClean="0">
                <a:latin typeface="원신한 Light" pitchFamily="50" charset="-127"/>
                <a:ea typeface="원신한 Light" pitchFamily="50" charset="-127"/>
              </a:rPr>
              <a:t>2020.12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‘</a:t>
            </a: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2020 </a:t>
            </a:r>
            <a:r>
              <a:rPr lang="ko-KR" altLang="en-US" sz="1000" dirty="0" err="1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메세나대상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’ </a:t>
            </a:r>
            <a:r>
              <a:rPr lang="ko-KR" altLang="en-US" sz="1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문화공헌상  문화체육관광부장관표창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수상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ko-KR" sz="1000" dirty="0" smtClean="0">
                <a:latin typeface="원신한 Light" pitchFamily="50" charset="-127"/>
                <a:ea typeface="원신한 Light" pitchFamily="50" charset="-127"/>
              </a:rPr>
              <a:t>2020.12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‘한국의경영대상’ 디지털혁신 종합대상</a:t>
            </a:r>
            <a:r>
              <a:rPr lang="en-US" altLang="ko-KR" sz="1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, CEO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최고경영자상 수상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ko-KR" sz="1000" dirty="0" smtClean="0">
                <a:latin typeface="원신한 Light" pitchFamily="50" charset="-127"/>
                <a:ea typeface="원신한 Light" pitchFamily="50" charset="-127"/>
              </a:rPr>
              <a:t>2020.11 ‘</a:t>
            </a:r>
            <a:r>
              <a:rPr lang="en-US" altLang="ko-KR" sz="1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2020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대한민국소셜미디어대상</a:t>
            </a:r>
            <a:r>
              <a:rPr lang="ko-KR" altLang="en-US" sz="1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’ 종합대상 과학기술정보통신부장관상 수상 </a:t>
            </a:r>
            <a:endParaRPr lang="en-US" altLang="ko-KR" sz="1000" dirty="0" smtClean="0">
              <a:ln>
                <a:solidFill>
                  <a:schemeClr val="accent1">
                    <a:alpha val="0"/>
                  </a:schemeClr>
                </a:solidFill>
              </a:ln>
              <a:latin typeface="Century Gothic" panose="020B0502020202020204" pitchFamily="34" charset="0"/>
              <a:ea typeface="원신한 Light" panose="020B0303000000000000" pitchFamily="50" charset="-127"/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ko-KR" sz="1000" dirty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 </a:t>
            </a:r>
            <a:r>
              <a:rPr lang="en-US" altLang="ko-KR" sz="1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Century Gothic" panose="020B0502020202020204" pitchFamily="34" charset="0"/>
                <a:ea typeface="원신한 Light" panose="020B0303000000000000" pitchFamily="50" charset="-127"/>
              </a:rPr>
              <a:t>               </a:t>
            </a:r>
            <a:endParaRPr lang="ko-KR" altLang="en-US" sz="1000" dirty="0">
              <a:ln>
                <a:solidFill>
                  <a:schemeClr val="accent1">
                    <a:alpha val="0"/>
                  </a:schemeClr>
                </a:solidFill>
              </a:ln>
              <a:latin typeface="Century Gothic" panose="020B0502020202020204" pitchFamily="34" charset="0"/>
              <a:ea typeface="원신한 Light" panose="020B0303000000000000" pitchFamily="50" charset="-127"/>
            </a:endParaRPr>
          </a:p>
        </p:txBody>
      </p:sp>
      <p:pic>
        <p:nvPicPr>
          <p:cNvPr id="82" name="그림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79" y="-989751"/>
            <a:ext cx="4326673" cy="3060000"/>
          </a:xfrm>
          <a:prstGeom prst="rect">
            <a:avLst/>
          </a:prstGeom>
        </p:spPr>
      </p:pic>
      <p:grpSp>
        <p:nvGrpSpPr>
          <p:cNvPr id="79" name="그룹 78"/>
          <p:cNvGrpSpPr/>
          <p:nvPr/>
        </p:nvGrpSpPr>
        <p:grpSpPr>
          <a:xfrm>
            <a:off x="5623531" y="4357273"/>
            <a:ext cx="3958184" cy="782040"/>
            <a:chOff x="2699791" y="2774493"/>
            <a:chExt cx="3958184" cy="782040"/>
          </a:xfrm>
        </p:grpSpPr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1" y="2891894"/>
              <a:ext cx="783482" cy="54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그림 80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1538" y="2774493"/>
              <a:ext cx="768352" cy="782040"/>
            </a:xfrm>
            <a:prstGeom prst="rect">
              <a:avLst/>
            </a:prstGeom>
          </p:spPr>
        </p:pic>
        <p:pic>
          <p:nvPicPr>
            <p:cNvPr id="88" name="그림 8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534"/>
            <a:stretch/>
          </p:blipFill>
          <p:spPr>
            <a:xfrm>
              <a:off x="4365106" y="2802240"/>
              <a:ext cx="682417" cy="726547"/>
            </a:xfrm>
            <a:prstGeom prst="rect">
              <a:avLst/>
            </a:prstGeom>
          </p:spPr>
        </p:pic>
        <p:pic>
          <p:nvPicPr>
            <p:cNvPr id="89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5381" y="2807190"/>
              <a:ext cx="672594" cy="7166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0" name="그림 8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6154" y="2804020"/>
              <a:ext cx="710332" cy="722987"/>
            </a:xfrm>
            <a:prstGeom prst="rect">
              <a:avLst/>
            </a:prstGeom>
          </p:spPr>
        </p:pic>
      </p:grpSp>
      <p:sp>
        <p:nvSpPr>
          <p:cNvPr id="78" name="TextBox 77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83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351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46</a:t>
            </a:fld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idx="13"/>
          </p:nvPr>
        </p:nvSpPr>
        <p:spPr/>
        <p:txBody>
          <a:bodyPr>
            <a:noAutofit/>
          </a:bodyPr>
          <a:lstStyle/>
          <a:p>
            <a:pPr algn="l"/>
            <a:r>
              <a:rPr lang="ko-KR" altLang="en-US" sz="1500" dirty="0"/>
              <a:t>조정자기자본비율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ko-KR" altLang="en-US" sz="1500" dirty="0" err="1"/>
              <a:t>연체율</a:t>
            </a:r>
            <a:r>
              <a:rPr lang="ko-KR" altLang="en-US" sz="1500" dirty="0"/>
              <a:t> 추이</a:t>
            </a:r>
          </a:p>
        </p:txBody>
      </p:sp>
      <p:sp>
        <p:nvSpPr>
          <p:cNvPr id="6" name="텍스트 개체 틀 5"/>
          <p:cNvSpPr>
            <a:spLocks noGrp="1"/>
          </p:cNvSpPr>
          <p:nvPr>
            <p:ph type="body" idx="16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ko-KR" altLang="en-US" sz="1500" dirty="0"/>
              <a:t>영업수익 </a:t>
            </a:r>
            <a:r>
              <a:rPr lang="en-US" altLang="ko-KR" sz="1500" dirty="0"/>
              <a:t>&amp; </a:t>
            </a:r>
            <a:r>
              <a:rPr lang="ko-KR" altLang="en-US" sz="1500" dirty="0" err="1"/>
              <a:t>당기순이익</a:t>
            </a:r>
            <a:r>
              <a:rPr lang="en-US" altLang="ko-KR" sz="1500" dirty="0"/>
              <a:t>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십억원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" name="텍스트 개체 틀 6"/>
          <p:cNvSpPr>
            <a:spLocks noGrp="1"/>
          </p:cNvSpPr>
          <p:nvPr>
            <p:ph type="body" idx="17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ko-KR" altLang="en-US" sz="1500" dirty="0"/>
              <a:t>수익성 </a:t>
            </a:r>
            <a:r>
              <a:rPr lang="en-US" altLang="ko-KR" sz="1500" dirty="0"/>
              <a:t>(ROA, ROE)</a:t>
            </a:r>
            <a:endParaRPr lang="ko-KR" altLang="en-US" sz="1500" dirty="0"/>
          </a:p>
        </p:txBody>
      </p:sp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주요 재무 현황</a:t>
            </a:r>
            <a:endParaRPr lang="ko-KR" altLang="en-US" dirty="0"/>
          </a:p>
        </p:txBody>
      </p:sp>
      <p:sp>
        <p:nvSpPr>
          <p:cNvPr id="51" name="모서리가 둥근 직사각형 50"/>
          <p:cNvSpPr/>
          <p:nvPr/>
        </p:nvSpPr>
        <p:spPr>
          <a:xfrm>
            <a:off x="3376741" y="1674205"/>
            <a:ext cx="1471193" cy="2184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52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14817" y="1683084"/>
          <a:ext cx="883032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2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11610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영업수익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53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24896" y="1683084"/>
          <a:ext cx="865531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4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04691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당기순이익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sp>
        <p:nvSpPr>
          <p:cNvPr id="69" name="타원 68"/>
          <p:cNvSpPr/>
          <p:nvPr/>
        </p:nvSpPr>
        <p:spPr>
          <a:xfrm>
            <a:off x="8579587" y="2589557"/>
            <a:ext cx="115770" cy="1150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00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74" tIns="49486" rIns="98974" bIns="49486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0" name="타원 69"/>
          <p:cNvSpPr/>
          <p:nvPr/>
        </p:nvSpPr>
        <p:spPr>
          <a:xfrm>
            <a:off x="8604440" y="3247230"/>
            <a:ext cx="115770" cy="1150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5BAC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74" tIns="49486" rIns="98974" bIns="49486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71" name="직선 연결선 70"/>
          <p:cNvCxnSpPr>
            <a:stCxn id="81" idx="6"/>
          </p:cNvCxnSpPr>
          <p:nvPr/>
        </p:nvCxnSpPr>
        <p:spPr>
          <a:xfrm flipV="1">
            <a:off x="6207675" y="2180891"/>
            <a:ext cx="894426" cy="191321"/>
          </a:xfrm>
          <a:prstGeom prst="line">
            <a:avLst/>
          </a:prstGeom>
          <a:ln>
            <a:solidFill>
              <a:srgbClr val="FF9900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직선 연결선 71"/>
          <p:cNvCxnSpPr/>
          <p:nvPr/>
        </p:nvCxnSpPr>
        <p:spPr>
          <a:xfrm flipV="1">
            <a:off x="6160145" y="2890356"/>
            <a:ext cx="941962" cy="229123"/>
          </a:xfrm>
          <a:prstGeom prst="line">
            <a:avLst/>
          </a:prstGeom>
          <a:ln>
            <a:solidFill>
              <a:srgbClr val="003399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34"/>
          <p:cNvSpPr>
            <a:spLocks noChangeArrowheads="1"/>
          </p:cNvSpPr>
          <p:nvPr/>
        </p:nvSpPr>
        <p:spPr bwMode="auto">
          <a:xfrm>
            <a:off x="6701722" y="1850649"/>
            <a:ext cx="772154" cy="24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srgbClr val="FF99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15.0%</a:t>
            </a:r>
          </a:p>
        </p:txBody>
      </p:sp>
      <p:sp>
        <p:nvSpPr>
          <p:cNvPr id="75" name="Rectangle 34"/>
          <p:cNvSpPr>
            <a:spLocks noChangeArrowheads="1"/>
          </p:cNvSpPr>
          <p:nvPr/>
        </p:nvSpPr>
        <p:spPr bwMode="auto">
          <a:xfrm>
            <a:off x="6752799" y="2600304"/>
            <a:ext cx="772154" cy="23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3.6%</a:t>
            </a:r>
          </a:p>
        </p:txBody>
      </p:sp>
      <p:sp>
        <p:nvSpPr>
          <p:cNvPr id="79" name="Rectangle 34"/>
          <p:cNvSpPr>
            <a:spLocks noChangeArrowheads="1"/>
          </p:cNvSpPr>
          <p:nvPr/>
        </p:nvSpPr>
        <p:spPr bwMode="auto">
          <a:xfrm>
            <a:off x="5801335" y="2075012"/>
            <a:ext cx="772154" cy="24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srgbClr val="FF99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12.2%</a:t>
            </a:r>
          </a:p>
        </p:txBody>
      </p:sp>
      <p:sp>
        <p:nvSpPr>
          <p:cNvPr id="80" name="Rectangle 34"/>
          <p:cNvSpPr>
            <a:spLocks noChangeArrowheads="1"/>
          </p:cNvSpPr>
          <p:nvPr/>
        </p:nvSpPr>
        <p:spPr bwMode="auto">
          <a:xfrm>
            <a:off x="5820471" y="2827969"/>
            <a:ext cx="772154" cy="23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2.9%</a:t>
            </a:r>
          </a:p>
        </p:txBody>
      </p:sp>
      <p:sp>
        <p:nvSpPr>
          <p:cNvPr id="81" name="타원 80"/>
          <p:cNvSpPr/>
          <p:nvPr/>
        </p:nvSpPr>
        <p:spPr>
          <a:xfrm>
            <a:off x="6091905" y="2314681"/>
            <a:ext cx="115770" cy="1150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00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74" tIns="49486" rIns="98974" bIns="49486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2" name="타원 81"/>
          <p:cNvSpPr/>
          <p:nvPr/>
        </p:nvSpPr>
        <p:spPr>
          <a:xfrm>
            <a:off x="6091905" y="3067777"/>
            <a:ext cx="115770" cy="1150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5BAC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74" tIns="49486" rIns="98974" bIns="49486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84" name="직선 연결선 83"/>
          <p:cNvCxnSpPr>
            <a:stCxn id="87" idx="6"/>
            <a:endCxn id="85" idx="6"/>
          </p:cNvCxnSpPr>
          <p:nvPr/>
        </p:nvCxnSpPr>
        <p:spPr>
          <a:xfrm>
            <a:off x="7196505" y="2883849"/>
            <a:ext cx="705706" cy="347324"/>
          </a:xfrm>
          <a:prstGeom prst="line">
            <a:avLst/>
          </a:prstGeom>
          <a:ln>
            <a:solidFill>
              <a:srgbClr val="003399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타원 84"/>
          <p:cNvSpPr/>
          <p:nvPr/>
        </p:nvSpPr>
        <p:spPr>
          <a:xfrm>
            <a:off x="7786442" y="3173642"/>
            <a:ext cx="115770" cy="1150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5BAC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3" tIns="45447" rIns="90893" bIns="45447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6" name="Rectangle 34"/>
          <p:cNvSpPr>
            <a:spLocks noChangeArrowheads="1"/>
          </p:cNvSpPr>
          <p:nvPr/>
        </p:nvSpPr>
        <p:spPr bwMode="auto">
          <a:xfrm>
            <a:off x="7527127" y="2909463"/>
            <a:ext cx="772154" cy="23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1.9%</a:t>
            </a:r>
          </a:p>
        </p:txBody>
      </p:sp>
      <p:sp>
        <p:nvSpPr>
          <p:cNvPr id="87" name="타원 86"/>
          <p:cNvSpPr/>
          <p:nvPr/>
        </p:nvSpPr>
        <p:spPr>
          <a:xfrm>
            <a:off x="7080735" y="2826318"/>
            <a:ext cx="115770" cy="1150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5BAC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74" tIns="49486" rIns="98974" bIns="49486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8" name="Rectangle 34"/>
          <p:cNvSpPr>
            <a:spLocks noChangeArrowheads="1"/>
          </p:cNvSpPr>
          <p:nvPr/>
        </p:nvSpPr>
        <p:spPr bwMode="auto">
          <a:xfrm>
            <a:off x="7491241" y="2287625"/>
            <a:ext cx="772154" cy="24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srgbClr val="FF99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8.8%</a:t>
            </a:r>
          </a:p>
        </p:txBody>
      </p:sp>
      <p:cxnSp>
        <p:nvCxnSpPr>
          <p:cNvPr id="89" name="직선 연결선 88"/>
          <p:cNvCxnSpPr>
            <a:endCxn id="91" idx="1"/>
          </p:cNvCxnSpPr>
          <p:nvPr/>
        </p:nvCxnSpPr>
        <p:spPr>
          <a:xfrm>
            <a:off x="7159386" y="2165338"/>
            <a:ext cx="639624" cy="389090"/>
          </a:xfrm>
          <a:prstGeom prst="line">
            <a:avLst/>
          </a:prstGeom>
          <a:ln>
            <a:solidFill>
              <a:srgbClr val="FF9900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타원 89"/>
          <p:cNvSpPr/>
          <p:nvPr/>
        </p:nvSpPr>
        <p:spPr>
          <a:xfrm>
            <a:off x="7047067" y="2116288"/>
            <a:ext cx="115770" cy="1150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00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8974" tIns="49486" rIns="98974" bIns="49486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1" name="타원 90"/>
          <p:cNvSpPr/>
          <p:nvPr/>
        </p:nvSpPr>
        <p:spPr>
          <a:xfrm>
            <a:off x="7782055" y="2537580"/>
            <a:ext cx="115770" cy="1150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00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3" tIns="45447" rIns="90893" bIns="45447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2" name="Rectangle 34"/>
          <p:cNvSpPr>
            <a:spLocks noChangeArrowheads="1"/>
          </p:cNvSpPr>
          <p:nvPr/>
        </p:nvSpPr>
        <p:spPr bwMode="auto">
          <a:xfrm>
            <a:off x="8342248" y="3045956"/>
            <a:ext cx="772154" cy="23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1.7%</a:t>
            </a:r>
          </a:p>
        </p:txBody>
      </p:sp>
      <p:sp>
        <p:nvSpPr>
          <p:cNvPr id="93" name="Rectangle 34"/>
          <p:cNvSpPr>
            <a:spLocks noChangeArrowheads="1"/>
          </p:cNvSpPr>
          <p:nvPr/>
        </p:nvSpPr>
        <p:spPr bwMode="auto">
          <a:xfrm>
            <a:off x="8306362" y="2346062"/>
            <a:ext cx="772154" cy="24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srgbClr val="FF99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8.5%</a:t>
            </a:r>
          </a:p>
        </p:txBody>
      </p:sp>
      <p:cxnSp>
        <p:nvCxnSpPr>
          <p:cNvPr id="94" name="직선 연결선 93"/>
          <p:cNvCxnSpPr>
            <a:stCxn id="85" idx="6"/>
          </p:cNvCxnSpPr>
          <p:nvPr/>
        </p:nvCxnSpPr>
        <p:spPr>
          <a:xfrm>
            <a:off x="7902212" y="3231173"/>
            <a:ext cx="686790" cy="74372"/>
          </a:xfrm>
          <a:prstGeom prst="line">
            <a:avLst/>
          </a:prstGeom>
          <a:ln>
            <a:solidFill>
              <a:srgbClr val="003399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타원 94"/>
          <p:cNvSpPr/>
          <p:nvPr/>
        </p:nvSpPr>
        <p:spPr>
          <a:xfrm>
            <a:off x="9482238" y="3194659"/>
            <a:ext cx="115770" cy="115062"/>
          </a:xfrm>
          <a:prstGeom prst="ellipse">
            <a:avLst/>
          </a:prstGeom>
          <a:solidFill>
            <a:srgbClr val="005BAC"/>
          </a:solidFill>
          <a:ln w="28575">
            <a:solidFill>
              <a:srgbClr val="005BAC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3" tIns="45447" rIns="90893" bIns="45447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96" name="직선 연결선 95"/>
          <p:cNvCxnSpPr>
            <a:stCxn id="91" idx="6"/>
          </p:cNvCxnSpPr>
          <p:nvPr/>
        </p:nvCxnSpPr>
        <p:spPr>
          <a:xfrm>
            <a:off x="7897825" y="2595111"/>
            <a:ext cx="691176" cy="68022"/>
          </a:xfrm>
          <a:prstGeom prst="line">
            <a:avLst/>
          </a:prstGeom>
          <a:ln>
            <a:solidFill>
              <a:srgbClr val="FF9900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타원 96"/>
          <p:cNvSpPr/>
          <p:nvPr/>
        </p:nvSpPr>
        <p:spPr>
          <a:xfrm>
            <a:off x="9443683" y="2468844"/>
            <a:ext cx="115770" cy="115062"/>
          </a:xfrm>
          <a:prstGeom prst="ellipse">
            <a:avLst/>
          </a:prstGeom>
          <a:solidFill>
            <a:srgbClr val="FF9900"/>
          </a:solidFill>
          <a:ln w="28575">
            <a:solidFill>
              <a:srgbClr val="FF9900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3" tIns="45447" rIns="90893" bIns="45447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98" name="직선 연결선 97"/>
          <p:cNvCxnSpPr/>
          <p:nvPr/>
        </p:nvCxnSpPr>
        <p:spPr>
          <a:xfrm flipH="1">
            <a:off x="5787115" y="3518081"/>
            <a:ext cx="404199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9" name="표 98"/>
          <p:cNvGraphicFramePr>
            <a:graphicFrameLocks noGrp="1"/>
          </p:cNvGraphicFramePr>
          <p:nvPr>
            <p:extLst/>
          </p:nvPr>
        </p:nvGraphicFramePr>
        <p:xfrm>
          <a:off x="5834881" y="3573233"/>
          <a:ext cx="4121230" cy="3137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4246">
                  <a:extLst>
                    <a:ext uri="{9D8B030D-6E8A-4147-A177-3AD203B41FA5}">
                      <a16:colId xmlns:a16="http://schemas.microsoft.com/office/drawing/2014/main" val="1362769909"/>
                    </a:ext>
                  </a:extLst>
                </a:gridCol>
                <a:gridCol w="824246">
                  <a:extLst>
                    <a:ext uri="{9D8B030D-6E8A-4147-A177-3AD203B41FA5}">
                      <a16:colId xmlns:a16="http://schemas.microsoft.com/office/drawing/2014/main" val="3233813469"/>
                    </a:ext>
                  </a:extLst>
                </a:gridCol>
                <a:gridCol w="824246">
                  <a:extLst>
                    <a:ext uri="{9D8B030D-6E8A-4147-A177-3AD203B41FA5}">
                      <a16:colId xmlns:a16="http://schemas.microsoft.com/office/drawing/2014/main" val="4118143121"/>
                    </a:ext>
                  </a:extLst>
                </a:gridCol>
                <a:gridCol w="824246">
                  <a:extLst>
                    <a:ext uri="{9D8B030D-6E8A-4147-A177-3AD203B41FA5}">
                      <a16:colId xmlns:a16="http://schemas.microsoft.com/office/drawing/2014/main" val="2070837540"/>
                    </a:ext>
                  </a:extLst>
                </a:gridCol>
                <a:gridCol w="824246">
                  <a:extLst>
                    <a:ext uri="{9D8B030D-6E8A-4147-A177-3AD203B41FA5}">
                      <a16:colId xmlns:a16="http://schemas.microsoft.com/office/drawing/2014/main" val="2110849456"/>
                    </a:ext>
                  </a:extLst>
                </a:gridCol>
              </a:tblGrid>
              <a:tr h="313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2016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2017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2018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2019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2020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extLst>
                  <a:ext uri="{0D108BD9-81ED-4DB2-BD59-A6C34878D82A}">
                    <a16:rowId xmlns:a16="http://schemas.microsoft.com/office/drawing/2014/main" val="1300228505"/>
                  </a:ext>
                </a:extLst>
              </a:tr>
            </a:tbl>
          </a:graphicData>
        </a:graphic>
      </p:graphicFrame>
      <p:sp>
        <p:nvSpPr>
          <p:cNvPr id="100" name="모서리가 둥근 직사각형 99"/>
          <p:cNvSpPr/>
          <p:nvPr/>
        </p:nvSpPr>
        <p:spPr>
          <a:xfrm>
            <a:off x="8532716" y="1766798"/>
            <a:ext cx="1237759" cy="2184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Rectangle 82"/>
          <p:cNvSpPr>
            <a:spLocks noChangeArrowheads="1"/>
          </p:cNvSpPr>
          <p:nvPr/>
        </p:nvSpPr>
        <p:spPr bwMode="auto">
          <a:xfrm>
            <a:off x="8716250" y="1769791"/>
            <a:ext cx="427734" cy="22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ROE</a:t>
            </a:r>
          </a:p>
        </p:txBody>
      </p:sp>
      <p:sp>
        <p:nvSpPr>
          <p:cNvPr id="61" name="Rectangle 82"/>
          <p:cNvSpPr>
            <a:spLocks noChangeArrowheads="1"/>
          </p:cNvSpPr>
          <p:nvPr/>
        </p:nvSpPr>
        <p:spPr bwMode="auto">
          <a:xfrm>
            <a:off x="9245990" y="1764723"/>
            <a:ext cx="576598" cy="23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 anchor="ctr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ROA</a:t>
            </a:r>
          </a:p>
        </p:txBody>
      </p:sp>
      <p:sp>
        <p:nvSpPr>
          <p:cNvPr id="63" name="Oval 80"/>
          <p:cNvSpPr>
            <a:spLocks noChangeArrowheads="1"/>
          </p:cNvSpPr>
          <p:nvPr/>
        </p:nvSpPr>
        <p:spPr bwMode="auto">
          <a:xfrm>
            <a:off x="9194358" y="1825219"/>
            <a:ext cx="93637" cy="9306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5BAC"/>
            </a:solidFill>
            <a:round/>
            <a:headEnd/>
            <a:tailEnd/>
          </a:ln>
          <a:extLst/>
        </p:spPr>
        <p:txBody>
          <a:bodyPr wrap="none" lIns="98974" tIns="49486" rIns="98974" bIns="49486" anchor="ctr"/>
          <a:lstStyle/>
          <a:p>
            <a:pPr algn="ctr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3264AE"/>
              </a:buClr>
              <a:buSzPct val="80000"/>
              <a:buFont typeface="Wingdings" pitchFamily="2" charset="2"/>
              <a:buNone/>
            </a:pPr>
            <a:endParaRPr lang="ko-KR" altLang="en-US" sz="1100">
              <a:solidFill>
                <a:srgbClr val="0071BC"/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Arial" charset="0"/>
            </a:endParaRPr>
          </a:p>
        </p:txBody>
      </p:sp>
      <p:sp>
        <p:nvSpPr>
          <p:cNvPr id="64" name="Oval 80"/>
          <p:cNvSpPr>
            <a:spLocks noChangeArrowheads="1"/>
          </p:cNvSpPr>
          <p:nvPr/>
        </p:nvSpPr>
        <p:spPr bwMode="auto">
          <a:xfrm>
            <a:off x="8662016" y="1825219"/>
            <a:ext cx="93637" cy="93067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9900"/>
            </a:solidFill>
            <a:round/>
            <a:headEnd/>
            <a:tailEnd/>
          </a:ln>
          <a:extLst/>
        </p:spPr>
        <p:txBody>
          <a:bodyPr wrap="none" lIns="98974" tIns="49486" rIns="98974" bIns="49486" anchor="ctr"/>
          <a:lstStyle/>
          <a:p>
            <a:pPr algn="ctr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3264AE"/>
              </a:buClr>
              <a:buSzPct val="80000"/>
              <a:buFont typeface="Wingdings" pitchFamily="2" charset="2"/>
              <a:buNone/>
            </a:pPr>
            <a:endParaRPr lang="ko-KR" altLang="en-US" sz="1100">
              <a:solidFill>
                <a:srgbClr val="FF00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110" name="그림 33" descr="반투명흰로고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4856" y="6135170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111" name="차트 110"/>
          <p:cNvGraphicFramePr/>
          <p:nvPr>
            <p:extLst>
              <p:ext uri="{D42A27DB-BD31-4B8C-83A1-F6EECF244321}">
                <p14:modId xmlns:p14="http://schemas.microsoft.com/office/powerpoint/2010/main" val="3867606758"/>
              </p:ext>
            </p:extLst>
          </p:nvPr>
        </p:nvGraphicFramePr>
        <p:xfrm>
          <a:off x="954088" y="3921179"/>
          <a:ext cx="3696694" cy="2399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6" name="그림 33" descr="반투명흰로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1730" y="5892507"/>
            <a:ext cx="196667" cy="2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9" name="직선 연결선 118"/>
          <p:cNvCxnSpPr/>
          <p:nvPr/>
        </p:nvCxnSpPr>
        <p:spPr>
          <a:xfrm flipH="1">
            <a:off x="1096378" y="6156421"/>
            <a:ext cx="36745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0" name="표 119"/>
          <p:cNvGraphicFramePr>
            <a:graphicFrameLocks noGrp="1"/>
          </p:cNvGraphicFramePr>
          <p:nvPr>
            <p:extLst/>
          </p:nvPr>
        </p:nvGraphicFramePr>
        <p:xfrm>
          <a:off x="1094899" y="6211574"/>
          <a:ext cx="3674540" cy="3137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4908">
                  <a:extLst>
                    <a:ext uri="{9D8B030D-6E8A-4147-A177-3AD203B41FA5}">
                      <a16:colId xmlns:a16="http://schemas.microsoft.com/office/drawing/2014/main" val="1362769909"/>
                    </a:ext>
                  </a:extLst>
                </a:gridCol>
                <a:gridCol w="734908">
                  <a:extLst>
                    <a:ext uri="{9D8B030D-6E8A-4147-A177-3AD203B41FA5}">
                      <a16:colId xmlns:a16="http://schemas.microsoft.com/office/drawing/2014/main" val="3233813469"/>
                    </a:ext>
                  </a:extLst>
                </a:gridCol>
                <a:gridCol w="734908">
                  <a:extLst>
                    <a:ext uri="{9D8B030D-6E8A-4147-A177-3AD203B41FA5}">
                      <a16:colId xmlns:a16="http://schemas.microsoft.com/office/drawing/2014/main" val="4118143121"/>
                    </a:ext>
                  </a:extLst>
                </a:gridCol>
                <a:gridCol w="734908">
                  <a:extLst>
                    <a:ext uri="{9D8B030D-6E8A-4147-A177-3AD203B41FA5}">
                      <a16:colId xmlns:a16="http://schemas.microsoft.com/office/drawing/2014/main" val="2070837540"/>
                    </a:ext>
                  </a:extLst>
                </a:gridCol>
                <a:gridCol w="734908">
                  <a:extLst>
                    <a:ext uri="{9D8B030D-6E8A-4147-A177-3AD203B41FA5}">
                      <a16:colId xmlns:a16="http://schemas.microsoft.com/office/drawing/2014/main" val="2110849456"/>
                    </a:ext>
                  </a:extLst>
                </a:gridCol>
              </a:tblGrid>
              <a:tr h="313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2016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2017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2018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2019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2020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extLst>
                  <a:ext uri="{0D108BD9-81ED-4DB2-BD59-A6C34878D82A}">
                    <a16:rowId xmlns:a16="http://schemas.microsoft.com/office/drawing/2014/main" val="1300228505"/>
                  </a:ext>
                </a:extLst>
              </a:tr>
            </a:tbl>
          </a:graphicData>
        </a:graphic>
      </p:graphicFrame>
      <p:sp>
        <p:nvSpPr>
          <p:cNvPr id="122" name="Rectangle 33"/>
          <p:cNvSpPr>
            <a:spLocks noChangeArrowheads="1"/>
          </p:cNvSpPr>
          <p:nvPr/>
        </p:nvSpPr>
        <p:spPr bwMode="auto">
          <a:xfrm>
            <a:off x="5475674" y="6479894"/>
            <a:ext cx="2609920" cy="21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8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주</a:t>
            </a:r>
            <a:r>
              <a:rPr lang="en-US" altLang="ko-KR" sz="8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) </a:t>
            </a:r>
            <a:r>
              <a:rPr lang="ko-KR" altLang="en-US" sz="800" dirty="0" err="1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연체율</a:t>
            </a:r>
            <a:r>
              <a:rPr lang="ko-KR" altLang="en-US" sz="8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 기준</a:t>
            </a:r>
            <a:r>
              <a:rPr lang="en-US" altLang="ko-KR" sz="8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:  30</a:t>
            </a:r>
            <a:r>
              <a:rPr lang="ko-KR" altLang="en-US" sz="8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일 이상 연체 채권 비율</a:t>
            </a:r>
          </a:p>
        </p:txBody>
      </p:sp>
      <p:sp>
        <p:nvSpPr>
          <p:cNvPr id="124" name="타원 123"/>
          <p:cNvSpPr/>
          <p:nvPr/>
        </p:nvSpPr>
        <p:spPr>
          <a:xfrm>
            <a:off x="6070193" y="5335723"/>
            <a:ext cx="115770" cy="1150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5BAC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3" tIns="45447" rIns="90893" bIns="45447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29" name="Rectangle 34"/>
          <p:cNvSpPr>
            <a:spLocks noChangeArrowheads="1"/>
          </p:cNvSpPr>
          <p:nvPr/>
        </p:nvSpPr>
        <p:spPr bwMode="auto">
          <a:xfrm>
            <a:off x="5754180" y="5107359"/>
            <a:ext cx="797290" cy="23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1.43%</a:t>
            </a:r>
          </a:p>
        </p:txBody>
      </p:sp>
      <p:sp>
        <p:nvSpPr>
          <p:cNvPr id="131" name="Rectangle 34"/>
          <p:cNvSpPr>
            <a:spLocks noChangeArrowheads="1"/>
          </p:cNvSpPr>
          <p:nvPr/>
        </p:nvSpPr>
        <p:spPr bwMode="auto">
          <a:xfrm>
            <a:off x="6645114" y="5248525"/>
            <a:ext cx="797290" cy="23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1.27%</a:t>
            </a:r>
          </a:p>
        </p:txBody>
      </p:sp>
      <p:cxnSp>
        <p:nvCxnSpPr>
          <p:cNvPr id="132" name="직선 연결선 131"/>
          <p:cNvCxnSpPr>
            <a:stCxn id="124" idx="6"/>
            <a:endCxn id="135" idx="6"/>
          </p:cNvCxnSpPr>
          <p:nvPr/>
        </p:nvCxnSpPr>
        <p:spPr>
          <a:xfrm>
            <a:off x="6185963" y="5393254"/>
            <a:ext cx="905111" cy="141172"/>
          </a:xfrm>
          <a:prstGeom prst="line">
            <a:avLst/>
          </a:prstGeom>
          <a:ln>
            <a:solidFill>
              <a:srgbClr val="003399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/>
          <p:cNvCxnSpPr>
            <a:stCxn id="135" idx="6"/>
            <a:endCxn id="141" idx="6"/>
          </p:cNvCxnSpPr>
          <p:nvPr/>
        </p:nvCxnSpPr>
        <p:spPr>
          <a:xfrm flipV="1">
            <a:off x="7091075" y="5462407"/>
            <a:ext cx="852392" cy="72019"/>
          </a:xfrm>
          <a:prstGeom prst="line">
            <a:avLst/>
          </a:prstGeom>
          <a:ln>
            <a:solidFill>
              <a:srgbClr val="003399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타원 134"/>
          <p:cNvSpPr/>
          <p:nvPr/>
        </p:nvSpPr>
        <p:spPr>
          <a:xfrm>
            <a:off x="6975304" y="5476895"/>
            <a:ext cx="115770" cy="1150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5BAC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3" tIns="45447" rIns="90893" bIns="45447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36" name="Rectangle 34"/>
          <p:cNvSpPr>
            <a:spLocks noChangeArrowheads="1"/>
          </p:cNvSpPr>
          <p:nvPr/>
        </p:nvSpPr>
        <p:spPr bwMode="auto">
          <a:xfrm>
            <a:off x="7506265" y="5152810"/>
            <a:ext cx="797290" cy="23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1.30%</a:t>
            </a:r>
          </a:p>
        </p:txBody>
      </p:sp>
      <p:sp>
        <p:nvSpPr>
          <p:cNvPr id="137" name="Rectangle 34"/>
          <p:cNvSpPr>
            <a:spLocks noChangeArrowheads="1"/>
          </p:cNvSpPr>
          <p:nvPr/>
        </p:nvSpPr>
        <p:spPr bwMode="auto">
          <a:xfrm>
            <a:off x="8282616" y="5261452"/>
            <a:ext cx="797290" cy="23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1.26%</a:t>
            </a:r>
          </a:p>
        </p:txBody>
      </p:sp>
      <p:cxnSp>
        <p:nvCxnSpPr>
          <p:cNvPr id="139" name="직선 연결선 138"/>
          <p:cNvCxnSpPr>
            <a:stCxn id="141" idx="6"/>
          </p:cNvCxnSpPr>
          <p:nvPr/>
        </p:nvCxnSpPr>
        <p:spPr>
          <a:xfrm>
            <a:off x="7943467" y="5462407"/>
            <a:ext cx="823898" cy="100994"/>
          </a:xfrm>
          <a:prstGeom prst="line">
            <a:avLst/>
          </a:prstGeom>
          <a:ln>
            <a:solidFill>
              <a:srgbClr val="003399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타원 140"/>
          <p:cNvSpPr/>
          <p:nvPr/>
        </p:nvSpPr>
        <p:spPr>
          <a:xfrm>
            <a:off x="7827697" y="5404876"/>
            <a:ext cx="115770" cy="1150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5BAC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3" tIns="45447" rIns="90893" bIns="45447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142" name="직선 연결선 141"/>
          <p:cNvCxnSpPr/>
          <p:nvPr/>
        </p:nvCxnSpPr>
        <p:spPr>
          <a:xfrm flipH="1">
            <a:off x="5824112" y="6138872"/>
            <a:ext cx="4041997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3" name="표 142"/>
          <p:cNvGraphicFramePr>
            <a:graphicFrameLocks noGrp="1"/>
          </p:cNvGraphicFramePr>
          <p:nvPr>
            <p:extLst/>
          </p:nvPr>
        </p:nvGraphicFramePr>
        <p:xfrm>
          <a:off x="5782978" y="6194025"/>
          <a:ext cx="4121230" cy="3137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4246">
                  <a:extLst>
                    <a:ext uri="{9D8B030D-6E8A-4147-A177-3AD203B41FA5}">
                      <a16:colId xmlns:a16="http://schemas.microsoft.com/office/drawing/2014/main" val="1362769909"/>
                    </a:ext>
                  </a:extLst>
                </a:gridCol>
                <a:gridCol w="824246">
                  <a:extLst>
                    <a:ext uri="{9D8B030D-6E8A-4147-A177-3AD203B41FA5}">
                      <a16:colId xmlns:a16="http://schemas.microsoft.com/office/drawing/2014/main" val="3233813469"/>
                    </a:ext>
                  </a:extLst>
                </a:gridCol>
                <a:gridCol w="824246">
                  <a:extLst>
                    <a:ext uri="{9D8B030D-6E8A-4147-A177-3AD203B41FA5}">
                      <a16:colId xmlns:a16="http://schemas.microsoft.com/office/drawing/2014/main" val="4118143121"/>
                    </a:ext>
                  </a:extLst>
                </a:gridCol>
                <a:gridCol w="824246">
                  <a:extLst>
                    <a:ext uri="{9D8B030D-6E8A-4147-A177-3AD203B41FA5}">
                      <a16:colId xmlns:a16="http://schemas.microsoft.com/office/drawing/2014/main" val="2070837540"/>
                    </a:ext>
                  </a:extLst>
                </a:gridCol>
                <a:gridCol w="824246">
                  <a:extLst>
                    <a:ext uri="{9D8B030D-6E8A-4147-A177-3AD203B41FA5}">
                      <a16:colId xmlns:a16="http://schemas.microsoft.com/office/drawing/2014/main" val="2110849456"/>
                    </a:ext>
                  </a:extLst>
                </a:gridCol>
              </a:tblGrid>
              <a:tr h="3137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2016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2017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2018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2019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2020</a:t>
                      </a:r>
                      <a:endParaRPr lang="ko-KR" alt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/>
                </a:tc>
                <a:extLst>
                  <a:ext uri="{0D108BD9-81ED-4DB2-BD59-A6C34878D82A}">
                    <a16:rowId xmlns:a16="http://schemas.microsoft.com/office/drawing/2014/main" val="1300228505"/>
                  </a:ext>
                </a:extLst>
              </a:tr>
            </a:tbl>
          </a:graphicData>
        </a:graphic>
      </p:graphicFrame>
      <p:pic>
        <p:nvPicPr>
          <p:cNvPr id="78" name="그림 7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79" y="-989751"/>
            <a:ext cx="4326673" cy="3060000"/>
          </a:xfrm>
          <a:prstGeom prst="rect">
            <a:avLst/>
          </a:prstGeom>
        </p:spPr>
      </p:pic>
      <p:sp>
        <p:nvSpPr>
          <p:cNvPr id="8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101" name="직선 연결선 100"/>
          <p:cNvCxnSpPr/>
          <p:nvPr/>
        </p:nvCxnSpPr>
        <p:spPr>
          <a:xfrm>
            <a:off x="8741510" y="5575337"/>
            <a:ext cx="770790" cy="126963"/>
          </a:xfrm>
          <a:prstGeom prst="line">
            <a:avLst/>
          </a:prstGeom>
          <a:ln>
            <a:solidFill>
              <a:srgbClr val="003399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타원 122"/>
          <p:cNvSpPr/>
          <p:nvPr/>
        </p:nvSpPr>
        <p:spPr>
          <a:xfrm>
            <a:off x="8623349" y="5497281"/>
            <a:ext cx="115770" cy="11506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5BAC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3" tIns="45447" rIns="90893" bIns="45447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2" name="타원 101"/>
          <p:cNvSpPr/>
          <p:nvPr/>
        </p:nvSpPr>
        <p:spPr>
          <a:xfrm>
            <a:off x="9487445" y="5678395"/>
            <a:ext cx="115770" cy="115062"/>
          </a:xfrm>
          <a:prstGeom prst="ellipse">
            <a:avLst/>
          </a:prstGeom>
          <a:solidFill>
            <a:srgbClr val="005BAC"/>
          </a:solidFill>
          <a:ln w="28575">
            <a:solidFill>
              <a:srgbClr val="005BAC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93" tIns="45447" rIns="90893" bIns="45447" anchor="ctr"/>
          <a:lstStyle/>
          <a:p>
            <a:pPr algn="ctr">
              <a:defRPr/>
            </a:pPr>
            <a:endParaRPr lang="ko-KR" altLang="en-US" sz="1000" b="1">
              <a:solidFill>
                <a:prstClr val="whit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3" name="Rectangle 34"/>
          <p:cNvSpPr>
            <a:spLocks noChangeArrowheads="1"/>
          </p:cNvSpPr>
          <p:nvPr/>
        </p:nvSpPr>
        <p:spPr bwMode="auto">
          <a:xfrm>
            <a:off x="9118650" y="5446441"/>
            <a:ext cx="797290" cy="23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 smtClean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1.04%</a:t>
            </a:r>
            <a:endParaRPr lang="en-US" altLang="ko-KR" sz="1000" b="1" dirty="0">
              <a:solidFill>
                <a:srgbClr val="005BAC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4" name="Rectangle 34"/>
          <p:cNvSpPr>
            <a:spLocks noChangeArrowheads="1"/>
          </p:cNvSpPr>
          <p:nvPr/>
        </p:nvSpPr>
        <p:spPr bwMode="auto">
          <a:xfrm>
            <a:off x="9163409" y="2980118"/>
            <a:ext cx="772154" cy="23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 smtClean="0">
                <a:solidFill>
                  <a:srgbClr val="005BAC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1.8%</a:t>
            </a:r>
            <a:endParaRPr lang="en-US" altLang="ko-KR" sz="1000" b="1" dirty="0">
              <a:solidFill>
                <a:srgbClr val="005BAC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5" name="Rectangle 34"/>
          <p:cNvSpPr>
            <a:spLocks noChangeArrowheads="1"/>
          </p:cNvSpPr>
          <p:nvPr/>
        </p:nvSpPr>
        <p:spPr bwMode="auto">
          <a:xfrm>
            <a:off x="9163409" y="2214265"/>
            <a:ext cx="772154" cy="24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3" tIns="45447" rIns="90893" bIns="45447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00" b="1" dirty="0" smtClean="0">
                <a:solidFill>
                  <a:srgbClr val="FF99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9.8%</a:t>
            </a:r>
            <a:endParaRPr lang="en-US" altLang="ko-KR" sz="1000" b="1" dirty="0">
              <a:solidFill>
                <a:srgbClr val="FF99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106" name="직선 연결선 105"/>
          <p:cNvCxnSpPr>
            <a:endCxn id="97" idx="3"/>
          </p:cNvCxnSpPr>
          <p:nvPr/>
        </p:nvCxnSpPr>
        <p:spPr>
          <a:xfrm flipV="1">
            <a:off x="8653304" y="2567056"/>
            <a:ext cx="807333" cy="104110"/>
          </a:xfrm>
          <a:prstGeom prst="line">
            <a:avLst/>
          </a:prstGeom>
          <a:ln>
            <a:solidFill>
              <a:srgbClr val="FF9900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연결선 106"/>
          <p:cNvCxnSpPr>
            <a:endCxn id="95" idx="2"/>
          </p:cNvCxnSpPr>
          <p:nvPr/>
        </p:nvCxnSpPr>
        <p:spPr>
          <a:xfrm flipV="1">
            <a:off x="8717496" y="3252190"/>
            <a:ext cx="764742" cy="67049"/>
          </a:xfrm>
          <a:prstGeom prst="line">
            <a:avLst/>
          </a:prstGeom>
          <a:ln>
            <a:solidFill>
              <a:srgbClr val="003399"/>
            </a:solidFill>
          </a:ln>
          <a:effectLst>
            <a:outerShdw blurRad="25400" dist="25400" algn="l" rotWithShape="0">
              <a:prstClr val="black">
                <a:alpha val="3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차트 9"/>
          <p:cNvGraphicFramePr/>
          <p:nvPr>
            <p:extLst>
              <p:ext uri="{D42A27DB-BD31-4B8C-83A1-F6EECF244321}">
                <p14:modId xmlns:p14="http://schemas.microsoft.com/office/powerpoint/2010/main" val="3514134670"/>
              </p:ext>
            </p:extLst>
          </p:nvPr>
        </p:nvGraphicFramePr>
        <p:xfrm>
          <a:off x="983733" y="1901557"/>
          <a:ext cx="3895200" cy="2029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12" name="그림 33" descr="반투명흰로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9150" y="3273491"/>
            <a:ext cx="196667" cy="2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" name="TextBox 107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77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31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691916"/>
              </p:ext>
            </p:extLst>
          </p:nvPr>
        </p:nvGraphicFramePr>
        <p:xfrm>
          <a:off x="3267130" y="3820167"/>
          <a:ext cx="2592387" cy="2743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신한카드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2-03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신한금융투자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신한생명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오렌지라이프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 err="1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신한캐피탈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신한자산운용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2-08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제주은행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2-09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신한저축은행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49127"/>
                  </a:ext>
                </a:extLst>
              </a:tr>
            </a:tbl>
          </a:graphicData>
        </a:graphic>
      </p:graphicFrame>
      <p:graphicFrame>
        <p:nvGraphicFramePr>
          <p:cNvPr id="6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00568" y="3820167"/>
          <a:ext cx="2592387" cy="2438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2-10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아시아신탁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DS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신한아이타스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신한신용정보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신한대체투자운용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신한리츠운용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 </a:t>
                      </a: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AI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신한벤처투자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4C8DDE-5D5B-497B-A370-E78921CCC1CF}"/>
              </a:ext>
            </a:extLst>
          </p:cNvPr>
          <p:cNvSpPr txBox="1"/>
          <p:nvPr/>
        </p:nvSpPr>
        <p:spPr>
          <a:xfrm>
            <a:off x="3157297" y="2351211"/>
            <a:ext cx="4605151" cy="120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그룹사</a:t>
            </a:r>
            <a:r>
              <a:rPr lang="ko-KR" altLang="en-US" sz="3600" dirty="0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현황</a:t>
            </a:r>
            <a:endParaRPr lang="en-US" altLang="ko-KR" sz="3600" dirty="0">
              <a:solidFill>
                <a:srgbClr val="096AA7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3600" dirty="0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신한금융투자</a:t>
            </a:r>
            <a:endParaRPr lang="ko-KR" altLang="en-US" sz="36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868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85" y="-978462"/>
            <a:ext cx="4326673" cy="3060000"/>
          </a:xfrm>
          <a:prstGeom prst="rect">
            <a:avLst/>
          </a:prstGeom>
        </p:spPr>
      </p:pic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48</a:t>
            </a:fld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err="1" smtClean="0"/>
              <a:t>신한금융투자</a:t>
            </a:r>
            <a:r>
              <a:rPr lang="ko-KR" altLang="en-US" dirty="0" smtClean="0"/>
              <a:t> 회사 연혁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>
                <a:solidFill>
                  <a:srgbClr val="7F7F7F"/>
                </a:solidFill>
              </a:rPr>
              <a:t>신한금융투자</a:t>
            </a:r>
            <a:r>
              <a:rPr lang="ko-KR" altLang="en-US" dirty="0" smtClean="0"/>
              <a:t> </a:t>
            </a:r>
            <a:r>
              <a:rPr lang="ko-KR" altLang="en-US" dirty="0"/>
              <a:t>개요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13EAED45-4AE3-4CED-9F76-DA1095DF46EE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/>
              <a:t>지점망 현황</a:t>
            </a:r>
          </a:p>
        </p:txBody>
      </p:sp>
      <p:graphicFrame>
        <p:nvGraphicFramePr>
          <p:cNvPr id="14" name="표 11">
            <a:extLst>
              <a:ext uri="{FF2B5EF4-FFF2-40B4-BE49-F238E27FC236}">
                <a16:creationId xmlns:a16="http://schemas.microsoft.com/office/drawing/2014/main" id="{596C1F1A-E69E-4BF1-B078-ABF4C328348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67159" y="1727993"/>
          <a:ext cx="1642406" cy="2194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4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37947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126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개</a:t>
                      </a:r>
                      <a:endParaRPr lang="en-US" altLang="ko-KR" sz="900" b="0" baseline="30000" dirty="0" smtClean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r>
                        <a:rPr lang="en-US" altLang="ko-KR" sz="7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</a:t>
                      </a:r>
                      <a:r>
                        <a:rPr lang="en-US" altLang="ko-KR" sz="7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2020</a:t>
                      </a:r>
                      <a:r>
                        <a:rPr lang="ko-KR" altLang="en-US" sz="7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년 </a:t>
                      </a:r>
                      <a:r>
                        <a:rPr lang="ko-KR" altLang="en-US" sz="7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말 기준</a:t>
                      </a:r>
                      <a:r>
                        <a:rPr lang="en-US" altLang="ko-KR" sz="7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lang="ko-KR" altLang="en-US" sz="7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613992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국내</a:t>
                      </a:r>
                    </a:p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r>
                        <a:rPr lang="en-US" altLang="ko-KR" sz="1700" b="0" dirty="0" smtClean="0">
                          <a:solidFill>
                            <a:srgbClr val="00428E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118</a:t>
                      </a:r>
                      <a:endParaRPr lang="ko-KR" altLang="en-US" sz="1700" b="0" dirty="0">
                        <a:solidFill>
                          <a:srgbClr val="00428E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108016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519805"/>
                  </a:ext>
                </a:extLst>
              </a:tr>
              <a:tr h="625373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r>
                        <a:rPr lang="ko-KR" altLang="en-US" sz="8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해외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r>
                        <a:rPr lang="en-US" altLang="ko-KR" sz="1700" b="0" dirty="0" smtClean="0">
                          <a:solidFill>
                            <a:srgbClr val="00428E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</a:t>
                      </a:r>
                    </a:p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200" b="0" dirty="0">
                        <a:solidFill>
                          <a:srgbClr val="00428E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6657860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lang="en-US" altLang="ko-KR" sz="7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* PWM Lounge </a:t>
                      </a:r>
                      <a:r>
                        <a:rPr lang="ko-KR" altLang="en-US" sz="7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포함</a:t>
                      </a:r>
                      <a:r>
                        <a:rPr lang="en-US" altLang="ko-KR" sz="7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br>
                        <a:rPr lang="en-US" altLang="ko-KR" sz="7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en-US" altLang="ko-KR" sz="7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</a:t>
                      </a:r>
                      <a:r>
                        <a:rPr lang="ko-KR" altLang="en-US" sz="7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해외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현지법인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/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사무소</a:t>
                      </a:r>
                      <a:r>
                        <a:rPr lang="en-US" altLang="ko-KR" sz="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7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국내 출장소 포함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215833"/>
                  </a:ext>
                </a:extLst>
              </a:tr>
            </a:tbl>
          </a:graphicData>
        </a:graphic>
      </p:graphicFrame>
      <p:pic>
        <p:nvPicPr>
          <p:cNvPr id="16" name="그래픽 15">
            <a:extLst>
              <a:ext uri="{FF2B5EF4-FFF2-40B4-BE49-F238E27FC236}">
                <a16:creationId xmlns:a16="http://schemas.microsoft.com/office/drawing/2014/main" id="{925DB99A-DEE8-4571-8B98-9FE07E5B7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3194" y="1568073"/>
            <a:ext cx="2516617" cy="2205036"/>
          </a:xfrm>
          <a:prstGeom prst="rect">
            <a:avLst/>
          </a:prstGeom>
        </p:spPr>
      </p:pic>
      <p:graphicFrame>
        <p:nvGraphicFramePr>
          <p:cNvPr id="17" name="표 11">
            <a:extLst>
              <a:ext uri="{FF2B5EF4-FFF2-40B4-BE49-F238E27FC236}">
                <a16:creationId xmlns:a16="http://schemas.microsoft.com/office/drawing/2014/main" id="{01548EA7-5CC3-428F-8A10-2A7A6539653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75260" y="1752844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72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18" name="표 11">
            <a:extLst>
              <a:ext uri="{FF2B5EF4-FFF2-40B4-BE49-F238E27FC236}">
                <a16:creationId xmlns:a16="http://schemas.microsoft.com/office/drawing/2014/main" id="{38A3F45B-4869-49DA-9516-E86F069E2A9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29212" y="1984172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19" name="표 11">
            <a:extLst>
              <a:ext uri="{FF2B5EF4-FFF2-40B4-BE49-F238E27FC236}">
                <a16:creationId xmlns:a16="http://schemas.microsoft.com/office/drawing/2014/main" id="{0BAC9C11-7BC3-4F4D-B1A8-CBDE38A6372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55241" y="2328295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0" name="표 11">
            <a:extLst>
              <a:ext uri="{FF2B5EF4-FFF2-40B4-BE49-F238E27FC236}">
                <a16:creationId xmlns:a16="http://schemas.microsoft.com/office/drawing/2014/main" id="{92481182-9EA0-4C08-90CE-A111863027B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82481" y="2574059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-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1" name="표 11">
            <a:extLst>
              <a:ext uri="{FF2B5EF4-FFF2-40B4-BE49-F238E27FC236}">
                <a16:creationId xmlns:a16="http://schemas.microsoft.com/office/drawing/2014/main" id="{CA5DBCA7-9E8B-46FB-B85D-E7CCCF6E311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12689" y="2800146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2" name="표 11">
            <a:extLst>
              <a:ext uri="{FF2B5EF4-FFF2-40B4-BE49-F238E27FC236}">
                <a16:creationId xmlns:a16="http://schemas.microsoft.com/office/drawing/2014/main" id="{323E9C61-B8A6-4104-909B-912CDECDBD2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12689" y="3146386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3" name="표 11">
            <a:extLst>
              <a:ext uri="{FF2B5EF4-FFF2-40B4-BE49-F238E27FC236}">
                <a16:creationId xmlns:a16="http://schemas.microsoft.com/office/drawing/2014/main" id="{CB410BB0-ADDD-4F78-A7DB-1A1EC9271BB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18625" y="2931118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4" name="표 11">
            <a:extLst>
              <a:ext uri="{FF2B5EF4-FFF2-40B4-BE49-F238E27FC236}">
                <a16:creationId xmlns:a16="http://schemas.microsoft.com/office/drawing/2014/main" id="{6E8C881E-FEE9-4F45-9ADC-C381958EFE7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12267" y="3398005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6" name="표 11">
            <a:extLst>
              <a:ext uri="{FF2B5EF4-FFF2-40B4-BE49-F238E27FC236}">
                <a16:creationId xmlns:a16="http://schemas.microsoft.com/office/drawing/2014/main" id="{A67FA944-9360-4AD4-B0BB-696BCCCD0BC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25204" y="3313325"/>
          <a:ext cx="366238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3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7" name="표 11">
            <a:extLst>
              <a:ext uri="{FF2B5EF4-FFF2-40B4-BE49-F238E27FC236}">
                <a16:creationId xmlns:a16="http://schemas.microsoft.com/office/drawing/2014/main" id="{600C0CBF-8C2D-4E35-9D52-483DF322941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747375" y="3692225"/>
          <a:ext cx="353536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3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29" name="표 11">
            <a:extLst>
              <a:ext uri="{FF2B5EF4-FFF2-40B4-BE49-F238E27FC236}">
                <a16:creationId xmlns:a16="http://schemas.microsoft.com/office/drawing/2014/main" id="{A33F0C88-9A3F-485F-A649-FF4DFCBCCBB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01457" y="2939752"/>
          <a:ext cx="366238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3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30" name="표 11">
            <a:extLst>
              <a:ext uri="{FF2B5EF4-FFF2-40B4-BE49-F238E27FC236}">
                <a16:creationId xmlns:a16="http://schemas.microsoft.com/office/drawing/2014/main" id="{AE1A9C75-BA9B-405E-B963-A2645ACDC83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47221" y="2673941"/>
          <a:ext cx="366238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3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31" name="표 11">
            <a:extLst>
              <a:ext uri="{FF2B5EF4-FFF2-40B4-BE49-F238E27FC236}">
                <a16:creationId xmlns:a16="http://schemas.microsoft.com/office/drawing/2014/main" id="{7C788CDC-1A1D-407B-A2DF-A223987F1DD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47221" y="2425760"/>
          <a:ext cx="366238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3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pic>
        <p:nvPicPr>
          <p:cNvPr id="35" name="그림 34">
            <a:extLst>
              <a:ext uri="{FF2B5EF4-FFF2-40B4-BE49-F238E27FC236}">
                <a16:creationId xmlns:a16="http://schemas.microsoft.com/office/drawing/2014/main" id="{C3FC1D28-64C1-4B63-863D-6D249922F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268" y="5300831"/>
            <a:ext cx="9541426" cy="208452"/>
          </a:xfrm>
          <a:prstGeom prst="rect">
            <a:avLst/>
          </a:prstGeom>
        </p:spPr>
      </p:pic>
      <p:graphicFrame>
        <p:nvGraphicFramePr>
          <p:cNvPr id="36" name="표 11">
            <a:extLst>
              <a:ext uri="{FF2B5EF4-FFF2-40B4-BE49-F238E27FC236}">
                <a16:creationId xmlns:a16="http://schemas.microsoft.com/office/drawing/2014/main" id="{4301440E-07F7-46E9-AA27-88D2075EB0C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3779" y="4547359"/>
          <a:ext cx="1121392" cy="440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1973</a:t>
                      </a:r>
                      <a:endParaRPr lang="en-US" altLang="ko-KR" sz="900" b="0" dirty="0">
                        <a:solidFill>
                          <a:srgbClr val="00427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효성증권 설립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E2218A77-89E0-4F3F-ACFD-9BAD83747D36}"/>
              </a:ext>
            </a:extLst>
          </p:cNvPr>
          <p:cNvCxnSpPr/>
          <p:nvPr/>
        </p:nvCxnSpPr>
        <p:spPr>
          <a:xfrm>
            <a:off x="2088426" y="4996505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51347" y="4547359"/>
          <a:ext cx="1121392" cy="440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83C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1993</a:t>
                      </a:r>
                      <a:endParaRPr lang="en-US" altLang="ko-KR" sz="900" b="0" dirty="0">
                        <a:solidFill>
                          <a:srgbClr val="0083C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뉴욕현지법인 설립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3BBCBFFC-9142-40DE-85E7-280AED244FB1}"/>
              </a:ext>
            </a:extLst>
          </p:cNvPr>
          <p:cNvCxnSpPr/>
          <p:nvPr/>
        </p:nvCxnSpPr>
        <p:spPr>
          <a:xfrm>
            <a:off x="4212043" y="5011910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표 11">
            <a:extLst>
              <a:ext uri="{FF2B5EF4-FFF2-40B4-BE49-F238E27FC236}">
                <a16:creationId xmlns:a16="http://schemas.microsoft.com/office/drawing/2014/main" id="{7B79A869-4B64-4D78-81E5-7F584A7CDC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78915" y="4547359"/>
          <a:ext cx="1121392" cy="440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53A8DF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2007</a:t>
                      </a:r>
                      <a:endParaRPr lang="en-US" altLang="ko-KR" sz="900" b="0" dirty="0">
                        <a:solidFill>
                          <a:srgbClr val="53A8DF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홍콩현지법인 설립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D875D43C-0ACD-4D43-A3B4-68A5D7CDCE7E}"/>
              </a:ext>
            </a:extLst>
          </p:cNvPr>
          <p:cNvCxnSpPr/>
          <p:nvPr/>
        </p:nvCxnSpPr>
        <p:spPr>
          <a:xfrm>
            <a:off x="6339611" y="5011910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표 11">
            <a:extLst>
              <a:ext uri="{FF2B5EF4-FFF2-40B4-BE49-F238E27FC236}">
                <a16:creationId xmlns:a16="http://schemas.microsoft.com/office/drawing/2014/main" id="{10764572-A7E9-4F31-A1CB-5A1DC06D989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53512" y="4547359"/>
          <a:ext cx="2411559" cy="440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1559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2019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대한민국 지속가능성지수 업계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위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9352B866-733A-4DD1-8D0C-8BFF3F1008E6}"/>
              </a:ext>
            </a:extLst>
          </p:cNvPr>
          <p:cNvCxnSpPr/>
          <p:nvPr/>
        </p:nvCxnSpPr>
        <p:spPr>
          <a:xfrm>
            <a:off x="8464545" y="5011910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표 11">
            <a:extLst>
              <a:ext uri="{FF2B5EF4-FFF2-40B4-BE49-F238E27FC236}">
                <a16:creationId xmlns:a16="http://schemas.microsoft.com/office/drawing/2014/main" id="{66B51732-862F-4EC8-BE56-A11E324DFF7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87563" y="5930753"/>
          <a:ext cx="1121392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9278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53A8DF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1983</a:t>
                      </a:r>
                      <a:endParaRPr lang="en-US" altLang="ko-KR" sz="900" b="0" dirty="0">
                        <a:solidFill>
                          <a:srgbClr val="53A8DF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쌍용투자증권으로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상호 변경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E7427916-CEA6-4168-943C-D57B598663AB}"/>
              </a:ext>
            </a:extLst>
          </p:cNvPr>
          <p:cNvCxnSpPr/>
          <p:nvPr/>
        </p:nvCxnSpPr>
        <p:spPr>
          <a:xfrm>
            <a:off x="3148259" y="5592562"/>
            <a:ext cx="0" cy="29214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표 11">
            <a:extLst>
              <a:ext uri="{FF2B5EF4-FFF2-40B4-BE49-F238E27FC236}">
                <a16:creationId xmlns:a16="http://schemas.microsoft.com/office/drawing/2014/main" id="{308FBB79-B3F9-4568-BE0A-16EE769B5F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460433" y="5910430"/>
          <a:ext cx="1625140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14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9278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2002</a:t>
                      </a:r>
                      <a:endParaRPr lang="en-US" altLang="ko-KR" sz="900" b="0" dirty="0">
                        <a:solidFill>
                          <a:srgbClr val="00427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신한금융지주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자회사 편입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</a:t>
                      </a:r>
                      <a:b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1100" b="0" baseline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굿모닝신한증권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사명 변경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EDA9951F-3609-4DAA-88B4-DD0B1DBC04E9}"/>
              </a:ext>
            </a:extLst>
          </p:cNvPr>
          <p:cNvCxnSpPr/>
          <p:nvPr/>
        </p:nvCxnSpPr>
        <p:spPr>
          <a:xfrm>
            <a:off x="5275168" y="5592562"/>
            <a:ext cx="0" cy="29214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" name="표 11">
            <a:extLst>
              <a:ext uri="{FF2B5EF4-FFF2-40B4-BE49-F238E27FC236}">
                <a16:creationId xmlns:a16="http://schemas.microsoft.com/office/drawing/2014/main" id="{20AFC76A-B0FF-42FE-9E1F-60BDC515FE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26101" y="5930753"/>
          <a:ext cx="1536064" cy="712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6064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2927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83C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2016</a:t>
                      </a:r>
                      <a:br>
                        <a:rPr lang="en-US" altLang="ko-KR" sz="900" b="0" dirty="0" smtClean="0">
                          <a:solidFill>
                            <a:srgbClr val="0083C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</a:b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베트남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현지법인 출범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인도네시아 현지법인 출범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6964AA76-5317-4D1D-96A1-615528B4BA6C}"/>
              </a:ext>
            </a:extLst>
          </p:cNvPr>
          <p:cNvCxnSpPr/>
          <p:nvPr/>
        </p:nvCxnSpPr>
        <p:spPr>
          <a:xfrm>
            <a:off x="7402078" y="5592562"/>
            <a:ext cx="0" cy="29214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5" name="표 11">
            <a:extLst>
              <a:ext uri="{FF2B5EF4-FFF2-40B4-BE49-F238E27FC236}">
                <a16:creationId xmlns:a16="http://schemas.microsoft.com/office/drawing/2014/main" id="{92481182-9EA0-4C08-90CE-A111863027B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14024" y="3145337"/>
          <a:ext cx="469792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7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6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46" name="표 11">
            <a:extLst>
              <a:ext uri="{FF2B5EF4-FFF2-40B4-BE49-F238E27FC236}">
                <a16:creationId xmlns:a16="http://schemas.microsoft.com/office/drawing/2014/main" id="{7C788CDC-1A1D-407B-A2DF-A223987F1DD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74476" y="2100592"/>
          <a:ext cx="366238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3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53" name="표 11">
            <a:extLst>
              <a:ext uri="{FF2B5EF4-FFF2-40B4-BE49-F238E27FC236}">
                <a16:creationId xmlns:a16="http://schemas.microsoft.com/office/drawing/2014/main" id="{7C788CDC-1A1D-407B-A2DF-A223987F1DD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54153" y="1765262"/>
          <a:ext cx="366238" cy="17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3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178707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70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</a:t>
                      </a:r>
                      <a:endParaRPr lang="en-US" altLang="ko-KR" sz="700" b="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0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56" name="표 7">
            <a:extLst>
              <a:ext uri="{FF2B5EF4-FFF2-40B4-BE49-F238E27FC236}">
                <a16:creationId xmlns:a16="http://schemas.microsoft.com/office/drawing/2014/main" id="{A032C9C0-9931-49E3-8110-CD7A09D7F46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63822" y="2357850"/>
          <a:ext cx="2214413" cy="1203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657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935756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40119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신용평가 기관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신용등급</a:t>
                      </a:r>
                      <a:r>
                        <a:rPr lang="en-US" altLang="ko-KR" sz="8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(</a:t>
                      </a:r>
                      <a:r>
                        <a:rPr lang="ko-KR" altLang="en-US" sz="8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전망</a:t>
                      </a:r>
                      <a:r>
                        <a:rPr lang="en-US" altLang="ko-KR" sz="8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)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40119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Moody’s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A3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401197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9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S&amp;P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A-</a:t>
                      </a:r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</a:tbl>
          </a:graphicData>
        </a:graphic>
      </p:graphicFrame>
      <p:graphicFrame>
        <p:nvGraphicFramePr>
          <p:cNvPr id="54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4477" y="2286273"/>
          <a:ext cx="1642406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4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46.7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55" name="표 54">
            <a:extLst>
              <a:ext uri="{FF2B5EF4-FFF2-40B4-BE49-F238E27FC236}">
                <a16:creationId xmlns:a16="http://schemas.microsoft.com/office/drawing/2014/main" id="{F0D46DB2-AAFC-4A66-89C1-001B70CC387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4477" y="3188410"/>
          <a:ext cx="1977949" cy="1078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949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2020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년 순이익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1,548 </a:t>
                      </a:r>
                      <a:r>
                        <a:rPr lang="ko-KR" altLang="en-US" sz="900" b="0" dirty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r>
                        <a:rPr lang="en-US" altLang="ko-KR" sz="900" b="0" baseline="30000" dirty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1)</a:t>
                      </a: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288043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3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6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542955"/>
                  </a:ext>
                </a:extLst>
              </a:tr>
            </a:tbl>
          </a:graphicData>
        </a:graphic>
      </p:graphicFrame>
      <p:sp>
        <p:nvSpPr>
          <p:cNvPr id="57" name="Rectangle 74"/>
          <p:cNvSpPr>
            <a:spLocks noChangeArrowheads="1"/>
          </p:cNvSpPr>
          <p:nvPr/>
        </p:nvSpPr>
        <p:spPr bwMode="gray">
          <a:xfrm>
            <a:off x="448982" y="1588948"/>
            <a:ext cx="4847261" cy="5999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98974" rIns="49486" bIns="49486"/>
          <a:lstStyle/>
          <a:p>
            <a:pPr indent="283503" eaLnBrk="0" fontAlgn="base" latinLnBrk="0" hangingPunct="0">
              <a:lnSpc>
                <a:spcPts val="1732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</a:pPr>
            <a:r>
              <a:rPr lang="ko-KR" altLang="en-US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신한금융투자는 탄탄하고 안정적인 기업지배 및 재무구조와 선진경영기법을</a:t>
            </a:r>
            <a:r>
              <a:rPr lang="en-US" altLang="ko-KR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     </a:t>
            </a:r>
            <a:r>
              <a:rPr lang="ko-KR" altLang="en-US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결합하여 국내 증권업계의 </a:t>
            </a:r>
            <a:r>
              <a:rPr lang="ko-KR" altLang="en-US" sz="105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선도주자로</a:t>
            </a:r>
            <a:r>
              <a:rPr lang="ko-KR" altLang="en-US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나아가고 있습니다</a:t>
            </a:r>
            <a:r>
              <a:rPr lang="en-US" altLang="ko-KR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endParaRPr lang="en-US" altLang="ko-KR" sz="105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682689" y="3673856"/>
            <a:ext cx="13163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주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1)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당기순이익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연결기준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59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8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 noChangeAspect="1"/>
          </p:cNvGraphicFramePr>
          <p:nvPr>
            <p:extLst/>
          </p:nvPr>
        </p:nvGraphicFramePr>
        <p:xfrm>
          <a:off x="5820806" y="1984720"/>
          <a:ext cx="3875289" cy="1662331"/>
        </p:xfrm>
        <a:graphic>
          <a:graphicData uri="http://schemas.openxmlformats.org/drawingml/2006/table">
            <a:tbl>
              <a:tblPr/>
              <a:tblGrid>
                <a:gridCol w="114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1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8367">
                <a:tc>
                  <a:txBody>
                    <a:bodyPr/>
                    <a:lstStyle/>
                    <a:p>
                      <a:pPr algn="ctr" fontAlgn="ctr"/>
                      <a:endParaRPr lang="ko-KR" altLang="en-US" sz="9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10321" marR="10321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2018</a:t>
                      </a:r>
                      <a:endParaRPr lang="ko-KR" altLang="en-US" sz="12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10321" marR="10321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2019</a:t>
                      </a:r>
                      <a:endParaRPr lang="ko-KR" altLang="en-US" sz="12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10321" marR="10321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2020</a:t>
                      </a:r>
                      <a:endParaRPr lang="ko-KR" altLang="en-US" sz="12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10321" marR="10321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98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상반기</a:t>
                      </a:r>
                      <a:endParaRPr lang="ko-KR" altLang="en-US" sz="10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10321" marR="10321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10321" marR="10321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10321" marR="10321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10321" marR="10321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198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하반기</a:t>
                      </a:r>
                    </a:p>
                  </a:txBody>
                  <a:tcPr marL="10321" marR="10321" marT="9526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10321" marR="10321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10321" marR="10321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4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10321" marR="10321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49</a:t>
            </a:fld>
            <a:endParaRPr lang="ko-KR" altLang="en-US" dirty="0"/>
          </a:p>
        </p:txBody>
      </p:sp>
      <p:sp>
        <p:nvSpPr>
          <p:cNvPr id="19" name="텍스트 개체 틀 18"/>
          <p:cNvSpPr>
            <a:spLocks noGrp="1"/>
          </p:cNvSpPr>
          <p:nvPr>
            <p:ph type="body" idx="13"/>
          </p:nvPr>
        </p:nvSpPr>
        <p:spPr>
          <a:xfrm>
            <a:off x="720295" y="4072030"/>
            <a:ext cx="4500673" cy="291467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500" dirty="0" err="1"/>
              <a:t>브로커리지</a:t>
            </a:r>
            <a:r>
              <a:rPr lang="ko-KR" altLang="en-US" sz="1500" dirty="0"/>
              <a:t> 시장 점유율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%)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0" name="텍스트 개체 틀 19"/>
          <p:cNvSpPr>
            <a:spLocks noGrp="1"/>
          </p:cNvSpPr>
          <p:nvPr>
            <p:ph type="body" idx="15"/>
          </p:nvPr>
        </p:nvSpPr>
        <p:spPr>
          <a:xfrm>
            <a:off x="5400994" y="4072030"/>
            <a:ext cx="4500673" cy="291467"/>
          </a:xfrm>
        </p:spPr>
        <p:txBody>
          <a:bodyPr>
            <a:noAutofit/>
          </a:bodyPr>
          <a:lstStyle/>
          <a:p>
            <a:pPr algn="l"/>
            <a:r>
              <a:rPr lang="ko-KR" altLang="en-US" sz="1500" dirty="0"/>
              <a:t>기관</a:t>
            </a:r>
            <a:r>
              <a:rPr lang="en-US" altLang="ko-KR" sz="1500" dirty="0"/>
              <a:t>/</a:t>
            </a:r>
            <a:r>
              <a:rPr lang="ko-KR" altLang="en-US" sz="1500" dirty="0"/>
              <a:t>법인 대상 펀드판매 잔고 순위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1" name="텍스트 개체 틀 20"/>
          <p:cNvSpPr>
            <a:spLocks noGrp="1"/>
          </p:cNvSpPr>
          <p:nvPr>
            <p:ph type="body" idx="16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altLang="ko-KR" sz="1500" dirty="0"/>
              <a:t>IB </a:t>
            </a:r>
            <a:r>
              <a:rPr lang="ko-KR" altLang="en-US" sz="1500" dirty="0"/>
              <a:t>리그테이블 순위 </a:t>
            </a:r>
            <a:endParaRPr lang="ko-KR" altLang="en-US" sz="14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2" name="텍스트 개체 틀 21"/>
          <p:cNvSpPr>
            <a:spLocks noGrp="1"/>
          </p:cNvSpPr>
          <p:nvPr>
            <p:ph type="body" idx="17"/>
          </p:nvPr>
        </p:nvSpPr>
        <p:spPr>
          <a:xfrm>
            <a:off x="5414059" y="1397918"/>
            <a:ext cx="4500673" cy="291467"/>
          </a:xfrm>
        </p:spPr>
        <p:txBody>
          <a:bodyPr>
            <a:noAutofit/>
          </a:bodyPr>
          <a:lstStyle/>
          <a:p>
            <a:pPr algn="l"/>
            <a:r>
              <a:rPr lang="ko-KR" altLang="en-US" sz="1500" dirty="0"/>
              <a:t>한경 베스트 법인영업 평가 순위 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시장 지위</a:t>
            </a:r>
            <a:endParaRPr lang="ko-KR" altLang="en-US" dirty="0"/>
          </a:p>
        </p:txBody>
      </p:sp>
      <p:pic>
        <p:nvPicPr>
          <p:cNvPr id="56" name="그림 33" descr="반투명흰로고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4100" y="6044262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pic>
        <p:nvPicPr>
          <p:cNvPr id="33" name="그림 33" descr="반투명흰로고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1226" y="3174624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pic>
        <p:nvPicPr>
          <p:cNvPr id="52" name="그림 33" descr="반투명흰로고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1226" y="6042781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sp>
        <p:nvSpPr>
          <p:cNvPr id="32" name="타원 31"/>
          <p:cNvSpPr/>
          <p:nvPr/>
        </p:nvSpPr>
        <p:spPr>
          <a:xfrm>
            <a:off x="7179880" y="3080035"/>
            <a:ext cx="432065" cy="4320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ctr"/>
            <a:r>
              <a:rPr lang="en-US" altLang="ko-KR" sz="1600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Times New Roman" pitchFamily="18" charset="0"/>
              </a:rPr>
              <a:t>2</a:t>
            </a:r>
            <a:r>
              <a:rPr lang="ko-KR" altLang="en-US" sz="1100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Times New Roman" pitchFamily="18" charset="0"/>
              </a:rPr>
              <a:t>위</a:t>
            </a:r>
            <a:endParaRPr lang="ko-KR" altLang="en-US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  <a:cs typeface="Times New Roman" pitchFamily="18" charset="0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7179880" y="2396857"/>
            <a:ext cx="432065" cy="4320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ctr"/>
            <a:r>
              <a:rPr lang="en-US" altLang="ko-KR" sz="1600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Times New Roman" pitchFamily="18" charset="0"/>
              </a:rPr>
              <a:t>1</a:t>
            </a:r>
            <a:r>
              <a:rPr lang="ko-KR" altLang="en-US" sz="1100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Times New Roman" pitchFamily="18" charset="0"/>
              </a:rPr>
              <a:t>위</a:t>
            </a:r>
            <a:endParaRPr lang="ko-KR" altLang="en-US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  <a:cs typeface="Times New Roman" pitchFamily="18" charset="0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8132160" y="3085967"/>
            <a:ext cx="432065" cy="4320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ctr"/>
            <a:r>
              <a:rPr lang="en-US" altLang="ko-KR" sz="16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Times New Roman" pitchFamily="18" charset="0"/>
              </a:rPr>
              <a:t>2</a:t>
            </a:r>
            <a:r>
              <a:rPr lang="ko-KR" altLang="en-US" sz="11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Times New Roman" pitchFamily="18" charset="0"/>
              </a:rPr>
              <a:t>위</a:t>
            </a:r>
            <a:endParaRPr lang="ko-KR" altLang="en-US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  <a:cs typeface="Times New Roman" pitchFamily="18" charset="0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9027306" y="3066970"/>
            <a:ext cx="432065" cy="4320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ctr"/>
            <a:endParaRPr lang="ko-KR" altLang="en-US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  <a:cs typeface="Times New Roman" pitchFamily="18" charset="0"/>
            </a:endParaRPr>
          </a:p>
        </p:txBody>
      </p:sp>
      <p:sp>
        <p:nvSpPr>
          <p:cNvPr id="43" name="타원 42"/>
          <p:cNvSpPr/>
          <p:nvPr/>
        </p:nvSpPr>
        <p:spPr>
          <a:xfrm>
            <a:off x="8099327" y="2396290"/>
            <a:ext cx="432065" cy="4320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ctr"/>
            <a:r>
              <a:rPr lang="en-US" altLang="ko-KR" sz="16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Times New Roman" pitchFamily="18" charset="0"/>
              </a:rPr>
              <a:t>1</a:t>
            </a:r>
            <a:r>
              <a:rPr lang="ko-KR" altLang="en-US" sz="1100" dirty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Times New Roman" pitchFamily="18" charset="0"/>
              </a:rPr>
              <a:t>위</a:t>
            </a:r>
            <a:endParaRPr lang="ko-KR" altLang="en-US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  <a:cs typeface="Times New Roman" pitchFamily="18" charset="0"/>
            </a:endParaRPr>
          </a:p>
        </p:txBody>
      </p:sp>
      <p:sp>
        <p:nvSpPr>
          <p:cNvPr id="44" name="타원 43"/>
          <p:cNvSpPr/>
          <p:nvPr/>
        </p:nvSpPr>
        <p:spPr>
          <a:xfrm>
            <a:off x="9012220" y="2389213"/>
            <a:ext cx="432065" cy="4320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ctr"/>
            <a:r>
              <a:rPr lang="en-US" altLang="ko-KR" sz="1600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Times New Roman" pitchFamily="18" charset="0"/>
              </a:rPr>
              <a:t>3</a:t>
            </a:r>
            <a:r>
              <a:rPr lang="ko-KR" altLang="en-US" sz="1100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Times New Roman" pitchFamily="18" charset="0"/>
              </a:rPr>
              <a:t>위</a:t>
            </a:r>
            <a:endParaRPr lang="ko-KR" altLang="en-US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  <a:cs typeface="Times New Roman" pitchFamily="18" charset="0"/>
            </a:endParaRPr>
          </a:p>
        </p:txBody>
      </p:sp>
      <p:graphicFrame>
        <p:nvGraphicFramePr>
          <p:cNvPr id="45" name="표 44"/>
          <p:cNvGraphicFramePr>
            <a:graphicFrameLocks noGrp="1"/>
          </p:cNvGraphicFramePr>
          <p:nvPr>
            <p:extLst/>
          </p:nvPr>
        </p:nvGraphicFramePr>
        <p:xfrm>
          <a:off x="1017913" y="4495404"/>
          <a:ext cx="4005970" cy="1769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95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7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7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EECE1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2018</a:t>
                      </a:r>
                      <a:endParaRPr kumimoji="0" lang="en-US" altLang="ko-KR" sz="9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EEECE1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EECE1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2019</a:t>
                      </a:r>
                      <a:endParaRPr kumimoji="0" lang="en-US" altLang="ko-KR" sz="9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EEECE1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EECE1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2020</a:t>
                      </a:r>
                      <a:endParaRPr kumimoji="0" lang="en-US" altLang="ko-KR" sz="9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EEECE1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8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주식 위탁매매</a:t>
                      </a:r>
                      <a:endParaRPr kumimoji="0" lang="en-US" altLang="ko-KR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5.9%</a:t>
                      </a: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5.6%</a:t>
                      </a: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7.4%</a:t>
                      </a: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8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선물 위탁매매</a:t>
                      </a:r>
                    </a:p>
                  </a:txBody>
                  <a:tcPr marL="90843" marR="90843" marT="44200" marB="442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9.6%</a:t>
                      </a:r>
                      <a:endParaRPr kumimoji="0" lang="ko-KR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18.8%</a:t>
                      </a:r>
                      <a:endParaRPr kumimoji="0" lang="ko-KR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14.3%</a:t>
                      </a:r>
                      <a:endParaRPr kumimoji="0" lang="ko-KR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8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옵션 위탁매매</a:t>
                      </a:r>
                    </a:p>
                  </a:txBody>
                  <a:tcPr marL="90843" marR="90843" marT="44200" marB="442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6.8%</a:t>
                      </a:r>
                      <a:endParaRPr kumimoji="0" lang="ko-KR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6.3%</a:t>
                      </a:r>
                      <a:endParaRPr kumimoji="0" lang="ko-KR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7.8%</a:t>
                      </a:r>
                      <a:endParaRPr kumimoji="0" lang="ko-KR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6" name="표 45"/>
          <p:cNvGraphicFramePr>
            <a:graphicFrameLocks noGrp="1"/>
          </p:cNvGraphicFramePr>
          <p:nvPr>
            <p:extLst/>
          </p:nvPr>
        </p:nvGraphicFramePr>
        <p:xfrm>
          <a:off x="988574" y="2021930"/>
          <a:ext cx="4005972" cy="16134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1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18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33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" dirty="0" err="1" smtClean="0"/>
                        <a:t>ㅌ</a:t>
                      </a:r>
                      <a:endParaRPr lang="ko-KR" altLang="en-US" sz="100" dirty="0"/>
                    </a:p>
                  </a:txBody>
                  <a:tcPr marL="0" marR="0" marT="0" marB="0">
                    <a:lnL w="12700" cmpd="sng">
                      <a:noFill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2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EECE1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2018</a:t>
                      </a:r>
                      <a:endParaRPr kumimoji="0" lang="en-US" altLang="ko-KR" sz="9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EEECE1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EECE1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2019</a:t>
                      </a:r>
                      <a:endParaRPr kumimoji="0" lang="en-US" altLang="ko-KR" sz="9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EEECE1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EECE1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2020</a:t>
                      </a:r>
                      <a:endParaRPr kumimoji="0" lang="en-US" altLang="ko-KR" sz="9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EEECE1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6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ABS</a:t>
                      </a:r>
                    </a:p>
                  </a:txBody>
                  <a:tcPr marL="90843" marR="90843" marT="44200" marB="442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위</a:t>
                      </a:r>
                      <a:endParaRPr kumimoji="0" lang="en-US" altLang="ko-KR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위</a:t>
                      </a:r>
                      <a:endParaRPr kumimoji="0" lang="en-US" altLang="ko-KR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4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위</a:t>
                      </a:r>
                      <a:endParaRPr kumimoji="0" lang="en-US" altLang="ko-KR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6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회사채</a:t>
                      </a:r>
                    </a:p>
                  </a:txBody>
                  <a:tcPr marL="90843" marR="90843" marT="44200" marB="442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5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위</a:t>
                      </a: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6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위</a:t>
                      </a: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6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위</a:t>
                      </a: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6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IPO</a:t>
                      </a:r>
                      <a:endParaRPr kumimoji="0" lang="ko-KR" altLang="en-US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0843" marR="90843" marT="44200" marB="4420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4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위</a:t>
                      </a: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9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위</a:t>
                      </a: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12</a:t>
                      </a:r>
                      <a:r>
                        <a:rPr kumimoji="0" lang="ko-KR" altLang="en-US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위</a:t>
                      </a:r>
                    </a:p>
                  </a:txBody>
                  <a:tcPr marL="90843" marR="90843" marT="44200" marB="442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7" name="표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823373"/>
              </p:ext>
            </p:extLst>
          </p:nvPr>
        </p:nvGraphicFramePr>
        <p:xfrm>
          <a:off x="5805735" y="4476033"/>
          <a:ext cx="3875290" cy="1788970"/>
        </p:xfrm>
        <a:graphic>
          <a:graphicData uri="http://schemas.openxmlformats.org/drawingml/2006/table">
            <a:tbl>
              <a:tblPr/>
              <a:tblGrid>
                <a:gridCol w="694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9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9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7794"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/>
                      <a:endParaRPr lang="ko-KR" altLang="en-US" sz="1000" b="0" i="0" u="none" strike="noStrike" kern="1200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rgbClr val="00A5E3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ctr" latinLnBrk="1" hangingPunct="1"/>
                      <a:r>
                        <a:rPr lang="ko-KR" altLang="en-US" sz="1000" b="0" i="0" u="none" strike="noStrike" kern="1200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순위</a:t>
                      </a:r>
                      <a:endParaRPr lang="ko-KR" altLang="en-US" sz="1000" b="0" i="0" u="none" strike="noStrike" kern="1200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ko-KR" altLang="en-US" sz="1000" b="0" i="0" u="none" strike="noStrike" kern="1200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잔고</a:t>
                      </a:r>
                      <a:endParaRPr lang="ko-KR" altLang="en-US" sz="1000" b="0" i="0" u="none" strike="noStrike" kern="1200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1</a:t>
                      </a:r>
                      <a:endParaRPr lang="ko-KR" altLang="en-US" sz="10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N</a:t>
                      </a:r>
                      <a:r>
                        <a:rPr lang="ko-KR" altLang="en-US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사</a:t>
                      </a:r>
                      <a:endParaRPr lang="ko-KR" altLang="en-US" sz="10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54</a:t>
                      </a:r>
                      <a:r>
                        <a:rPr lang="ko-KR" altLang="en-US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조원</a:t>
                      </a:r>
                      <a:endParaRPr lang="ko-KR" altLang="en-US" sz="10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rgbClr val="E66C25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2</a:t>
                      </a:r>
                      <a:endParaRPr lang="ko-KR" altLang="en-US" sz="12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rgbClr val="E66C25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err="1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rgbClr val="E66C25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신한금융투자</a:t>
                      </a:r>
                      <a:endParaRPr lang="ko-KR" altLang="en-US" sz="1200" b="1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rgbClr val="E66C25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rgbClr val="E66C25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48</a:t>
                      </a:r>
                      <a:r>
                        <a:rPr lang="ko-KR" altLang="en-US" sz="12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rgbClr val="E66C25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조원</a:t>
                      </a:r>
                      <a:endParaRPr lang="ko-KR" altLang="en-US" sz="12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rgbClr val="E66C25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3</a:t>
                      </a:r>
                      <a:endParaRPr lang="ko-KR" altLang="en-US" sz="10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M</a:t>
                      </a:r>
                      <a:r>
                        <a:rPr lang="ko-KR" altLang="en-US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사</a:t>
                      </a:r>
                      <a:endParaRPr lang="ko-KR" altLang="en-US" sz="10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47</a:t>
                      </a:r>
                      <a:r>
                        <a:rPr lang="ko-KR" altLang="en-US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조원</a:t>
                      </a:r>
                      <a:endParaRPr lang="ko-KR" altLang="en-US" sz="10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4</a:t>
                      </a:r>
                      <a:endParaRPr lang="ko-KR" altLang="en-US" sz="10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H</a:t>
                      </a:r>
                      <a:r>
                        <a:rPr lang="ko-KR" altLang="en-US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사</a:t>
                      </a:r>
                      <a:endParaRPr lang="ko-KR" altLang="en-US" sz="10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35</a:t>
                      </a:r>
                      <a:r>
                        <a:rPr lang="ko-KR" altLang="en-US" sz="1000" b="0" i="0" u="none" strike="noStrike" dirty="0" smtClean="0">
                          <a:ln>
                            <a:solidFill>
                              <a:schemeClr val="bg1">
                                <a:lumMod val="75000"/>
                                <a:alpha val="0"/>
                              </a:schemeClr>
                            </a:solidFill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Times New Roman" pitchFamily="18" charset="0"/>
                        </a:rPr>
                        <a:t>조원</a:t>
                      </a:r>
                      <a:endParaRPr lang="ko-KR" altLang="en-US" sz="1000" b="0" i="0" u="none" strike="noStrike" dirty="0">
                        <a:ln>
                          <a:solidFill>
                            <a:schemeClr val="bg1">
                              <a:lumMod val="75000"/>
                              <a:alpha val="0"/>
                            </a:schemeClr>
                          </a:solidFill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Times New Roman" pitchFamily="18" charset="0"/>
                      </a:endParaRPr>
                    </a:p>
                  </a:txBody>
                  <a:tcPr marL="9526" marR="9526" marT="9526" marB="0"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85" y="-978462"/>
            <a:ext cx="4326673" cy="306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592231" y="1638922"/>
            <a:ext cx="16722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* </a:t>
            </a:r>
            <a:r>
              <a:rPr lang="en-US" altLang="ko-KR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2020</a:t>
            </a:r>
            <a:r>
              <a:rPr lang="ko-KR" altLang="en-US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말 기준 </a:t>
            </a:r>
            <a:r>
              <a:rPr lang="en-US" altLang="ko-KR" sz="8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출처</a:t>
            </a:r>
            <a:r>
              <a:rPr lang="en-US" altLang="ko-KR" sz="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:the bell)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41572" y="6449457"/>
            <a:ext cx="1473160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금융투자협회 </a:t>
            </a:r>
            <a:r>
              <a:rPr lang="en-US" altLang="ko-KR" sz="9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2020.12 </a:t>
            </a:r>
            <a:r>
              <a:rPr lang="ko-KR" altLang="en-US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기준</a:t>
            </a:r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</p:txBody>
      </p:sp>
      <p:sp>
        <p:nvSpPr>
          <p:cNvPr id="31" name="타원 30"/>
          <p:cNvSpPr/>
          <p:nvPr/>
        </p:nvSpPr>
        <p:spPr>
          <a:xfrm>
            <a:off x="9012219" y="3084283"/>
            <a:ext cx="432065" cy="43206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ctr"/>
            <a:r>
              <a:rPr lang="en-US" altLang="ko-KR" sz="1600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Times New Roman" pitchFamily="18" charset="0"/>
              </a:rPr>
              <a:t>3</a:t>
            </a:r>
            <a:r>
              <a:rPr lang="ko-KR" altLang="en-US" sz="1100" dirty="0" smtClean="0">
                <a:ln>
                  <a:solidFill>
                    <a:schemeClr val="bg1">
                      <a:lumMod val="75000"/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Times New Roman" pitchFamily="18" charset="0"/>
              </a:rPr>
              <a:t>위</a:t>
            </a:r>
            <a:endParaRPr lang="ko-KR" altLang="en-US" sz="1600" dirty="0">
              <a:ln>
                <a:solidFill>
                  <a:schemeClr val="bg1">
                    <a:lumMod val="75000"/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원신한 Bold" panose="020B0803000000000000" pitchFamily="50" charset="-127"/>
              <a:ea typeface="원신한 Bold" panose="020B0803000000000000" pitchFamily="50" charset="-127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35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638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>
            <a:extLst>
              <a:ext uri="{FF2B5EF4-FFF2-40B4-BE49-F238E27FC236}">
                <a16:creationId xmlns:a16="http://schemas.microsoft.com/office/drawing/2014/main" id="{4E7BDC4E-A95A-4F36-B2B0-826C1577A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85" y="1993829"/>
            <a:ext cx="4313532" cy="4327514"/>
          </a:xfrm>
          <a:prstGeom prst="rect">
            <a:avLst/>
          </a:prstGeom>
        </p:spPr>
      </p:pic>
      <p:sp>
        <p:nvSpPr>
          <p:cNvPr id="8" name="제목 7">
            <a:extLst>
              <a:ext uri="{FF2B5EF4-FFF2-40B4-BE49-F238E27FC236}">
                <a16:creationId xmlns:a16="http://schemas.microsoft.com/office/drawing/2014/main" id="{39F0B51D-6AA0-43C8-9AE3-6A52E357A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07E76AD-6E10-4D8C-B3DC-13F377D5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5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B8F5DE4E-620A-4456-B4D3-C4E3FC0E03B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/>
              <a:t>사업 포트폴리오</a:t>
            </a:r>
          </a:p>
        </p:txBody>
      </p:sp>
      <p:graphicFrame>
        <p:nvGraphicFramePr>
          <p:cNvPr id="21" name="표 7">
            <a:extLst>
              <a:ext uri="{FF2B5EF4-FFF2-40B4-BE49-F238E27FC236}">
                <a16:creationId xmlns:a16="http://schemas.microsoft.com/office/drawing/2014/main" id="{E756C941-8279-4310-BD47-4FED0973E7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01969"/>
              </p:ext>
            </p:extLst>
          </p:nvPr>
        </p:nvGraphicFramePr>
        <p:xfrm>
          <a:off x="6602212" y="2814067"/>
          <a:ext cx="3317281" cy="282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584">
                  <a:extLst>
                    <a:ext uri="{9D8B030D-6E8A-4147-A177-3AD203B41FA5}">
                      <a16:colId xmlns:a16="http://schemas.microsoft.com/office/drawing/2014/main" val="2736370912"/>
                    </a:ext>
                  </a:extLst>
                </a:gridCol>
                <a:gridCol w="1889602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748095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642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은행 순위</a:t>
                      </a: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회사명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국적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36753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ICBC</a:t>
                      </a:r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중국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367538"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1C69"/>
                          </a:solidFill>
                          <a:effectLst/>
                          <a:uLnTx/>
                          <a:uFillTx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7</a:t>
                      </a:r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21C69"/>
                        </a:solidFill>
                        <a:effectLst/>
                        <a:uLnTx/>
                        <a:uFillTx/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Wells Fargo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미국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68059"/>
                  </a:ext>
                </a:extLst>
              </a:tr>
              <a:tr h="367538"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1C69"/>
                          </a:solidFill>
                          <a:effectLst/>
                          <a:uLnTx/>
                          <a:uFillTx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9</a:t>
                      </a:r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21C69"/>
                        </a:solidFill>
                        <a:effectLst/>
                        <a:uLnTx/>
                        <a:uFillTx/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JP Morgan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미국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367538"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1C69"/>
                          </a:solidFill>
                          <a:effectLst/>
                          <a:uLnTx/>
                          <a:uFillTx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37</a:t>
                      </a:r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21C69"/>
                        </a:solidFill>
                        <a:effectLst/>
                        <a:uLnTx/>
                        <a:uFillTx/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DBS Group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싱가포르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  <a:tr h="367538"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1C69"/>
                          </a:solidFill>
                          <a:effectLst/>
                          <a:uLnTx/>
                          <a:uFillTx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46</a:t>
                      </a:r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21C69"/>
                        </a:solidFill>
                        <a:effectLst/>
                        <a:uLnTx/>
                        <a:uFillTx/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Mizuho Financial Group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일본</a:t>
                      </a:r>
                    </a:p>
                  </a:txBody>
                  <a:tcPr marL="36000" marR="36000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285604"/>
                  </a:ext>
                </a:extLst>
              </a:tr>
              <a:tr h="377612"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21C69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+mn-cs"/>
                        </a:rPr>
                        <a:t>56</a:t>
                      </a:r>
                      <a:endParaRPr kumimoji="0" lang="ko-KR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21C69"/>
                        </a:solidFill>
                        <a:effectLst/>
                        <a:uLnTx/>
                        <a:uFillTx/>
                        <a:latin typeface="원신한 Bold" panose="020B0803000000000000" pitchFamily="50" charset="-127"/>
                        <a:ea typeface="원신한 Bold" panose="020B0803000000000000" pitchFamily="50" charset="-127"/>
                        <a:cs typeface="+mn-cs"/>
                      </a:endParaRP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err="1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Shinhan</a:t>
                      </a:r>
                      <a:r>
                        <a:rPr lang="en-US" altLang="ko-KR" sz="100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 Financial Group</a:t>
                      </a: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한국</a:t>
                      </a:r>
                    </a:p>
                  </a:txBody>
                  <a:tcPr marL="36000" marR="3600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5353"/>
                  </a:ext>
                </a:extLst>
              </a:tr>
              <a:tr h="346404">
                <a:tc gridSpan="3">
                  <a:txBody>
                    <a:bodyPr/>
                    <a:lstStyle/>
                    <a:p>
                      <a:pPr marL="0" marR="0" lvl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>
                          <a:latin typeface="원신한 Light" pitchFamily="50" charset="-127"/>
                          <a:ea typeface="원신한 Light" pitchFamily="50" charset="-127"/>
                          <a:cs typeface="Arial" pitchFamily="34" charset="0"/>
                        </a:rPr>
                        <a:t>* 출처</a:t>
                      </a:r>
                      <a:r>
                        <a:rPr lang="en-US" altLang="ko-KR" sz="900" dirty="0">
                          <a:latin typeface="원신한 Light" pitchFamily="50" charset="-127"/>
                          <a:ea typeface="원신한 Light" pitchFamily="50" charset="-127"/>
                          <a:cs typeface="Arial" pitchFamily="34" charset="0"/>
                        </a:rPr>
                        <a:t>: </a:t>
                      </a:r>
                      <a:r>
                        <a:rPr lang="en-US" altLang="ko-KR" sz="900" dirty="0" err="1" smtClean="0">
                          <a:latin typeface="원신한 Light" pitchFamily="50" charset="-127"/>
                          <a:ea typeface="원신한 Light" pitchFamily="50" charset="-127"/>
                          <a:cs typeface="Arial" pitchFamily="34" charset="0"/>
                        </a:rPr>
                        <a:t>BrandFinance</a:t>
                      </a:r>
                      <a:r>
                        <a:rPr lang="en-US" altLang="ko-KR" sz="900" dirty="0" smtClean="0">
                          <a:latin typeface="원신한 Light" pitchFamily="50" charset="-127"/>
                          <a:ea typeface="원신한 Light" pitchFamily="50" charset="-127"/>
                          <a:cs typeface="Arial" pitchFamily="34" charset="0"/>
                        </a:rPr>
                        <a:t> </a:t>
                      </a:r>
                      <a:r>
                        <a:rPr lang="en-US" altLang="ko-KR" sz="900" dirty="0">
                          <a:latin typeface="원신한 Light" pitchFamily="50" charset="-127"/>
                          <a:ea typeface="원신한 Light" pitchFamily="50" charset="-127"/>
                          <a:cs typeface="Arial" pitchFamily="34" charset="0"/>
                        </a:rPr>
                        <a:t>(Feb. </a:t>
                      </a:r>
                      <a:r>
                        <a:rPr lang="en-US" altLang="ko-KR" sz="900" dirty="0" smtClean="0">
                          <a:latin typeface="원신한 Light" pitchFamily="50" charset="-127"/>
                          <a:ea typeface="원신한 Light" pitchFamily="50" charset="-127"/>
                          <a:cs typeface="Arial" pitchFamily="34" charset="0"/>
                        </a:rPr>
                        <a:t>2021)</a:t>
                      </a:r>
                      <a:endParaRPr lang="en-US" altLang="ko-KR" sz="900" dirty="0">
                        <a:latin typeface="원신한 Light" pitchFamily="50" charset="-127"/>
                        <a:ea typeface="원신한 Light" pitchFamily="50" charset="-127"/>
                        <a:cs typeface="Arial" pitchFamily="34" charset="0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100" baseline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11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557935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7AFA81EB-8FE3-47C5-BA92-3C05E672585A}"/>
              </a:ext>
            </a:extLst>
          </p:cNvPr>
          <p:cNvSpPr txBox="1"/>
          <p:nvPr/>
        </p:nvSpPr>
        <p:spPr>
          <a:xfrm>
            <a:off x="6602213" y="2459577"/>
            <a:ext cx="3636404" cy="261610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en-US" altLang="ko-KR" sz="1100" dirty="0">
                <a:solidFill>
                  <a:srgbClr val="D3A243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Arial" pitchFamily="34" charset="0"/>
              </a:rPr>
              <a:t>Top 500 Banking Brand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5A50C10-D626-4FF9-BCA1-DB9E703DBC59}"/>
              </a:ext>
            </a:extLst>
          </p:cNvPr>
          <p:cNvSpPr txBox="1"/>
          <p:nvPr/>
        </p:nvSpPr>
        <p:spPr>
          <a:xfrm>
            <a:off x="4940258" y="2367244"/>
            <a:ext cx="10276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5228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신한금융투자</a:t>
            </a:r>
            <a: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en-US" altLang="ko-K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금융투자업</a:t>
            </a:r>
            <a:r>
              <a:rPr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8566595-B668-4129-AD10-B778DC0F2E57}"/>
              </a:ext>
            </a:extLst>
          </p:cNvPr>
          <p:cNvSpPr txBox="1"/>
          <p:nvPr/>
        </p:nvSpPr>
        <p:spPr>
          <a:xfrm>
            <a:off x="5335290" y="3134794"/>
            <a:ext cx="10276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5228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신한생명</a:t>
            </a:r>
            <a: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/</a:t>
            </a:r>
            <a:b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ko-KR" altLang="en-US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오렌지라이프</a:t>
            </a:r>
            <a: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보험업</a:t>
            </a:r>
            <a:r>
              <a:rPr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D1029FA-51C9-4316-9100-F3CDFF8CC8B4}"/>
              </a:ext>
            </a:extLst>
          </p:cNvPr>
          <p:cNvSpPr txBox="1"/>
          <p:nvPr/>
        </p:nvSpPr>
        <p:spPr>
          <a:xfrm>
            <a:off x="5530999" y="3978461"/>
            <a:ext cx="10276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25228" eaLnBrk="0" hangingPunct="0"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신한캐피탈</a:t>
            </a: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여신전문업</a:t>
            </a: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427B9D1-B738-464F-A3D3-F2733DB1EA8F}"/>
              </a:ext>
            </a:extLst>
          </p:cNvPr>
          <p:cNvSpPr txBox="1"/>
          <p:nvPr/>
        </p:nvSpPr>
        <p:spPr>
          <a:xfrm>
            <a:off x="4850108" y="5477587"/>
            <a:ext cx="10276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25228" eaLnBrk="0" hangingPunct="0"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제주은행</a:t>
            </a: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은행업</a:t>
            </a: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4A7C130-4729-40AF-9C6A-85A69DF06D8C}"/>
              </a:ext>
            </a:extLst>
          </p:cNvPr>
          <p:cNvSpPr txBox="1"/>
          <p:nvPr/>
        </p:nvSpPr>
        <p:spPr>
          <a:xfrm>
            <a:off x="5363614" y="4808499"/>
            <a:ext cx="10276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25228" eaLnBrk="0" hangingPunct="0"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</a:t>
            </a: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자산운용</a:t>
            </a:r>
            <a: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en-US" altLang="ko-KR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자산운용업</a:t>
            </a: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CBB1C83-9D02-4051-B21B-FEE8BE397F64}"/>
              </a:ext>
            </a:extLst>
          </p:cNvPr>
          <p:cNvSpPr txBox="1"/>
          <p:nvPr/>
        </p:nvSpPr>
        <p:spPr>
          <a:xfrm>
            <a:off x="4283344" y="6072801"/>
            <a:ext cx="10276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25228" eaLnBrk="0" hangingPunct="0"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신한저축은행</a:t>
            </a:r>
            <a:b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소매금융업</a:t>
            </a: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CFEBCB7-436A-4A5B-9958-F6B05CD31D6B}"/>
              </a:ext>
            </a:extLst>
          </p:cNvPr>
          <p:cNvSpPr txBox="1"/>
          <p:nvPr/>
        </p:nvSpPr>
        <p:spPr>
          <a:xfrm>
            <a:off x="2989420" y="6334672"/>
            <a:ext cx="10276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25228" eaLnBrk="0" hangingPunct="0"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아시아신탁</a:t>
            </a: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부동산투자관리</a:t>
            </a: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D61C57F-D2EC-4B82-ABA6-1D28BB9D5473}"/>
              </a:ext>
            </a:extLst>
          </p:cNvPr>
          <p:cNvSpPr txBox="1"/>
          <p:nvPr/>
        </p:nvSpPr>
        <p:spPr>
          <a:xfrm>
            <a:off x="1744662" y="6072801"/>
            <a:ext cx="10276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25228" eaLnBrk="0" hangingPunct="0"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 </a:t>
            </a: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DS</a:t>
            </a: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금융 </a:t>
            </a: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ICT)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505DF52-57A7-4D0B-818F-67B721E5BD0E}"/>
              </a:ext>
            </a:extLst>
          </p:cNvPr>
          <p:cNvSpPr txBox="1"/>
          <p:nvPr/>
        </p:nvSpPr>
        <p:spPr>
          <a:xfrm>
            <a:off x="1136008" y="5553426"/>
            <a:ext cx="10276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25228" eaLnBrk="0" hangingPunct="0"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</a:t>
            </a: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ko-KR" altLang="en-US" sz="9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아이타스</a:t>
            </a: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펀드서비스</a:t>
            </a: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5EBD8B7-BB65-464B-8816-FCF808631F43}"/>
              </a:ext>
            </a:extLst>
          </p:cNvPr>
          <p:cNvSpPr txBox="1"/>
          <p:nvPr/>
        </p:nvSpPr>
        <p:spPr>
          <a:xfrm>
            <a:off x="629844" y="4792630"/>
            <a:ext cx="10276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25228" eaLnBrk="0" hangingPunct="0"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신한신용정보</a:t>
            </a:r>
            <a:b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신용관리</a:t>
            </a: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30375CF-64B9-462F-AD44-6C6A044A8096}"/>
              </a:ext>
            </a:extLst>
          </p:cNvPr>
          <p:cNvSpPr txBox="1"/>
          <p:nvPr/>
        </p:nvSpPr>
        <p:spPr>
          <a:xfrm>
            <a:off x="442540" y="3928183"/>
            <a:ext cx="10276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25228" eaLnBrk="0" hangingPunct="0"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</a:t>
            </a:r>
            <a: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en-US" altLang="ko-KR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ko-KR" alt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대체투자운용</a:t>
            </a: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대체투자</a:t>
            </a: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1E34546-7ABD-4A1D-A751-E7D80C7FDD7D}"/>
              </a:ext>
            </a:extLst>
          </p:cNvPr>
          <p:cNvSpPr txBox="1"/>
          <p:nvPr/>
        </p:nvSpPr>
        <p:spPr>
          <a:xfrm>
            <a:off x="554712" y="3078094"/>
            <a:ext cx="11625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25228" eaLnBrk="0" hangingPunct="0"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신한리츠운용</a:t>
            </a:r>
            <a:b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부동산투자관리</a:t>
            </a: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5BF7E12-24ED-4481-8795-42AC9E65FCB0}"/>
              </a:ext>
            </a:extLst>
          </p:cNvPr>
          <p:cNvSpPr txBox="1"/>
          <p:nvPr/>
        </p:nvSpPr>
        <p:spPr>
          <a:xfrm>
            <a:off x="878845" y="2373331"/>
            <a:ext cx="11625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25228" eaLnBrk="0" hangingPunct="0"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</a:t>
            </a:r>
            <a:r>
              <a:rPr lang="en-US" altLang="ko-KR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AI</a:t>
            </a:r>
            <a: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ko-KR" altLang="en-US" sz="9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(AI</a:t>
            </a:r>
            <a:r>
              <a:rPr lang="ko-KR" altLang="en-US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투자자문</a:t>
            </a:r>
            <a:r>
              <a:rPr lang="en-US" altLang="ko-KR" sz="800" dirty="0">
                <a:solidFill>
                  <a:prstClr val="black">
                    <a:lumMod val="65000"/>
                    <a:lumOff val="35000"/>
                  </a:prst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8A2937B-9964-4666-B233-4C44D0D1F9F7}"/>
              </a:ext>
            </a:extLst>
          </p:cNvPr>
          <p:cNvSpPr txBox="1"/>
          <p:nvPr/>
        </p:nvSpPr>
        <p:spPr>
          <a:xfrm>
            <a:off x="1669684" y="1885211"/>
            <a:ext cx="11625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5228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신한벤처투자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/>
            </a:r>
            <a:b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벤처투자</a:t>
            </a:r>
            <a:r>
              <a:rPr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  <a:endParaRPr lang="en-US" altLang="ko-KR" sz="8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  <a:cs typeface="Arial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67F049A4-108F-4335-BE6A-98B40E0FBFE8}"/>
              </a:ext>
            </a:extLst>
          </p:cNvPr>
          <p:cNvSpPr txBox="1"/>
          <p:nvPr/>
        </p:nvSpPr>
        <p:spPr>
          <a:xfrm>
            <a:off x="2881155" y="1611588"/>
            <a:ext cx="11625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5228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신한은행</a:t>
            </a:r>
            <a:b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은행업</a:t>
            </a:r>
            <a:r>
              <a:rPr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D9F0D27-486C-4189-95B8-BBC766A4B2F1}"/>
              </a:ext>
            </a:extLst>
          </p:cNvPr>
          <p:cNvSpPr txBox="1"/>
          <p:nvPr/>
        </p:nvSpPr>
        <p:spPr>
          <a:xfrm>
            <a:off x="3889291" y="1836343"/>
            <a:ext cx="11625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5228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신한카드</a:t>
            </a:r>
            <a:b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</a:br>
            <a:r>
              <a:rPr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(</a:t>
            </a:r>
            <a:r>
              <a:rPr lang="ko-KR" altLang="en-US" sz="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카드업</a:t>
            </a:r>
            <a:r>
              <a:rPr lang="en-US" altLang="ko-KR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  <a:cs typeface="Arial" charset="0"/>
              </a:rPr>
              <a:t>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BA046BC-7C40-4FD2-B20D-22FBBA5DCB33}"/>
              </a:ext>
            </a:extLst>
          </p:cNvPr>
          <p:cNvSpPr txBox="1"/>
          <p:nvPr/>
        </p:nvSpPr>
        <p:spPr>
          <a:xfrm>
            <a:off x="2881155" y="2825719"/>
            <a:ext cx="1162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5228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en-US" altLang="ko-KR" sz="9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charset="0"/>
              </a:rPr>
              <a:t>GIB</a:t>
            </a:r>
            <a:endParaRPr lang="en-US" altLang="ko-KR" sz="800" dirty="0">
              <a:solidFill>
                <a:srgbClr val="021C69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457F994-B314-4875-B628-4289C6291622}"/>
              </a:ext>
            </a:extLst>
          </p:cNvPr>
          <p:cNvSpPr txBox="1"/>
          <p:nvPr/>
        </p:nvSpPr>
        <p:spPr>
          <a:xfrm>
            <a:off x="4063012" y="3439574"/>
            <a:ext cx="1162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5228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en-US" altLang="ko-KR" sz="9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charset="0"/>
              </a:rPr>
              <a:t>Global</a:t>
            </a:r>
            <a:endParaRPr lang="en-US" altLang="ko-KR" sz="800" dirty="0">
              <a:solidFill>
                <a:srgbClr val="021C69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B4F6EDA-DEE1-4528-815B-6C40C93C6658}"/>
              </a:ext>
            </a:extLst>
          </p:cNvPr>
          <p:cNvSpPr txBox="1"/>
          <p:nvPr/>
        </p:nvSpPr>
        <p:spPr>
          <a:xfrm>
            <a:off x="4172698" y="4360119"/>
            <a:ext cx="1162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5228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en-US" altLang="ko-KR" sz="9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charset="0"/>
              </a:rPr>
              <a:t>Digital</a:t>
            </a:r>
            <a:endParaRPr lang="en-US" altLang="ko-KR" sz="800" dirty="0">
              <a:solidFill>
                <a:srgbClr val="021C69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B234CC5-4849-465A-9B5D-DBF1C97E101C}"/>
              </a:ext>
            </a:extLst>
          </p:cNvPr>
          <p:cNvSpPr txBox="1"/>
          <p:nvPr/>
        </p:nvSpPr>
        <p:spPr>
          <a:xfrm>
            <a:off x="3389694" y="5177969"/>
            <a:ext cx="1162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5228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charset="0"/>
              </a:rPr>
              <a:t>퇴직연금</a:t>
            </a:r>
            <a:endParaRPr lang="en-US" altLang="ko-KR" sz="800" dirty="0">
              <a:solidFill>
                <a:srgbClr val="021C69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BD788E5-A2D1-47C6-B35A-A67D0A90460C}"/>
              </a:ext>
            </a:extLst>
          </p:cNvPr>
          <p:cNvSpPr txBox="1"/>
          <p:nvPr/>
        </p:nvSpPr>
        <p:spPr>
          <a:xfrm>
            <a:off x="2437849" y="5147720"/>
            <a:ext cx="1162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5228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ko-KR" altLang="en-US" sz="90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charset="0"/>
              </a:rPr>
              <a:t>부동산</a:t>
            </a:r>
            <a:endParaRPr lang="en-US" altLang="ko-KR" sz="800" dirty="0">
              <a:solidFill>
                <a:srgbClr val="021C69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1636F80E-B292-4B16-ADD3-47D854CD136E}"/>
              </a:ext>
            </a:extLst>
          </p:cNvPr>
          <p:cNvSpPr txBox="1"/>
          <p:nvPr/>
        </p:nvSpPr>
        <p:spPr>
          <a:xfrm>
            <a:off x="1702740" y="4408308"/>
            <a:ext cx="1162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5228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en-US" altLang="ko-KR" sz="9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charset="0"/>
              </a:rPr>
              <a:t>WM</a:t>
            </a:r>
            <a:endParaRPr lang="en-US" altLang="ko-KR" sz="800" dirty="0">
              <a:solidFill>
                <a:srgbClr val="021C69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166B185-7522-454D-9B0A-FE1696058EE0}"/>
              </a:ext>
            </a:extLst>
          </p:cNvPr>
          <p:cNvSpPr txBox="1"/>
          <p:nvPr/>
        </p:nvSpPr>
        <p:spPr>
          <a:xfrm>
            <a:off x="1782409" y="3432037"/>
            <a:ext cx="1162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5228" eaLnBrk="0" fontAlgn="auto" hangingPunct="0">
              <a:spcBef>
                <a:spcPts val="0"/>
              </a:spcBef>
              <a:spcAft>
                <a:spcPts val="300"/>
              </a:spcAft>
              <a:buClr>
                <a:srgbClr val="3264AE"/>
              </a:buClr>
              <a:buSzPct val="80000"/>
              <a:defRPr/>
            </a:pPr>
            <a:r>
              <a:rPr lang="en-US" altLang="ko-KR" sz="900" dirty="0">
                <a:solidFill>
                  <a:srgbClr val="021C6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Arial" charset="0"/>
              </a:rPr>
              <a:t>GMS</a:t>
            </a:r>
            <a:endParaRPr lang="en-US" altLang="ko-KR" sz="800" dirty="0">
              <a:solidFill>
                <a:srgbClr val="021C69"/>
              </a:solidFill>
              <a:latin typeface="원신한 Medium" panose="020B0603000000000000" pitchFamily="50" charset="-127"/>
              <a:ea typeface="원신한 Medium" panose="020B0603000000000000" pitchFamily="50" charset="-127"/>
              <a:cs typeface="Arial" charset="0"/>
            </a:endParaRPr>
          </a:p>
        </p:txBody>
      </p:sp>
      <p:sp>
        <p:nvSpPr>
          <p:cNvPr id="33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549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8446787" y="4122786"/>
            <a:ext cx="1362793" cy="2184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50</a:t>
            </a:fld>
            <a:endParaRPr lang="ko-KR" altLang="en-US" dirty="0"/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주요 재무 현황</a:t>
            </a:r>
            <a:endParaRPr lang="ko-KR" altLang="en-US" dirty="0"/>
          </a:p>
        </p:txBody>
      </p:sp>
      <p:sp>
        <p:nvSpPr>
          <p:cNvPr id="39" name="텍스트 개체 틀 19"/>
          <p:cNvSpPr>
            <a:spLocks noGrp="1"/>
          </p:cNvSpPr>
          <p:nvPr>
            <p:ph type="body" idx="15"/>
          </p:nvPr>
        </p:nvSpPr>
        <p:spPr>
          <a:xfrm>
            <a:off x="5400994" y="4072030"/>
            <a:ext cx="4500673" cy="291467"/>
          </a:xfrm>
        </p:spPr>
        <p:txBody>
          <a:bodyPr>
            <a:noAutofit/>
          </a:bodyPr>
          <a:lstStyle/>
          <a:p>
            <a:pPr algn="l"/>
            <a:r>
              <a:rPr lang="ko-KR" altLang="en-US" sz="1500" dirty="0"/>
              <a:t>영업이익</a:t>
            </a:r>
            <a:r>
              <a:rPr lang="en-US" altLang="ko-KR" sz="1500" dirty="0"/>
              <a:t>, </a:t>
            </a:r>
            <a:r>
              <a:rPr lang="ko-KR" altLang="en-US" sz="1500" dirty="0"/>
              <a:t>영업수익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억원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1" name="텍스트 개체 틀 20"/>
          <p:cNvSpPr>
            <a:spLocks noGrp="1"/>
          </p:cNvSpPr>
          <p:nvPr>
            <p:ph type="body" idx="16"/>
          </p:nvPr>
        </p:nvSpPr>
        <p:spPr>
          <a:xfrm>
            <a:off x="720295" y="1358723"/>
            <a:ext cx="4500673" cy="291467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500" dirty="0" err="1"/>
              <a:t>당기순이익</a:t>
            </a:r>
            <a:r>
              <a:rPr lang="ko-KR" altLang="en-US" sz="1500" dirty="0"/>
              <a:t>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연결기준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억원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4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2" name="텍스트 개체 틀 21"/>
          <p:cNvSpPr>
            <a:spLocks noGrp="1"/>
          </p:cNvSpPr>
          <p:nvPr>
            <p:ph type="body" idx="17"/>
          </p:nvPr>
        </p:nvSpPr>
        <p:spPr>
          <a:xfrm>
            <a:off x="5400994" y="1358723"/>
            <a:ext cx="4500673" cy="291467"/>
          </a:xfrm>
        </p:spPr>
        <p:txBody>
          <a:bodyPr>
            <a:noAutofit/>
          </a:bodyPr>
          <a:lstStyle/>
          <a:p>
            <a:pPr algn="l"/>
            <a:r>
              <a:rPr lang="ko-KR" altLang="en-US" sz="1500" dirty="0"/>
              <a:t>수익성</a:t>
            </a:r>
            <a:r>
              <a:rPr lang="en-US" altLang="ko-KR" sz="1500" dirty="0"/>
              <a:t>: ROA, ROE</a:t>
            </a:r>
            <a:r>
              <a:rPr lang="ko-KR" altLang="en-US" sz="1500" dirty="0"/>
              <a:t>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%)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63" name="그림 33" descr="반투명흰로고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4856" y="6268360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111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584862" y="4131665"/>
          <a:ext cx="883032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2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11610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영업이익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112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94942" y="4131665"/>
          <a:ext cx="865531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4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04691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영업수익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sp>
        <p:nvSpPr>
          <p:cNvPr id="38" name="텍스트 개체 틀 18"/>
          <p:cNvSpPr>
            <a:spLocks noGrp="1"/>
          </p:cNvSpPr>
          <p:nvPr>
            <p:ph type="body" idx="13"/>
          </p:nvPr>
        </p:nvSpPr>
        <p:spPr>
          <a:xfrm>
            <a:off x="720295" y="4072030"/>
            <a:ext cx="4500673" cy="291467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500" dirty="0"/>
              <a:t>고객 총 자산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조원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85" y="-978462"/>
            <a:ext cx="4326673" cy="3060000"/>
          </a:xfrm>
          <a:prstGeom prst="rect">
            <a:avLst/>
          </a:prstGeom>
        </p:spPr>
      </p:pic>
      <p:pic>
        <p:nvPicPr>
          <p:cNvPr id="43" name="그림 33" descr="반투명흰로고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8662" y="3224538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45" name="차트 44">
            <a:extLst>
              <a:ext uri="{FF2B5EF4-FFF2-40B4-BE49-F238E27FC236}">
                <a16:creationId xmlns:a16="http://schemas.microsoft.com/office/drawing/2014/main" id="{A48A0EDB-A7AE-45DC-B7F7-DBA235ADA01C}"/>
              </a:ext>
            </a:extLst>
          </p:cNvPr>
          <p:cNvGraphicFramePr/>
          <p:nvPr>
            <p:extLst/>
          </p:nvPr>
        </p:nvGraphicFramePr>
        <p:xfrm>
          <a:off x="6075878" y="1840528"/>
          <a:ext cx="3451002" cy="145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6" name="차트 45">
            <a:extLst>
              <a:ext uri="{FF2B5EF4-FFF2-40B4-BE49-F238E27FC236}">
                <a16:creationId xmlns:a16="http://schemas.microsoft.com/office/drawing/2014/main" id="{A48A0EDB-A7AE-45DC-B7F7-DBA235ADA01C}"/>
              </a:ext>
            </a:extLst>
          </p:cNvPr>
          <p:cNvGraphicFramePr/>
          <p:nvPr>
            <p:extLst/>
          </p:nvPr>
        </p:nvGraphicFramePr>
        <p:xfrm>
          <a:off x="6075878" y="2379815"/>
          <a:ext cx="3451002" cy="129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7" name="차트 46"/>
          <p:cNvGraphicFramePr/>
          <p:nvPr>
            <p:extLst/>
          </p:nvPr>
        </p:nvGraphicFramePr>
        <p:xfrm>
          <a:off x="1038842" y="1375427"/>
          <a:ext cx="3877800" cy="23258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8" name="Rectangle 25"/>
          <p:cNvSpPr>
            <a:spLocks noChangeArrowheads="1"/>
          </p:cNvSpPr>
          <p:nvPr/>
        </p:nvSpPr>
        <p:spPr bwMode="auto">
          <a:xfrm>
            <a:off x="2688677" y="3432098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FY2018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9" name="Rectangle 25"/>
          <p:cNvSpPr>
            <a:spLocks noChangeArrowheads="1"/>
          </p:cNvSpPr>
          <p:nvPr/>
        </p:nvSpPr>
        <p:spPr bwMode="auto">
          <a:xfrm>
            <a:off x="3418441" y="3432098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FY2019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0" name="Rectangle 25"/>
          <p:cNvSpPr>
            <a:spLocks noChangeArrowheads="1"/>
          </p:cNvSpPr>
          <p:nvPr/>
        </p:nvSpPr>
        <p:spPr bwMode="auto">
          <a:xfrm>
            <a:off x="1229149" y="3432098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FY2016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3" name="Rectangle 25"/>
          <p:cNvSpPr>
            <a:spLocks noChangeArrowheads="1"/>
          </p:cNvSpPr>
          <p:nvPr/>
        </p:nvSpPr>
        <p:spPr bwMode="auto">
          <a:xfrm>
            <a:off x="1958913" y="3432098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FY2017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54" name="그림 33" descr="반투명흰로고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67312" y="3286438"/>
            <a:ext cx="196667" cy="2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5" name="직선 연결선 54"/>
          <p:cNvCxnSpPr/>
          <p:nvPr/>
        </p:nvCxnSpPr>
        <p:spPr>
          <a:xfrm>
            <a:off x="1259556" y="3542620"/>
            <a:ext cx="367254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25"/>
          <p:cNvSpPr>
            <a:spLocks noChangeArrowheads="1"/>
          </p:cNvSpPr>
          <p:nvPr/>
        </p:nvSpPr>
        <p:spPr bwMode="auto">
          <a:xfrm>
            <a:off x="4085716" y="3438055"/>
            <a:ext cx="95874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FY2020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9250647" y="2482477"/>
            <a:ext cx="574851" cy="246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ROE</a:t>
            </a:r>
            <a:endParaRPr lang="ko-KR" altLang="en-US" sz="1000" dirty="0">
              <a:solidFill>
                <a:srgbClr val="00428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9245911" y="3072642"/>
            <a:ext cx="574851" cy="246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solidFill>
                  <a:schemeClr val="accent4">
                    <a:lumMod val="7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ROA</a:t>
            </a:r>
            <a:endParaRPr lang="ko-KR" altLang="en-US" sz="1000" dirty="0">
              <a:solidFill>
                <a:schemeClr val="accent4">
                  <a:lumMod val="7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graphicFrame>
        <p:nvGraphicFramePr>
          <p:cNvPr id="60" name="차트 59"/>
          <p:cNvGraphicFramePr/>
          <p:nvPr>
            <p:extLst/>
          </p:nvPr>
        </p:nvGraphicFramePr>
        <p:xfrm>
          <a:off x="1038843" y="4122477"/>
          <a:ext cx="3842797" cy="2399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1" name="Rectangle 25"/>
          <p:cNvSpPr>
            <a:spLocks noChangeArrowheads="1"/>
          </p:cNvSpPr>
          <p:nvPr/>
        </p:nvSpPr>
        <p:spPr bwMode="auto">
          <a:xfrm>
            <a:off x="2671764" y="6239464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FY2018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2" name="Rectangle 25"/>
          <p:cNvSpPr>
            <a:spLocks noChangeArrowheads="1"/>
          </p:cNvSpPr>
          <p:nvPr/>
        </p:nvSpPr>
        <p:spPr bwMode="auto">
          <a:xfrm>
            <a:off x="3401528" y="6239464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FY2019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4" name="Rectangle 25"/>
          <p:cNvSpPr>
            <a:spLocks noChangeArrowheads="1"/>
          </p:cNvSpPr>
          <p:nvPr/>
        </p:nvSpPr>
        <p:spPr bwMode="auto">
          <a:xfrm>
            <a:off x="1212236" y="6239464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FY2016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5" name="Rectangle 25"/>
          <p:cNvSpPr>
            <a:spLocks noChangeArrowheads="1"/>
          </p:cNvSpPr>
          <p:nvPr/>
        </p:nvSpPr>
        <p:spPr bwMode="auto">
          <a:xfrm>
            <a:off x="1942000" y="6239464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FY2017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66" name="그림 33" descr="반투명흰로고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2640" y="6093804"/>
            <a:ext cx="196667" cy="2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7" name="직선 연결선 66"/>
          <p:cNvCxnSpPr/>
          <p:nvPr/>
        </p:nvCxnSpPr>
        <p:spPr>
          <a:xfrm>
            <a:off x="1239283" y="6349986"/>
            <a:ext cx="367254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25"/>
          <p:cNvSpPr>
            <a:spLocks noChangeArrowheads="1"/>
          </p:cNvSpPr>
          <p:nvPr/>
        </p:nvSpPr>
        <p:spPr bwMode="auto">
          <a:xfrm>
            <a:off x="4063943" y="6248172"/>
            <a:ext cx="960387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FY2020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69" name="차트 68"/>
          <p:cNvGraphicFramePr/>
          <p:nvPr>
            <p:extLst/>
          </p:nvPr>
        </p:nvGraphicFramePr>
        <p:xfrm>
          <a:off x="5773698" y="4463458"/>
          <a:ext cx="3855013" cy="2027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70" name="그림 33" descr="반투명흰로고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45911" y="6094880"/>
            <a:ext cx="196667" cy="2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Rectangle 25"/>
          <p:cNvSpPr>
            <a:spLocks noChangeArrowheads="1"/>
          </p:cNvSpPr>
          <p:nvPr/>
        </p:nvSpPr>
        <p:spPr bwMode="auto">
          <a:xfrm>
            <a:off x="7217190" y="6248172"/>
            <a:ext cx="95831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FY2018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2" name="Rectangle 25"/>
          <p:cNvSpPr>
            <a:spLocks noChangeArrowheads="1"/>
          </p:cNvSpPr>
          <p:nvPr/>
        </p:nvSpPr>
        <p:spPr bwMode="auto">
          <a:xfrm>
            <a:off x="7946950" y="6248172"/>
            <a:ext cx="95831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FY2019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3" name="Rectangle 25"/>
          <p:cNvSpPr>
            <a:spLocks noChangeArrowheads="1"/>
          </p:cNvSpPr>
          <p:nvPr/>
        </p:nvSpPr>
        <p:spPr bwMode="auto">
          <a:xfrm>
            <a:off x="5784299" y="6248172"/>
            <a:ext cx="95831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FY2016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4" name="Rectangle 25"/>
          <p:cNvSpPr>
            <a:spLocks noChangeArrowheads="1"/>
          </p:cNvSpPr>
          <p:nvPr/>
        </p:nvSpPr>
        <p:spPr bwMode="auto">
          <a:xfrm>
            <a:off x="6514061" y="6248172"/>
            <a:ext cx="95831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FY2017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75" name="직선 연결선 74"/>
          <p:cNvCxnSpPr/>
          <p:nvPr/>
        </p:nvCxnSpPr>
        <p:spPr>
          <a:xfrm>
            <a:off x="5821437" y="6341106"/>
            <a:ext cx="374456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25"/>
          <p:cNvSpPr>
            <a:spLocks noChangeArrowheads="1"/>
          </p:cNvSpPr>
          <p:nvPr/>
        </p:nvSpPr>
        <p:spPr bwMode="auto">
          <a:xfrm>
            <a:off x="8650075" y="6253093"/>
            <a:ext cx="95831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FY2020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8" name="Rectangle 25"/>
          <p:cNvSpPr>
            <a:spLocks noChangeArrowheads="1"/>
          </p:cNvSpPr>
          <p:nvPr/>
        </p:nvSpPr>
        <p:spPr bwMode="auto">
          <a:xfrm>
            <a:off x="7383510" y="3438055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FY2018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4" name="Rectangle 25"/>
          <p:cNvSpPr>
            <a:spLocks noChangeArrowheads="1"/>
          </p:cNvSpPr>
          <p:nvPr/>
        </p:nvSpPr>
        <p:spPr bwMode="auto">
          <a:xfrm>
            <a:off x="8036707" y="3438719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FY2019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5" name="Rectangle 25"/>
          <p:cNvSpPr>
            <a:spLocks noChangeArrowheads="1"/>
          </p:cNvSpPr>
          <p:nvPr/>
        </p:nvSpPr>
        <p:spPr bwMode="auto">
          <a:xfrm>
            <a:off x="6031061" y="3438401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FY2016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6" name="Rectangle 25"/>
          <p:cNvSpPr>
            <a:spLocks noChangeArrowheads="1"/>
          </p:cNvSpPr>
          <p:nvPr/>
        </p:nvSpPr>
        <p:spPr bwMode="auto">
          <a:xfrm>
            <a:off x="6684258" y="3438543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FY2017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8" name="Rectangle 25"/>
          <p:cNvSpPr>
            <a:spLocks noChangeArrowheads="1"/>
          </p:cNvSpPr>
          <p:nvPr/>
        </p:nvSpPr>
        <p:spPr bwMode="auto">
          <a:xfrm>
            <a:off x="8668961" y="3443057"/>
            <a:ext cx="95874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FY2020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79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5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251949"/>
              </p:ext>
            </p:extLst>
          </p:nvPr>
        </p:nvGraphicFramePr>
        <p:xfrm>
          <a:off x="3267130" y="3820167"/>
          <a:ext cx="2592387" cy="2743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신한카드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신한금융투자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2-04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신한생명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오렌지라이프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 err="1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신한캐피탈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신한자산운용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2-08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제주은행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2-09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신한저축은행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49127"/>
                  </a:ext>
                </a:extLst>
              </a:tr>
            </a:tbl>
          </a:graphicData>
        </a:graphic>
      </p:graphicFrame>
      <p:graphicFrame>
        <p:nvGraphicFramePr>
          <p:cNvPr id="6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00568" y="3820167"/>
          <a:ext cx="2592387" cy="2438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2-10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아시아신탁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DS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신한아이타스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신한신용정보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신한대체투자운용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신한리츠운용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 </a:t>
                      </a: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AI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신한벤처투자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4C8DDE-5D5B-497B-A370-E78921CCC1CF}"/>
              </a:ext>
            </a:extLst>
          </p:cNvPr>
          <p:cNvSpPr txBox="1"/>
          <p:nvPr/>
        </p:nvSpPr>
        <p:spPr>
          <a:xfrm>
            <a:off x="3157297" y="2351211"/>
            <a:ext cx="4605151" cy="120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그룹사</a:t>
            </a:r>
            <a:r>
              <a:rPr lang="ko-KR" altLang="en-US" sz="3600" dirty="0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현황</a:t>
            </a:r>
            <a:endParaRPr lang="en-US" altLang="ko-KR" sz="3600" dirty="0">
              <a:solidFill>
                <a:srgbClr val="096AA7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3600" dirty="0" err="1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신한생명</a:t>
            </a:r>
            <a:endParaRPr lang="ko-KR" altLang="en-US" sz="36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568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차트 48">
            <a:extLst>
              <a:ext uri="{FF2B5EF4-FFF2-40B4-BE49-F238E27FC236}">
                <a16:creationId xmlns:a16="http://schemas.microsoft.com/office/drawing/2014/main" id="{7228CB4E-3C98-41BB-93CF-F2B7D5E21E54}"/>
              </a:ext>
            </a:extLst>
          </p:cNvPr>
          <p:cNvGraphicFramePr/>
          <p:nvPr>
            <p:extLst/>
          </p:nvPr>
        </p:nvGraphicFramePr>
        <p:xfrm>
          <a:off x="5118914" y="4501789"/>
          <a:ext cx="2679911" cy="1786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0" name="차트 49">
            <a:extLst>
              <a:ext uri="{FF2B5EF4-FFF2-40B4-BE49-F238E27FC236}">
                <a16:creationId xmlns:a16="http://schemas.microsoft.com/office/drawing/2014/main" id="{34B5A35C-7695-4C05-BC5F-79198A7C9CF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368969" y="4664132"/>
          <a:ext cx="2197800" cy="146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" name="그림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63" y="-930030"/>
            <a:ext cx="4326673" cy="3060000"/>
          </a:xfrm>
          <a:prstGeom prst="rect">
            <a:avLst/>
          </a:prstGeom>
        </p:spPr>
      </p:pic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err="1" smtClean="0">
                <a:solidFill>
                  <a:srgbClr val="7F7F7F"/>
                </a:solidFill>
              </a:rPr>
              <a:t>신한생명</a:t>
            </a:r>
            <a:r>
              <a:rPr lang="ko-KR" altLang="en-US" dirty="0" smtClean="0"/>
              <a:t> 개요</a:t>
            </a:r>
            <a:endParaRPr lang="ko-KR" altLang="en-US" dirty="0"/>
          </a:p>
        </p:txBody>
      </p:sp>
      <p:sp>
        <p:nvSpPr>
          <p:cNvPr id="34" name="텍스트 개체 틀 33"/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err="1"/>
              <a:t>당기순이익</a:t>
            </a:r>
            <a:r>
              <a:rPr lang="ko-KR" altLang="en-US" dirty="0"/>
              <a:t> 및 외형 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11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십억원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05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5" name="Rectangle 74"/>
          <p:cNvSpPr>
            <a:spLocks noChangeArrowheads="1"/>
          </p:cNvSpPr>
          <p:nvPr/>
        </p:nvSpPr>
        <p:spPr bwMode="gray">
          <a:xfrm>
            <a:off x="712313" y="1644600"/>
            <a:ext cx="4174273" cy="8783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98974" rIns="49486" bIns="49486"/>
          <a:lstStyle/>
          <a:p>
            <a:pPr indent="283503" eaLnBrk="0" fontAlgn="base" latinLnBrk="0" hangingPunct="0">
              <a:lnSpc>
                <a:spcPts val="1732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</a:pPr>
            <a:r>
              <a:rPr lang="ko-KR" altLang="en-US" sz="105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신한생명은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다각화된 채널을 바탕으로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고객의 다양한 </a:t>
            </a:r>
            <a:endParaRPr lang="en-US" altLang="ko-KR" sz="105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indent="283503" eaLnBrk="0" fontAlgn="base" latinLnBrk="0" hangingPunct="0">
              <a:lnSpc>
                <a:spcPts val="1732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</a:pPr>
            <a:r>
              <a:rPr lang="ko-KR" altLang="en-US" sz="105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니즈에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맞는 최적의 보험상품과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금융 서비스를 제공하는</a:t>
            </a:r>
            <a:endParaRPr lang="en-US" altLang="ko-KR" sz="105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indent="283503" eaLnBrk="0" fontAlgn="base" latinLnBrk="0" hangingPunct="0">
              <a:lnSpc>
                <a:spcPts val="1732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</a:pP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생명보험회사입니다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</p:txBody>
      </p:sp>
      <p:sp>
        <p:nvSpPr>
          <p:cNvPr id="69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5933"/>
            <a:ext cx="1263833" cy="257015"/>
          </a:xfrm>
        </p:spPr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0" name="슬라이드 번호 개체 틀 3">
            <a:extLst>
              <a:ext uri="{FF2B5EF4-FFF2-40B4-BE49-F238E27FC236}">
                <a16:creationId xmlns:a16="http://schemas.microsoft.com/office/drawing/2014/main" id="{B07E76AD-6E10-4D8C-B3DC-13F377D5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349" y="6857310"/>
            <a:ext cx="813253" cy="255638"/>
          </a:xfrm>
        </p:spPr>
        <p:txBody>
          <a:bodyPr/>
          <a:lstStyle/>
          <a:p>
            <a:r>
              <a:rPr lang="en-US" altLang="ko-KR" dirty="0" smtClean="0"/>
              <a:t>1</a:t>
            </a:r>
            <a:endParaRPr lang="ko-KR" altLang="en-US" dirty="0"/>
          </a:p>
        </p:txBody>
      </p:sp>
      <p:graphicFrame>
        <p:nvGraphicFramePr>
          <p:cNvPr id="51" name="표 11">
            <a:extLst>
              <a:ext uri="{FF2B5EF4-FFF2-40B4-BE49-F238E27FC236}">
                <a16:creationId xmlns:a16="http://schemas.microsoft.com/office/drawing/2014/main" id="{525E44B1-5375-462E-B35F-D0F443B9586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59066" y="5158301"/>
          <a:ext cx="1380555" cy="39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555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9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FY2020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31.2</a:t>
                      </a:r>
                      <a:r>
                        <a:rPr lang="ko-KR" altLang="en-US" sz="900" b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조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sp>
        <p:nvSpPr>
          <p:cNvPr id="52" name="텍스트 개체 틀 24"/>
          <p:cNvSpPr>
            <a:spLocks noGrp="1"/>
          </p:cNvSpPr>
          <p:nvPr>
            <p:ph type="body" idx="14"/>
          </p:nvPr>
        </p:nvSpPr>
        <p:spPr>
          <a:xfrm>
            <a:off x="625327" y="2703075"/>
            <a:ext cx="4493588" cy="291467"/>
          </a:xfrm>
        </p:spPr>
        <p:txBody>
          <a:bodyPr/>
          <a:lstStyle/>
          <a:p>
            <a:r>
              <a:rPr lang="ko-KR" altLang="en-US" dirty="0" smtClean="0"/>
              <a:t>주요 연혁</a:t>
            </a:r>
            <a:endParaRPr lang="ko-KR" altLang="en-US" dirty="0"/>
          </a:p>
        </p:txBody>
      </p:sp>
      <p:graphicFrame>
        <p:nvGraphicFramePr>
          <p:cNvPr id="53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2313" y="3032716"/>
          <a:ext cx="4319615" cy="3351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871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3667744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1990.01</a:t>
                      </a:r>
                      <a:endParaRPr lang="ko-KR" altLang="en-US" sz="800" b="1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신한생명보험</a:t>
                      </a:r>
                      <a:r>
                        <a:rPr lang="ko-KR" altLang="en-US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설립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1997.01</a:t>
                      </a:r>
                      <a:endParaRPr lang="ko-KR" altLang="en-US" sz="800" b="1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Tele</a:t>
                      </a:r>
                      <a:r>
                        <a:rPr lang="en-US" altLang="ko-KR" sz="800" b="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Marketing </a:t>
                      </a:r>
                      <a:r>
                        <a:rPr lang="ko-KR" altLang="en-US" sz="800" b="0" baseline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영업 개시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2003.09</a:t>
                      </a:r>
                      <a:endParaRPr lang="ko-KR" altLang="en-US" sz="800" b="1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방카슈랑스</a:t>
                      </a:r>
                      <a:r>
                        <a:rPr lang="ko-KR" altLang="en-US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개시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2005.12</a:t>
                      </a:r>
                      <a:endParaRPr lang="ko-KR" altLang="en-US" sz="800" b="1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신한금융지주회사의</a:t>
                      </a:r>
                      <a:r>
                        <a:rPr lang="ko-KR" altLang="en-US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자회사로 편입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285604"/>
                  </a:ext>
                </a:extLst>
              </a:tr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2006.07</a:t>
                      </a:r>
                      <a:endParaRPr lang="ko-KR" altLang="en-US" sz="800" b="1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업계 최초 종합금융우대서비스 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“</a:t>
                      </a:r>
                      <a:r>
                        <a:rPr lang="ko-KR" altLang="en-US" sz="800" b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탑스클럽 제도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”</a:t>
                      </a:r>
                      <a:r>
                        <a:rPr lang="en-US" altLang="ko-KR" sz="800" b="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baseline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실시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2008.11</a:t>
                      </a:r>
                      <a:endParaRPr lang="ko-KR" altLang="en-US" sz="800" b="1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차세대 보험 시스템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(NGS 2008) </a:t>
                      </a:r>
                      <a:r>
                        <a:rPr lang="ko-KR" altLang="en-US" sz="800" b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구축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2013.10</a:t>
                      </a:r>
                      <a:endParaRPr lang="ko-KR" altLang="en-US" sz="800" b="1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대한민국 지식대상 최우수상 국무총리표창 수상 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800" b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안전행정부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800" b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매일경제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2013.11</a:t>
                      </a:r>
                      <a:endParaRPr lang="ko-KR" altLang="en-US" sz="800" b="1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노사문화대상 고용노동부 장관상 수상 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800" b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고용노동부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2015.06</a:t>
                      </a:r>
                      <a:endParaRPr lang="ko-KR" altLang="en-US" sz="800" b="1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베트남 하노이 주재 사무소 개소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2015.12</a:t>
                      </a:r>
                      <a:endParaRPr lang="ko-KR" altLang="en-US" sz="800" b="1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소비자중심경영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(CCM)</a:t>
                      </a:r>
                      <a:r>
                        <a:rPr lang="ko-KR" altLang="en-US" sz="800" b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인증 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800" b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공정거래위원회 등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2016.02</a:t>
                      </a:r>
                      <a:endParaRPr lang="ko-KR" altLang="en-US" sz="800" b="1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신사옥</a:t>
                      </a:r>
                      <a:r>
                        <a:rPr lang="ko-KR" altLang="en-US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‘</a:t>
                      </a:r>
                      <a:r>
                        <a:rPr lang="ko-KR" altLang="en-US" sz="800" b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lang="en-US" altLang="ko-KR" sz="800" b="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L</a:t>
                      </a:r>
                      <a:r>
                        <a:rPr lang="ko-KR" altLang="en-US" sz="800" b="0" baseline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타워</a:t>
                      </a:r>
                      <a:r>
                        <a:rPr lang="en-US" altLang="ko-KR" sz="800" b="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’ </a:t>
                      </a:r>
                      <a:r>
                        <a:rPr lang="ko-KR" altLang="en-US" sz="800" b="0" baseline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입주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2019.07</a:t>
                      </a:r>
                      <a:endParaRPr lang="ko-KR" altLang="en-US" sz="800" b="1" dirty="0">
                        <a:solidFill>
                          <a:srgbClr val="002060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한국서비스대상 명예의전당 헌정</a:t>
                      </a:r>
                      <a:endParaRPr lang="ko-KR" altLang="en-US" sz="800" b="0" dirty="0">
                        <a:solidFill>
                          <a:srgbClr val="002060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2020.05</a:t>
                      </a:r>
                      <a:endParaRPr lang="ko-KR" altLang="en-US" sz="800" b="1" dirty="0">
                        <a:solidFill>
                          <a:srgbClr val="002060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보험금 지급능력평가 </a:t>
                      </a:r>
                      <a:r>
                        <a:rPr lang="en-US" altLang="ko-KR" sz="800" b="0" dirty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13</a:t>
                      </a:r>
                      <a:r>
                        <a:rPr lang="ko-KR" altLang="en-US" sz="800" b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연속 </a:t>
                      </a:r>
                      <a:r>
                        <a:rPr lang="en-US" altLang="ko-KR" sz="800" b="0" dirty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AAA(</a:t>
                      </a:r>
                      <a:r>
                        <a:rPr lang="ko-KR" altLang="en-US" sz="800" b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최고등급</a:t>
                      </a:r>
                      <a:r>
                        <a:rPr lang="en-US" altLang="ko-KR" sz="800" b="0" dirty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 </a:t>
                      </a:r>
                      <a:r>
                        <a:rPr lang="ko-KR" altLang="en-US" sz="800" b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획득</a:t>
                      </a:r>
                      <a:endParaRPr lang="ko-KR" altLang="en-US" sz="800" b="0" dirty="0">
                        <a:solidFill>
                          <a:srgbClr val="002060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4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1" dirty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2020.06</a:t>
                      </a:r>
                      <a:endParaRPr lang="ko-KR" altLang="en-US" sz="800" b="1" dirty="0">
                        <a:solidFill>
                          <a:srgbClr val="002060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b="0" dirty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자회사 설립 </a:t>
                      </a:r>
                      <a:r>
                        <a:rPr lang="en-US" altLang="ko-KR" sz="800" b="0" dirty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800" b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신한금융플러스</a:t>
                      </a:r>
                      <a:r>
                        <a:rPr lang="en-US" altLang="ko-KR" sz="800" b="0" dirty="0" smtClean="0">
                          <a:solidFill>
                            <a:srgbClr val="002060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800" b="0" dirty="0">
                        <a:solidFill>
                          <a:srgbClr val="002060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56" name="텍스트 개체 틀 20"/>
          <p:cNvSpPr txBox="1">
            <a:spLocks/>
          </p:cNvSpPr>
          <p:nvPr/>
        </p:nvSpPr>
        <p:spPr>
          <a:xfrm>
            <a:off x="5457534" y="1651933"/>
            <a:ext cx="3677465" cy="291423"/>
          </a:xfrm>
          <a:prstGeom prst="rect">
            <a:avLst/>
          </a:prstGeom>
          <a:ln w="25400">
            <a:noFill/>
            <a:prstDash val="solid"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100" b="0" kern="12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defRPr>
            </a:lvl1pPr>
            <a:lvl2pPr marL="487147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29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44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58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73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288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02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17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|  </a:t>
            </a:r>
            <a:r>
              <a:rPr lang="ko-K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당기순이익 추이 </a:t>
            </a:r>
            <a: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연결재무제표 기준</a:t>
            </a:r>
            <a: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57" name="차트 56">
            <a:extLst>
              <a:ext uri="{FF2B5EF4-FFF2-40B4-BE49-F238E27FC236}">
                <a16:creationId xmlns:a16="http://schemas.microsoft.com/office/drawing/2014/main" id="{D6BAD0EF-BFDE-4597-BB3C-BAA78E1BAA50}"/>
              </a:ext>
            </a:extLst>
          </p:cNvPr>
          <p:cNvGraphicFramePr/>
          <p:nvPr>
            <p:extLst/>
          </p:nvPr>
        </p:nvGraphicFramePr>
        <p:xfrm>
          <a:off x="5701634" y="1742131"/>
          <a:ext cx="3960000" cy="1667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8" name="차트 57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5701634" y="2445806"/>
          <a:ext cx="3960000" cy="1627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7" name="텍스트 개체 틀 20"/>
          <p:cNvSpPr txBox="1">
            <a:spLocks/>
          </p:cNvSpPr>
          <p:nvPr/>
        </p:nvSpPr>
        <p:spPr>
          <a:xfrm>
            <a:off x="5457534" y="4158481"/>
            <a:ext cx="2697763" cy="291423"/>
          </a:xfrm>
          <a:prstGeom prst="rect">
            <a:avLst/>
          </a:prstGeom>
          <a:ln w="25400">
            <a:noFill/>
            <a:prstDash val="solid"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100" b="0" kern="12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defRPr>
            </a:lvl1pPr>
            <a:lvl2pPr marL="487147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29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44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58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73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288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02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17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|  </a:t>
            </a:r>
            <a:r>
              <a:rPr lang="ko-K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운용자산 포트폴리오 </a:t>
            </a:r>
            <a: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연결재무제표</a:t>
            </a:r>
            <a: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8" name="텍스트 개체 틀 20"/>
          <p:cNvSpPr txBox="1">
            <a:spLocks/>
          </p:cNvSpPr>
          <p:nvPr/>
        </p:nvSpPr>
        <p:spPr>
          <a:xfrm>
            <a:off x="7845355" y="4168832"/>
            <a:ext cx="2117459" cy="291423"/>
          </a:xfrm>
          <a:prstGeom prst="rect">
            <a:avLst/>
          </a:prstGeom>
          <a:ln w="25400">
            <a:noFill/>
            <a:prstDash val="solid"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100" b="0" kern="12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defRPr>
            </a:lvl1pPr>
            <a:lvl2pPr marL="487147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29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44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58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73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288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02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17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|  </a:t>
            </a:r>
            <a:r>
              <a:rPr lang="ko-KR" altLang="en-US" sz="12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신계약 </a:t>
            </a:r>
            <a:r>
              <a:rPr lang="en-US" altLang="ko-K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APE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71" name="차트 70">
            <a:extLst>
              <a:ext uri="{FF2B5EF4-FFF2-40B4-BE49-F238E27FC236}">
                <a16:creationId xmlns:a16="http://schemas.microsoft.com/office/drawing/2014/main" id="{7228CB4E-3C98-41BB-93CF-F2B7D5E21E54}"/>
              </a:ext>
            </a:extLst>
          </p:cNvPr>
          <p:cNvGraphicFramePr/>
          <p:nvPr>
            <p:extLst/>
          </p:nvPr>
        </p:nvGraphicFramePr>
        <p:xfrm>
          <a:off x="7647405" y="4482526"/>
          <a:ext cx="2679911" cy="1786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72" name="표 11">
            <a:extLst>
              <a:ext uri="{FF2B5EF4-FFF2-40B4-BE49-F238E27FC236}">
                <a16:creationId xmlns:a16="http://schemas.microsoft.com/office/drawing/2014/main" id="{1B9476D9-607C-430A-A1D4-907574B4B44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05145" y="6246086"/>
          <a:ext cx="1298433" cy="35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43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225235"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50" b="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 </a:t>
                      </a:r>
                      <a:r>
                        <a:rPr lang="en-US" altLang="ko-KR" sz="85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FC</a:t>
                      </a:r>
                      <a:r>
                        <a:rPr lang="en-US" altLang="ko-KR" sz="85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     </a:t>
                      </a:r>
                      <a:r>
                        <a:rPr lang="ko-KR" altLang="en-US" sz="850" b="0" smtClean="0">
                          <a:solidFill>
                            <a:schemeClr val="tx2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r>
                        <a:rPr lang="ko-KR" altLang="en-US" sz="850" b="0" smtClean="0">
                          <a:solidFill>
                            <a:srgbClr val="00428E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US" altLang="ko-KR" sz="85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DB      </a:t>
                      </a:r>
                      <a:r>
                        <a:rPr lang="ko-KR" altLang="en-US" sz="850" b="0" smtClean="0">
                          <a:solidFill>
                            <a:srgbClr val="0083CD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r>
                        <a:rPr lang="ko-KR" altLang="en-US" sz="850" b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US" altLang="ko-KR" sz="85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GA   </a:t>
                      </a:r>
                      <a:br>
                        <a:rPr lang="en-US" altLang="ko-KR" sz="85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850" b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r>
                        <a:rPr lang="ko-KR" altLang="en-US" sz="850" b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en-US" altLang="ko-KR" sz="85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BA     </a:t>
                      </a:r>
                      <a:r>
                        <a:rPr lang="en-US" altLang="ko-KR" sz="4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50" b="0" smtClean="0">
                          <a:solidFill>
                            <a:srgbClr val="D1EDF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 </a:t>
                      </a:r>
                      <a:r>
                        <a:rPr lang="ko-KR" altLang="en-US" sz="850" b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기타 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73" name="표 11">
            <a:extLst>
              <a:ext uri="{FF2B5EF4-FFF2-40B4-BE49-F238E27FC236}">
                <a16:creationId xmlns:a16="http://schemas.microsoft.com/office/drawing/2014/main" id="{1B9476D9-607C-430A-A1D4-907574B4B44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59065" y="6246086"/>
          <a:ext cx="1805223" cy="35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22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225235">
                <a:tc>
                  <a:txBody>
                    <a:bodyPr/>
                    <a:lstStyle/>
                    <a:p>
                      <a:pPr marL="0" marR="0" lvl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5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 </a:t>
                      </a:r>
                      <a:r>
                        <a:rPr lang="ko-KR" altLang="en-US" sz="850" b="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채권</a:t>
                      </a:r>
                      <a:r>
                        <a:rPr lang="ko-KR" altLang="en-US" sz="850" b="0" baseline="30000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주</a:t>
                      </a:r>
                      <a:r>
                        <a:rPr lang="en-US" altLang="ko-KR" sz="850" b="0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)</a:t>
                      </a:r>
                      <a:r>
                        <a:rPr lang="ko-KR" altLang="en-US" sz="850" b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    </a:t>
                      </a:r>
                      <a:r>
                        <a:rPr lang="ko-KR" altLang="en-US" sz="850" b="0" dirty="0" smtClean="0">
                          <a:solidFill>
                            <a:schemeClr val="tx2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r>
                        <a:rPr lang="ko-KR" altLang="en-US" sz="85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ko-KR" altLang="en-US" sz="85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대출</a:t>
                      </a:r>
                      <a:r>
                        <a:rPr lang="ko-KR" altLang="en-US" sz="850" b="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    </a:t>
                      </a:r>
                      <a:r>
                        <a:rPr lang="ko-KR" altLang="en-US" sz="850" b="0" dirty="0" smtClean="0">
                          <a:solidFill>
                            <a:srgbClr val="0083CD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r>
                        <a:rPr lang="ko-KR" altLang="en-US" sz="85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ko-KR" altLang="en-US" sz="85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현금 및 예금</a:t>
                      </a:r>
                      <a:r>
                        <a:rPr lang="en-US" altLang="ko-KR" sz="85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br>
                        <a:rPr lang="en-US" altLang="ko-KR" sz="85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850" b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r>
                        <a:rPr lang="ko-KR" altLang="en-US" sz="850" b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ko-KR" altLang="en-US" sz="850" b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주식        </a:t>
                      </a:r>
                      <a:r>
                        <a:rPr lang="ko-KR" altLang="en-US" sz="850" b="0" smtClean="0">
                          <a:solidFill>
                            <a:srgbClr val="D1EDF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r>
                        <a:rPr lang="ko-KR" altLang="en-US" sz="850" b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ko-KR" altLang="en-US" sz="850" b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기타</a:t>
                      </a:r>
                      <a:r>
                        <a:rPr lang="ko-KR" altLang="en-US" sz="850" b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74" name="표 9">
            <a:extLst>
              <a:ext uri="{FF2B5EF4-FFF2-40B4-BE49-F238E27FC236}">
                <a16:creationId xmlns:a16="http://schemas.microsoft.com/office/drawing/2014/main" id="{7037A5AD-7B15-48DD-A65B-F8D86C49DD7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49775" y="4921570"/>
          <a:ext cx="936530" cy="449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530">
                  <a:extLst>
                    <a:ext uri="{9D8B030D-6E8A-4147-A177-3AD203B41FA5}">
                      <a16:colId xmlns:a16="http://schemas.microsoft.com/office/drawing/2014/main" val="1905676848"/>
                    </a:ext>
                  </a:extLst>
                </a:gridCol>
              </a:tblGrid>
              <a:tr h="118011">
                <a:tc>
                  <a:txBody>
                    <a:bodyPr/>
                    <a:lstStyle/>
                    <a:p>
                      <a:pPr marL="0" marR="0" lvl="0" indent="0" algn="r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만기보유비중</a:t>
                      </a:r>
                      <a:endParaRPr lang="en-US" altLang="ko-KR" sz="800" b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r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b="0" dirty="0" smtClean="0">
                          <a:solidFill>
                            <a:srgbClr val="D3A243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75.1%</a:t>
                      </a:r>
                      <a:endParaRPr lang="ko-KR" altLang="en-US" sz="1300" b="0" dirty="0">
                        <a:solidFill>
                          <a:srgbClr val="D3A243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3A24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281897"/>
                  </a:ext>
                </a:extLst>
              </a:tr>
            </a:tbl>
          </a:graphicData>
        </a:graphic>
      </p:graphicFrame>
      <p:graphicFrame>
        <p:nvGraphicFramePr>
          <p:cNvPr id="75" name="표 11">
            <a:extLst>
              <a:ext uri="{FF2B5EF4-FFF2-40B4-BE49-F238E27FC236}">
                <a16:creationId xmlns:a16="http://schemas.microsoft.com/office/drawing/2014/main" id="{525E44B1-5375-462E-B35F-D0F443B9586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90604" y="5155126"/>
          <a:ext cx="1380555" cy="39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555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FY2020</a:t>
                      </a:r>
                      <a:b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401.9</a:t>
                      </a:r>
                      <a:r>
                        <a:rPr lang="ko-KR" altLang="en-US" sz="900" b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십억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0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35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312253"/>
              </p:ext>
            </p:extLst>
          </p:nvPr>
        </p:nvGraphicFramePr>
        <p:xfrm>
          <a:off x="8910631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기준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pic>
        <p:nvPicPr>
          <p:cNvPr id="37" name="그림 33" descr="반투명흰로고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10787" y="3501386"/>
            <a:ext cx="196638" cy="222192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sp>
        <p:nvSpPr>
          <p:cNvPr id="38" name="Rectangle 33"/>
          <p:cNvSpPr>
            <a:spLocks noChangeArrowheads="1"/>
          </p:cNvSpPr>
          <p:nvPr/>
        </p:nvSpPr>
        <p:spPr bwMode="auto">
          <a:xfrm>
            <a:off x="5663401" y="6549985"/>
            <a:ext cx="953736" cy="21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74" tIns="49486" rIns="98974" bIns="49486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6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주</a:t>
            </a:r>
            <a:r>
              <a:rPr lang="en-US" altLang="ko-KR" sz="6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) </a:t>
            </a:r>
            <a:r>
              <a:rPr lang="ko-KR" altLang="en-US" sz="600" smtClean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외화채권 포함</a:t>
            </a:r>
            <a:endParaRPr lang="ko-KR" altLang="en-US" sz="600" dirty="0">
              <a:solidFill>
                <a:prstClr val="black"/>
              </a:solidFill>
              <a:latin typeface="원신한 Light" pitchFamily="50" charset="-127"/>
              <a:ea typeface="원신한 Light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28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539737"/>
              </p:ext>
            </p:extLst>
          </p:nvPr>
        </p:nvGraphicFramePr>
        <p:xfrm>
          <a:off x="9286214" y="1527773"/>
          <a:ext cx="1232196" cy="213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6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132533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47012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당기순이익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29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2925"/>
              </p:ext>
            </p:extLst>
          </p:nvPr>
        </p:nvGraphicFramePr>
        <p:xfrm>
          <a:off x="9279357" y="1349569"/>
          <a:ext cx="1360216" cy="213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1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264603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1718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rgbClr val="D3A243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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세전손익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42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53</a:t>
            </a:fld>
            <a:endParaRPr lang="ko-KR" altLang="en-US" dirty="0"/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주요 재무 현황</a:t>
            </a:r>
            <a:endParaRPr lang="ko-KR" altLang="en-US" sz="14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8" name="텍스트 개체 틀 18"/>
          <p:cNvSpPr>
            <a:spLocks noGrp="1"/>
          </p:cNvSpPr>
          <p:nvPr>
            <p:ph type="body" idx="13"/>
          </p:nvPr>
        </p:nvSpPr>
        <p:spPr>
          <a:xfrm>
            <a:off x="720295" y="4072030"/>
            <a:ext cx="4500673" cy="291467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500" dirty="0"/>
              <a:t>자산 구조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9" name="텍스트 개체 틀 19"/>
          <p:cNvSpPr>
            <a:spLocks noGrp="1"/>
          </p:cNvSpPr>
          <p:nvPr>
            <p:ph type="body" idx="15"/>
          </p:nvPr>
        </p:nvSpPr>
        <p:spPr>
          <a:xfrm>
            <a:off x="5400994" y="4072030"/>
            <a:ext cx="4500673" cy="291467"/>
          </a:xfrm>
        </p:spPr>
        <p:txBody>
          <a:bodyPr>
            <a:noAutofit/>
          </a:bodyPr>
          <a:lstStyle/>
          <a:p>
            <a:pPr algn="l"/>
            <a:r>
              <a:rPr lang="ko-KR" altLang="en-US" sz="1500" dirty="0"/>
              <a:t>주요 재무 지표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1" name="텍스트 개체 틀 20"/>
          <p:cNvSpPr>
            <a:spLocks noGrp="1"/>
          </p:cNvSpPr>
          <p:nvPr>
            <p:ph type="body" idx="16"/>
          </p:nvPr>
        </p:nvSpPr>
        <p:spPr>
          <a:xfrm>
            <a:off x="720295" y="1358723"/>
            <a:ext cx="4500673" cy="291467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500" dirty="0"/>
              <a:t>손익계산서</a:t>
            </a:r>
            <a:endParaRPr lang="ko-KR" altLang="en-US" sz="14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2" name="텍스트 개체 틀 21"/>
          <p:cNvSpPr>
            <a:spLocks noGrp="1"/>
          </p:cNvSpPr>
          <p:nvPr>
            <p:ph type="body" idx="17"/>
          </p:nvPr>
        </p:nvSpPr>
        <p:spPr>
          <a:xfrm>
            <a:off x="5400994" y="1358723"/>
            <a:ext cx="4500673" cy="291467"/>
          </a:xfrm>
        </p:spPr>
        <p:txBody>
          <a:bodyPr>
            <a:noAutofit/>
          </a:bodyPr>
          <a:lstStyle/>
          <a:p>
            <a:pPr algn="l"/>
            <a:r>
              <a:rPr lang="ko-KR" altLang="en-US" sz="1500" dirty="0"/>
              <a:t>보험계약 </a:t>
            </a:r>
            <a:r>
              <a:rPr lang="ko-KR" altLang="en-US" sz="1500" dirty="0" smtClean="0"/>
              <a:t>현황 </a:t>
            </a:r>
            <a:r>
              <a:rPr lang="ko-KR" altLang="en-US" sz="1200" baseline="600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주</a:t>
            </a:r>
            <a:r>
              <a:rPr lang="en-US" altLang="ko-KR" sz="1200" baseline="60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1)</a:t>
            </a:r>
            <a:endParaRPr lang="ko-KR" altLang="en-US" sz="1400" baseline="60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63" name="그림 33" descr="반투명흰로고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4856" y="6268360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79" y="-978462"/>
            <a:ext cx="4326673" cy="3060000"/>
          </a:xfrm>
          <a:prstGeom prst="rect">
            <a:avLst/>
          </a:prstGeom>
        </p:spPr>
      </p:pic>
      <p:graphicFrame>
        <p:nvGraphicFramePr>
          <p:cNvPr id="20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2237" y="1743124"/>
          <a:ext cx="3960591" cy="1722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227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670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0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0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341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4604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7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단위</a:t>
                      </a:r>
                      <a:r>
                        <a:rPr lang="en-US" altLang="ko-KR" sz="700" b="0" baseline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 : </a:t>
                      </a:r>
                      <a:r>
                        <a:rPr lang="ko-KR" altLang="en-US" sz="700" b="0" baseline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십억원</a:t>
                      </a:r>
                      <a:endParaRPr lang="ko-KR" altLang="en-US" sz="7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2017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2018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2019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2020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24604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 업 이 </a:t>
                      </a:r>
                      <a:r>
                        <a:rPr lang="ko-KR" altLang="en-US" sz="8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익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164.3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186.2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207.8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213.4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460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</a:t>
                      </a:r>
                      <a:r>
                        <a:rPr lang="ko-KR" altLang="en-US" sz="8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 업 수 익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6,002.2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5,633.7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5,413.2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5,405.9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0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</a:t>
                      </a:r>
                      <a:r>
                        <a:rPr lang="ko-KR" altLang="en-US" sz="8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 업 비 용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5,837.9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5,447.5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5,205.3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5,192.5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046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 업 외 손 </a:t>
                      </a:r>
                      <a:r>
                        <a:rPr lang="ko-KR" altLang="en-US" sz="8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익</a:t>
                      </a:r>
                      <a:endParaRPr lang="ko-KR" altLang="en-US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-2.2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-4.8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-10.0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24.4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046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법인세차감전순이익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162.1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181.5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197.9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237.8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04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당 기 순 이 </a:t>
                      </a:r>
                      <a:r>
                        <a:rPr lang="ko-KR" altLang="en-US" sz="800" dirty="0" err="1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익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120.6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131.0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123.9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177.8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</a:tbl>
          </a:graphicData>
        </a:graphic>
      </p:graphicFrame>
      <p:graphicFrame>
        <p:nvGraphicFramePr>
          <p:cNvPr id="21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37624" y="4527537"/>
          <a:ext cx="3960593" cy="1651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217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702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594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40845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7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단위</a:t>
                      </a:r>
                      <a:r>
                        <a:rPr lang="en-US" altLang="ko-KR" sz="700" b="0" baseline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 : %</a:t>
                      </a:r>
                      <a:endParaRPr lang="ko-KR" altLang="en-US" sz="7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2017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2018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2019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2020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41425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RBC</a:t>
                      </a:r>
                      <a:r>
                        <a:rPr lang="ko-KR" altLang="en-US" sz="8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비율</a:t>
                      </a:r>
                      <a:endParaRPr lang="ko-KR" altLang="en-US" sz="800" baseline="60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175.4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238.7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227.9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249.5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414251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ROA</a:t>
                      </a:r>
                      <a:endParaRPr lang="ko-KR" altLang="en-US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0.42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0.43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0.38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0.50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25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ROE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7.06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7.72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6.49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7.70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</a:tbl>
          </a:graphicData>
        </a:graphic>
      </p:graphicFrame>
      <p:graphicFrame>
        <p:nvGraphicFramePr>
          <p:cNvPr id="22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37624" y="1726345"/>
          <a:ext cx="3960593" cy="1722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273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831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973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45090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ko-KR" altLang="en-US" sz="7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단위</a:t>
                      </a:r>
                      <a:r>
                        <a:rPr lang="en-US" altLang="ko-KR" sz="700" b="0" baseline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 : </a:t>
                      </a:r>
                      <a:r>
                        <a:rPr lang="ko-KR" altLang="en-US" sz="700" b="0" baseline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십억원</a:t>
                      </a:r>
                      <a:r>
                        <a:rPr lang="en-US" altLang="ko-KR" sz="700" b="0" baseline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, %</a:t>
                      </a:r>
                      <a:endParaRPr lang="ko-KR" altLang="en-US" sz="7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2019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占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(%)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2020</a:t>
                      </a:r>
                      <a:endParaRPr lang="ko-KR" altLang="en-US" sz="800" b="0" dirty="0" smtClean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占</a:t>
                      </a:r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(%)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654">
                <a:tc rowSpan="6"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일반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계정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latinLnBrk="1"/>
                      <a:r>
                        <a:rPr lang="en-US" altLang="ko-KR" sz="800" baseline="30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</a:t>
                      </a:r>
                      <a:r>
                        <a:rPr lang="ko-KR" altLang="en-US" sz="800" baseline="100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주</a:t>
                      </a:r>
                      <a:r>
                        <a:rPr lang="en-US" altLang="ko-KR" sz="800" baseline="10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2)</a:t>
                      </a:r>
                      <a:endParaRPr lang="ko-KR" altLang="en-US" sz="900" baseline="10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개인보험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111,733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98.1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111,816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97.0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184654">
                <a:tc vMerge="1"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</a:t>
                      </a:r>
                      <a:r>
                        <a:rPr lang="ko-KR" altLang="en-US" sz="8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생존보험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10,779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9.5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9,679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8.4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654">
                <a:tc vMerge="1"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</a:t>
                      </a:r>
                      <a:r>
                        <a:rPr lang="ko-KR" altLang="en-US" sz="8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사망보험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92,019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80.8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94,300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81.8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654">
                <a:tc vMerge="1"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</a:t>
                      </a:r>
                      <a:r>
                        <a:rPr lang="ko-KR" altLang="en-US" sz="8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생사혼합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8,934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7.8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7,837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6.8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654">
                <a:tc vMerge="1"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단체보험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475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0.4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357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0.3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654">
                <a:tc vMerge="1"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소    계</a:t>
                      </a: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112,207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98.5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112,173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97.3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654">
                <a:tc gridSpan="2"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특</a:t>
                      </a:r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별 계 정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1,744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1.5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3,082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2.7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654"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합  계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113,952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100.0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115,255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100.0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</a:tbl>
          </a:graphicData>
        </a:graphic>
      </p:graphicFrame>
      <p:graphicFrame>
        <p:nvGraphicFramePr>
          <p:cNvPr id="23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2237" y="4527535"/>
          <a:ext cx="3960594" cy="1651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273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851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4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4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4537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35887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ko-KR" altLang="en-US" sz="7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단위</a:t>
                      </a:r>
                      <a:r>
                        <a:rPr lang="en-US" altLang="ko-KR" sz="700" b="0" baseline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 : </a:t>
                      </a:r>
                      <a:r>
                        <a:rPr lang="ko-KR" altLang="en-US" sz="700" b="0" baseline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십억원</a:t>
                      </a:r>
                      <a:endParaRPr lang="ko-KR" altLang="en-US" sz="7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2017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2018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2019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2020</a:t>
                      </a:r>
                      <a:endParaRPr lang="ko-KR" altLang="en-US" sz="8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235887">
                <a:tc rowSpan="4"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일반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계정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현금과예치금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1,171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620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490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1,041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35887">
                <a:tc vMerge="1"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유 가 증 권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18,059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20,668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22,594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23,476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887">
                <a:tc vMerge="1"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 출 채 권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5,643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6,137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6,203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6,575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887">
                <a:tc vMerge="1"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   타</a:t>
                      </a: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1,806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1,617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1,595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1,450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887">
                <a:tc gridSpan="2"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특</a:t>
                      </a:r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별 계 정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3,041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2,783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3,251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4,236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887"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총 자 산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29,719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31,824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34,134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36,777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180027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</a:tbl>
          </a:graphicData>
        </a:graphic>
      </p:graphicFrame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5746782" y="3510409"/>
            <a:ext cx="4030821" cy="2654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주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1)</a:t>
            </a: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보험계약 가입금액 기준</a:t>
            </a:r>
            <a:endParaRPr lang="en-US" altLang="ko-KR" sz="800" dirty="0">
              <a:solidFill>
                <a:schemeClr val="bg1">
                  <a:lumMod val="50000"/>
                </a:schemeClr>
              </a:solidFill>
              <a:latin typeface="원신한 Light" pitchFamily="50" charset="-127"/>
              <a:ea typeface="원신한 Light" pitchFamily="50" charset="-127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주</a:t>
            </a: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2) </a:t>
            </a:r>
            <a:r>
              <a:rPr lang="ko-KR" altLang="en-US" sz="800" dirty="0" err="1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변액보험</a:t>
            </a: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포함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5746782" y="6246733"/>
            <a:ext cx="4030821" cy="163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주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) </a:t>
            </a:r>
            <a:r>
              <a:rPr lang="ko-KR" alt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연결재무제표 </a:t>
            </a:r>
            <a:r>
              <a:rPr lang="ko-KR" altLang="en-US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기준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원신한 Light" pitchFamily="50" charset="-127"/>
              <a:ea typeface="원신한 Light" pitchFamily="50" charset="-127"/>
            </a:endParaRP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902237" y="3527919"/>
            <a:ext cx="4030821" cy="175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주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) ’17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년</a:t>
            </a:r>
            <a:r>
              <a:rPr lang="ko-KR" altLang="en-US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IAS39 </a:t>
            </a:r>
            <a:r>
              <a:rPr lang="ko-KR" altLang="en-US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연결재무제표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기준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,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’18</a:t>
            </a:r>
            <a:r>
              <a:rPr lang="ko-KR" altLang="en-US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년부터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IFRS9 </a:t>
            </a:r>
            <a:r>
              <a:rPr lang="ko-KR" altLang="en-US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연결재무제표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기준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902237" y="6246733"/>
            <a:ext cx="4030821" cy="175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주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)</a:t>
            </a:r>
            <a:r>
              <a:rPr lang="ko-KR" altLang="en-US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’17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년</a:t>
            </a:r>
            <a:r>
              <a:rPr lang="ko-KR" altLang="en-US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IAS39 </a:t>
            </a:r>
            <a:r>
              <a:rPr lang="ko-KR" altLang="en-US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연결재무제표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기준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,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’18</a:t>
            </a:r>
            <a:r>
              <a:rPr lang="ko-KR" altLang="en-US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년부터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IFRS9 </a:t>
            </a:r>
            <a:r>
              <a:rPr lang="ko-KR" altLang="en-US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연결재무제표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기준</a:t>
            </a:r>
          </a:p>
        </p:txBody>
      </p:sp>
      <p:graphicFrame>
        <p:nvGraphicFramePr>
          <p:cNvPr id="26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352945"/>
              </p:ext>
            </p:extLst>
          </p:nvPr>
        </p:nvGraphicFramePr>
        <p:xfrm>
          <a:off x="8910631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기준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4669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463261"/>
              </p:ext>
            </p:extLst>
          </p:nvPr>
        </p:nvGraphicFramePr>
        <p:xfrm>
          <a:off x="3267130" y="3820167"/>
          <a:ext cx="2592387" cy="2743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신한카드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신한금융투자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신한생명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2-05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오렌지라이프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 err="1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신한캐피탈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신한자산운용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2-08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제주은행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2-09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신한저축은행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49127"/>
                  </a:ext>
                </a:extLst>
              </a:tr>
            </a:tbl>
          </a:graphicData>
        </a:graphic>
      </p:graphicFrame>
      <p:graphicFrame>
        <p:nvGraphicFramePr>
          <p:cNvPr id="6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00568" y="3820167"/>
          <a:ext cx="2592387" cy="2438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2-10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아시아신탁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DS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신한아이타스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신한신용정보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신한대체투자운용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신한리츠운용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 </a:t>
                      </a: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AI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신한벤처투자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4C8DDE-5D5B-497B-A370-E78921CCC1CF}"/>
              </a:ext>
            </a:extLst>
          </p:cNvPr>
          <p:cNvSpPr txBox="1"/>
          <p:nvPr/>
        </p:nvSpPr>
        <p:spPr>
          <a:xfrm>
            <a:off x="3157297" y="2351211"/>
            <a:ext cx="4605151" cy="120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그룹사</a:t>
            </a:r>
            <a:r>
              <a:rPr lang="ko-KR" altLang="en-US" sz="3600" dirty="0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현황</a:t>
            </a:r>
            <a:endParaRPr lang="en-US" altLang="ko-KR" sz="3600" dirty="0">
              <a:solidFill>
                <a:srgbClr val="096AA7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3600" dirty="0" err="1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오렌지라이프</a:t>
            </a:r>
            <a:endParaRPr lang="ko-KR" altLang="en-US" sz="36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856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/>
              <a:t>RBC </a:t>
            </a:r>
            <a:r>
              <a:rPr lang="ko-KR" altLang="en-US" dirty="0"/>
              <a:t>비율 </a:t>
            </a:r>
            <a:r>
              <a:rPr lang="en-US" altLang="ko-KR" sz="12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2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12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: %)</a:t>
            </a:r>
            <a:endParaRPr lang="ko-KR" altLang="en-US" sz="12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err="1" smtClean="0"/>
              <a:t>오렌지라이프</a:t>
            </a:r>
            <a:r>
              <a:rPr lang="ko-KR" altLang="en-US" dirty="0" smtClean="0"/>
              <a:t> 개요</a:t>
            </a:r>
            <a:endParaRPr lang="ko-KR" altLang="en-US" dirty="0"/>
          </a:p>
        </p:txBody>
      </p:sp>
      <p:sp>
        <p:nvSpPr>
          <p:cNvPr id="25" name="텍스트 개체 틀 24"/>
          <p:cNvSpPr>
            <a:spLocks noGrp="1"/>
          </p:cNvSpPr>
          <p:nvPr>
            <p:ph type="body" idx="14"/>
          </p:nvPr>
        </p:nvSpPr>
        <p:spPr>
          <a:xfrm>
            <a:off x="625327" y="2703075"/>
            <a:ext cx="4493588" cy="291467"/>
          </a:xfrm>
        </p:spPr>
        <p:txBody>
          <a:bodyPr/>
          <a:lstStyle/>
          <a:p>
            <a:r>
              <a:rPr lang="ko-KR" altLang="en-US" dirty="0" smtClean="0"/>
              <a:t>주요 연혁</a:t>
            </a:r>
            <a:endParaRPr lang="ko-KR" altLang="en-US" dirty="0"/>
          </a:p>
        </p:txBody>
      </p:sp>
      <p:sp>
        <p:nvSpPr>
          <p:cNvPr id="55" name="Rectangle 74"/>
          <p:cNvSpPr>
            <a:spLocks noChangeArrowheads="1"/>
          </p:cNvSpPr>
          <p:nvPr/>
        </p:nvSpPr>
        <p:spPr bwMode="gray">
          <a:xfrm>
            <a:off x="586172" y="1634089"/>
            <a:ext cx="4423591" cy="8783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98974" rIns="49486" bIns="49486"/>
          <a:lstStyle/>
          <a:p>
            <a:pPr indent="283503" eaLnBrk="0" fontAlgn="base" hangingPunct="0">
              <a:lnSpc>
                <a:spcPts val="1732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</a:pPr>
            <a:r>
              <a:rPr lang="ko-KR" altLang="en-US" sz="11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오렌지라이프는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글로벌 </a:t>
            </a:r>
            <a:r>
              <a:rPr lang="ko-KR" altLang="en-US" sz="11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경영역량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뛰어난 재무건전성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b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      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차별화된 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FC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채널 경쟁력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역동적인 조직 문화를 근간으로 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      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업계 혁신과 시장 선진화에 앞장서는 </a:t>
            </a:r>
            <a:r>
              <a:rPr lang="ko-KR" altLang="en-US" sz="11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생명보험회사입니다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</p:txBody>
      </p:sp>
      <p:sp>
        <p:nvSpPr>
          <p:cNvPr id="69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5933"/>
            <a:ext cx="1263833" cy="257015"/>
          </a:xfrm>
        </p:spPr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70" name="슬라이드 번호 개체 틀 3">
            <a:extLst>
              <a:ext uri="{FF2B5EF4-FFF2-40B4-BE49-F238E27FC236}">
                <a16:creationId xmlns:a16="http://schemas.microsoft.com/office/drawing/2014/main" id="{B07E76AD-6E10-4D8C-B3DC-13F377D5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349" y="6857310"/>
            <a:ext cx="813253" cy="255638"/>
          </a:xfrm>
        </p:spPr>
        <p:txBody>
          <a:bodyPr/>
          <a:lstStyle/>
          <a:p>
            <a:r>
              <a:rPr lang="en-US" altLang="ko-KR" dirty="0" smtClean="0"/>
              <a:t>1</a:t>
            </a:r>
            <a:endParaRPr lang="ko-KR" altLang="en-US" dirty="0"/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95" y="342057"/>
            <a:ext cx="2197904" cy="388209"/>
          </a:xfrm>
          <a:prstGeom prst="rect">
            <a:avLst/>
          </a:prstGeom>
        </p:spPr>
      </p:pic>
      <p:sp>
        <p:nvSpPr>
          <p:cNvPr id="32" name="텍스트 개체 틀 33"/>
          <p:cNvSpPr txBox="1">
            <a:spLocks/>
          </p:cNvSpPr>
          <p:nvPr/>
        </p:nvSpPr>
        <p:spPr>
          <a:xfrm>
            <a:off x="5395049" y="4040407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 anchor="b">
            <a:normAutofit lnSpcReduction="10000"/>
          </a:bodyPr>
          <a:lstStyle>
            <a:defPPr>
              <a:defRPr lang="en-US"/>
            </a:defPPr>
            <a:lvl1pPr indent="0" defTabSz="974293" latinLnBrk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47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/>
            </a:lvl2pPr>
            <a:lvl3pPr marL="97429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/>
            </a:lvl3pPr>
            <a:lvl4pPr marL="146144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4pPr>
            <a:lvl5pPr marL="194858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5pPr>
            <a:lvl6pPr marL="243573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6pPr>
            <a:lvl7pPr marL="292288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7pPr>
            <a:lvl8pPr marL="341002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8pPr>
            <a:lvl9pPr marL="389717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9pPr>
          </a:lstStyle>
          <a:p>
            <a:r>
              <a:rPr lang="ko-KR" altLang="en-US" dirty="0"/>
              <a:t>보장성 </a:t>
            </a:r>
            <a:r>
              <a:rPr lang="en-US" altLang="ko-KR" dirty="0"/>
              <a:t>APE</a:t>
            </a:r>
            <a:r>
              <a:rPr lang="ko-KR" altLang="en-US" dirty="0"/>
              <a:t> 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11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십억원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1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124873" y="2163634"/>
            <a:ext cx="1077090" cy="246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err="1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오렌지라이프</a:t>
            </a:r>
            <a:endParaRPr lang="ko-KR" altLang="en-US" sz="1000" dirty="0">
              <a:solidFill>
                <a:srgbClr val="00428E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24873" y="2574869"/>
            <a:ext cx="784083" cy="246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00" dirty="0" err="1">
                <a:solidFill>
                  <a:schemeClr val="accent4">
                    <a:lumMod val="75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업계평균</a:t>
            </a:r>
            <a:endParaRPr lang="ko-KR" altLang="en-US" sz="1000" dirty="0">
              <a:solidFill>
                <a:schemeClr val="accent4">
                  <a:lumMod val="75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5519913" y="6518751"/>
            <a:ext cx="3859574" cy="1759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주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) APE: Annualized Premium Equivalent,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신계약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연환산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보험료</a:t>
            </a:r>
          </a:p>
        </p:txBody>
      </p:sp>
      <p:cxnSp>
        <p:nvCxnSpPr>
          <p:cNvPr id="47" name="직선 연결선 46"/>
          <p:cNvCxnSpPr/>
          <p:nvPr/>
        </p:nvCxnSpPr>
        <p:spPr>
          <a:xfrm>
            <a:off x="5412237" y="3908590"/>
            <a:ext cx="4536678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aphicFrame>
        <p:nvGraphicFramePr>
          <p:cNvPr id="48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2313" y="3032720"/>
          <a:ext cx="4319615" cy="3483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871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3667744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1987.01</a:t>
                      </a:r>
                    </a:p>
                  </a:txBody>
                  <a:tcPr marL="71530" marR="35765" marT="44200" marB="442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조지아생명보험 한국지사로 설립</a:t>
                      </a: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1991.09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네덜란드생명보험㈜</a:t>
                      </a:r>
                      <a:r>
                        <a:rPr lang="ko-KR" altLang="en-US" sz="800" b="0" kern="12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으로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 사명 변경 및 한국 현지법인으로 설립</a:t>
                      </a:r>
                      <a:endParaRPr lang="en-US" altLang="ko-KR" sz="800" b="0" kern="12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1999.03</a:t>
                      </a:r>
                      <a:endParaRPr lang="ko-KR" altLang="en-US" sz="800" b="1" kern="12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ING</a:t>
                      </a:r>
                      <a:r>
                        <a:rPr lang="ko-KR" altLang="en-US" sz="800" b="0" kern="12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생명보험㈜으로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 사명 변경 </a:t>
                      </a:r>
                      <a:endParaRPr lang="en-US" altLang="ko-KR" sz="800" b="0" kern="12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2000.06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국내 보험업계 최초 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A.M. Best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사로부터 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“A(Excellent)” 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등급 판정</a:t>
                      </a:r>
                      <a:endParaRPr lang="ko-KR" altLang="en-US" sz="800" b="0" kern="12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285604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2006.03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국가청렴위원회 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‘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반부패 유공자 표창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단체부문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)’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 수상</a:t>
                      </a: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2008.10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지식경제부 주최 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‘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은탑산업훈장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’ 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수상</a:t>
                      </a: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2012.03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895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포춘코리아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 주최 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‘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한국에서 가장 윤리적인 기업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’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으로 선정</a:t>
                      </a: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2015.07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업계 최초 저해지환급형 종신보험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출시</a:t>
                      </a:r>
                      <a:endParaRPr lang="ko-KR" altLang="en-US" sz="800" b="0" kern="12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2016.11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제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10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회 자금세탁방지의 날 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‘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국무총리상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’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 수상</a:t>
                      </a:r>
                      <a:endParaRPr lang="en-US" altLang="ko-KR" sz="800" b="0" kern="12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2017.05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한국거래소 상장</a:t>
                      </a:r>
                      <a:endParaRPr lang="en-US" altLang="ko-KR" sz="800" b="0" kern="12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2018.04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업계 최초 애자일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(Agile)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 조직 도입 </a:t>
                      </a:r>
                      <a:endParaRPr lang="en-US" altLang="ko-KR" sz="800" b="0" kern="12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2018.09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오렌지라이프생명보험㈜으로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 사명 변경 </a:t>
                      </a:r>
                      <a:endParaRPr lang="en-US" altLang="ko-KR" sz="800" b="0" kern="12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5013168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2019.02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신한금융지주 자회사로 편입</a:t>
                      </a:r>
                      <a:endParaRPr lang="en-US" altLang="ko-KR" sz="800" b="0" kern="12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404466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2019.06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나이스신용평가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 보험금지급능력 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‘AAA(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안정적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)’ 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등급 획득</a:t>
                      </a:r>
                      <a:endParaRPr lang="en-US" altLang="ko-KR" sz="800" b="0" kern="12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2219">
                <a:tc>
                  <a:txBody>
                    <a:bodyPr/>
                    <a:lstStyle/>
                    <a:p>
                      <a:pPr marL="0" marR="0" lvl="0" indent="0" algn="ctr" defTabSz="974293" rtl="0" eaLnBrk="1" fontAlgn="ctr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800" b="1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2020.06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나이스신용평가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 보험금지급능력 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‘AAA(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안정적</a:t>
                      </a:r>
                      <a:r>
                        <a:rPr lang="en-US" altLang="ko-KR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)’ </a:t>
                      </a:r>
                      <a:r>
                        <a:rPr lang="ko-KR" altLang="en-US" sz="800" b="0" kern="12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등급 획득</a:t>
                      </a:r>
                      <a:endParaRPr lang="en-US" altLang="ko-KR" sz="800" b="0" kern="12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511947"/>
                  </a:ext>
                </a:extLst>
              </a:tr>
            </a:tbl>
          </a:graphicData>
        </a:graphic>
      </p:graphicFrame>
      <p:graphicFrame>
        <p:nvGraphicFramePr>
          <p:cNvPr id="49" name="차트 48">
            <a:extLst>
              <a:ext uri="{FF2B5EF4-FFF2-40B4-BE49-F238E27FC236}">
                <a16:creationId xmlns:a16="http://schemas.microsoft.com/office/drawing/2014/main" id="{A48A0EDB-A7AE-45DC-B7F7-DBA235ADA01C}"/>
              </a:ext>
            </a:extLst>
          </p:cNvPr>
          <p:cNvGraphicFramePr/>
          <p:nvPr>
            <p:extLst/>
          </p:nvPr>
        </p:nvGraphicFramePr>
        <p:xfrm>
          <a:off x="5712884" y="1747490"/>
          <a:ext cx="3813997" cy="1455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0" name="차트 49">
            <a:extLst>
              <a:ext uri="{FF2B5EF4-FFF2-40B4-BE49-F238E27FC236}">
                <a16:creationId xmlns:a16="http://schemas.microsoft.com/office/drawing/2014/main" id="{A48A0EDB-A7AE-45DC-B7F7-DBA235ADA01C}"/>
              </a:ext>
            </a:extLst>
          </p:cNvPr>
          <p:cNvGraphicFramePr/>
          <p:nvPr>
            <p:extLst/>
          </p:nvPr>
        </p:nvGraphicFramePr>
        <p:xfrm>
          <a:off x="5711615" y="2429252"/>
          <a:ext cx="3813997" cy="1228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1" name="차트 50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5712883" y="4501234"/>
          <a:ext cx="4085811" cy="2060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2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11381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기준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pic>
        <p:nvPicPr>
          <p:cNvPr id="21" name="그림 33" descr="반투명흰로고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59874" y="5985914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5519913" y="3730473"/>
            <a:ext cx="3859574" cy="1759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주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) </a:t>
            </a:r>
            <a:r>
              <a:rPr lang="ko-KR" alt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업계평균</a:t>
            </a:r>
            <a:r>
              <a:rPr lang="en-US" altLang="ko-KR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: </a:t>
            </a:r>
            <a:r>
              <a:rPr lang="ko-KR" altLang="en-US" sz="80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생명보험업계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전사 기준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(2016,2017: 26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개사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/ 2018~ : 24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개사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)</a:t>
            </a:r>
            <a:endParaRPr lang="ko-KR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원신한 Light" pitchFamily="50" charset="-127"/>
              <a:ea typeface="원신한 Light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476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56</a:t>
            </a:fld>
            <a:endParaRPr lang="ko-KR" altLang="en-US" dirty="0"/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주요 재무 현황</a:t>
            </a:r>
            <a:endParaRPr lang="ko-KR" altLang="en-US" sz="14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8" name="텍스트 개체 틀 18"/>
          <p:cNvSpPr>
            <a:spLocks noGrp="1"/>
          </p:cNvSpPr>
          <p:nvPr>
            <p:ph type="body" idx="13"/>
          </p:nvPr>
        </p:nvSpPr>
        <p:spPr>
          <a:xfrm>
            <a:off x="720295" y="4072030"/>
            <a:ext cx="4500673" cy="291467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500" dirty="0"/>
              <a:t>자산 구조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9" name="텍스트 개체 틀 19"/>
          <p:cNvSpPr>
            <a:spLocks noGrp="1"/>
          </p:cNvSpPr>
          <p:nvPr>
            <p:ph type="body" idx="15"/>
          </p:nvPr>
        </p:nvSpPr>
        <p:spPr>
          <a:xfrm>
            <a:off x="5400994" y="4072030"/>
            <a:ext cx="4500673" cy="291467"/>
          </a:xfrm>
        </p:spPr>
        <p:txBody>
          <a:bodyPr>
            <a:noAutofit/>
          </a:bodyPr>
          <a:lstStyle/>
          <a:p>
            <a:pPr algn="l"/>
            <a:r>
              <a:rPr lang="ko-KR" altLang="en-US" sz="1500" dirty="0"/>
              <a:t>주요 재무 지표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1" name="텍스트 개체 틀 20"/>
          <p:cNvSpPr>
            <a:spLocks noGrp="1"/>
          </p:cNvSpPr>
          <p:nvPr>
            <p:ph type="body" idx="16"/>
          </p:nvPr>
        </p:nvSpPr>
        <p:spPr>
          <a:xfrm>
            <a:off x="720295" y="1358723"/>
            <a:ext cx="4500673" cy="291467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500" dirty="0"/>
              <a:t>손익계산서</a:t>
            </a:r>
            <a:endParaRPr lang="ko-KR" altLang="en-US" sz="14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2" name="텍스트 개체 틀 21"/>
          <p:cNvSpPr>
            <a:spLocks noGrp="1"/>
          </p:cNvSpPr>
          <p:nvPr>
            <p:ph type="body" idx="17"/>
          </p:nvPr>
        </p:nvSpPr>
        <p:spPr>
          <a:xfrm>
            <a:off x="5400994" y="1358723"/>
            <a:ext cx="4500673" cy="291467"/>
          </a:xfrm>
        </p:spPr>
        <p:txBody>
          <a:bodyPr>
            <a:noAutofit/>
          </a:bodyPr>
          <a:lstStyle/>
          <a:p>
            <a:pPr algn="l"/>
            <a:r>
              <a:rPr lang="ko-KR" altLang="en-US" sz="1500" dirty="0"/>
              <a:t>보험계약 현황 </a:t>
            </a:r>
            <a:r>
              <a:rPr lang="ko-KR" altLang="en-US" sz="1200" baseline="60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주</a:t>
            </a:r>
            <a:r>
              <a:rPr lang="en-US" altLang="ko-KR" sz="1200" baseline="60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1)</a:t>
            </a:r>
            <a:endParaRPr lang="ko-KR" altLang="en-US" sz="1400" baseline="60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22" name="그림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95" y="342057"/>
            <a:ext cx="2197904" cy="388209"/>
          </a:xfrm>
          <a:prstGeom prst="rect">
            <a:avLst/>
          </a:prstGeom>
        </p:spPr>
      </p:pic>
      <p:graphicFrame>
        <p:nvGraphicFramePr>
          <p:cNvPr id="24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2237" y="1743124"/>
          <a:ext cx="3960591" cy="1722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9227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670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0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0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341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4604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7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단위</a:t>
                      </a:r>
                      <a:r>
                        <a:rPr lang="en-US" altLang="ko-KR" sz="700" b="0" baseline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 : </a:t>
                      </a:r>
                      <a:r>
                        <a:rPr lang="ko-KR" altLang="en-US" sz="700" b="0" baseline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십억원</a:t>
                      </a:r>
                      <a:r>
                        <a:rPr lang="en-US" altLang="ko-KR" sz="700" b="0" baseline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, %</a:t>
                      </a:r>
                      <a:endParaRPr lang="ko-KR" altLang="en-US" sz="7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24604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 업 이 </a:t>
                      </a:r>
                      <a:r>
                        <a:rPr lang="ko-KR" altLang="en-US" sz="8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익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413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382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460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</a:t>
                      </a:r>
                      <a:r>
                        <a:rPr lang="ko-KR" altLang="en-US" sz="8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 업 수 익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4,342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5,048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4,662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4,456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0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</a:t>
                      </a:r>
                      <a:r>
                        <a:rPr lang="ko-KR" altLang="en-US" sz="8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 업 비 용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3,892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4,635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4,275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4,074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046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 업 외 손 </a:t>
                      </a:r>
                      <a:r>
                        <a:rPr lang="ko-KR" altLang="en-US" sz="8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익</a:t>
                      </a:r>
                      <a:endParaRPr lang="ko-KR" altLang="en-US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-6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046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법인세차감전순이익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413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376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04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당 기 순 이 </a:t>
                      </a:r>
                      <a:r>
                        <a:rPr lang="ko-KR" altLang="en-US" sz="800" dirty="0" err="1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익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1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1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1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1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279</a:t>
                      </a:r>
                      <a:endParaRPr lang="en-US" altLang="ko-KR" sz="800" b="1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</a:tbl>
          </a:graphicData>
        </a:graphic>
      </p:graphicFrame>
      <p:graphicFrame>
        <p:nvGraphicFramePr>
          <p:cNvPr id="25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37624" y="4568045"/>
          <a:ext cx="3960593" cy="1651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0217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702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594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408456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7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단위</a:t>
                      </a:r>
                      <a:r>
                        <a:rPr lang="en-US" altLang="ko-KR" sz="700" b="0" baseline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 : %</a:t>
                      </a:r>
                      <a:endParaRPr lang="ko-KR" altLang="en-US" sz="7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41425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RBC</a:t>
                      </a:r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비율</a:t>
                      </a:r>
                      <a:endParaRPr lang="ko-KR" altLang="en-US" sz="800" baseline="60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455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395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414251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aseline="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ROA</a:t>
                      </a:r>
                      <a:endParaRPr lang="ko-KR" altLang="en-US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1.10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0.66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251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ROE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8.71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8.37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5.87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</a:tbl>
          </a:graphicData>
        </a:graphic>
      </p:graphicFrame>
      <p:graphicFrame>
        <p:nvGraphicFramePr>
          <p:cNvPr id="26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37624" y="1726345"/>
          <a:ext cx="3960593" cy="17223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273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831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0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9973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45090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ko-KR" altLang="en-US" sz="7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단위</a:t>
                      </a:r>
                      <a:r>
                        <a:rPr lang="en-US" altLang="ko-KR" sz="700" b="0" baseline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 : </a:t>
                      </a:r>
                      <a:r>
                        <a:rPr lang="ko-KR" altLang="en-US" sz="700" b="0" baseline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십억원</a:t>
                      </a:r>
                      <a:r>
                        <a:rPr lang="en-US" altLang="ko-KR" sz="700" b="0" baseline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, %</a:t>
                      </a:r>
                      <a:endParaRPr lang="ko-KR" altLang="en-US" sz="7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占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占</a:t>
                      </a:r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654">
                <a:tc rowSpan="6"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일반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계정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latinLnBrk="1"/>
                      <a:r>
                        <a:rPr lang="en-US" altLang="ko-KR" sz="800" baseline="30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</a:t>
                      </a:r>
                      <a:r>
                        <a:rPr lang="ko-KR" altLang="en-US" sz="800" baseline="100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주</a:t>
                      </a:r>
                      <a:r>
                        <a:rPr lang="en-US" altLang="ko-KR" sz="800" baseline="10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2)</a:t>
                      </a:r>
                      <a:endParaRPr lang="ko-KR" altLang="en-US" sz="900" baseline="10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개인보험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3,331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79.2%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3,139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78.7%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184654">
                <a:tc vMerge="1"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</a:t>
                      </a:r>
                      <a:r>
                        <a:rPr lang="ko-KR" altLang="en-US" sz="8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생존보험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303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7.6%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654">
                <a:tc vMerge="1"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</a:t>
                      </a:r>
                      <a:r>
                        <a:rPr lang="ko-KR" altLang="en-US" sz="8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사망보험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1,941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46.1%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1,966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49.3%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654">
                <a:tc vMerge="1"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</a:t>
                      </a:r>
                      <a:r>
                        <a:rPr lang="ko-KR" altLang="en-US" sz="8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생사혼합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23.2%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870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21.8%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654">
                <a:tc vMerge="1"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단체보험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0.0%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654">
                <a:tc vMerge="1"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소    계</a:t>
                      </a: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3,331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79.2%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3,139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78.7%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654">
                <a:tc gridSpan="2"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특</a:t>
                      </a:r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별 계 정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20.8%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848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21.3%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654"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합  계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1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</a:t>
                      </a:r>
                      <a:r>
                        <a:rPr lang="en-US" altLang="ko-KR" sz="800" b="1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4,207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1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1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3,988</a:t>
                      </a:r>
                      <a:endParaRPr lang="en-US" altLang="ko-KR" sz="800" b="1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1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100</a:t>
                      </a:r>
                      <a:endParaRPr lang="en-US" altLang="ko-KR" sz="800" b="1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</a:tbl>
          </a:graphicData>
        </a:graphic>
      </p:graphicFrame>
      <p:graphicFrame>
        <p:nvGraphicFramePr>
          <p:cNvPr id="27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02237" y="4568043"/>
          <a:ext cx="3960594" cy="1651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273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851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4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45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45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4537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35887">
                <a:tc gridSpan="2">
                  <a:txBody>
                    <a:bodyPr/>
                    <a:lstStyle/>
                    <a:p>
                      <a:pPr algn="l" latinLnBrk="1"/>
                      <a:r>
                        <a:rPr lang="ko-KR" altLang="en-US" sz="700" b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단위</a:t>
                      </a:r>
                      <a:r>
                        <a:rPr lang="en-US" altLang="ko-KR" sz="700" b="0" baseline="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 : </a:t>
                      </a:r>
                      <a:r>
                        <a:rPr lang="ko-KR" altLang="en-US" sz="700" b="0" baseline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십억원</a:t>
                      </a:r>
                      <a:endParaRPr lang="ko-KR" altLang="en-US" sz="700" b="0" dirty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2020</a:t>
                      </a:r>
                      <a:endParaRPr lang="en-US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235887">
                <a:tc rowSpan="4"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일반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계정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현금과예치금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661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35887">
                <a:tc vMerge="1"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유 가 증 권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21,864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</a:t>
                      </a:r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23,192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23,416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23,904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887">
                <a:tc vMerge="1">
                  <a:txBody>
                    <a:bodyPr/>
                    <a:lstStyle/>
                    <a:p>
                      <a:pPr latinLnBrk="1"/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 출 채 권</a:t>
                      </a:r>
                      <a:endParaRPr lang="ko-KR" altLang="en-US" sz="8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2,812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</a:t>
                      </a:r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3,239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2,970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3,064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887">
                <a:tc vMerge="1"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dirty="0" smtClean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   타</a:t>
                      </a:r>
                    </a:p>
                  </a:txBody>
                  <a:tcPr marL="91454" marR="91454" marT="0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   </a:t>
                      </a:r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721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5887">
                <a:tc gridSpan="2"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특</a:t>
                      </a:r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별 계 정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</a:t>
                      </a:r>
                      <a:r>
                        <a:rPr lang="en-US" altLang="ko-KR" sz="800" b="0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5,578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</a:t>
                      </a:r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5,123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       </a:t>
                      </a:r>
                      <a:r>
                        <a:rPr lang="en-US" altLang="ko-KR" sz="800" b="0" i="0" u="none" strike="noStrike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5,266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0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5,463</a:t>
                      </a:r>
                      <a:endParaRPr lang="en-US" altLang="ko-KR" sz="800" b="0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887"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800" dirty="0" smtClean="0">
                          <a:solidFill>
                            <a:srgbClr val="021C69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총 자 산</a:t>
                      </a:r>
                      <a:endParaRPr lang="en-US" altLang="ko-KR" sz="800" dirty="0" smtClean="0">
                        <a:solidFill>
                          <a:srgbClr val="021C69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1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</a:t>
                      </a:r>
                      <a:r>
                        <a:rPr lang="en-US" altLang="ko-KR" sz="800" b="1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31,455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1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</a:t>
                      </a:r>
                      <a:r>
                        <a:rPr lang="en-US" altLang="ko-KR" sz="800" b="1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32,744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ko-KR" altLang="en-US" sz="800" b="1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  </a:t>
                      </a:r>
                      <a:r>
                        <a:rPr lang="en-US" altLang="ko-KR" sz="800" b="1" i="0" u="none" strike="noStrike" dirty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32,841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800" b="1" i="0" u="none" strike="noStrike" dirty="0" smtClean="0">
                          <a:solidFill>
                            <a:srgbClr val="021C69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33,814</a:t>
                      </a:r>
                      <a:endParaRPr lang="en-US" altLang="ko-KR" sz="800" b="1" i="0" u="none" strike="noStrike" dirty="0">
                        <a:solidFill>
                          <a:srgbClr val="021C69"/>
                        </a:solidFill>
                        <a:effectLst/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</a:tbl>
          </a:graphicData>
        </a:graphic>
      </p:graphicFrame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5738487" y="3527919"/>
            <a:ext cx="3859550" cy="2907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주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1)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금융감독원 보고서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AH066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작성기준 </a:t>
            </a:r>
            <a:endParaRPr lang="ko-KR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원신한 Light" pitchFamily="50" charset="-127"/>
              <a:ea typeface="원신한 Light" pitchFamily="50" charset="-127"/>
            </a:endParaRPr>
          </a:p>
        </p:txBody>
      </p:sp>
      <p:sp>
        <p:nvSpPr>
          <p:cNvPr id="29" name="Text Box 24"/>
          <p:cNvSpPr txBox="1">
            <a:spLocks noChangeArrowheads="1"/>
          </p:cNvSpPr>
          <p:nvPr/>
        </p:nvSpPr>
        <p:spPr bwMode="auto">
          <a:xfrm>
            <a:off x="902237" y="3527919"/>
            <a:ext cx="4030821" cy="175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주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1)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’17, ’18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년  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IAS39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기준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,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’19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년부터 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IFRS9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기준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902236" y="6295055"/>
            <a:ext cx="4030821" cy="175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주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1)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’17, ’18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년  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IAS39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기준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,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’19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년부터 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IFRS9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기준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5737154" y="6295055"/>
            <a:ext cx="4030821" cy="175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주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1)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생명보험협회 </a:t>
            </a:r>
            <a:r>
              <a:rPr lang="ko-KR" alt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경영공시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작성기준</a:t>
            </a:r>
            <a:endParaRPr lang="ko-KR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원신한 Light" pitchFamily="50" charset="-127"/>
              <a:ea typeface="원신한 Light" pitchFamily="50" charset="-127"/>
            </a:endParaRPr>
          </a:p>
        </p:txBody>
      </p:sp>
      <p:graphicFrame>
        <p:nvGraphicFramePr>
          <p:cNvPr id="32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기준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051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970611"/>
              </p:ext>
            </p:extLst>
          </p:nvPr>
        </p:nvGraphicFramePr>
        <p:xfrm>
          <a:off x="3267130" y="3820167"/>
          <a:ext cx="2592387" cy="2743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신한카드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신한금융투자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신한생명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오렌지라이프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2-06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 err="1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신한캐피탈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신한자산운용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2-08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제주은행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2-09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신한저축은행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49127"/>
                  </a:ext>
                </a:extLst>
              </a:tr>
            </a:tbl>
          </a:graphicData>
        </a:graphic>
      </p:graphicFrame>
      <p:graphicFrame>
        <p:nvGraphicFramePr>
          <p:cNvPr id="6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00568" y="3820167"/>
          <a:ext cx="2592387" cy="2438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2-10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아시아신탁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DS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신한아이타스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신한신용정보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신한대체투자운용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신한리츠운용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 </a:t>
                      </a: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AI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신한벤처투자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4C8DDE-5D5B-497B-A370-E78921CCC1CF}"/>
              </a:ext>
            </a:extLst>
          </p:cNvPr>
          <p:cNvSpPr txBox="1"/>
          <p:nvPr/>
        </p:nvSpPr>
        <p:spPr>
          <a:xfrm>
            <a:off x="3157297" y="2351211"/>
            <a:ext cx="4605151" cy="1200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그룹사</a:t>
            </a:r>
            <a:r>
              <a:rPr lang="ko-KR" altLang="en-US" sz="3600" dirty="0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현황</a:t>
            </a:r>
            <a:endParaRPr lang="en-US" altLang="ko-KR" sz="3600" dirty="0">
              <a:solidFill>
                <a:srgbClr val="096AA7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3600" dirty="0" err="1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신한캐피탈</a:t>
            </a:r>
            <a:endParaRPr lang="ko-KR" altLang="en-US" sz="36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894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직선 연결선 44"/>
          <p:cNvCxnSpPr/>
          <p:nvPr/>
        </p:nvCxnSpPr>
        <p:spPr>
          <a:xfrm flipH="1" flipV="1">
            <a:off x="5387008" y="3910139"/>
            <a:ext cx="4641361" cy="21569"/>
          </a:xfrm>
          <a:prstGeom prst="line">
            <a:avLst/>
          </a:prstGeom>
          <a:ln w="508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그림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97" y="-978462"/>
            <a:ext cx="4326673" cy="3060000"/>
          </a:xfrm>
          <a:prstGeom prst="rect">
            <a:avLst/>
          </a:prstGeom>
        </p:spPr>
      </p:pic>
      <p:sp>
        <p:nvSpPr>
          <p:cNvPr id="92" name="이등변 삼각형 91">
            <a:extLst>
              <a:ext uri="{FF2B5EF4-FFF2-40B4-BE49-F238E27FC236}">
                <a16:creationId xmlns:a16="http://schemas.microsoft.com/office/drawing/2014/main" id="{A81FA571-27B2-4B93-A44A-F6AA88BE97C9}"/>
              </a:ext>
            </a:extLst>
          </p:cNvPr>
          <p:cNvSpPr/>
          <p:nvPr/>
        </p:nvSpPr>
        <p:spPr>
          <a:xfrm>
            <a:off x="5693995" y="1645632"/>
            <a:ext cx="3992759" cy="1920831"/>
          </a:xfrm>
          <a:prstGeom prst="triangle">
            <a:avLst/>
          </a:prstGeom>
          <a:gradFill flip="none" rotWithShape="1">
            <a:gsLst>
              <a:gs pos="13000">
                <a:schemeClr val="bg2"/>
              </a:gs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58</a:t>
            </a:fld>
            <a:endParaRPr lang="ko-KR" altLang="en-US" dirty="0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71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625327" y="1348584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 anchor="b">
            <a:normAutofit lnSpcReduction="10000"/>
          </a:bodyPr>
          <a:lstStyle>
            <a:lvl1pPr indent="0" defTabSz="974293" latinLnBrk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47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/>
            </a:lvl2pPr>
            <a:lvl3pPr marL="97429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/>
            </a:lvl3pPr>
            <a:lvl4pPr marL="146144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4pPr>
            <a:lvl5pPr marL="194858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5pPr>
            <a:lvl6pPr marL="243573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6pPr>
            <a:lvl7pPr marL="292288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7pPr>
            <a:lvl8pPr marL="341002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8pPr>
            <a:lvl9pPr marL="389717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9pPr>
          </a:lstStyle>
          <a:p>
            <a:r>
              <a:rPr lang="ko-KR" altLang="en-US" dirty="0" err="1">
                <a:solidFill>
                  <a:srgbClr val="7F7F7F"/>
                </a:solidFill>
              </a:rPr>
              <a:t>신한캐피탈</a:t>
            </a:r>
            <a:r>
              <a:rPr lang="ko-KR" altLang="en-US" dirty="0"/>
              <a:t> 개요</a:t>
            </a:r>
          </a:p>
        </p:txBody>
      </p:sp>
      <p:sp>
        <p:nvSpPr>
          <p:cNvPr id="72" name="텍스트 개체 틀 8"/>
          <p:cNvSpPr txBox="1">
            <a:spLocks/>
          </p:cNvSpPr>
          <p:nvPr/>
        </p:nvSpPr>
        <p:spPr>
          <a:xfrm>
            <a:off x="5395049" y="1348584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 anchor="b">
            <a:normAutofit lnSpcReduction="10000"/>
          </a:bodyPr>
          <a:lstStyle>
            <a:defPPr>
              <a:defRPr lang="en-US"/>
            </a:defPPr>
            <a:lvl1pPr indent="0" defTabSz="974293" latinLnBrk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47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/>
            </a:lvl2pPr>
            <a:lvl3pPr marL="97429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/>
            </a:lvl3pPr>
            <a:lvl4pPr marL="146144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4pPr>
            <a:lvl5pPr marL="194858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5pPr>
            <a:lvl6pPr marL="243573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6pPr>
            <a:lvl7pPr marL="292288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7pPr>
            <a:lvl8pPr marL="341002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8pPr>
            <a:lvl9pPr marL="389717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9pPr>
          </a:lstStyle>
          <a:p>
            <a:r>
              <a:rPr lang="ko-KR" altLang="en-US"/>
              <a:t>비전 및 전략 방향</a:t>
            </a:r>
            <a:endParaRPr lang="ko-KR" altLang="en-US" dirty="0"/>
          </a:p>
        </p:txBody>
      </p: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15AB5504-C1A6-45A4-92AC-A1E73DF996C4}"/>
              </a:ext>
            </a:extLst>
          </p:cNvPr>
          <p:cNvGrpSpPr/>
          <p:nvPr/>
        </p:nvGrpSpPr>
        <p:grpSpPr>
          <a:xfrm>
            <a:off x="5689197" y="3195298"/>
            <a:ext cx="4001288" cy="1126935"/>
            <a:chOff x="3203380" y="2863851"/>
            <a:chExt cx="4213614" cy="1126767"/>
          </a:xfrm>
        </p:grpSpPr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6CBE076D-FB32-4BD3-B105-E20C33953122}"/>
                </a:ext>
              </a:extLst>
            </p:cNvPr>
            <p:cNvGrpSpPr/>
            <p:nvPr/>
          </p:nvGrpSpPr>
          <p:grpSpPr>
            <a:xfrm>
              <a:off x="3203380" y="3126106"/>
              <a:ext cx="4213614" cy="864512"/>
              <a:chOff x="3217033" y="3126106"/>
              <a:chExt cx="4213614" cy="864512"/>
            </a:xfrm>
          </p:grpSpPr>
          <p:sp>
            <p:nvSpPr>
              <p:cNvPr id="78" name="직사각형 77">
                <a:extLst>
                  <a:ext uri="{FF2B5EF4-FFF2-40B4-BE49-F238E27FC236}">
                    <a16:creationId xmlns:a16="http://schemas.microsoft.com/office/drawing/2014/main" id="{AA23FB38-7193-4284-AA1F-EF7209E956B2}"/>
                  </a:ext>
                </a:extLst>
              </p:cNvPr>
              <p:cNvSpPr/>
              <p:nvPr/>
            </p:nvSpPr>
            <p:spPr>
              <a:xfrm>
                <a:off x="3217033" y="3230879"/>
                <a:ext cx="4213614" cy="75973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0" name="직사각형 79">
                <a:extLst>
                  <a:ext uri="{FF2B5EF4-FFF2-40B4-BE49-F238E27FC236}">
                    <a16:creationId xmlns:a16="http://schemas.microsoft.com/office/drawing/2014/main" id="{38E4A52A-A3AC-44B1-834B-EBD768F92ED6}"/>
                  </a:ext>
                </a:extLst>
              </p:cNvPr>
              <p:cNvSpPr/>
              <p:nvPr/>
            </p:nvSpPr>
            <p:spPr>
              <a:xfrm>
                <a:off x="4598382" y="3126106"/>
                <a:ext cx="1450916" cy="209551"/>
              </a:xfrm>
              <a:prstGeom prst="rect">
                <a:avLst/>
              </a:prstGeom>
              <a:solidFill>
                <a:srgbClr val="00428E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ko-KR" altLang="en-US" sz="1000" dirty="0">
                    <a:solidFill>
                      <a:schemeClr val="bg1"/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</a:rPr>
                  <a:t>전략방향</a:t>
                </a:r>
              </a:p>
            </p:txBody>
          </p:sp>
        </p:grpSp>
        <p:cxnSp>
          <p:nvCxnSpPr>
            <p:cNvPr id="77" name="직선 화살표 연결선 76">
              <a:extLst>
                <a:ext uri="{FF2B5EF4-FFF2-40B4-BE49-F238E27FC236}">
                  <a16:creationId xmlns:a16="http://schemas.microsoft.com/office/drawing/2014/main" id="{B1566355-8AD9-48DB-A0DB-0B6600E19A5A}"/>
                </a:ext>
              </a:extLst>
            </p:cNvPr>
            <p:cNvCxnSpPr>
              <a:stCxn id="80" idx="0"/>
            </p:cNvCxnSpPr>
            <p:nvPr/>
          </p:nvCxnSpPr>
          <p:spPr>
            <a:xfrm flipV="1">
              <a:off x="5310187" y="2863851"/>
              <a:ext cx="0" cy="262255"/>
            </a:xfrm>
            <a:prstGeom prst="straightConnector1">
              <a:avLst/>
            </a:prstGeom>
            <a:ln w="12700">
              <a:solidFill>
                <a:srgbClr val="00428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6CBE076D-FB32-4BD3-B105-E20C33953122}"/>
              </a:ext>
            </a:extLst>
          </p:cNvPr>
          <p:cNvGrpSpPr/>
          <p:nvPr/>
        </p:nvGrpSpPr>
        <p:grpSpPr>
          <a:xfrm>
            <a:off x="5687283" y="2327528"/>
            <a:ext cx="4001288" cy="809072"/>
            <a:chOff x="3217033" y="3126106"/>
            <a:chExt cx="4213614" cy="808951"/>
          </a:xfrm>
        </p:grpSpPr>
        <p:sp>
          <p:nvSpPr>
            <p:cNvPr id="85" name="직사각형 84">
              <a:extLst>
                <a:ext uri="{FF2B5EF4-FFF2-40B4-BE49-F238E27FC236}">
                  <a16:creationId xmlns:a16="http://schemas.microsoft.com/office/drawing/2014/main" id="{AA23FB38-7193-4284-AA1F-EF7209E956B2}"/>
                </a:ext>
              </a:extLst>
            </p:cNvPr>
            <p:cNvSpPr/>
            <p:nvPr/>
          </p:nvSpPr>
          <p:spPr>
            <a:xfrm>
              <a:off x="3217033" y="3230880"/>
              <a:ext cx="4213614" cy="70417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021C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38E4A52A-A3AC-44B1-834B-EBD768F92ED6}"/>
                </a:ext>
              </a:extLst>
            </p:cNvPr>
            <p:cNvSpPr/>
            <p:nvPr/>
          </p:nvSpPr>
          <p:spPr>
            <a:xfrm>
              <a:off x="4598382" y="3126106"/>
              <a:ext cx="1450916" cy="209551"/>
            </a:xfrm>
            <a:prstGeom prst="rect">
              <a:avLst/>
            </a:prstGeom>
            <a:solidFill>
              <a:srgbClr val="00428E"/>
            </a:solidFill>
            <a:ln w="6350">
              <a:solidFill>
                <a:srgbClr val="021C6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1100"/>
                </a:lnSpc>
              </a:pPr>
              <a:r>
                <a:rPr lang="ko-KR" altLang="en-US" sz="1000" dirty="0">
                  <a:solidFill>
                    <a:schemeClr val="bg1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전략목표</a:t>
              </a:r>
            </a:p>
          </p:txBody>
        </p:sp>
      </p:grpSp>
      <p:sp>
        <p:nvSpPr>
          <p:cNvPr id="89" name="Rectangle 74"/>
          <p:cNvSpPr>
            <a:spLocks noChangeArrowheads="1"/>
          </p:cNvSpPr>
          <p:nvPr/>
        </p:nvSpPr>
        <p:spPr bwMode="gray">
          <a:xfrm>
            <a:off x="5478182" y="4546692"/>
            <a:ext cx="441045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ts val="1515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</a:pP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신한캐피탈은 신한금융그룹의 </a:t>
            </a:r>
            <a: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‘World Class Financial Group’</a:t>
            </a: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이라는 </a:t>
            </a:r>
            <a: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비전과</a:t>
            </a:r>
            <a: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‘</a:t>
            </a: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대한민국 </a:t>
            </a:r>
            <a: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등 금융 브랜드 확립</a:t>
            </a:r>
            <a: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이라는 전략 목표 달성에 </a:t>
            </a:r>
            <a: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주도적인 역할을 수행하고자 </a:t>
            </a:r>
            <a:r>
              <a:rPr lang="en-US" altLang="ko-KR" sz="1050" b="1" spc="-30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050" b="1" spc="-30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금융시장을 선도하는 대한민국 대표 </a:t>
            </a:r>
            <a:endParaRPr lang="en-US" altLang="ko-KR" sz="1050" b="1" spc="-30" dirty="0" smtClean="0">
              <a:solidFill>
                <a:srgbClr val="0083CD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fontAlgn="base">
              <a:lnSpc>
                <a:spcPts val="1515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</a:pPr>
            <a:r>
              <a:rPr lang="ko-KR" altLang="en-US" sz="1050" b="1" spc="-30" dirty="0" smtClean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여신전문회사</a:t>
            </a:r>
            <a:r>
              <a:rPr lang="en-US" altLang="ko-KR" sz="1050" b="1" spc="-30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</a:t>
            </a: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라는 신한캐피탈의 비전을 설정하였습니다</a:t>
            </a:r>
            <a: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  <a:p>
            <a:pPr algn="ctr" fontAlgn="base">
              <a:lnSpc>
                <a:spcPts val="1515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</a:pPr>
            <a:endParaRPr lang="en-US" altLang="ko-KR" sz="1050" spc="-30" dirty="0">
              <a:solidFill>
                <a:srgbClr val="00206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 fontAlgn="base">
              <a:lnSpc>
                <a:spcPts val="1515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</a:pPr>
            <a:r>
              <a:rPr lang="en-US" altLang="ko-KR" sz="1050" spc="-3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2020</a:t>
            </a:r>
            <a:r>
              <a:rPr lang="ko-KR" altLang="en-US" sz="1050" spc="-3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년에는 </a:t>
            </a:r>
            <a:r>
              <a:rPr lang="en-US" altLang="ko-KR" sz="1050" b="1" spc="-30" dirty="0" smtClean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“</a:t>
            </a:r>
            <a:r>
              <a:rPr lang="ko-KR" altLang="en-US" sz="1050" b="1" spc="-30" dirty="0" smtClean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투자</a:t>
            </a:r>
            <a:r>
              <a:rPr lang="en-US" altLang="ko-KR" sz="1050" b="1" spc="-30" dirty="0" smtClean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·IB·</a:t>
            </a:r>
            <a:r>
              <a:rPr lang="ko-KR" altLang="en-US" sz="1050" b="1" spc="-30" dirty="0" smtClean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기업금융 </a:t>
            </a:r>
            <a:r>
              <a:rPr lang="en-US" altLang="ko-KR" sz="1050" b="1" spc="-30" dirty="0" smtClean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EXPERT COMPANY”</a:t>
            </a:r>
            <a:r>
              <a:rPr lang="ko-KR" altLang="en-US" sz="1050" spc="-3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라는 </a:t>
            </a: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전</a:t>
            </a:r>
            <a:r>
              <a:rPr lang="ko-KR" altLang="en-US" sz="1050" spc="-3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략목표 아래</a:t>
            </a:r>
            <a:r>
              <a:rPr lang="en-US" altLang="ko-KR" sz="1050" spc="-3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</a:p>
          <a:p>
            <a:pPr algn="ctr" fontAlgn="base">
              <a:lnSpc>
                <a:spcPts val="1515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</a:pPr>
            <a:r>
              <a:rPr lang="ko-KR" altLang="en-US" sz="1050" spc="-3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준비된 </a:t>
            </a: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인재</a:t>
            </a:r>
            <a: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(M)</a:t>
            </a: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들이 모여 기회를 포착하기 위해 끊임없이 도전</a:t>
            </a:r>
            <a: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(O)</a:t>
            </a: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하고</a:t>
            </a:r>
            <a: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</a:t>
            </a:r>
          </a:p>
          <a:p>
            <a:pPr algn="ctr" fontAlgn="base">
              <a:lnSpc>
                <a:spcPts val="1515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</a:pP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가치 창출을 통하여 시장을 선도</a:t>
            </a:r>
            <a: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(V)</a:t>
            </a: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하며</a:t>
            </a:r>
            <a: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50" spc="-30" dirty="0" err="1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지속가능한</a:t>
            </a:r>
            <a:r>
              <a:rPr lang="ko-KR" altLang="en-US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본질적 성장을 추구</a:t>
            </a:r>
            <a:r>
              <a:rPr lang="en-US" altLang="ko-KR" sz="1050" spc="-3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(E)</a:t>
            </a:r>
          </a:p>
          <a:p>
            <a:pPr algn="ctr" fontAlgn="base">
              <a:lnSpc>
                <a:spcPts val="1515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</a:pPr>
            <a:r>
              <a:rPr lang="ko-KR" altLang="en-US" sz="1050" spc="-3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하는 전략방향을</a:t>
            </a:r>
            <a:r>
              <a:rPr lang="en-US" altLang="ko-KR" sz="1050" spc="-3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(MOVE)</a:t>
            </a:r>
            <a:r>
              <a:rPr lang="ko-KR" altLang="en-US" sz="1050" spc="-3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을 수립하여 </a:t>
            </a:r>
            <a:r>
              <a:rPr lang="en-US" altLang="ko-KR" sz="1050" spc="-3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spc="-3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spc="-3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소기의 성과를 달성하고자 노력할 것입니다</a:t>
            </a:r>
            <a:r>
              <a:rPr lang="en-US" altLang="ko-KR" sz="1050" spc="-3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endParaRPr lang="zh-CN" altLang="en-US" sz="1050" dirty="0">
              <a:solidFill>
                <a:srgbClr val="00206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5541386" y="1901585"/>
            <a:ext cx="4332603" cy="271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400"/>
              </a:lnSpc>
              <a:spcAft>
                <a:spcPts val="500"/>
              </a:spcAft>
              <a:defRPr sz="1100">
                <a:solidFill>
                  <a:srgbClr val="E5572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r>
              <a:rPr lang="ko-KR" altLang="en-US" dirty="0"/>
              <a:t>금융시장을 선도하는 대한민국 대표 여신전문회사</a:t>
            </a:r>
          </a:p>
        </p:txBody>
      </p:sp>
      <p:sp>
        <p:nvSpPr>
          <p:cNvPr id="94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663873" y="3591272"/>
            <a:ext cx="4502187" cy="292144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11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주요 연혁</a:t>
            </a:r>
          </a:p>
        </p:txBody>
      </p:sp>
      <p:sp>
        <p:nvSpPr>
          <p:cNvPr id="36" name="Rectangle 74"/>
          <p:cNvSpPr>
            <a:spLocks noChangeArrowheads="1"/>
          </p:cNvSpPr>
          <p:nvPr/>
        </p:nvSpPr>
        <p:spPr bwMode="gray">
          <a:xfrm>
            <a:off x="735649" y="1674703"/>
            <a:ext cx="2808825" cy="207476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98987" rIns="49493" bIns="49493"/>
          <a:lstStyle/>
          <a:p>
            <a:pPr marL="132319" eaLnBrk="0" fontAlgn="base" latinLnBrk="0" hangingPunc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</a:pPr>
            <a:r>
              <a:rPr lang="ko-KR" altLang="en-US" sz="1100" dirty="0">
                <a:solidFill>
                  <a:srgbClr val="00339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설립</a:t>
            </a:r>
            <a:r>
              <a:rPr lang="en-US" altLang="zh-CN" sz="1100" dirty="0">
                <a:solidFill>
                  <a:srgbClr val="00339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en-US" altLang="zh-CN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1991</a:t>
            </a:r>
            <a:r>
              <a:rPr lang="ko-KR" altLang="en-US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en-US" altLang="ko-KR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4</a:t>
            </a:r>
            <a:r>
              <a:rPr lang="ko-KR" altLang="en-US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월 </a:t>
            </a:r>
            <a:r>
              <a:rPr lang="en-US" altLang="ko-KR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19</a:t>
            </a:r>
            <a:r>
              <a:rPr lang="ko-KR" altLang="en-US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일</a:t>
            </a:r>
            <a:endParaRPr lang="zh-CN" altLang="en-US" sz="1100" dirty="0">
              <a:solidFill>
                <a:prstClr val="black"/>
              </a:solidFill>
              <a:latin typeface="원신한 Light" panose="020B0303000000000000" pitchFamily="50" charset="-127"/>
              <a:ea typeface="-윤고딕360" pitchFamily="18" charset="-127"/>
            </a:endParaRPr>
          </a:p>
          <a:p>
            <a:pPr marL="132319" eaLnBrk="0" fontAlgn="base" latinLnBrk="0" hangingPunc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</a:pPr>
            <a:r>
              <a:rPr lang="ko-KR" altLang="en-US" sz="1100" dirty="0">
                <a:solidFill>
                  <a:srgbClr val="00339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영업점</a:t>
            </a:r>
            <a:r>
              <a:rPr lang="en-US" altLang="zh-CN" sz="1100" dirty="0">
                <a:solidFill>
                  <a:srgbClr val="00339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본사 </a:t>
            </a:r>
            <a:r>
              <a:rPr lang="en-US" altLang="zh-CN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서울</a:t>
            </a:r>
            <a:r>
              <a:rPr lang="en-US" altLang="ko-KR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 </a:t>
            </a:r>
            <a:r>
              <a:rPr lang="en-US" altLang="ko-KR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           </a:t>
            </a:r>
            <a:r>
              <a:rPr lang="ko-KR" altLang="en-US" sz="11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지점 </a:t>
            </a:r>
            <a:r>
              <a:rPr lang="en-US" altLang="ko-KR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강남</a:t>
            </a:r>
            <a:r>
              <a:rPr lang="en-US" altLang="ko-KR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여의도</a:t>
            </a:r>
            <a:r>
              <a:rPr lang="en-US" altLang="ko-KR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부산</a:t>
            </a:r>
            <a:r>
              <a:rPr lang="en-US" altLang="ko-KR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안산</a:t>
            </a:r>
            <a:r>
              <a:rPr lang="en-US" altLang="ko-KR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대전</a:t>
            </a:r>
            <a:r>
              <a:rPr lang="en-US" altLang="ko-KR" sz="8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  <a:p>
            <a:pPr marL="132319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00008A"/>
              </a:buClr>
              <a:buSzPct val="100000"/>
            </a:pPr>
            <a:r>
              <a:rPr lang="ko-KR" altLang="en-US" sz="1100" dirty="0">
                <a:solidFill>
                  <a:srgbClr val="00339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주요 사업 영역</a:t>
            </a:r>
            <a:r>
              <a:rPr lang="en-US" altLang="ko-KR" sz="1100" dirty="0">
                <a:solidFill>
                  <a:srgbClr val="00339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</a:p>
          <a:p>
            <a:pPr marL="303786" indent="-171467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00008A"/>
              </a:buClr>
              <a:buSzPct val="100000"/>
              <a:buFont typeface="Arial" panose="020B0604020202020204" pitchFamily="34" charset="0"/>
              <a:buChar char="•"/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자동차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기계기구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의료기기 등의 시설 대여</a:t>
            </a: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286979" indent="-154659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00008A"/>
              </a:buClr>
              <a:buSzPct val="100000"/>
              <a:buFont typeface="Arial" charset="0"/>
              <a:buChar char="•"/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할부금융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신기술사업금융</a:t>
            </a:r>
            <a:r>
              <a:rPr lang="en-US" altLang="zh-CN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</a:p>
          <a:p>
            <a:pPr marL="286979" indent="-154659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00008A"/>
              </a:buClr>
              <a:buSzPct val="100000"/>
              <a:buFont typeface="Arial" charset="0"/>
              <a:buChar char="•"/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일반대출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-윤고딕360" pitchFamily="18" charset="-127"/>
              </a:rPr>
              <a:t>,</a:t>
            </a:r>
            <a:r>
              <a:rPr lang="en-US" altLang="zh-CN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부동산 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PF, </a:t>
            </a:r>
            <a:r>
              <a:rPr lang="ko-KR" altLang="en-US" sz="900" dirty="0" err="1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팩토링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등 </a:t>
            </a:r>
          </a:p>
          <a:p>
            <a:pPr marL="286979" indent="-154659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00008A"/>
              </a:buClr>
              <a:buSzPct val="100000"/>
              <a:buFont typeface="Arial" charset="0"/>
              <a:buChar char="•"/>
            </a:pP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기업구조조정 관련 업무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조합</a:t>
            </a:r>
            <a:r>
              <a:rPr lang="en-US" altLang="ko-KR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PEF </a:t>
            </a:r>
            <a:r>
              <a:rPr lang="ko-KR" altLang="en-US" sz="9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등에 대한 투자 </a:t>
            </a:r>
          </a:p>
          <a:p>
            <a:pPr marL="132319" eaLnBrk="0" fontAlgn="base" latinLnBrk="0" hangingPunct="0">
              <a:lnSpc>
                <a:spcPct val="11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</a:pPr>
            <a:endParaRPr lang="en-US" altLang="ko-KR" sz="9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3609622" y="1721955"/>
            <a:ext cx="0" cy="162779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38E4A52A-A3AC-44B1-834B-EBD768F92ED6}"/>
              </a:ext>
            </a:extLst>
          </p:cNvPr>
          <p:cNvSpPr/>
          <p:nvPr/>
        </p:nvSpPr>
        <p:spPr>
          <a:xfrm>
            <a:off x="6999025" y="1620277"/>
            <a:ext cx="1377804" cy="209582"/>
          </a:xfrm>
          <a:prstGeom prst="rect">
            <a:avLst/>
          </a:prstGeom>
          <a:noFill/>
          <a:ln w="6350">
            <a:solidFill>
              <a:srgbClr val="E55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100"/>
              </a:lnSpc>
            </a:pPr>
            <a:r>
              <a:rPr lang="ko-KR" altLang="en-US" sz="1000" dirty="0">
                <a:solidFill>
                  <a:srgbClr val="E5572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비전</a:t>
            </a:r>
          </a:p>
        </p:txBody>
      </p:sp>
      <p:graphicFrame>
        <p:nvGraphicFramePr>
          <p:cNvPr id="33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98879" y="1688804"/>
          <a:ext cx="1414720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72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자본총계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11,913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r>
                        <a:rPr lang="en-US" altLang="ko-KR" sz="7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</a:t>
                      </a:r>
                      <a:r>
                        <a:rPr lang="ko-KR" altLang="en-US" sz="7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납입자본금 </a:t>
                      </a:r>
                      <a:r>
                        <a:rPr lang="en-US" altLang="ko-KR" sz="7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1,800</a:t>
                      </a:r>
                      <a:r>
                        <a:rPr lang="ko-KR" altLang="en-US" sz="7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r>
                        <a:rPr lang="en-US" altLang="ko-KR" sz="7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lang="ko-KR" altLang="en-US" sz="7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34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14565" y="2738326"/>
          <a:ext cx="1308205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205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8.9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37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9299" y="3919288"/>
          <a:ext cx="4319616" cy="2547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991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3599625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2865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1991.04</a:t>
                      </a:r>
                    </a:p>
                  </a:txBody>
                  <a:tcPr marL="71530" marR="35765" marT="44200" marB="442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신한리스</a:t>
                      </a:r>
                      <a:r>
                        <a:rPr lang="ko-KR" altLang="en-US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설립</a:t>
                      </a: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19326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1994.10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코스닥 등록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68059"/>
                  </a:ext>
                </a:extLst>
              </a:tr>
              <a:tr h="19326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1999.05</a:t>
                      </a:r>
                      <a:endParaRPr kumimoji="0" lang="ko-KR" altLang="en-US" sz="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신한캐피탈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사명 변경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할부금융업 등록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19326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2000.08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신기술사업 등록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500685"/>
                  </a:ext>
                </a:extLst>
              </a:tr>
              <a:tr h="19326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2001.09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신한금융지주회사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자회사 편입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코스닥 등록 폐지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779593"/>
                  </a:ext>
                </a:extLst>
              </a:tr>
              <a:tr h="19326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2002.09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기업구조조정전문회사 등록</a:t>
                      </a:r>
                    </a:p>
                  </a:txBody>
                  <a:tcPr marL="107295" marR="0" marT="34803" marB="34803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898109"/>
                  </a:ext>
                </a:extLst>
              </a:tr>
              <a:tr h="19326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2004.04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회사채 신용등급 상향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(A → A+)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6449123"/>
                  </a:ext>
                </a:extLst>
              </a:tr>
              <a:tr h="19326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2006.11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회사채 신용등급 상향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(A+ → AA-)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731047"/>
                  </a:ext>
                </a:extLst>
              </a:tr>
              <a:tr h="19326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2007.11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자본금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1,000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억원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유상증자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신한금융지주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897733"/>
                  </a:ext>
                </a:extLst>
              </a:tr>
              <a:tr h="19326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2014.05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차세대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IT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시스템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WINK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오픈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306673"/>
                  </a:ext>
                </a:extLst>
              </a:tr>
              <a:tr h="19326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2018.06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비대면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모바일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시스템 오픈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394519"/>
                  </a:ext>
                </a:extLst>
              </a:tr>
              <a:tr h="19326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2019.06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환경경영체계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(ISO14001)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인증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  <a:tr h="19326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2020.05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여의도금융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센터 개점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7796908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585DE6E6-0F5E-4C61-B959-22FF52B6B201}"/>
              </a:ext>
            </a:extLst>
          </p:cNvPr>
          <p:cNvSpPr txBox="1"/>
          <p:nvPr/>
        </p:nvSpPr>
        <p:spPr>
          <a:xfrm>
            <a:off x="5689100" y="2587871"/>
            <a:ext cx="3997655" cy="430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1">
              <a:defRPr/>
            </a:pPr>
            <a:r>
              <a:rPr lang="ko-KR" altLang="en-US" sz="1100" b="1" u="sng" dirty="0" smtClean="0">
                <a:solidFill>
                  <a:srgbClr val="1F497D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투자 </a:t>
            </a:r>
            <a:r>
              <a:rPr lang="en-US" altLang="ko-KR" sz="1100" b="1" u="sng" dirty="0" smtClean="0">
                <a:solidFill>
                  <a:srgbClr val="1F497D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· IB </a:t>
            </a:r>
            <a:r>
              <a:rPr lang="en-US" altLang="ko-KR" sz="1100" b="1" u="sng" dirty="0">
                <a:solidFill>
                  <a:srgbClr val="1F497D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· </a:t>
            </a:r>
            <a:r>
              <a:rPr lang="ko-KR" altLang="en-US" sz="1100" b="1" u="sng" dirty="0" smtClean="0">
                <a:solidFill>
                  <a:srgbClr val="1F497D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기업금융</a:t>
            </a:r>
            <a:endParaRPr lang="en-US" altLang="ko-KR" sz="1100" b="1" u="sng" dirty="0">
              <a:solidFill>
                <a:srgbClr val="1F497D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  <a:p>
            <a:pPr algn="ctr" defTabSz="914491">
              <a:defRPr/>
            </a:pPr>
            <a:r>
              <a:rPr lang="en-US" altLang="ko-KR" sz="1100" b="1" i="1" u="sng" dirty="0" smtClean="0">
                <a:solidFill>
                  <a:srgbClr val="F79646">
                    <a:lumMod val="75000"/>
                  </a:srgb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EXPERT COMPANY</a:t>
            </a:r>
            <a:endParaRPr lang="ko-KR" altLang="en-US" sz="1100" b="1" i="1" u="sng" dirty="0">
              <a:solidFill>
                <a:srgbClr val="F79646">
                  <a:lumMod val="75000"/>
                </a:srgb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268637"/>
              </p:ext>
            </p:extLst>
          </p:nvPr>
        </p:nvGraphicFramePr>
        <p:xfrm>
          <a:off x="5732488" y="3822416"/>
          <a:ext cx="3898972" cy="4883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4743">
                  <a:extLst>
                    <a:ext uri="{9D8B030D-6E8A-4147-A177-3AD203B41FA5}">
                      <a16:colId xmlns:a16="http://schemas.microsoft.com/office/drawing/2014/main" val="1172700451"/>
                    </a:ext>
                  </a:extLst>
                </a:gridCol>
                <a:gridCol w="974743">
                  <a:extLst>
                    <a:ext uri="{9D8B030D-6E8A-4147-A177-3AD203B41FA5}">
                      <a16:colId xmlns:a16="http://schemas.microsoft.com/office/drawing/2014/main" val="823163354"/>
                    </a:ext>
                  </a:extLst>
                </a:gridCol>
                <a:gridCol w="974743">
                  <a:extLst>
                    <a:ext uri="{9D8B030D-6E8A-4147-A177-3AD203B41FA5}">
                      <a16:colId xmlns:a16="http://schemas.microsoft.com/office/drawing/2014/main" val="740046923"/>
                    </a:ext>
                  </a:extLst>
                </a:gridCol>
                <a:gridCol w="974743">
                  <a:extLst>
                    <a:ext uri="{9D8B030D-6E8A-4147-A177-3AD203B41FA5}">
                      <a16:colId xmlns:a16="http://schemas.microsoft.com/office/drawing/2014/main" val="3848777491"/>
                    </a:ext>
                  </a:extLst>
                </a:gridCol>
              </a:tblGrid>
              <a:tr h="48837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rgbClr val="E55729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M</a:t>
                      </a:r>
                      <a:r>
                        <a:rPr lang="en-US" altLang="ko-KR" sz="11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otivation </a:t>
                      </a:r>
                      <a:br>
                        <a:rPr lang="en-US" altLang="ko-KR" sz="11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11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동기부여</a:t>
                      </a:r>
                      <a:endParaRPr lang="ko-KR" altLang="en-US" sz="1100" dirty="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27" marB="45727" anchor="ctr"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50" baseline="0" dirty="0" smtClean="0">
                          <a:solidFill>
                            <a:srgbClr val="E55729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O</a:t>
                      </a:r>
                      <a:r>
                        <a:rPr lang="en-US" altLang="ko-KR" sz="1100" spc="-50" baseline="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pportunity </a:t>
                      </a:r>
                      <a:r>
                        <a:rPr lang="en-US" altLang="ko-KR" sz="11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/>
                      </a:r>
                      <a:br>
                        <a:rPr lang="en-US" altLang="ko-KR" sz="11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1100" dirty="0" err="1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기회포착</a:t>
                      </a:r>
                      <a:endParaRPr lang="ko-KR" altLang="en-US" sz="1100" dirty="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45727" marB="45727" anchor="ctr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pc="-100" baseline="0" dirty="0" smtClean="0">
                          <a:solidFill>
                            <a:srgbClr val="E55729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V</a:t>
                      </a:r>
                      <a:r>
                        <a:rPr lang="en-US" altLang="ko-KR" sz="1050" spc="-100" baseline="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alue-creator</a:t>
                      </a:r>
                      <a:br>
                        <a:rPr lang="en-US" altLang="ko-KR" sz="1050" spc="-100" baseline="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1100" kern="12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가치창출</a:t>
                      </a:r>
                      <a:endParaRPr lang="ko-KR" altLang="en-US" sz="1100" kern="1200" dirty="0">
                        <a:solidFill>
                          <a:srgbClr val="00428E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</a:txBody>
                  <a:tcPr marL="91454" marR="91454" marT="45727" marB="45727" anchor="ctr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dirty="0" smtClean="0">
                          <a:solidFill>
                            <a:srgbClr val="E55729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E</a:t>
                      </a:r>
                      <a:r>
                        <a:rPr lang="en-US" altLang="ko-KR" sz="11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ssence </a:t>
                      </a:r>
                      <a:br>
                        <a:rPr lang="en-US" altLang="ko-KR" sz="110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1100" spc="-50" baseline="0" dirty="0" smtClean="0">
                          <a:solidFill>
                            <a:srgbClr val="00428E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지속가능경영</a:t>
                      </a:r>
                    </a:p>
                  </a:txBody>
                  <a:tcPr marL="91454" marR="91454" marT="45727" marB="45727" anchor="ctr">
                    <a:lnL w="190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054904719"/>
                  </a:ext>
                </a:extLst>
              </a:tr>
            </a:tbl>
          </a:graphicData>
        </a:graphic>
      </p:graphicFrame>
      <p:sp>
        <p:nvSpPr>
          <p:cNvPr id="46" name="직사각형 45">
            <a:extLst>
              <a:ext uri="{FF2B5EF4-FFF2-40B4-BE49-F238E27FC236}">
                <a16:creationId xmlns:a16="http://schemas.microsoft.com/office/drawing/2014/main" id="{38E4A52A-A3AC-44B1-834B-EBD768F92ED6}"/>
              </a:ext>
            </a:extLst>
          </p:cNvPr>
          <p:cNvSpPr/>
          <p:nvPr/>
        </p:nvSpPr>
        <p:spPr>
          <a:xfrm>
            <a:off x="6139073" y="3698725"/>
            <a:ext cx="153870" cy="157463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100"/>
              </a:lnSpc>
            </a:pPr>
            <a:r>
              <a:rPr lang="en-US" altLang="ko-KR" sz="800" dirty="0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M</a:t>
            </a:r>
            <a:endParaRPr lang="ko-KR" altLang="en-US" sz="8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38E4A52A-A3AC-44B1-834B-EBD768F92ED6}"/>
              </a:ext>
            </a:extLst>
          </p:cNvPr>
          <p:cNvSpPr/>
          <p:nvPr/>
        </p:nvSpPr>
        <p:spPr>
          <a:xfrm>
            <a:off x="7119898" y="3698725"/>
            <a:ext cx="153870" cy="157463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100"/>
              </a:lnSpc>
            </a:pPr>
            <a:r>
              <a:rPr lang="en-US" altLang="ko-KR" sz="800" dirty="0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O</a:t>
            </a:r>
            <a:endParaRPr lang="ko-KR" altLang="en-US" sz="8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38E4A52A-A3AC-44B1-834B-EBD768F92ED6}"/>
              </a:ext>
            </a:extLst>
          </p:cNvPr>
          <p:cNvSpPr/>
          <p:nvPr/>
        </p:nvSpPr>
        <p:spPr>
          <a:xfrm>
            <a:off x="9081547" y="3698725"/>
            <a:ext cx="153870" cy="157463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100"/>
              </a:lnSpc>
            </a:pPr>
            <a:r>
              <a:rPr lang="en-US" altLang="ko-KR" sz="800" dirty="0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E</a:t>
            </a:r>
            <a:endParaRPr lang="ko-KR" altLang="en-US" sz="8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38E4A52A-A3AC-44B1-834B-EBD768F92ED6}"/>
              </a:ext>
            </a:extLst>
          </p:cNvPr>
          <p:cNvSpPr/>
          <p:nvPr/>
        </p:nvSpPr>
        <p:spPr>
          <a:xfrm>
            <a:off x="8100723" y="3698725"/>
            <a:ext cx="153870" cy="157463"/>
          </a:xfrm>
          <a:prstGeom prst="rect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100"/>
              </a:lnSpc>
            </a:pPr>
            <a:r>
              <a:rPr lang="en-US" altLang="ko-KR" sz="800" dirty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V</a:t>
            </a:r>
            <a:endParaRPr lang="ko-KR" altLang="en-US" sz="8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graphicFrame>
        <p:nvGraphicFramePr>
          <p:cNvPr id="50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584775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기준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9300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표 33"/>
          <p:cNvGraphicFramePr>
            <a:graphicFrameLocks noGrp="1"/>
          </p:cNvGraphicFramePr>
          <p:nvPr>
            <p:extLst/>
          </p:nvPr>
        </p:nvGraphicFramePr>
        <p:xfrm>
          <a:off x="857636" y="1651902"/>
          <a:ext cx="4155732" cy="2647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3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3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3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3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009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89">
                <a:tc gridSpan="2">
                  <a:txBody>
                    <a:bodyPr/>
                    <a:lstStyle/>
                    <a:p>
                      <a:pPr marL="0" marR="0" lvl="0" indent="0" algn="l" defTabSz="99569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  단위</a:t>
                      </a: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: </a:t>
                      </a: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십억원</a:t>
                      </a: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, %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2017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9569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2018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9569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2019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9569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2020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865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재무상태표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95690" rtl="0" eaLnBrk="1" fontAlgn="ctr" latinLnBrk="1" hangingPunct="1"/>
                      <a:endParaRPr lang="en-US" altLang="ko-KR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95690" rtl="0" eaLnBrk="1" fontAlgn="ctr" latinLnBrk="1" hangingPunct="1"/>
                      <a:endParaRPr lang="en-US" altLang="ko-KR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572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총자산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4,506.8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5,315.4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6,116.6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7,566.4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8,883.9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72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부채총계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3,862.4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4,603.8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5,368.3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6,612.5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7,705.8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572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</a:t>
                      </a: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자본총계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644.4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711.6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748.3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854.0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1,178.1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572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(</a:t>
                      </a: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납입자본금</a:t>
                      </a: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)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180.0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180.0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180.0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180.0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180.0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865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손익계산서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　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　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　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　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　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572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영업수익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302.6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351.8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439.0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455.2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626.5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72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</a:t>
                      </a: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영업이익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40.9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110.7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142.9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167.7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211.1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572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</a:t>
                      </a: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당기순이익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33.9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87.6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103.4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126.1 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160.6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8865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재무지표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36000" marT="0" marB="0"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36000" marT="0" marB="0"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36000" marT="0" marB="0"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0" fontAlgn="ctr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ko-KR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36000" marT="0" marB="0" anchor="ctr" horzOverflow="overflow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　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572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ROE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5.40%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13.00%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14.50%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15.00%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14.72%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572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ROA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0.80%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1.80%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1.80%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1.90%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1.88%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572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자본적정성 </a:t>
                      </a: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(CAR)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14.91%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14.05%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13.15%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13.09%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15.24%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5721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</a:t>
                      </a: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고정이하채권비율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2.60%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1.40%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0.96%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0.76%</a:t>
                      </a:r>
                    </a:p>
                  </a:txBody>
                  <a:tcPr marL="9525" marR="36000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ko-K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0.71%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주요 재무 현황 및 시장 지위</a:t>
            </a:r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59</a:t>
            </a:fld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주요 재무 현황</a:t>
            </a:r>
            <a:endParaRPr lang="ko-KR" altLang="en-US" dirty="0"/>
          </a:p>
        </p:txBody>
      </p:sp>
      <p:sp>
        <p:nvSpPr>
          <p:cNvPr id="11" name="텍스트 개체 틀 10"/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시장 지위 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총자산 기준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조원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3114737" y="4438882"/>
            <a:ext cx="1960934" cy="2184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dirty="0" err="1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당기순이익</a:t>
            </a:r>
            <a:endParaRPr lang="ko-KR" altLang="en-US" sz="1100" dirty="0">
              <a:solidFill>
                <a:srgbClr val="00428E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44" name="모서리가 둥근 직사각형 43"/>
          <p:cNvSpPr/>
          <p:nvPr/>
        </p:nvSpPr>
        <p:spPr>
          <a:xfrm>
            <a:off x="774477" y="4438882"/>
            <a:ext cx="2048310" cy="2184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총자산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2268861" y="4472662"/>
            <a:ext cx="567869" cy="18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조원</a:t>
            </a:r>
            <a:r>
              <a:rPr lang="en-US" altLang="ko-KR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600" dirty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453339" y="4472662"/>
            <a:ext cx="641618" cy="18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십억원</a:t>
            </a:r>
            <a:r>
              <a:rPr lang="en-US" altLang="ko-KR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600" dirty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51" name="직선 연결선 50"/>
          <p:cNvCxnSpPr/>
          <p:nvPr/>
        </p:nvCxnSpPr>
        <p:spPr>
          <a:xfrm>
            <a:off x="5191044" y="4718868"/>
            <a:ext cx="0" cy="1763566"/>
          </a:xfrm>
          <a:prstGeom prst="line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33"/>
          <p:cNvSpPr>
            <a:spLocks noChangeArrowheads="1"/>
          </p:cNvSpPr>
          <p:nvPr/>
        </p:nvSpPr>
        <p:spPr bwMode="auto">
          <a:xfrm>
            <a:off x="5383331" y="6421068"/>
            <a:ext cx="4325533" cy="26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8987" tIns="49493" rIns="98987" bIns="49493" anchor="ctr"/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ko-KR" sz="800" spc="-149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※ </a:t>
            </a:r>
            <a:r>
              <a:rPr lang="ko-KR" altLang="en-US" sz="800" spc="-149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주요 금융지주</a:t>
            </a:r>
            <a:r>
              <a:rPr lang="en-US" altLang="ko-KR" sz="800" spc="-149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/</a:t>
            </a:r>
            <a:r>
              <a:rPr lang="ko-KR" altLang="en-US" sz="800" spc="-149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은행계열  여신전문금융회사 </a:t>
            </a:r>
            <a:r>
              <a:rPr lang="en-US" altLang="ko-KR" sz="800" spc="-149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800" spc="-149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총자산 상위 </a:t>
            </a:r>
            <a:r>
              <a:rPr lang="en-US" altLang="ko-KR" sz="800" spc="-149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6</a:t>
            </a:r>
            <a:r>
              <a:rPr lang="ko-KR" altLang="en-US" sz="800" spc="-149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개사 현황</a:t>
            </a:r>
          </a:p>
        </p:txBody>
      </p:sp>
      <p:sp>
        <p:nvSpPr>
          <p:cNvPr id="53" name="Rectangle 5"/>
          <p:cNvSpPr>
            <a:spLocks noChangeArrowheads="1"/>
          </p:cNvSpPr>
          <p:nvPr/>
        </p:nvSpPr>
        <p:spPr bwMode="auto">
          <a:xfrm>
            <a:off x="6809683" y="6214144"/>
            <a:ext cx="1100605" cy="22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7" tIns="49493" rIns="98987" bIns="49493" anchor="ctr"/>
          <a:lstStyle/>
          <a:p>
            <a:pPr algn="ctr">
              <a:spcBef>
                <a:spcPct val="20000"/>
              </a:spcBef>
            </a:pPr>
            <a:r>
              <a:rPr lang="ko-KR" altLang="en-US" sz="1200" b="1" dirty="0">
                <a:solidFill>
                  <a:srgbClr val="FF660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신한캐피탈</a:t>
            </a:r>
            <a:endParaRPr lang="en-US" altLang="ko-KR" sz="1200" b="1" dirty="0">
              <a:solidFill>
                <a:srgbClr val="FF660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5593530" y="6222845"/>
            <a:ext cx="835498" cy="2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7" tIns="49493" rIns="98987" bIns="49493" anchor="ctr"/>
          <a:lstStyle/>
          <a:p>
            <a:pPr algn="ctr">
              <a:spcBef>
                <a:spcPct val="20000"/>
              </a:spcBef>
            </a:pPr>
            <a:r>
              <a:rPr lang="en-US" altLang="ko-KR" sz="12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A</a:t>
            </a:r>
            <a:r>
              <a:rPr lang="ko-KR" altLang="en-US" sz="12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</a:t>
            </a: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7588540" y="6196364"/>
            <a:ext cx="877919" cy="26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7" tIns="49493" rIns="98987" bIns="49493" anchor="ctr"/>
          <a:lstStyle/>
          <a:p>
            <a:pPr algn="ctr">
              <a:spcBef>
                <a:spcPct val="20000"/>
              </a:spcBef>
            </a:pPr>
            <a:r>
              <a:rPr lang="en-US" altLang="ko-KR" sz="12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C</a:t>
            </a:r>
            <a:r>
              <a:rPr lang="ko-KR" altLang="en-US" sz="12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</a:t>
            </a:r>
            <a:endParaRPr lang="en-US" altLang="ko-KR" sz="12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6332451" y="6235836"/>
            <a:ext cx="690494" cy="18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7" tIns="49493" rIns="98987" bIns="49493" anchor="ctr"/>
          <a:lstStyle/>
          <a:p>
            <a:pPr algn="ctr">
              <a:spcBef>
                <a:spcPct val="20000"/>
              </a:spcBef>
            </a:pPr>
            <a:r>
              <a:rPr lang="en-US" altLang="ko-KR" sz="12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B</a:t>
            </a:r>
            <a:r>
              <a:rPr lang="ko-KR" altLang="en-US" sz="12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</a:t>
            </a:r>
          </a:p>
        </p:txBody>
      </p: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8259025" y="6196364"/>
            <a:ext cx="877919" cy="26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7" tIns="49493" rIns="98987" bIns="49493" anchor="ctr"/>
          <a:lstStyle/>
          <a:p>
            <a:pPr algn="ctr">
              <a:spcBef>
                <a:spcPct val="20000"/>
              </a:spcBef>
            </a:pPr>
            <a:r>
              <a:rPr lang="en-US" altLang="ko-KR" sz="12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D</a:t>
            </a:r>
            <a:r>
              <a:rPr lang="ko-KR" altLang="en-US" sz="12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</a:t>
            </a:r>
            <a:endParaRPr lang="en-US" altLang="ko-KR" sz="12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8" name="Rectangle 5"/>
          <p:cNvSpPr>
            <a:spLocks noChangeArrowheads="1"/>
          </p:cNvSpPr>
          <p:nvPr/>
        </p:nvSpPr>
        <p:spPr bwMode="auto">
          <a:xfrm>
            <a:off x="8956897" y="6196364"/>
            <a:ext cx="877919" cy="26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987" tIns="49493" rIns="98987" bIns="49493" anchor="ctr"/>
          <a:lstStyle/>
          <a:p>
            <a:pPr algn="ctr">
              <a:spcBef>
                <a:spcPct val="20000"/>
              </a:spcBef>
            </a:pPr>
            <a:r>
              <a:rPr lang="en-US" altLang="ko-KR" sz="12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</a:t>
            </a:r>
            <a:r>
              <a:rPr lang="ko-KR" altLang="en-US" sz="1200" dirty="0">
                <a:solidFill>
                  <a:prstClr val="black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</a:t>
            </a:r>
            <a:endParaRPr lang="en-US" altLang="ko-KR" sz="1200" dirty="0">
              <a:solidFill>
                <a:prstClr val="black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59" name="차트 58"/>
          <p:cNvGraphicFramePr/>
          <p:nvPr>
            <p:extLst/>
          </p:nvPr>
        </p:nvGraphicFramePr>
        <p:xfrm>
          <a:off x="5729408" y="2614776"/>
          <a:ext cx="4310183" cy="3813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1" name="직선 연결선 60"/>
          <p:cNvCxnSpPr/>
          <p:nvPr/>
        </p:nvCxnSpPr>
        <p:spPr>
          <a:xfrm>
            <a:off x="5677080" y="6110993"/>
            <a:ext cx="3996597" cy="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197" y="-978462"/>
            <a:ext cx="4326673" cy="3060000"/>
          </a:xfrm>
          <a:prstGeom prst="rect">
            <a:avLst/>
          </a:prstGeom>
        </p:spPr>
      </p:pic>
      <p:graphicFrame>
        <p:nvGraphicFramePr>
          <p:cNvPr id="29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500425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기준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31" name="차트 30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6324603"/>
              </p:ext>
            </p:extLst>
          </p:nvPr>
        </p:nvGraphicFramePr>
        <p:xfrm>
          <a:off x="709106" y="4723385"/>
          <a:ext cx="2227703" cy="1963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2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3770" y="6217945"/>
            <a:ext cx="162535" cy="18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5" name="차트 34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0621169"/>
              </p:ext>
            </p:extLst>
          </p:nvPr>
        </p:nvGraphicFramePr>
        <p:xfrm>
          <a:off x="3063241" y="4657355"/>
          <a:ext cx="2094247" cy="2029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6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2930" y="6210939"/>
            <a:ext cx="162535" cy="18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8" name="차트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4709950"/>
              </p:ext>
            </p:extLst>
          </p:nvPr>
        </p:nvGraphicFramePr>
        <p:xfrm>
          <a:off x="5537282" y="1743309"/>
          <a:ext cx="4322885" cy="4507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9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4483" y="5784953"/>
            <a:ext cx="277982" cy="31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834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552DC721-90F1-469C-AA06-EA95EC61A25F}"/>
              </a:ext>
            </a:extLst>
          </p:cNvPr>
          <p:cNvCxnSpPr/>
          <p:nvPr/>
        </p:nvCxnSpPr>
        <p:spPr>
          <a:xfrm>
            <a:off x="1080981" y="5817593"/>
            <a:ext cx="844180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제목 4">
            <a:extLst>
              <a:ext uri="{FF2B5EF4-FFF2-40B4-BE49-F238E27FC236}">
                <a16:creationId xmlns:a16="http://schemas.microsoft.com/office/drawing/2014/main" id="{E09A86A9-F611-4346-B918-A8CF2EB5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사업 다변화를 통한 지속성장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75B5FF5-9688-4D27-A69F-FE99A365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graphicFrame>
        <p:nvGraphicFramePr>
          <p:cNvPr id="16" name="표 11">
            <a:extLst>
              <a:ext uri="{FF2B5EF4-FFF2-40B4-BE49-F238E27FC236}">
                <a16:creationId xmlns:a16="http://schemas.microsoft.com/office/drawing/2014/main" id="{3D99F9D4-245E-4D87-B963-2C1711FC4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093098"/>
              </p:ext>
            </p:extLst>
          </p:nvPr>
        </p:nvGraphicFramePr>
        <p:xfrm>
          <a:off x="730559" y="5721103"/>
          <a:ext cx="374507" cy="494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2001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0645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지주회사</a:t>
                      </a:r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b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설립</a:t>
                      </a: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21" name="표 11">
            <a:extLst>
              <a:ext uri="{FF2B5EF4-FFF2-40B4-BE49-F238E27FC236}">
                <a16:creationId xmlns:a16="http://schemas.microsoft.com/office/drawing/2014/main" id="{6CCBCBE7-8D02-4524-A4F7-D240A3A297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402641"/>
              </p:ext>
            </p:extLst>
          </p:nvPr>
        </p:nvGraphicFramePr>
        <p:xfrm>
          <a:off x="1194215" y="5721103"/>
          <a:ext cx="374507" cy="677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2002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483552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제주은행 인수</a:t>
                      </a:r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600" b="0" dirty="0" err="1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굿모닝</a:t>
                      </a: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증권 인수</a:t>
                      </a: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22" name="표 11">
            <a:extLst>
              <a:ext uri="{FF2B5EF4-FFF2-40B4-BE49-F238E27FC236}">
                <a16:creationId xmlns:a16="http://schemas.microsoft.com/office/drawing/2014/main" id="{063AFE7D-A415-417D-9166-BF7C8442C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705426"/>
              </p:ext>
            </p:extLst>
          </p:nvPr>
        </p:nvGraphicFramePr>
        <p:xfrm>
          <a:off x="1654247" y="5721103"/>
          <a:ext cx="374507" cy="494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2003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0645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조흥은행 인수</a:t>
                      </a: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23" name="표 11">
            <a:extLst>
              <a:ext uri="{FF2B5EF4-FFF2-40B4-BE49-F238E27FC236}">
                <a16:creationId xmlns:a16="http://schemas.microsoft.com/office/drawing/2014/main" id="{F5FDF23C-6E2F-4E1D-AC2A-D28C2393C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191594"/>
              </p:ext>
            </p:extLst>
          </p:nvPr>
        </p:nvGraphicFramePr>
        <p:xfrm>
          <a:off x="2114279" y="5721103"/>
          <a:ext cx="374507" cy="487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2004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293319">
                <a:tc>
                  <a:txBody>
                    <a:bodyPr/>
                    <a:lstStyle/>
                    <a:p>
                      <a:pPr algn="ctr" latinLnBrk="0"/>
                      <a:endParaRPr lang="ko-KR" altLang="en-US" sz="6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24" name="표 11">
            <a:extLst>
              <a:ext uri="{FF2B5EF4-FFF2-40B4-BE49-F238E27FC236}">
                <a16:creationId xmlns:a16="http://schemas.microsoft.com/office/drawing/2014/main" id="{DDE97C9E-57DF-4C5A-AE5A-E0CD7AA5E7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562595"/>
              </p:ext>
            </p:extLst>
          </p:nvPr>
        </p:nvGraphicFramePr>
        <p:xfrm>
          <a:off x="2583547" y="5721103"/>
          <a:ext cx="374507" cy="494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2005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0645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신한생명 인수</a:t>
                      </a: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25" name="표 11">
            <a:extLst>
              <a:ext uri="{FF2B5EF4-FFF2-40B4-BE49-F238E27FC236}">
                <a16:creationId xmlns:a16="http://schemas.microsoft.com/office/drawing/2014/main" id="{6ED46392-D83D-4B29-92E7-62065DF29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11598"/>
              </p:ext>
            </p:extLst>
          </p:nvPr>
        </p:nvGraphicFramePr>
        <p:xfrm>
          <a:off x="8132075" y="5721103"/>
          <a:ext cx="374507" cy="951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2017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757913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베트남 </a:t>
                      </a:r>
                      <a:r>
                        <a:rPr lang="en-US" altLang="ko-KR" sz="600" b="0" kern="120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PVFC</a:t>
                      </a:r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인수 </a:t>
                      </a:r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&amp; ANZ </a:t>
                      </a: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리테일 부문</a:t>
                      </a:r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REITs </a:t>
                      </a: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운용 출범</a:t>
                      </a: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26" name="표 11">
            <a:extLst>
              <a:ext uri="{FF2B5EF4-FFF2-40B4-BE49-F238E27FC236}">
                <a16:creationId xmlns:a16="http://schemas.microsoft.com/office/drawing/2014/main" id="{E0E3A753-5D5F-471B-BCA7-E9ADC4870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513068"/>
              </p:ext>
            </p:extLst>
          </p:nvPr>
        </p:nvGraphicFramePr>
        <p:xfrm>
          <a:off x="3034343" y="5721103"/>
          <a:ext cx="374507" cy="586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2006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92099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통합 신한은행 출범</a:t>
                      </a: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27" name="표 11">
            <a:extLst>
              <a:ext uri="{FF2B5EF4-FFF2-40B4-BE49-F238E27FC236}">
                <a16:creationId xmlns:a16="http://schemas.microsoft.com/office/drawing/2014/main" id="{0A576CCD-DFF3-4B7C-A060-831F7B574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513869"/>
              </p:ext>
            </p:extLst>
          </p:nvPr>
        </p:nvGraphicFramePr>
        <p:xfrm>
          <a:off x="3503611" y="5721103"/>
          <a:ext cx="374507" cy="494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2007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0645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LG</a:t>
                      </a: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카드 인수</a:t>
                      </a: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28" name="표 11">
            <a:extLst>
              <a:ext uri="{FF2B5EF4-FFF2-40B4-BE49-F238E27FC236}">
                <a16:creationId xmlns:a16="http://schemas.microsoft.com/office/drawing/2014/main" id="{674261F1-3F1C-4A1F-8481-9A9688E3CF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193387"/>
              </p:ext>
            </p:extLst>
          </p:nvPr>
        </p:nvGraphicFramePr>
        <p:xfrm>
          <a:off x="3963643" y="5721103"/>
          <a:ext cx="374507" cy="487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2008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293319">
                <a:tc>
                  <a:txBody>
                    <a:bodyPr/>
                    <a:lstStyle/>
                    <a:p>
                      <a:pPr algn="ctr" latinLnBrk="0"/>
                      <a:endParaRPr lang="ko-KR" altLang="en-US" sz="6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29" name="표 11">
            <a:extLst>
              <a:ext uri="{FF2B5EF4-FFF2-40B4-BE49-F238E27FC236}">
                <a16:creationId xmlns:a16="http://schemas.microsoft.com/office/drawing/2014/main" id="{A98141D2-EB45-4EC0-ADC1-BD6695F052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323233"/>
              </p:ext>
            </p:extLst>
          </p:nvPr>
        </p:nvGraphicFramePr>
        <p:xfrm>
          <a:off x="4432911" y="5721103"/>
          <a:ext cx="374507" cy="494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2009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0645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1.3</a:t>
                      </a: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조</a:t>
                      </a:r>
                    </a:p>
                    <a:p>
                      <a:pPr algn="ctr" latinLnBrk="0"/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유상증자</a:t>
                      </a: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30" name="표 11">
            <a:extLst>
              <a:ext uri="{FF2B5EF4-FFF2-40B4-BE49-F238E27FC236}">
                <a16:creationId xmlns:a16="http://schemas.microsoft.com/office/drawing/2014/main" id="{8637E561-6EAD-4F50-8D32-90BA91A2B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509875"/>
              </p:ext>
            </p:extLst>
          </p:nvPr>
        </p:nvGraphicFramePr>
        <p:xfrm>
          <a:off x="4892943" y="5721103"/>
          <a:ext cx="374507" cy="487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2010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293319">
                <a:tc>
                  <a:txBody>
                    <a:bodyPr/>
                    <a:lstStyle/>
                    <a:p>
                      <a:pPr algn="ctr" latinLnBrk="0"/>
                      <a:endParaRPr lang="ko-KR" altLang="en-US" sz="6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31" name="표 11">
            <a:extLst>
              <a:ext uri="{FF2B5EF4-FFF2-40B4-BE49-F238E27FC236}">
                <a16:creationId xmlns:a16="http://schemas.microsoft.com/office/drawing/2014/main" id="{F1829366-E2DD-4DE0-AC17-4902373A1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853031"/>
              </p:ext>
            </p:extLst>
          </p:nvPr>
        </p:nvGraphicFramePr>
        <p:xfrm>
          <a:off x="5352975" y="5721103"/>
          <a:ext cx="374507" cy="586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2011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92099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저축은행 인수</a:t>
                      </a: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32" name="표 11">
            <a:extLst>
              <a:ext uri="{FF2B5EF4-FFF2-40B4-BE49-F238E27FC236}">
                <a16:creationId xmlns:a16="http://schemas.microsoft.com/office/drawing/2014/main" id="{EA694B9E-F628-4921-8912-F685E20C5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842651"/>
              </p:ext>
            </p:extLst>
          </p:nvPr>
        </p:nvGraphicFramePr>
        <p:xfrm>
          <a:off x="5813007" y="5721103"/>
          <a:ext cx="374507" cy="487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2012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293319">
                <a:tc>
                  <a:txBody>
                    <a:bodyPr/>
                    <a:lstStyle/>
                    <a:p>
                      <a:pPr algn="ctr" latinLnBrk="0"/>
                      <a:endParaRPr lang="ko-KR" altLang="en-US" sz="6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33" name="표 11">
            <a:extLst>
              <a:ext uri="{FF2B5EF4-FFF2-40B4-BE49-F238E27FC236}">
                <a16:creationId xmlns:a16="http://schemas.microsoft.com/office/drawing/2014/main" id="{918B12D1-E029-4A8F-8C75-7A6F3ADDCB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94418"/>
              </p:ext>
            </p:extLst>
          </p:nvPr>
        </p:nvGraphicFramePr>
        <p:xfrm>
          <a:off x="6273039" y="5721103"/>
          <a:ext cx="374507" cy="487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2013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293319">
                <a:tc>
                  <a:txBody>
                    <a:bodyPr/>
                    <a:lstStyle/>
                    <a:p>
                      <a:pPr algn="ctr" latinLnBrk="0"/>
                      <a:endParaRPr lang="ko-KR" altLang="en-US" sz="6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34" name="표 11">
            <a:extLst>
              <a:ext uri="{FF2B5EF4-FFF2-40B4-BE49-F238E27FC236}">
                <a16:creationId xmlns:a16="http://schemas.microsoft.com/office/drawing/2014/main" id="{BC9B504C-C5CE-4866-B11D-288D00B0E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532536"/>
              </p:ext>
            </p:extLst>
          </p:nvPr>
        </p:nvGraphicFramePr>
        <p:xfrm>
          <a:off x="6740307" y="5721103"/>
          <a:ext cx="374507" cy="6775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2014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483552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600" b="0" dirty="0" err="1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파이낸스</a:t>
                      </a: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카자흐스탄 개설</a:t>
                      </a: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35" name="표 11">
            <a:extLst>
              <a:ext uri="{FF2B5EF4-FFF2-40B4-BE49-F238E27FC236}">
                <a16:creationId xmlns:a16="http://schemas.microsoft.com/office/drawing/2014/main" id="{D68EB2F0-FB75-4F19-B22C-9AA8523FA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409116"/>
              </p:ext>
            </p:extLst>
          </p:nvPr>
        </p:nvGraphicFramePr>
        <p:xfrm>
          <a:off x="7200751" y="5721103"/>
          <a:ext cx="374507" cy="586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2015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92099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인도네시아 </a:t>
                      </a:r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BME &amp; CNB </a:t>
                      </a: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인수</a:t>
                      </a: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36" name="표 11">
            <a:extLst>
              <a:ext uri="{FF2B5EF4-FFF2-40B4-BE49-F238E27FC236}">
                <a16:creationId xmlns:a16="http://schemas.microsoft.com/office/drawing/2014/main" id="{4CFF4B1A-B782-4FE8-936B-307E2440D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474336"/>
              </p:ext>
            </p:extLst>
          </p:nvPr>
        </p:nvGraphicFramePr>
        <p:xfrm>
          <a:off x="7661195" y="5721103"/>
          <a:ext cx="374507" cy="586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2016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92099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인도네시아 </a:t>
                      </a:r>
                      <a:r>
                        <a:rPr lang="en-US" altLang="ko-KR" sz="600" b="0" dirty="0" err="1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Makinta</a:t>
                      </a:r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증권 인수</a:t>
                      </a: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37" name="표 11">
            <a:extLst>
              <a:ext uri="{FF2B5EF4-FFF2-40B4-BE49-F238E27FC236}">
                <a16:creationId xmlns:a16="http://schemas.microsoft.com/office/drawing/2014/main" id="{10681A90-3459-4AC6-9624-A95FE8E1D3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237179"/>
              </p:ext>
            </p:extLst>
          </p:nvPr>
        </p:nvGraphicFramePr>
        <p:xfrm>
          <a:off x="8588907" y="5721103"/>
          <a:ext cx="374507" cy="487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2018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293319">
                <a:tc>
                  <a:txBody>
                    <a:bodyPr/>
                    <a:lstStyle/>
                    <a:p>
                      <a:pPr algn="ctr" latinLnBrk="0"/>
                      <a:endParaRPr lang="ko-KR" altLang="en-US" sz="6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39" name="표 11">
            <a:extLst>
              <a:ext uri="{FF2B5EF4-FFF2-40B4-BE49-F238E27FC236}">
                <a16:creationId xmlns:a16="http://schemas.microsoft.com/office/drawing/2014/main" id="{6F31F257-7584-4422-B7FC-E8A9E8C53A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900328"/>
              </p:ext>
            </p:extLst>
          </p:nvPr>
        </p:nvGraphicFramePr>
        <p:xfrm>
          <a:off x="9056166" y="5721103"/>
          <a:ext cx="374507" cy="860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marL="0" algn="ctr" defTabSz="974390" rtl="0" eaLnBrk="1" latinLnBrk="0" hangingPunct="1"/>
                      <a:r>
                        <a:rPr lang="en-US" altLang="ko-KR" sz="800" b="0" kern="120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2019</a:t>
                      </a:r>
                      <a:endParaRPr lang="ko-KR" altLang="en-US" sz="800" b="0" kern="12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6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293319"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오렌지</a:t>
                      </a:r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라이프</a:t>
                      </a:r>
                      <a:r>
                        <a:rPr lang="en-US" altLang="ko-KR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600" b="0" dirty="0" err="1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아시아신탁</a:t>
                      </a:r>
                      <a:r>
                        <a:rPr lang="ko-KR" altLang="en-US" sz="6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6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인수</a:t>
                      </a:r>
                      <a:r>
                        <a:rPr lang="en-US" altLang="ko-KR" sz="6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</a:t>
                      </a:r>
                    </a:p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6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lang="en-US" altLang="ko-KR" sz="6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AI </a:t>
                      </a:r>
                      <a:r>
                        <a:rPr lang="ko-KR" altLang="en-US" sz="6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설립</a:t>
                      </a:r>
                      <a:endParaRPr lang="en-US" altLang="ko-KR" sz="6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47" name="표 11">
            <a:extLst>
              <a:ext uri="{FF2B5EF4-FFF2-40B4-BE49-F238E27FC236}">
                <a16:creationId xmlns:a16="http://schemas.microsoft.com/office/drawing/2014/main" id="{A7E80DF9-A808-46C5-B1F9-E1DF11A97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054062"/>
              </p:ext>
            </p:extLst>
          </p:nvPr>
        </p:nvGraphicFramePr>
        <p:xfrm>
          <a:off x="730559" y="1357294"/>
          <a:ext cx="2490395" cy="523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5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315339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523318">
                <a:tc>
                  <a:txBody>
                    <a:bodyPr/>
                    <a:lstStyle/>
                    <a:p>
                      <a:pPr latinLnBrk="1">
                        <a:lnSpc>
                          <a:spcPts val="1700"/>
                        </a:lnSpc>
                      </a:pPr>
                      <a:r>
                        <a:rPr lang="en-US" altLang="ko-KR" sz="1100" b="0" dirty="0">
                          <a:solidFill>
                            <a:srgbClr val="D3A243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</a:t>
                      </a:r>
                    </a:p>
                    <a:p>
                      <a:pPr latinLnBrk="1">
                        <a:lnSpc>
                          <a:spcPts val="1700"/>
                        </a:lnSpc>
                      </a:pPr>
                      <a:r>
                        <a:rPr lang="en-US" altLang="ko-KR" sz="1100" b="0" dirty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11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700"/>
                        </a:lnSpc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그룹 당기순이익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단위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십억원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</a:p>
                    <a:p>
                      <a:pPr latinLnBrk="1">
                        <a:lnSpc>
                          <a:spcPts val="1700"/>
                        </a:lnSpc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그룹 총자산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단위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조원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38" name="표 11">
            <a:extLst>
              <a:ext uri="{FF2B5EF4-FFF2-40B4-BE49-F238E27FC236}">
                <a16:creationId xmlns:a16="http://schemas.microsoft.com/office/drawing/2014/main" id="{6F31F257-7584-4422-B7FC-E8A9E8C53A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268101"/>
              </p:ext>
            </p:extLst>
          </p:nvPr>
        </p:nvGraphicFramePr>
        <p:xfrm>
          <a:off x="9515806" y="5722185"/>
          <a:ext cx="374507" cy="860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50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193949">
                <a:tc>
                  <a:txBody>
                    <a:bodyPr/>
                    <a:lstStyle/>
                    <a:p>
                      <a:pPr algn="ctr" latinLnBrk="0"/>
                      <a:r>
                        <a:rPr lang="en-US" altLang="ko-KR" sz="800" b="0" dirty="0" smtClean="0">
                          <a:solidFill>
                            <a:schemeClr val="bg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2020</a:t>
                      </a:r>
                      <a:endParaRPr lang="ko-KR" altLang="en-US" sz="800" b="0" dirty="0">
                        <a:solidFill>
                          <a:schemeClr val="bg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36005" marB="36005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293319"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600" b="0" kern="120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신한자산</a:t>
                      </a:r>
                      <a:endParaRPr lang="en-US" altLang="ko-KR" sz="600" b="0" kern="120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600" b="0" kern="120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운용 완전</a:t>
                      </a:r>
                      <a:endParaRPr lang="en-US" altLang="ko-KR" sz="600" b="0" kern="120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600" b="0" kern="120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자회사화</a:t>
                      </a:r>
                      <a:r>
                        <a:rPr lang="en-US" altLang="ko-KR" sz="600" b="0" kern="120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600" b="0" kern="120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네오플럭스</a:t>
                      </a:r>
                      <a:r>
                        <a:rPr lang="ko-KR" altLang="en-US" sz="600" b="0" kern="120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 인수</a:t>
                      </a:r>
                    </a:p>
                    <a:p>
                      <a:pPr marL="0" marR="0" lvl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6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2011" marB="45727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pic>
        <p:nvPicPr>
          <p:cNvPr id="43" name="그림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9329">
            <a:off x="508094" y="2486561"/>
            <a:ext cx="9304094" cy="2613602"/>
          </a:xfrm>
          <a:prstGeom prst="rect">
            <a:avLst/>
          </a:prstGeom>
        </p:spPr>
      </p:pic>
      <p:graphicFrame>
        <p:nvGraphicFramePr>
          <p:cNvPr id="9" name="차트 8">
            <a:extLst>
              <a:ext uri="{FF2B5EF4-FFF2-40B4-BE49-F238E27FC236}">
                <a16:creationId xmlns:a16="http://schemas.microsoft.com/office/drawing/2014/main" id="{2CB6F463-090F-486E-84BB-CB928A75C8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901232"/>
              </p:ext>
            </p:extLst>
          </p:nvPr>
        </p:nvGraphicFramePr>
        <p:xfrm>
          <a:off x="550310" y="2718455"/>
          <a:ext cx="9521343" cy="3047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6" name="차트 45">
            <a:extLst>
              <a:ext uri="{FF2B5EF4-FFF2-40B4-BE49-F238E27FC236}">
                <a16:creationId xmlns:a16="http://schemas.microsoft.com/office/drawing/2014/main" id="{DC14BB81-BD0E-4E01-9D12-126B001723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2407415"/>
              </p:ext>
            </p:extLst>
          </p:nvPr>
        </p:nvGraphicFramePr>
        <p:xfrm>
          <a:off x="571267" y="1551271"/>
          <a:ext cx="9498798" cy="23911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45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80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103332"/>
              </p:ext>
            </p:extLst>
          </p:nvPr>
        </p:nvGraphicFramePr>
        <p:xfrm>
          <a:off x="3267130" y="3820167"/>
          <a:ext cx="2592387" cy="2743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신한카드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신한금융투자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신한생명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오렌지라이프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 err="1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신한캐피탈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2-07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신한자산운용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2-08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제주은행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2-09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신한저축은행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49127"/>
                  </a:ext>
                </a:extLst>
              </a:tr>
            </a:tbl>
          </a:graphicData>
        </a:graphic>
      </p:graphicFrame>
      <p:graphicFrame>
        <p:nvGraphicFramePr>
          <p:cNvPr id="6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500568" y="3820167"/>
          <a:ext cx="2592387" cy="2438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2-10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아시아신탁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DS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신한아이타스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신한신용정보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신한대체투자운용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신한리츠운용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 </a:t>
                      </a: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AI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신한벤처투자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4C8DDE-5D5B-497B-A370-E78921CCC1CF}"/>
              </a:ext>
            </a:extLst>
          </p:cNvPr>
          <p:cNvSpPr txBox="1"/>
          <p:nvPr/>
        </p:nvSpPr>
        <p:spPr>
          <a:xfrm>
            <a:off x="3157297" y="2351211"/>
            <a:ext cx="4605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그룹사</a:t>
            </a:r>
            <a:r>
              <a:rPr lang="ko-KR" altLang="en-US" sz="3600" dirty="0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현황</a:t>
            </a:r>
            <a:endParaRPr lang="en-US" altLang="ko-KR" sz="3600" dirty="0">
              <a:solidFill>
                <a:srgbClr val="096AA7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3600" dirty="0" smtClean="0">
                <a:solidFill>
                  <a:schemeClr val="bg1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신한자산운용</a:t>
            </a:r>
            <a:endParaRPr lang="ko-KR" altLang="en-US" sz="3600" dirty="0">
              <a:solidFill>
                <a:schemeClr val="bg1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048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61</a:t>
            </a:fld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주요 연혁 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설립일</a:t>
            </a:r>
            <a:r>
              <a:rPr lang="en-US" altLang="ko-KR" sz="11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: 1996.08.26)</a:t>
            </a:r>
            <a:endParaRPr lang="ko-KR" altLang="en-US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>
                <a:solidFill>
                  <a:srgbClr val="7F7F7F"/>
                </a:solidFill>
              </a:rPr>
              <a:t>신한자산운용 </a:t>
            </a:r>
            <a:r>
              <a:rPr lang="ko-KR" altLang="en-US" dirty="0" smtClean="0"/>
              <a:t>개요</a:t>
            </a:r>
            <a:endParaRPr lang="ko-KR" altLang="en-US" dirty="0"/>
          </a:p>
        </p:txBody>
      </p:sp>
      <p:grpSp>
        <p:nvGrpSpPr>
          <p:cNvPr id="143" name="그룹 142"/>
          <p:cNvGrpSpPr/>
          <p:nvPr/>
        </p:nvGrpSpPr>
        <p:grpSpPr>
          <a:xfrm>
            <a:off x="666465" y="4466134"/>
            <a:ext cx="9393926" cy="2176585"/>
            <a:chOff x="592682" y="4631770"/>
            <a:chExt cx="9899519" cy="2251422"/>
          </a:xfrm>
        </p:grpSpPr>
        <p:sp>
          <p:nvSpPr>
            <p:cNvPr id="144" name="TextBox 28"/>
            <p:cNvSpPr txBox="1">
              <a:spLocks noChangeArrowheads="1"/>
            </p:cNvSpPr>
            <p:nvPr/>
          </p:nvSpPr>
          <p:spPr bwMode="auto">
            <a:xfrm>
              <a:off x="833475" y="4822241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3399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1996.08</a:t>
              </a:r>
              <a:endParaRPr lang="ko-KR" altLang="en-US" sz="1000" dirty="0">
                <a:solidFill>
                  <a:srgbClr val="00339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45" name="TextBox 32"/>
            <p:cNvSpPr txBox="1">
              <a:spLocks noChangeArrowheads="1"/>
            </p:cNvSpPr>
            <p:nvPr/>
          </p:nvSpPr>
          <p:spPr bwMode="auto">
            <a:xfrm>
              <a:off x="1833800" y="4822241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3399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1996.08</a:t>
              </a:r>
              <a:endParaRPr lang="ko-KR" altLang="en-US" sz="1000" dirty="0">
                <a:solidFill>
                  <a:srgbClr val="00339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49" name="TextBox 33"/>
            <p:cNvSpPr txBox="1">
              <a:spLocks noChangeArrowheads="1"/>
            </p:cNvSpPr>
            <p:nvPr/>
          </p:nvSpPr>
          <p:spPr bwMode="auto">
            <a:xfrm>
              <a:off x="1833802" y="5008612"/>
              <a:ext cx="406163" cy="38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주식형 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수익증권 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최초 설정</a:t>
              </a:r>
            </a:p>
          </p:txBody>
        </p:sp>
        <p:sp>
          <p:nvSpPr>
            <p:cNvPr id="150" name="TextBox 34"/>
            <p:cNvSpPr txBox="1">
              <a:spLocks noChangeArrowheads="1"/>
            </p:cNvSpPr>
            <p:nvPr/>
          </p:nvSpPr>
          <p:spPr bwMode="auto">
            <a:xfrm>
              <a:off x="833479" y="5008611"/>
              <a:ext cx="613500" cy="38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spc="-54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신한투자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신탁운용㈜ 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설립</a:t>
              </a:r>
            </a:p>
          </p:txBody>
        </p:sp>
        <p:sp>
          <p:nvSpPr>
            <p:cNvPr id="151" name="TextBox 39"/>
            <p:cNvSpPr txBox="1">
              <a:spLocks noChangeArrowheads="1"/>
            </p:cNvSpPr>
            <p:nvPr/>
          </p:nvSpPr>
          <p:spPr bwMode="auto">
            <a:xfrm>
              <a:off x="2745682" y="4822241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3399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1999.03</a:t>
              </a:r>
              <a:endParaRPr lang="ko-KR" altLang="en-US" sz="1000" dirty="0">
                <a:solidFill>
                  <a:srgbClr val="00339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52" name="TextBox 40"/>
            <p:cNvSpPr txBox="1">
              <a:spLocks noChangeArrowheads="1"/>
            </p:cNvSpPr>
            <p:nvPr/>
          </p:nvSpPr>
          <p:spPr bwMode="auto">
            <a:xfrm>
              <a:off x="2745690" y="5008633"/>
              <a:ext cx="478814" cy="25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뮤추얼펀드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최초 설정</a:t>
              </a:r>
            </a:p>
          </p:txBody>
        </p:sp>
        <p:sp>
          <p:nvSpPr>
            <p:cNvPr id="153" name="TextBox 42"/>
            <p:cNvSpPr txBox="1">
              <a:spLocks noChangeArrowheads="1"/>
            </p:cNvSpPr>
            <p:nvPr/>
          </p:nvSpPr>
          <p:spPr bwMode="auto">
            <a:xfrm>
              <a:off x="3646368" y="4822240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3399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2001.09</a:t>
              </a:r>
              <a:endParaRPr lang="ko-KR" altLang="en-US" sz="1000" dirty="0">
                <a:solidFill>
                  <a:srgbClr val="00339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54" name="TextBox 43"/>
            <p:cNvSpPr txBox="1">
              <a:spLocks noChangeArrowheads="1"/>
            </p:cNvSpPr>
            <p:nvPr/>
          </p:nvSpPr>
          <p:spPr bwMode="auto">
            <a:xfrm>
              <a:off x="3646383" y="5008612"/>
              <a:ext cx="789214" cy="38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spc="-54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신한금융지주회사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 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설립 당시 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자회사 편입</a:t>
              </a:r>
            </a:p>
          </p:txBody>
        </p:sp>
        <p:sp>
          <p:nvSpPr>
            <p:cNvPr id="155" name="TextBox 45"/>
            <p:cNvSpPr txBox="1">
              <a:spLocks noChangeArrowheads="1"/>
            </p:cNvSpPr>
            <p:nvPr/>
          </p:nvSpPr>
          <p:spPr bwMode="auto">
            <a:xfrm>
              <a:off x="4670794" y="4822240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3399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2002.10</a:t>
              </a:r>
              <a:endParaRPr lang="ko-KR" altLang="en-US" sz="1000" dirty="0">
                <a:solidFill>
                  <a:srgbClr val="00339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56" name="TextBox 46"/>
            <p:cNvSpPr txBox="1">
              <a:spLocks noChangeArrowheads="1"/>
            </p:cNvSpPr>
            <p:nvPr/>
          </p:nvSpPr>
          <p:spPr bwMode="auto">
            <a:xfrm>
              <a:off x="4670794" y="5008634"/>
              <a:ext cx="1274245" cy="636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BNP Paribas Asset </a:t>
              </a:r>
            </a:p>
            <a:p>
              <a:pPr>
                <a:defRPr/>
              </a:pP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Management Group </a:t>
              </a: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자본 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50% 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참여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신한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BNP</a:t>
              </a:r>
              <a:r>
                <a:rPr lang="ko-KR" altLang="en-US" sz="800" spc="-54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파리바투자신탁운용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 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상호 변경</a:t>
              </a:r>
            </a:p>
          </p:txBody>
        </p:sp>
        <p:sp>
          <p:nvSpPr>
            <p:cNvPr id="157" name="TextBox 54"/>
            <p:cNvSpPr txBox="1">
              <a:spLocks noChangeArrowheads="1"/>
            </p:cNvSpPr>
            <p:nvPr/>
          </p:nvSpPr>
          <p:spPr bwMode="auto">
            <a:xfrm>
              <a:off x="6207719" y="4807236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altLang="ko-KR" sz="1000" dirty="0">
                  <a:solidFill>
                    <a:srgbClr val="003399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2008.09</a:t>
              </a:r>
              <a:endParaRPr lang="ko-KR" altLang="en-US" sz="1000" dirty="0">
                <a:solidFill>
                  <a:srgbClr val="00339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58" name="TextBox 55"/>
            <p:cNvSpPr txBox="1">
              <a:spLocks noChangeArrowheads="1"/>
            </p:cNvSpPr>
            <p:nvPr/>
          </p:nvSpPr>
          <p:spPr bwMode="auto">
            <a:xfrm>
              <a:off x="7269072" y="4805104"/>
              <a:ext cx="1074880" cy="38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신한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BNP</a:t>
              </a:r>
              <a:r>
                <a:rPr lang="ko-KR" altLang="en-US" sz="800" spc="-54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파리바자산운용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출범 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(</a:t>
              </a:r>
              <a:r>
                <a:rPr lang="ko-KR" altLang="en-US" sz="800" spc="-54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신한금융지주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65%, </a:t>
              </a:r>
            </a:p>
            <a:p>
              <a:pPr>
                <a:defRPr/>
              </a:pP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BNP</a:t>
              </a:r>
              <a:r>
                <a:rPr lang="ko-KR" altLang="en-US" sz="800" spc="-54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파리바그룹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35%)</a:t>
              </a:r>
              <a:endParaRPr lang="ko-KR" altLang="en-US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</p:txBody>
        </p:sp>
        <p:sp>
          <p:nvSpPr>
            <p:cNvPr id="159" name="TextBox 56"/>
            <p:cNvSpPr txBox="1">
              <a:spLocks noChangeArrowheads="1"/>
            </p:cNvSpPr>
            <p:nvPr/>
          </p:nvSpPr>
          <p:spPr bwMode="auto">
            <a:xfrm>
              <a:off x="7292021" y="4631770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206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2009.01</a:t>
              </a:r>
              <a:endParaRPr lang="ko-KR" altLang="en-US" sz="100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60" name="TextBox 58"/>
            <p:cNvSpPr txBox="1">
              <a:spLocks noChangeArrowheads="1"/>
            </p:cNvSpPr>
            <p:nvPr/>
          </p:nvSpPr>
          <p:spPr bwMode="auto">
            <a:xfrm>
              <a:off x="828334" y="6240229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B0F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1988.03</a:t>
              </a:r>
              <a:endParaRPr lang="ko-KR" altLang="en-US" sz="1000" dirty="0">
                <a:solidFill>
                  <a:srgbClr val="00B0F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61" name="TextBox 59"/>
            <p:cNvSpPr txBox="1">
              <a:spLocks noChangeArrowheads="1"/>
            </p:cNvSpPr>
            <p:nvPr/>
          </p:nvSpPr>
          <p:spPr bwMode="auto">
            <a:xfrm>
              <a:off x="828347" y="6417868"/>
              <a:ext cx="597688" cy="25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한양투자자문 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설립</a:t>
              </a:r>
            </a:p>
          </p:txBody>
        </p:sp>
        <p:sp>
          <p:nvSpPr>
            <p:cNvPr id="162" name="TextBox 61"/>
            <p:cNvSpPr txBox="1">
              <a:spLocks noChangeArrowheads="1"/>
            </p:cNvSpPr>
            <p:nvPr/>
          </p:nvSpPr>
          <p:spPr bwMode="auto">
            <a:xfrm>
              <a:off x="1704527" y="6240229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B0F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1992.11</a:t>
              </a:r>
              <a:endParaRPr lang="ko-KR" altLang="en-US" sz="1000" dirty="0">
                <a:solidFill>
                  <a:srgbClr val="00B0F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63" name="TextBox 62"/>
            <p:cNvSpPr txBox="1">
              <a:spLocks noChangeArrowheads="1"/>
            </p:cNvSpPr>
            <p:nvPr/>
          </p:nvSpPr>
          <p:spPr bwMode="auto">
            <a:xfrm>
              <a:off x="1704531" y="6417845"/>
              <a:ext cx="647293" cy="38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조흥은행 인수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(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조흥은행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60%,</a:t>
              </a: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조흥증권 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40%)</a:t>
              </a:r>
              <a:endParaRPr lang="ko-KR" altLang="en-US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</p:txBody>
        </p:sp>
        <p:sp>
          <p:nvSpPr>
            <p:cNvPr id="164" name="TextBox 64"/>
            <p:cNvSpPr txBox="1">
              <a:spLocks noChangeArrowheads="1"/>
            </p:cNvSpPr>
            <p:nvPr/>
          </p:nvSpPr>
          <p:spPr bwMode="auto">
            <a:xfrm>
              <a:off x="2528757" y="6240624"/>
              <a:ext cx="582653" cy="158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B0F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1995.04</a:t>
              </a:r>
              <a:endParaRPr lang="ko-KR" altLang="en-US" sz="1000" dirty="0">
                <a:solidFill>
                  <a:srgbClr val="00B0F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65" name="TextBox 65"/>
            <p:cNvSpPr txBox="1">
              <a:spLocks noChangeArrowheads="1"/>
            </p:cNvSpPr>
            <p:nvPr/>
          </p:nvSpPr>
          <p:spPr bwMode="auto">
            <a:xfrm>
              <a:off x="2528753" y="6430120"/>
              <a:ext cx="880835" cy="38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미국 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SEC</a:t>
              </a:r>
            </a:p>
            <a:p>
              <a:pPr>
                <a:defRPr/>
              </a:pP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(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증권거래위원회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)</a:t>
              </a: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등록</a:t>
              </a:r>
            </a:p>
          </p:txBody>
        </p:sp>
        <p:sp>
          <p:nvSpPr>
            <p:cNvPr id="166" name="TextBox 68"/>
            <p:cNvSpPr txBox="1">
              <a:spLocks noChangeArrowheads="1"/>
            </p:cNvSpPr>
            <p:nvPr/>
          </p:nvSpPr>
          <p:spPr bwMode="auto">
            <a:xfrm>
              <a:off x="3411546" y="6240229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B0F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1996.03</a:t>
              </a:r>
              <a:endParaRPr lang="ko-KR" altLang="en-US" sz="1000" dirty="0">
                <a:solidFill>
                  <a:srgbClr val="00B0F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67" name="TextBox 69"/>
            <p:cNvSpPr txBox="1">
              <a:spLocks noChangeArrowheads="1"/>
            </p:cNvSpPr>
            <p:nvPr/>
          </p:nvSpPr>
          <p:spPr bwMode="auto">
            <a:xfrm>
              <a:off x="3411558" y="6417868"/>
              <a:ext cx="789214" cy="25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조흥투자신탁운용 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전환</a:t>
              </a:r>
            </a:p>
          </p:txBody>
        </p:sp>
        <p:sp>
          <p:nvSpPr>
            <p:cNvPr id="168" name="TextBox 70"/>
            <p:cNvSpPr txBox="1">
              <a:spLocks noChangeArrowheads="1"/>
            </p:cNvSpPr>
            <p:nvPr/>
          </p:nvSpPr>
          <p:spPr bwMode="auto">
            <a:xfrm>
              <a:off x="4328195" y="6240229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B0F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1997.07</a:t>
              </a:r>
              <a:endParaRPr lang="ko-KR" altLang="en-US" sz="1000" dirty="0">
                <a:solidFill>
                  <a:srgbClr val="00B0F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69" name="TextBox 71"/>
            <p:cNvSpPr txBox="1">
              <a:spLocks noChangeArrowheads="1"/>
            </p:cNvSpPr>
            <p:nvPr/>
          </p:nvSpPr>
          <p:spPr bwMode="auto">
            <a:xfrm>
              <a:off x="4328201" y="6417868"/>
              <a:ext cx="747709" cy="25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투자신탁영업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개시 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(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주식형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)</a:t>
              </a:r>
              <a:endParaRPr lang="ko-KR" altLang="en-US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</p:txBody>
        </p:sp>
        <p:sp>
          <p:nvSpPr>
            <p:cNvPr id="170" name="TextBox 74"/>
            <p:cNvSpPr txBox="1">
              <a:spLocks noChangeArrowheads="1"/>
            </p:cNvSpPr>
            <p:nvPr/>
          </p:nvSpPr>
          <p:spPr bwMode="auto">
            <a:xfrm>
              <a:off x="5080108" y="6241102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altLang="ko-KR" sz="1000" dirty="0">
                  <a:solidFill>
                    <a:srgbClr val="00B0F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2006.04</a:t>
              </a:r>
              <a:endParaRPr lang="ko-KR" altLang="en-US" sz="1000" dirty="0">
                <a:solidFill>
                  <a:srgbClr val="00B0F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71" name="TextBox 75"/>
            <p:cNvSpPr txBox="1">
              <a:spLocks noChangeArrowheads="1"/>
            </p:cNvSpPr>
            <p:nvPr/>
          </p:nvSpPr>
          <p:spPr bwMode="auto">
            <a:xfrm>
              <a:off x="5121919" y="6423098"/>
              <a:ext cx="1320537" cy="38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SH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자산운용㈜</a:t>
              </a:r>
              <a:r>
                <a:rPr lang="ko-KR" altLang="en-US" sz="800" spc="-54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으로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 사명 및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대주주변경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(</a:t>
              </a:r>
              <a:r>
                <a:rPr lang="ko-KR" altLang="en-US" sz="800" spc="-54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신한은행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79.8%, </a:t>
              </a:r>
            </a:p>
            <a:p>
              <a:pPr>
                <a:defRPr/>
              </a:pP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KIG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증권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18.7%,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우리사주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1.5%)</a:t>
              </a:r>
              <a:endParaRPr lang="ko-KR" altLang="en-US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</p:txBody>
        </p:sp>
        <p:sp>
          <p:nvSpPr>
            <p:cNvPr id="172" name="TextBox 76"/>
            <p:cNvSpPr txBox="1">
              <a:spLocks noChangeArrowheads="1"/>
            </p:cNvSpPr>
            <p:nvPr/>
          </p:nvSpPr>
          <p:spPr bwMode="auto">
            <a:xfrm>
              <a:off x="6721307" y="6240229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B0F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2007.12</a:t>
              </a:r>
              <a:endParaRPr lang="ko-KR" altLang="en-US" sz="1000" dirty="0">
                <a:solidFill>
                  <a:srgbClr val="00B0F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73" name="TextBox 77"/>
            <p:cNvSpPr txBox="1">
              <a:spLocks noChangeArrowheads="1"/>
            </p:cNvSpPr>
            <p:nvPr/>
          </p:nvSpPr>
          <p:spPr bwMode="auto">
            <a:xfrm>
              <a:off x="6721319" y="6414367"/>
              <a:ext cx="704197" cy="254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spc="-54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신한은행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 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100% </a:t>
              </a:r>
            </a:p>
            <a:p>
              <a:pPr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주주변경</a:t>
              </a:r>
            </a:p>
          </p:txBody>
        </p:sp>
        <p:cxnSp>
          <p:nvCxnSpPr>
            <p:cNvPr id="174" name="직선 연결선 135"/>
            <p:cNvCxnSpPr>
              <a:cxnSpLocks noChangeShapeType="1"/>
            </p:cNvCxnSpPr>
            <p:nvPr/>
          </p:nvCxnSpPr>
          <p:spPr bwMode="auto">
            <a:xfrm rot="5400000">
              <a:off x="332836" y="5332221"/>
              <a:ext cx="860756" cy="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cxnSp>
          <p:nvCxnSpPr>
            <p:cNvPr id="175" name="직선 연결선 135"/>
            <p:cNvCxnSpPr>
              <a:cxnSpLocks noChangeShapeType="1"/>
            </p:cNvCxnSpPr>
            <p:nvPr/>
          </p:nvCxnSpPr>
          <p:spPr bwMode="auto">
            <a:xfrm rot="5400000">
              <a:off x="1347470" y="5326492"/>
              <a:ext cx="849299" cy="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cxnSp>
          <p:nvCxnSpPr>
            <p:cNvPr id="176" name="직선 연결선 135"/>
            <p:cNvCxnSpPr>
              <a:cxnSpLocks noChangeShapeType="1"/>
            </p:cNvCxnSpPr>
            <p:nvPr/>
          </p:nvCxnSpPr>
          <p:spPr bwMode="auto">
            <a:xfrm rot="5400000">
              <a:off x="2246756" y="5332221"/>
              <a:ext cx="860756" cy="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cxnSp>
          <p:nvCxnSpPr>
            <p:cNvPr id="177" name="직선 연결선 135"/>
            <p:cNvCxnSpPr>
              <a:cxnSpLocks noChangeShapeType="1"/>
            </p:cNvCxnSpPr>
            <p:nvPr/>
          </p:nvCxnSpPr>
          <p:spPr bwMode="auto">
            <a:xfrm rot="5400000">
              <a:off x="3150870" y="5332221"/>
              <a:ext cx="860756" cy="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cxnSp>
          <p:nvCxnSpPr>
            <p:cNvPr id="178" name="직선 연결선 135"/>
            <p:cNvCxnSpPr>
              <a:cxnSpLocks noChangeShapeType="1"/>
            </p:cNvCxnSpPr>
            <p:nvPr/>
          </p:nvCxnSpPr>
          <p:spPr bwMode="auto">
            <a:xfrm rot="5400000">
              <a:off x="4166153" y="5337948"/>
              <a:ext cx="872212" cy="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cxnSp>
          <p:nvCxnSpPr>
            <p:cNvPr id="179" name="직선 연결선 135"/>
            <p:cNvCxnSpPr>
              <a:cxnSpLocks noChangeShapeType="1"/>
            </p:cNvCxnSpPr>
            <p:nvPr/>
          </p:nvCxnSpPr>
          <p:spPr bwMode="auto">
            <a:xfrm rot="5400000">
              <a:off x="6458081" y="5243023"/>
              <a:ext cx="714119" cy="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cxnSp>
          <p:nvCxnSpPr>
            <p:cNvPr id="180" name="직선 연결선 135"/>
            <p:cNvCxnSpPr>
              <a:cxnSpLocks noChangeShapeType="1"/>
            </p:cNvCxnSpPr>
            <p:nvPr/>
          </p:nvCxnSpPr>
          <p:spPr bwMode="auto">
            <a:xfrm rot="5400000">
              <a:off x="6821031" y="5097369"/>
              <a:ext cx="773629" cy="5142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cxnSp>
          <p:nvCxnSpPr>
            <p:cNvPr id="181" name="직선 연결선 135"/>
            <p:cNvCxnSpPr>
              <a:cxnSpLocks noChangeShapeType="1"/>
            </p:cNvCxnSpPr>
            <p:nvPr/>
          </p:nvCxnSpPr>
          <p:spPr bwMode="auto">
            <a:xfrm rot="5400000" flipH="1" flipV="1">
              <a:off x="671336" y="6231440"/>
              <a:ext cx="183780" cy="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cxnSp>
          <p:nvCxnSpPr>
            <p:cNvPr id="182" name="직선 연결선 135"/>
            <p:cNvCxnSpPr>
              <a:cxnSpLocks noChangeShapeType="1"/>
            </p:cNvCxnSpPr>
            <p:nvPr/>
          </p:nvCxnSpPr>
          <p:spPr bwMode="auto">
            <a:xfrm rot="5400000" flipH="1" flipV="1">
              <a:off x="1606121" y="6159403"/>
              <a:ext cx="176779" cy="137095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cxnSp>
          <p:nvCxnSpPr>
            <p:cNvPr id="183" name="직선 연결선 135"/>
            <p:cNvCxnSpPr>
              <a:cxnSpLocks noChangeShapeType="1"/>
            </p:cNvCxnSpPr>
            <p:nvPr/>
          </p:nvCxnSpPr>
          <p:spPr bwMode="auto">
            <a:xfrm rot="16200000" flipV="1">
              <a:off x="2312632" y="6175745"/>
              <a:ext cx="183780" cy="11139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cxnSp>
          <p:nvCxnSpPr>
            <p:cNvPr id="184" name="직선 연결선 135"/>
            <p:cNvCxnSpPr>
              <a:cxnSpLocks noChangeShapeType="1"/>
            </p:cNvCxnSpPr>
            <p:nvPr/>
          </p:nvCxnSpPr>
          <p:spPr bwMode="auto">
            <a:xfrm rot="5400000" flipH="1" flipV="1">
              <a:off x="3257975" y="6231440"/>
              <a:ext cx="183780" cy="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cxnSp>
          <p:nvCxnSpPr>
            <p:cNvPr id="185" name="직선 연결선 135"/>
            <p:cNvCxnSpPr>
              <a:cxnSpLocks noChangeShapeType="1"/>
            </p:cNvCxnSpPr>
            <p:nvPr/>
          </p:nvCxnSpPr>
          <p:spPr bwMode="auto">
            <a:xfrm rot="5400000" flipH="1" flipV="1">
              <a:off x="4162630" y="6231440"/>
              <a:ext cx="183780" cy="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cxnSp>
          <p:nvCxnSpPr>
            <p:cNvPr id="186" name="직선 연결선 135"/>
            <p:cNvCxnSpPr>
              <a:cxnSpLocks noChangeShapeType="1"/>
            </p:cNvCxnSpPr>
            <p:nvPr/>
          </p:nvCxnSpPr>
          <p:spPr bwMode="auto">
            <a:xfrm rot="5400000" flipH="1" flipV="1">
              <a:off x="5602413" y="6231440"/>
              <a:ext cx="183780" cy="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cxnSp>
          <p:nvCxnSpPr>
            <p:cNvPr id="187" name="직선 연결선 135"/>
            <p:cNvCxnSpPr>
              <a:cxnSpLocks noChangeShapeType="1"/>
            </p:cNvCxnSpPr>
            <p:nvPr/>
          </p:nvCxnSpPr>
          <p:spPr bwMode="auto">
            <a:xfrm rot="5400000" flipH="1" flipV="1">
              <a:off x="6564309" y="6231440"/>
              <a:ext cx="183780" cy="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sp>
          <p:nvSpPr>
            <p:cNvPr id="188" name="TextBox 53"/>
            <p:cNvSpPr txBox="1">
              <a:spLocks noChangeArrowheads="1"/>
            </p:cNvSpPr>
            <p:nvPr/>
          </p:nvSpPr>
          <p:spPr bwMode="auto">
            <a:xfrm>
              <a:off x="5904531" y="4983229"/>
              <a:ext cx="891195" cy="509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>
                <a:defRPr/>
              </a:pPr>
              <a:r>
                <a:rPr lang="ko-KR" altLang="en-US" sz="800" spc="-54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신한금융그룹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,</a:t>
              </a:r>
            </a:p>
            <a:p>
              <a:pPr algn="r">
                <a:defRPr/>
              </a:pP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BNP</a:t>
              </a:r>
              <a:r>
                <a:rPr lang="ko-KR" altLang="en-US" sz="800" spc="-54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파리바금융그룹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 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 algn="r">
                <a:defRPr/>
              </a:pPr>
              <a:r>
                <a:rPr lang="ko-KR" altLang="en-US" sz="800" spc="-54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합작운용사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 출범을</a:t>
              </a:r>
              <a:endParaRPr lang="en-US" altLang="ko-KR" sz="800" spc="-54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 algn="r">
                <a:defRPr/>
              </a:pP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위한 </a:t>
              </a:r>
              <a:r>
                <a:rPr lang="en-US" altLang="ko-KR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MOU</a:t>
              </a:r>
              <a:r>
                <a:rPr lang="ko-KR" altLang="en-US" sz="800" spc="-54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체결</a:t>
              </a:r>
            </a:p>
          </p:txBody>
        </p:sp>
        <p:grpSp>
          <p:nvGrpSpPr>
            <p:cNvPr id="189" name="그룹 188"/>
            <p:cNvGrpSpPr/>
            <p:nvPr/>
          </p:nvGrpSpPr>
          <p:grpSpPr>
            <a:xfrm>
              <a:off x="592682" y="5663527"/>
              <a:ext cx="6940163" cy="483718"/>
              <a:chOff x="650448" y="5112138"/>
              <a:chExt cx="6840953" cy="438727"/>
            </a:xfrm>
            <a:gradFill>
              <a:gsLst>
                <a:gs pos="8000">
                  <a:srgbClr val="00B9EF"/>
                </a:gs>
                <a:gs pos="73000">
                  <a:schemeClr val="accent1">
                    <a:tint val="44500"/>
                    <a:satMod val="160000"/>
                  </a:schemeClr>
                </a:gs>
                <a:gs pos="100000">
                  <a:srgbClr val="D7F8FF"/>
                </a:gs>
              </a:gsLst>
              <a:lin ang="10800000" scaled="0"/>
            </a:gradFill>
            <a:effectLst>
              <a:outerShdw blurRad="25400" dist="38100" dir="2700000" algn="tl" rotWithShape="0">
                <a:prstClr val="black">
                  <a:alpha val="30000"/>
                </a:prstClr>
              </a:outerShdw>
            </a:effectLst>
          </p:grpSpPr>
          <p:sp>
            <p:nvSpPr>
              <p:cNvPr id="210" name="AutoShape 33"/>
              <p:cNvSpPr>
                <a:spLocks noChangeArrowheads="1"/>
              </p:cNvSpPr>
              <p:nvPr/>
            </p:nvSpPr>
            <p:spPr bwMode="auto">
              <a:xfrm rot="19331520">
                <a:off x="6498304" y="5112138"/>
                <a:ext cx="993097" cy="174774"/>
              </a:xfrm>
              <a:prstGeom prst="homePlate">
                <a:avLst>
                  <a:gd name="adj" fmla="val 51477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11" name="AutoShape 33"/>
              <p:cNvSpPr>
                <a:spLocks noChangeArrowheads="1"/>
              </p:cNvSpPr>
              <p:nvPr/>
            </p:nvSpPr>
            <p:spPr bwMode="auto">
              <a:xfrm>
                <a:off x="5680741" y="5370865"/>
                <a:ext cx="1021864" cy="180000"/>
              </a:xfrm>
              <a:prstGeom prst="homePlate">
                <a:avLst>
                  <a:gd name="adj" fmla="val 3474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12" name="AutoShape 33"/>
              <p:cNvSpPr>
                <a:spLocks noChangeArrowheads="1"/>
              </p:cNvSpPr>
              <p:nvPr/>
            </p:nvSpPr>
            <p:spPr bwMode="auto">
              <a:xfrm>
                <a:off x="4259939" y="5370865"/>
                <a:ext cx="1476962" cy="180000"/>
              </a:xfrm>
              <a:prstGeom prst="homePlate">
                <a:avLst>
                  <a:gd name="adj" fmla="val 3474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13" name="AutoShape 33"/>
              <p:cNvSpPr>
                <a:spLocks noChangeArrowheads="1"/>
              </p:cNvSpPr>
              <p:nvPr/>
            </p:nvSpPr>
            <p:spPr bwMode="auto">
              <a:xfrm>
                <a:off x="3368217" y="5370865"/>
                <a:ext cx="964343" cy="180000"/>
              </a:xfrm>
              <a:prstGeom prst="homePlate">
                <a:avLst>
                  <a:gd name="adj" fmla="val 3474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14" name="AutoShape 33"/>
              <p:cNvSpPr>
                <a:spLocks noChangeArrowheads="1"/>
              </p:cNvSpPr>
              <p:nvPr/>
            </p:nvSpPr>
            <p:spPr bwMode="auto">
              <a:xfrm>
                <a:off x="2341498" y="5370865"/>
                <a:ext cx="1085586" cy="180000"/>
              </a:xfrm>
              <a:prstGeom prst="homePlate">
                <a:avLst>
                  <a:gd name="adj" fmla="val 3474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15" name="AutoShape 33"/>
              <p:cNvSpPr>
                <a:spLocks noChangeArrowheads="1"/>
              </p:cNvSpPr>
              <p:nvPr/>
            </p:nvSpPr>
            <p:spPr bwMode="auto">
              <a:xfrm>
                <a:off x="1770659" y="5370865"/>
                <a:ext cx="671460" cy="180000"/>
              </a:xfrm>
              <a:prstGeom prst="homePlate">
                <a:avLst>
                  <a:gd name="adj" fmla="val 3474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16" name="AutoShape 33"/>
              <p:cNvSpPr>
                <a:spLocks noChangeArrowheads="1"/>
              </p:cNvSpPr>
              <p:nvPr/>
            </p:nvSpPr>
            <p:spPr bwMode="auto">
              <a:xfrm>
                <a:off x="796565" y="5370865"/>
                <a:ext cx="1080000" cy="180000"/>
              </a:xfrm>
              <a:prstGeom prst="homePlate">
                <a:avLst>
                  <a:gd name="adj" fmla="val 3474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17" name="AutoShape 33"/>
              <p:cNvSpPr>
                <a:spLocks noChangeArrowheads="1"/>
              </p:cNvSpPr>
              <p:nvPr/>
            </p:nvSpPr>
            <p:spPr bwMode="auto">
              <a:xfrm>
                <a:off x="650448" y="5370865"/>
                <a:ext cx="234000" cy="180000"/>
              </a:xfrm>
              <a:prstGeom prst="homePlate">
                <a:avLst>
                  <a:gd name="adj" fmla="val 3474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</p:grpSp>
        <p:grpSp>
          <p:nvGrpSpPr>
            <p:cNvPr id="190" name="그룹 146"/>
            <p:cNvGrpSpPr/>
            <p:nvPr/>
          </p:nvGrpSpPr>
          <p:grpSpPr>
            <a:xfrm>
              <a:off x="592682" y="5405014"/>
              <a:ext cx="9899519" cy="504434"/>
              <a:chOff x="549030" y="2652556"/>
              <a:chExt cx="9170574" cy="457518"/>
            </a:xfrm>
            <a:gradFill>
              <a:gsLst>
                <a:gs pos="8000">
                  <a:srgbClr val="005BAC"/>
                </a:gs>
                <a:gs pos="73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2" name="AutoShape 33"/>
              <p:cNvSpPr>
                <a:spLocks noChangeArrowheads="1"/>
              </p:cNvSpPr>
              <p:nvPr/>
            </p:nvSpPr>
            <p:spPr bwMode="auto">
              <a:xfrm>
                <a:off x="6797145" y="2652556"/>
                <a:ext cx="2922459" cy="235703"/>
              </a:xfrm>
              <a:prstGeom prst="homePlate">
                <a:avLst>
                  <a:gd name="adj" fmla="val 3239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03" name="AutoShape 33"/>
              <p:cNvSpPr>
                <a:spLocks noChangeArrowheads="1"/>
              </p:cNvSpPr>
              <p:nvPr/>
            </p:nvSpPr>
            <p:spPr bwMode="auto">
              <a:xfrm rot="20242950">
                <a:off x="6116107" y="2780332"/>
                <a:ext cx="789633" cy="195996"/>
              </a:xfrm>
              <a:prstGeom prst="homePlate">
                <a:avLst>
                  <a:gd name="adj" fmla="val 3239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04" name="AutoShape 33"/>
              <p:cNvSpPr>
                <a:spLocks noChangeArrowheads="1"/>
              </p:cNvSpPr>
              <p:nvPr/>
            </p:nvSpPr>
            <p:spPr bwMode="auto">
              <a:xfrm>
                <a:off x="4181352" y="2930074"/>
                <a:ext cx="2055499" cy="180000"/>
              </a:xfrm>
              <a:prstGeom prst="homePlate">
                <a:avLst>
                  <a:gd name="adj" fmla="val 3239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05" name="AutoShape 33"/>
              <p:cNvSpPr>
                <a:spLocks noChangeArrowheads="1"/>
              </p:cNvSpPr>
              <p:nvPr/>
            </p:nvSpPr>
            <p:spPr bwMode="auto">
              <a:xfrm>
                <a:off x="3254829" y="2930074"/>
                <a:ext cx="1060680" cy="180000"/>
              </a:xfrm>
              <a:prstGeom prst="homePlate">
                <a:avLst>
                  <a:gd name="adj" fmla="val 3239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06" name="AutoShape 33"/>
              <p:cNvSpPr>
                <a:spLocks noChangeArrowheads="1"/>
              </p:cNvSpPr>
              <p:nvPr/>
            </p:nvSpPr>
            <p:spPr bwMode="auto">
              <a:xfrm>
                <a:off x="2431143" y="2930074"/>
                <a:ext cx="925286" cy="180000"/>
              </a:xfrm>
              <a:prstGeom prst="homePlate">
                <a:avLst>
                  <a:gd name="adj" fmla="val 3239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07" name="AutoShape 33"/>
              <p:cNvSpPr>
                <a:spLocks noChangeArrowheads="1"/>
              </p:cNvSpPr>
              <p:nvPr/>
            </p:nvSpPr>
            <p:spPr bwMode="auto">
              <a:xfrm>
                <a:off x="1598861" y="2930074"/>
                <a:ext cx="926625" cy="180000"/>
              </a:xfrm>
              <a:prstGeom prst="homePlate">
                <a:avLst>
                  <a:gd name="adj" fmla="val 3239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08" name="AutoShape 33"/>
              <p:cNvSpPr>
                <a:spLocks noChangeArrowheads="1"/>
              </p:cNvSpPr>
              <p:nvPr/>
            </p:nvSpPr>
            <p:spPr bwMode="auto">
              <a:xfrm>
                <a:off x="686351" y="2930074"/>
                <a:ext cx="1014985" cy="180000"/>
              </a:xfrm>
              <a:prstGeom prst="homePlate">
                <a:avLst>
                  <a:gd name="adj" fmla="val 3239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  <p:sp>
            <p:nvSpPr>
              <p:cNvPr id="209" name="AutoShape 33"/>
              <p:cNvSpPr>
                <a:spLocks noChangeArrowheads="1"/>
              </p:cNvSpPr>
              <p:nvPr/>
            </p:nvSpPr>
            <p:spPr bwMode="auto">
              <a:xfrm>
                <a:off x="549030" y="2930074"/>
                <a:ext cx="221125" cy="180000"/>
              </a:xfrm>
              <a:prstGeom prst="homePlate">
                <a:avLst>
                  <a:gd name="adj" fmla="val 32398"/>
                </a:avLst>
              </a:prstGeom>
              <a:grpFill/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latinLnBrk="0" hangingPunct="0">
                  <a:lnSpc>
                    <a:spcPct val="120000"/>
                  </a:lnSpc>
                  <a:buClr>
                    <a:srgbClr val="3264AE"/>
                  </a:buClr>
                  <a:buSzPct val="80000"/>
                  <a:defRPr/>
                </a:pPr>
                <a:endParaRPr lang="ko-KR" altLang="en-US" sz="1300">
                  <a:solidFill>
                    <a:srgbClr val="FF000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endParaRPr>
              </a:p>
            </p:txBody>
          </p:sp>
        </p:grpSp>
        <p:sp>
          <p:nvSpPr>
            <p:cNvPr id="191" name="TextBox 76"/>
            <p:cNvSpPr txBox="1">
              <a:spLocks noChangeArrowheads="1"/>
            </p:cNvSpPr>
            <p:nvPr/>
          </p:nvSpPr>
          <p:spPr bwMode="auto">
            <a:xfrm>
              <a:off x="7552956" y="5777357"/>
              <a:ext cx="466311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206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2011.1</a:t>
              </a:r>
              <a:endParaRPr lang="ko-KR" altLang="en-US" sz="100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92" name="TextBox 77"/>
            <p:cNvSpPr txBox="1">
              <a:spLocks noChangeArrowheads="1"/>
            </p:cNvSpPr>
            <p:nvPr/>
          </p:nvSpPr>
          <p:spPr bwMode="auto">
            <a:xfrm>
              <a:off x="7422203" y="5951475"/>
              <a:ext cx="1354801" cy="382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홍콩법인 자산운용 및</a:t>
              </a:r>
              <a:endPara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투자자문 라이선스 취득 </a:t>
              </a:r>
            </a:p>
            <a:p>
              <a:pPr>
                <a:defRPr/>
              </a:pP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자본금 </a:t>
              </a:r>
              <a:r>
                <a:rPr lang="en-US" altLang="ko-K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HKD </a:t>
              </a:r>
              <a:r>
                <a:rPr lang="en-US" altLang="ko-KR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11 million </a:t>
              </a: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출자</a:t>
              </a:r>
            </a:p>
          </p:txBody>
        </p:sp>
        <p:cxnSp>
          <p:nvCxnSpPr>
            <p:cNvPr id="193" name="직선 연결선 135"/>
            <p:cNvCxnSpPr>
              <a:cxnSpLocks noChangeShapeType="1"/>
            </p:cNvCxnSpPr>
            <p:nvPr/>
          </p:nvCxnSpPr>
          <p:spPr bwMode="auto">
            <a:xfrm rot="5400000" flipH="1" flipV="1">
              <a:off x="7383336" y="5768570"/>
              <a:ext cx="183780" cy="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  <p:sp>
          <p:nvSpPr>
            <p:cNvPr id="194" name="TextBox 76"/>
            <p:cNvSpPr txBox="1">
              <a:spLocks noChangeArrowheads="1"/>
            </p:cNvSpPr>
            <p:nvPr/>
          </p:nvSpPr>
          <p:spPr bwMode="auto">
            <a:xfrm>
              <a:off x="7808379" y="6432304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206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2012.10</a:t>
              </a:r>
              <a:endParaRPr lang="ko-KR" altLang="en-US" sz="100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195" name="TextBox 77"/>
            <p:cNvSpPr txBox="1">
              <a:spLocks noChangeArrowheads="1"/>
            </p:cNvSpPr>
            <p:nvPr/>
          </p:nvSpPr>
          <p:spPr bwMode="auto">
            <a:xfrm>
              <a:off x="7827770" y="6628505"/>
              <a:ext cx="876736" cy="254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홍콩법인 유상증자</a:t>
              </a:r>
              <a:endPara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en-US" altLang="ko-K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HKD </a:t>
              </a:r>
              <a:r>
                <a:rPr lang="en-US" altLang="ko-KR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20 million </a:t>
              </a:r>
              <a:endPara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</p:txBody>
        </p:sp>
        <p:sp>
          <p:nvSpPr>
            <p:cNvPr id="199" name="TextBox 76"/>
            <p:cNvSpPr txBox="1">
              <a:spLocks noChangeArrowheads="1"/>
            </p:cNvSpPr>
            <p:nvPr/>
          </p:nvSpPr>
          <p:spPr bwMode="auto">
            <a:xfrm>
              <a:off x="8920272" y="5786720"/>
              <a:ext cx="550787" cy="159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altLang="ko-KR" sz="1000" dirty="0">
                  <a:solidFill>
                    <a:srgbClr val="002060"/>
                  </a:solidFill>
                  <a:latin typeface="원신한 Light" panose="020B0303000000000000" pitchFamily="50" charset="-127"/>
                  <a:ea typeface="원신한 Light" panose="020B0303000000000000" pitchFamily="50" charset="-127"/>
                </a:rPr>
                <a:t>2014.10</a:t>
              </a:r>
              <a:endParaRPr lang="ko-KR" altLang="en-US" sz="100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endParaRPr>
            </a:p>
          </p:txBody>
        </p:sp>
        <p:sp>
          <p:nvSpPr>
            <p:cNvPr id="200" name="TextBox 77"/>
            <p:cNvSpPr txBox="1">
              <a:spLocks noChangeArrowheads="1"/>
            </p:cNvSpPr>
            <p:nvPr/>
          </p:nvSpPr>
          <p:spPr bwMode="auto">
            <a:xfrm>
              <a:off x="8951996" y="5960838"/>
              <a:ext cx="557005" cy="382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업계 최초</a:t>
              </a:r>
              <a:endPara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en-US" altLang="ko-K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RQFII</a:t>
              </a: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 </a:t>
              </a:r>
              <a:endPara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endParaRPr>
            </a:p>
            <a:p>
              <a:pPr>
                <a:defRPr/>
              </a:pPr>
              <a:r>
                <a:rPr lang="ko-KR" altLang="en-US" sz="800" spc="-97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원신한 Light" pitchFamily="50" charset="-127"/>
                  <a:ea typeface="원신한 Light" pitchFamily="50" charset="-127"/>
                </a:rPr>
                <a:t>라이선스 취득</a:t>
              </a:r>
            </a:p>
          </p:txBody>
        </p:sp>
        <p:cxnSp>
          <p:nvCxnSpPr>
            <p:cNvPr id="201" name="직선 연결선 135"/>
            <p:cNvCxnSpPr>
              <a:cxnSpLocks noChangeShapeType="1"/>
            </p:cNvCxnSpPr>
            <p:nvPr/>
          </p:nvCxnSpPr>
          <p:spPr bwMode="auto">
            <a:xfrm rot="5400000" flipH="1" flipV="1">
              <a:off x="8734159" y="5777934"/>
              <a:ext cx="183780" cy="0"/>
            </a:xfrm>
            <a:prstGeom prst="line">
              <a:avLst/>
            </a:prstGeom>
            <a:noFill/>
            <a:ln w="6350" algn="ctr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  <a:headEnd type="oval" w="med" len="med"/>
              <a:tailEnd/>
            </a:ln>
          </p:spPr>
        </p:cxnSp>
      </p:grpSp>
      <p:cxnSp>
        <p:nvCxnSpPr>
          <p:cNvPr id="218" name="직선 연결선 135"/>
          <p:cNvCxnSpPr>
            <a:cxnSpLocks noChangeShapeType="1"/>
          </p:cNvCxnSpPr>
          <p:nvPr/>
        </p:nvCxnSpPr>
        <p:spPr bwMode="auto">
          <a:xfrm>
            <a:off x="8551341" y="4595886"/>
            <a:ext cx="0" cy="649247"/>
          </a:xfrm>
          <a:prstGeom prst="line">
            <a:avLst/>
          </a:prstGeom>
          <a:noFill/>
          <a:ln w="6350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oval" w="med" len="med"/>
            <a:tailEnd/>
          </a:ln>
        </p:spPr>
      </p:cxnSp>
      <p:sp>
        <p:nvSpPr>
          <p:cNvPr id="219" name="TextBox 76"/>
          <p:cNvSpPr txBox="1">
            <a:spLocks noChangeArrowheads="1"/>
          </p:cNvSpPr>
          <p:nvPr/>
        </p:nvSpPr>
        <p:spPr bwMode="auto">
          <a:xfrm>
            <a:off x="8630458" y="4466498"/>
            <a:ext cx="522657" cy="153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100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2015.10</a:t>
            </a:r>
            <a:endParaRPr lang="ko-KR" altLang="en-US" sz="1000" dirty="0">
              <a:solidFill>
                <a:srgbClr val="00206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20" name="TextBox 77"/>
          <p:cNvSpPr txBox="1">
            <a:spLocks noChangeArrowheads="1"/>
          </p:cNvSpPr>
          <p:nvPr/>
        </p:nvSpPr>
        <p:spPr bwMode="auto">
          <a:xfrm>
            <a:off x="8622890" y="4632092"/>
            <a:ext cx="391191" cy="3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ko-KR"/>
            </a:defPPr>
            <a:lvl1pPr>
              <a:defRPr sz="900">
                <a:latin typeface="-윤고딕360" panose="02030504000101010101" pitchFamily="18" charset="-127"/>
                <a:ea typeface="-윤고딕360" panose="02030504000101010101" pitchFamily="18" charset="-127"/>
              </a:defRPr>
            </a:lvl1pPr>
          </a:lstStyle>
          <a:p>
            <a:pPr>
              <a:defRPr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전문사모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원신한 Light" pitchFamily="50" charset="-127"/>
              <a:ea typeface="원신한 Light" pitchFamily="50" charset="-127"/>
            </a:endParaRPr>
          </a:p>
          <a:p>
            <a:pPr>
              <a:defRPr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집합투자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원신한 Light" pitchFamily="50" charset="-127"/>
              <a:ea typeface="원신한 Light" pitchFamily="50" charset="-127"/>
            </a:endParaRPr>
          </a:p>
          <a:p>
            <a:pPr>
              <a:defRPr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인가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원신한 Light" pitchFamily="50" charset="-127"/>
              <a:ea typeface="원신한 Light" pitchFamily="50" charset="-127"/>
            </a:endParaRPr>
          </a:p>
        </p:txBody>
      </p:sp>
      <p:pic>
        <p:nvPicPr>
          <p:cNvPr id="91" name="그림 9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80" y="309515"/>
            <a:ext cx="1569276" cy="458182"/>
          </a:xfrm>
          <a:prstGeom prst="rect">
            <a:avLst/>
          </a:prstGeom>
        </p:spPr>
      </p:pic>
      <p:sp>
        <p:nvSpPr>
          <p:cNvPr id="90" name="직사각형 89">
            <a:extLst>
              <a:ext uri="{FF2B5EF4-FFF2-40B4-BE49-F238E27FC236}">
                <a16:creationId xmlns:a16="http://schemas.microsoft.com/office/drawing/2014/main" id="{AA23FB38-7193-4284-AA1F-EF7209E956B2}"/>
              </a:ext>
            </a:extLst>
          </p:cNvPr>
          <p:cNvSpPr/>
          <p:nvPr/>
        </p:nvSpPr>
        <p:spPr>
          <a:xfrm>
            <a:off x="5635017" y="1549949"/>
            <a:ext cx="4102395" cy="223829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92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512460"/>
              </p:ext>
            </p:extLst>
          </p:nvPr>
        </p:nvGraphicFramePr>
        <p:xfrm>
          <a:off x="5851041" y="1350169"/>
          <a:ext cx="3888432" cy="1019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56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70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99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자본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총계 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(2020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년말 기준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1,706 </a:t>
                      </a:r>
                      <a:r>
                        <a:rPr lang="ko-KR" altLang="en-US" sz="900" b="0" dirty="0" err="1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운용 자산 </a:t>
                      </a:r>
                      <a:r>
                        <a:rPr kumimoji="0" lang="en-US" altLang="ko-KR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(2020</a:t>
                      </a: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년말 기준</a:t>
                      </a:r>
                      <a:r>
                        <a:rPr kumimoji="0" lang="en-US" altLang="ko-KR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kumimoji="0" lang="ko-KR" altLang="en-US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68.8 </a:t>
                      </a: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kumimoji="0" lang="en-US" altLang="ko-KR" sz="9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EAB776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sp>
        <p:nvSpPr>
          <p:cNvPr id="93" name="TextBox 92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846485" y="1818221"/>
            <a:ext cx="419415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ko-KR" altLang="en-US" sz="1100" dirty="0" err="1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신한자산운용은</a:t>
            </a:r>
            <a:r>
              <a:rPr lang="ko-KR" altLang="en-US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1996</a:t>
            </a:r>
            <a:r>
              <a:rPr lang="ko-KR" altLang="en-US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en-US" altLang="ko-KR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8</a:t>
            </a:r>
            <a:r>
              <a:rPr lang="ko-KR" altLang="en-US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월 설립이래 고객 여러분의 다양한 </a:t>
            </a:r>
            <a:r>
              <a:rPr lang="en-US" altLang="ko-KR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투자 </a:t>
            </a:r>
            <a:r>
              <a:rPr lang="ko-KR" altLang="en-US" sz="1100" dirty="0" err="1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니즈에</a:t>
            </a:r>
            <a:r>
              <a:rPr lang="ko-KR" altLang="en-US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맞는 금융상품을 제공하고 운용하고 있습니다</a:t>
            </a:r>
            <a:r>
              <a:rPr lang="en-US" altLang="ko-KR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endParaRPr lang="en-US" altLang="ko-KR" sz="5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en-US" altLang="ko-KR" sz="1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100" dirty="0" err="1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신한자산운용은</a:t>
            </a:r>
            <a:r>
              <a:rPr lang="ko-KR" altLang="en-US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고객이 신뢰하고 만족할 수 있는 </a:t>
            </a:r>
            <a:r>
              <a:rPr lang="ko-KR" altLang="en-US" sz="11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자산운용서비스를 제공하며</a:t>
            </a:r>
            <a:r>
              <a:rPr lang="en-US" altLang="ko-KR" sz="11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1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탄탄한 운용 능력과 성과를 </a:t>
            </a:r>
            <a:r>
              <a:rPr lang="ko-KR" altLang="en-US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창출하여 왔습니다</a:t>
            </a:r>
            <a:r>
              <a:rPr lang="en-US" altLang="ko-KR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br>
              <a:rPr lang="en-US" altLang="ko-KR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앞으로도 고객에 신뢰에 부응하고 더불어 사회적 </a:t>
            </a:r>
            <a:r>
              <a:rPr lang="ko-KR" altLang="en-US" sz="1100" dirty="0" err="1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책임투자가</a:t>
            </a:r>
            <a:r>
              <a:rPr lang="ko-KR" altLang="en-US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확대 될 수 있도록 </a:t>
            </a:r>
            <a:r>
              <a:rPr lang="en-US" altLang="ko-KR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ESG </a:t>
            </a:r>
            <a:r>
              <a:rPr lang="ko-KR" altLang="en-US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부문의 </a:t>
            </a:r>
            <a:r>
              <a:rPr lang="ko-KR" altLang="en-US" sz="1100" dirty="0" err="1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대표운용사로</a:t>
            </a:r>
            <a:r>
              <a:rPr lang="ko-KR" altLang="en-US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성장 하겠습니다</a:t>
            </a:r>
            <a:r>
              <a:rPr lang="en-US" altLang="ko-KR" sz="11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endParaRPr lang="en-US" altLang="ko-KR" sz="11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944864" y="2358861"/>
            <a:ext cx="104547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700"/>
              </a:spcAft>
            </a:pPr>
            <a:r>
              <a:rPr lang="en-US" altLang="ko-KR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* </a:t>
            </a:r>
            <a:r>
              <a:rPr lang="ko-KR" altLang="en-US" sz="8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펀드 및 일임 포함</a:t>
            </a:r>
            <a:endParaRPr lang="ko-KR" altLang="en-US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96" name="그림 95"/>
          <p:cNvPicPr>
            <a:picLocks noChangeAspect="1"/>
          </p:cNvPicPr>
          <p:nvPr/>
        </p:nvPicPr>
        <p:blipFill rotWithShape="1">
          <a:blip r:embed="rId3"/>
          <a:srcRect r="45229" b="2053"/>
          <a:stretch/>
        </p:blipFill>
        <p:spPr>
          <a:xfrm>
            <a:off x="6143878" y="3127996"/>
            <a:ext cx="787283" cy="373177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762446" y="2811525"/>
            <a:ext cx="19479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74390">
              <a:spcAft>
                <a:spcPts val="700"/>
              </a:spcAft>
            </a:pPr>
            <a:r>
              <a:rPr lang="ko-KR" altLang="en-US" sz="900" dirty="0" smtClean="0">
                <a:solidFill>
                  <a:prstClr val="black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주요 지속가능 이니셔티브 참여 현황</a:t>
            </a:r>
            <a:endParaRPr lang="ko-KR" altLang="en-US" sz="900" dirty="0">
              <a:solidFill>
                <a:prstClr val="black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7548173" y="3137232"/>
            <a:ext cx="1975275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ko-KR" altLang="en-US" sz="1400" dirty="0" smtClean="0">
                <a:solidFill>
                  <a:schemeClr val="tx2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한국 </a:t>
            </a:r>
            <a:r>
              <a:rPr lang="ko-KR" altLang="en-US" sz="1400" dirty="0" err="1" smtClean="0">
                <a:solidFill>
                  <a:schemeClr val="tx2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스튜어드십</a:t>
            </a:r>
            <a:r>
              <a:rPr lang="ko-KR" altLang="en-US" sz="1400" dirty="0" smtClean="0">
                <a:solidFill>
                  <a:schemeClr val="tx2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코드</a:t>
            </a:r>
            <a:endParaRPr lang="en-US" altLang="ko-KR" sz="1400" dirty="0">
              <a:solidFill>
                <a:schemeClr val="tx2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6207954" y="3485561"/>
            <a:ext cx="810008" cy="230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(2020.10)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8101373" y="3492777"/>
            <a:ext cx="810008" cy="230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(2017.12)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97" name="직선 연결선 135"/>
          <p:cNvCxnSpPr>
            <a:cxnSpLocks noChangeShapeType="1"/>
          </p:cNvCxnSpPr>
          <p:nvPr/>
        </p:nvCxnSpPr>
        <p:spPr bwMode="auto">
          <a:xfrm>
            <a:off x="9271421" y="4595886"/>
            <a:ext cx="0" cy="649247"/>
          </a:xfrm>
          <a:prstGeom prst="line">
            <a:avLst/>
          </a:prstGeom>
          <a:noFill/>
          <a:ln w="6350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oval" w="med" len="med"/>
            <a:tailEnd/>
          </a:ln>
        </p:spPr>
      </p:cxnSp>
      <p:sp>
        <p:nvSpPr>
          <p:cNvPr id="98" name="TextBox 76"/>
          <p:cNvSpPr txBox="1">
            <a:spLocks noChangeArrowheads="1"/>
          </p:cNvSpPr>
          <p:nvPr/>
        </p:nvSpPr>
        <p:spPr bwMode="auto">
          <a:xfrm>
            <a:off x="9350538" y="4466509"/>
            <a:ext cx="514564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altLang="ko-KR" sz="1000" dirty="0" smtClean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2021.01</a:t>
            </a:r>
            <a:endParaRPr lang="ko-KR" altLang="en-US" sz="1000" dirty="0">
              <a:solidFill>
                <a:srgbClr val="00206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1" name="TextBox 77"/>
          <p:cNvSpPr txBox="1">
            <a:spLocks noChangeArrowheads="1"/>
          </p:cNvSpPr>
          <p:nvPr/>
        </p:nvSpPr>
        <p:spPr bwMode="auto">
          <a:xfrm>
            <a:off x="9342970" y="4632092"/>
            <a:ext cx="6059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ko-KR"/>
            </a:defPPr>
            <a:lvl1pPr>
              <a:defRPr sz="900">
                <a:latin typeface="-윤고딕360" panose="02030504000101010101" pitchFamily="18" charset="-127"/>
                <a:ea typeface="-윤고딕360" panose="02030504000101010101" pitchFamily="18" charset="-127"/>
              </a:defRPr>
            </a:lvl1pPr>
          </a:lstStyle>
          <a:p>
            <a:pPr>
              <a:defRPr/>
            </a:pPr>
            <a:r>
              <a:rPr lang="ko-KR" alt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신한자산운용</a:t>
            </a:r>
            <a:endParaRPr lang="en-US" altLang="ko-KR" sz="800" dirty="0" smtClean="0">
              <a:solidFill>
                <a:schemeClr val="tx1">
                  <a:lumMod val="50000"/>
                  <a:lumOff val="50000"/>
                </a:schemeClr>
              </a:solidFill>
              <a:latin typeface="원신한 Light" pitchFamily="50" charset="-127"/>
              <a:ea typeface="원신한 Light" pitchFamily="50" charset="-127"/>
            </a:endParaRPr>
          </a:p>
          <a:p>
            <a:pPr>
              <a:defRPr/>
            </a:pP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출범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(SFG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원신한 Light" pitchFamily="50" charset="-127"/>
              <a:ea typeface="원신한 Light" pitchFamily="50" charset="-127"/>
            </a:endParaRPr>
          </a:p>
          <a:p>
            <a:pPr>
              <a:defRPr/>
            </a:pPr>
            <a:r>
              <a:rPr lang="ko-KR" alt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완전자회사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)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원신한 Light" pitchFamily="50" charset="-127"/>
              <a:ea typeface="원신한 Light" pitchFamily="50" charset="-127"/>
            </a:endParaRPr>
          </a:p>
        </p:txBody>
      </p:sp>
      <p:cxnSp>
        <p:nvCxnSpPr>
          <p:cNvPr id="103" name="직선 연결선 102"/>
          <p:cNvCxnSpPr/>
          <p:nvPr/>
        </p:nvCxnSpPr>
        <p:spPr>
          <a:xfrm flipH="1" flipV="1">
            <a:off x="5387008" y="2646313"/>
            <a:ext cx="4641361" cy="21569"/>
          </a:xfrm>
          <a:prstGeom prst="line">
            <a:avLst/>
          </a:prstGeom>
          <a:ln w="508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29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주요 재무 현황 및 시장 지위</a:t>
            </a:r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62</a:t>
            </a:fld>
            <a:endParaRPr lang="ko-KR" altLang="en-US" dirty="0"/>
          </a:p>
        </p:txBody>
      </p:sp>
      <p:sp>
        <p:nvSpPr>
          <p:cNvPr id="9" name="텍스트 개체 틀 8"/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주요 재무 현황</a:t>
            </a:r>
            <a:endParaRPr lang="ko-KR" altLang="en-US" dirty="0"/>
          </a:p>
        </p:txBody>
      </p:sp>
      <p:pic>
        <p:nvPicPr>
          <p:cNvPr id="37" name="그림 33" descr="반투명흰로고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49409" y="5665949"/>
            <a:ext cx="220519" cy="27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9" name="직선 연결선 58"/>
          <p:cNvCxnSpPr/>
          <p:nvPr/>
        </p:nvCxnSpPr>
        <p:spPr>
          <a:xfrm>
            <a:off x="5302090" y="1297389"/>
            <a:ext cx="1955" cy="307384"/>
          </a:xfrm>
          <a:prstGeom prst="line">
            <a:avLst/>
          </a:prstGeom>
          <a:ln w="508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표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185214"/>
              </p:ext>
            </p:extLst>
          </p:nvPr>
        </p:nvGraphicFramePr>
        <p:xfrm>
          <a:off x="663877" y="1721399"/>
          <a:ext cx="4391179" cy="2513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78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78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78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78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78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98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452">
                <a:tc gridSpan="2">
                  <a:txBody>
                    <a:bodyPr/>
                    <a:lstStyle/>
                    <a:p>
                      <a:pPr marL="0" marR="0" lvl="0" indent="0" algn="l" defTabSz="99569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  단위</a:t>
                      </a: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: </a:t>
                      </a: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십억원</a:t>
                      </a: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, %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2017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9569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2018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9569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2019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9569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2020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56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손익계산서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95690" rtl="0" eaLnBrk="1" fontAlgn="ctr" latinLnBrk="1" hangingPunct="1"/>
                      <a:endParaRPr lang="en-US" altLang="ko-KR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95690" rtl="0" eaLnBrk="1" fontAlgn="ctr" latinLnBrk="1" hangingPunct="1"/>
                      <a:endParaRPr lang="en-US" altLang="ko-KR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영업수익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69.8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77.5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78.4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84.3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88.9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영업비용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51.0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51.8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53.8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53.1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54.0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  (</a:t>
                      </a: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판관비</a:t>
                      </a: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)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42.8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42.5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44.6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46.7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47.6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</a:t>
                      </a: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영업이익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18.8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25.7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24.6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31.2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34.9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</a:t>
                      </a: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당기순이익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14.3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19.7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18.9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23.1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26.7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56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재무상태표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총자산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161.2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174.8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174.0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184.2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191.1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</a:t>
                      </a: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자본총계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147.8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156.6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159.1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164.5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170.6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6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재무지표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ROE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9.93%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13.25%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12.31%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14.71%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16.62%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ROA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8.42%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11.97%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11.07%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13.09%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14.94%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2" name="모서리가 둥근 직사각형 61"/>
          <p:cNvSpPr/>
          <p:nvPr/>
        </p:nvSpPr>
        <p:spPr>
          <a:xfrm>
            <a:off x="3332926" y="4438143"/>
            <a:ext cx="1499072" cy="2184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63" name="차트 62"/>
          <p:cNvGraphicFramePr/>
          <p:nvPr>
            <p:extLst/>
          </p:nvPr>
        </p:nvGraphicFramePr>
        <p:xfrm>
          <a:off x="1011801" y="4699821"/>
          <a:ext cx="3855013" cy="1795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4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97096" y="4447022"/>
          <a:ext cx="883032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2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11610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영업수익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65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07175" y="4447022"/>
          <a:ext cx="865531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4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04691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당기순이익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sp>
        <p:nvSpPr>
          <p:cNvPr id="67" name="Rectangle 25"/>
          <p:cNvSpPr>
            <a:spLocks noChangeArrowheads="1"/>
          </p:cNvSpPr>
          <p:nvPr/>
        </p:nvSpPr>
        <p:spPr bwMode="auto">
          <a:xfrm>
            <a:off x="1746585" y="6264161"/>
            <a:ext cx="95831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FY2017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8" name="Rectangle 25"/>
          <p:cNvSpPr>
            <a:spLocks noChangeArrowheads="1"/>
          </p:cNvSpPr>
          <p:nvPr/>
        </p:nvSpPr>
        <p:spPr bwMode="auto">
          <a:xfrm>
            <a:off x="2466665" y="6264161"/>
            <a:ext cx="95831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FY2018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0" name="Rectangle 25"/>
          <p:cNvSpPr>
            <a:spLocks noChangeArrowheads="1"/>
          </p:cNvSpPr>
          <p:nvPr/>
        </p:nvSpPr>
        <p:spPr bwMode="auto">
          <a:xfrm>
            <a:off x="1026505" y="6264161"/>
            <a:ext cx="95831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FY2016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71" name="직선 연결선 70"/>
          <p:cNvCxnSpPr/>
          <p:nvPr/>
        </p:nvCxnSpPr>
        <p:spPr>
          <a:xfrm>
            <a:off x="1059540" y="6357096"/>
            <a:ext cx="374456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25"/>
          <p:cNvSpPr>
            <a:spLocks noChangeArrowheads="1"/>
          </p:cNvSpPr>
          <p:nvPr/>
        </p:nvSpPr>
        <p:spPr bwMode="auto">
          <a:xfrm>
            <a:off x="3186745" y="6269082"/>
            <a:ext cx="95831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FY2019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73" name="차트 72"/>
          <p:cNvGraphicFramePr/>
          <p:nvPr>
            <p:extLst/>
          </p:nvPr>
        </p:nvGraphicFramePr>
        <p:xfrm>
          <a:off x="5783051" y="4485226"/>
          <a:ext cx="3855013" cy="1758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4" name="차트 73"/>
          <p:cNvGraphicFramePr/>
          <p:nvPr>
            <p:extLst/>
          </p:nvPr>
        </p:nvGraphicFramePr>
        <p:xfrm>
          <a:off x="5900440" y="1683665"/>
          <a:ext cx="3875037" cy="1961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5" name="차트 74"/>
          <p:cNvGraphicFramePr/>
          <p:nvPr>
            <p:extLst/>
          </p:nvPr>
        </p:nvGraphicFramePr>
        <p:xfrm>
          <a:off x="5649867" y="2212493"/>
          <a:ext cx="3985174" cy="1432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6" name="Rectangle 25"/>
          <p:cNvSpPr>
            <a:spLocks noChangeArrowheads="1"/>
          </p:cNvSpPr>
          <p:nvPr/>
        </p:nvSpPr>
        <p:spPr bwMode="auto">
          <a:xfrm>
            <a:off x="6624504" y="3406886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FY2017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7" name="Rectangle 25"/>
          <p:cNvSpPr>
            <a:spLocks noChangeArrowheads="1"/>
          </p:cNvSpPr>
          <p:nvPr/>
        </p:nvSpPr>
        <p:spPr bwMode="auto">
          <a:xfrm>
            <a:off x="7359107" y="3406886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FY2018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9" name="Rectangle 25"/>
          <p:cNvSpPr>
            <a:spLocks noChangeArrowheads="1"/>
          </p:cNvSpPr>
          <p:nvPr/>
        </p:nvSpPr>
        <p:spPr bwMode="auto">
          <a:xfrm>
            <a:off x="5889901" y="3406886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FY2016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80" name="직선 연결선 79"/>
          <p:cNvCxnSpPr/>
          <p:nvPr/>
        </p:nvCxnSpPr>
        <p:spPr>
          <a:xfrm>
            <a:off x="5823649" y="3499821"/>
            <a:ext cx="374456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25"/>
          <p:cNvSpPr>
            <a:spLocks noChangeArrowheads="1"/>
          </p:cNvSpPr>
          <p:nvPr/>
        </p:nvSpPr>
        <p:spPr bwMode="auto">
          <a:xfrm>
            <a:off x="8093710" y="3411807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FY2019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2" name="Rectangle 25"/>
          <p:cNvSpPr>
            <a:spLocks noChangeArrowheads="1"/>
          </p:cNvSpPr>
          <p:nvPr/>
        </p:nvSpPr>
        <p:spPr bwMode="auto">
          <a:xfrm>
            <a:off x="6558836" y="6009911"/>
            <a:ext cx="8711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FY2017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3" name="Rectangle 25"/>
          <p:cNvSpPr>
            <a:spLocks noChangeArrowheads="1"/>
          </p:cNvSpPr>
          <p:nvPr/>
        </p:nvSpPr>
        <p:spPr bwMode="auto">
          <a:xfrm>
            <a:off x="7276607" y="6008331"/>
            <a:ext cx="8711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FY2018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5" name="Rectangle 25"/>
          <p:cNvSpPr>
            <a:spLocks noChangeArrowheads="1"/>
          </p:cNvSpPr>
          <p:nvPr/>
        </p:nvSpPr>
        <p:spPr bwMode="auto">
          <a:xfrm>
            <a:off x="5841065" y="6009911"/>
            <a:ext cx="8711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FY2016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86" name="직선 연결선 85"/>
          <p:cNvCxnSpPr/>
          <p:nvPr/>
        </p:nvCxnSpPr>
        <p:spPr>
          <a:xfrm>
            <a:off x="5834008" y="6102846"/>
            <a:ext cx="374456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25"/>
          <p:cNvSpPr>
            <a:spLocks noChangeArrowheads="1"/>
          </p:cNvSpPr>
          <p:nvPr/>
        </p:nvSpPr>
        <p:spPr bwMode="auto">
          <a:xfrm>
            <a:off x="7994378" y="6005596"/>
            <a:ext cx="8711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FY2019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8" name="텍스트 개체 틀 10"/>
          <p:cNvSpPr>
            <a:spLocks noGrp="1"/>
          </p:cNvSpPr>
          <p:nvPr>
            <p:ph type="body" idx="15"/>
          </p:nvPr>
        </p:nvSpPr>
        <p:spPr>
          <a:xfrm>
            <a:off x="5696935" y="4212498"/>
            <a:ext cx="4493588" cy="291467"/>
          </a:xfrm>
        </p:spPr>
        <p:txBody>
          <a:bodyPr>
            <a:normAutofit/>
          </a:bodyPr>
          <a:lstStyle/>
          <a:p>
            <a:r>
              <a:rPr lang="ko-KR" alt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직원수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전문운용인력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%)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89" name="차트 88">
            <a:extLst>
              <a:ext uri="{FF2B5EF4-FFF2-40B4-BE49-F238E27FC236}">
                <a16:creationId xmlns:a16="http://schemas.microsoft.com/office/drawing/2014/main" id="{A48A0EDB-A7AE-45DC-B7F7-DBA235ADA01C}"/>
              </a:ext>
            </a:extLst>
          </p:cNvPr>
          <p:cNvGraphicFramePr/>
          <p:nvPr>
            <p:extLst/>
          </p:nvPr>
        </p:nvGraphicFramePr>
        <p:xfrm>
          <a:off x="5756967" y="4820017"/>
          <a:ext cx="3869539" cy="1297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0" name="모서리가 둥근 직사각형 89"/>
          <p:cNvSpPr/>
          <p:nvPr/>
        </p:nvSpPr>
        <p:spPr>
          <a:xfrm>
            <a:off x="6948780" y="3808821"/>
            <a:ext cx="1362793" cy="2184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91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81124" y="3811171"/>
          <a:ext cx="883032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2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11610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NAV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92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45781" y="3808821"/>
          <a:ext cx="865531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4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04691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AUM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sp>
        <p:nvSpPr>
          <p:cNvPr id="93" name="모서리가 둥근 직사각형 92"/>
          <p:cNvSpPr/>
          <p:nvPr/>
        </p:nvSpPr>
        <p:spPr>
          <a:xfrm>
            <a:off x="6424380" y="6389890"/>
            <a:ext cx="2497562" cy="2184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94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184126" y="6394288"/>
          <a:ext cx="883032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2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11610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전문운용인력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95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55428" y="6389849"/>
          <a:ext cx="865531" cy="227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4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04691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27352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직원수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96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32883" y="6389849"/>
          <a:ext cx="1305212" cy="227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47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213465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27352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1" dirty="0" smtClean="0">
                          <a:solidFill>
                            <a:srgbClr val="D3A243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◎</a:t>
                      </a:r>
                      <a:endParaRPr lang="ko-KR" altLang="en-US" sz="800" b="1" dirty="0">
                        <a:solidFill>
                          <a:srgbClr val="D3A243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전문인력 비율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sp>
        <p:nvSpPr>
          <p:cNvPr id="97" name="텍스트 개체 틀 10"/>
          <p:cNvSpPr>
            <a:spLocks noGrp="1"/>
          </p:cNvSpPr>
          <p:nvPr>
            <p:ph type="body" idx="15"/>
          </p:nvPr>
        </p:nvSpPr>
        <p:spPr>
          <a:xfrm>
            <a:off x="5696935" y="1552800"/>
            <a:ext cx="4493588" cy="291467"/>
          </a:xfrm>
        </p:spPr>
        <p:txBody>
          <a:bodyPr>
            <a:normAutofit/>
          </a:bodyPr>
          <a:lstStyle/>
          <a:p>
            <a:r>
              <a:rPr lang="ko-KR" alt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수탁고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(AUM), 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순자산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(NAV)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십억원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8" name="Rectangle 25"/>
          <p:cNvSpPr>
            <a:spLocks noChangeArrowheads="1"/>
          </p:cNvSpPr>
          <p:nvPr/>
        </p:nvSpPr>
        <p:spPr bwMode="auto">
          <a:xfrm>
            <a:off x="3906825" y="6273118"/>
            <a:ext cx="95831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2020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9" name="Rectangle 25"/>
          <p:cNvSpPr>
            <a:spLocks noChangeArrowheads="1"/>
          </p:cNvSpPr>
          <p:nvPr/>
        </p:nvSpPr>
        <p:spPr bwMode="auto">
          <a:xfrm>
            <a:off x="8715025" y="6005994"/>
            <a:ext cx="8711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FY2020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0" name="Rectangle 25"/>
          <p:cNvSpPr>
            <a:spLocks noChangeArrowheads="1"/>
          </p:cNvSpPr>
          <p:nvPr/>
        </p:nvSpPr>
        <p:spPr bwMode="auto">
          <a:xfrm>
            <a:off x="8803369" y="3411633"/>
            <a:ext cx="791996" cy="526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05" tIns="45453" rIns="90905" bIns="45453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ko-KR" sz="10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FY2020</a:t>
            </a:r>
            <a:endParaRPr lang="ko-KR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80" y="309515"/>
            <a:ext cx="1569276" cy="45818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48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427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621155"/>
              </p:ext>
            </p:extLst>
          </p:nvPr>
        </p:nvGraphicFramePr>
        <p:xfrm>
          <a:off x="3267130" y="3820167"/>
          <a:ext cx="2592387" cy="2743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2-01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2-02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74390" rtl="0" eaLnBrk="1" latinLnBrk="1" hangingPunct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신한카드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2-03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신한금융투자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2-04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신한생명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2-05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오렌지라이프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2-06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 err="1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신한캐피탈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2-07</a:t>
                      </a:r>
                      <a:endParaRPr lang="ko-KR" altLang="en-US" sz="1400" b="0" kern="1200" dirty="0">
                        <a:solidFill>
                          <a:srgbClr val="096AA7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rgbClr val="096AA7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신한자산운용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2-08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제주은행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2-09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신한저축은행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49127"/>
                  </a:ext>
                </a:extLst>
              </a:tr>
            </a:tbl>
          </a:graphicData>
        </a:graphic>
      </p:graphicFrame>
      <p:graphicFrame>
        <p:nvGraphicFramePr>
          <p:cNvPr id="6" name="표 11">
            <a:extLst>
              <a:ext uri="{FF2B5EF4-FFF2-40B4-BE49-F238E27FC236}">
                <a16:creationId xmlns:a16="http://schemas.microsoft.com/office/drawing/2014/main" id="{0E55651E-6A55-477C-A2A7-F7CFC877B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868733"/>
              </p:ext>
            </p:extLst>
          </p:nvPr>
        </p:nvGraphicFramePr>
        <p:xfrm>
          <a:off x="6500568" y="3820167"/>
          <a:ext cx="2592387" cy="2438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94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09544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2-10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아시아신탁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2-11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DS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2-12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신한아이타스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2-13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신한신용정보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2-14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err="1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신한대체투자운용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650662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2-15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신한리츠운용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181479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2-16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 </a:t>
                      </a:r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AI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847714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2-17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0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신한벤처투자</a:t>
                      </a:r>
                      <a:endParaRPr lang="ko-KR" altLang="en-US" sz="1400" b="0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71075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B4C8DDE-5D5B-497B-A370-E78921CCC1CF}"/>
              </a:ext>
            </a:extLst>
          </p:cNvPr>
          <p:cNvSpPr txBox="1"/>
          <p:nvPr/>
        </p:nvSpPr>
        <p:spPr>
          <a:xfrm>
            <a:off x="3157297" y="2351211"/>
            <a:ext cx="4605151" cy="64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그룹사</a:t>
            </a:r>
            <a:r>
              <a:rPr lang="ko-KR" altLang="en-US" sz="3600" dirty="0">
                <a:solidFill>
                  <a:srgbClr val="096AA7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현황</a:t>
            </a:r>
            <a:endParaRPr lang="en-US" altLang="ko-KR" sz="3600" dirty="0">
              <a:solidFill>
                <a:srgbClr val="096AA7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3386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그림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12" y="-989751"/>
            <a:ext cx="4326673" cy="3060000"/>
          </a:xfrm>
          <a:prstGeom prst="rect">
            <a:avLst/>
          </a:prstGeom>
        </p:spPr>
      </p:pic>
      <p:sp>
        <p:nvSpPr>
          <p:cNvPr id="92" name="이등변 삼각형 91">
            <a:extLst>
              <a:ext uri="{FF2B5EF4-FFF2-40B4-BE49-F238E27FC236}">
                <a16:creationId xmlns:a16="http://schemas.microsoft.com/office/drawing/2014/main" id="{A81FA571-27B2-4B93-A44A-F6AA88BE97C9}"/>
              </a:ext>
            </a:extLst>
          </p:cNvPr>
          <p:cNvSpPr/>
          <p:nvPr/>
        </p:nvSpPr>
        <p:spPr>
          <a:xfrm>
            <a:off x="5693995" y="1709877"/>
            <a:ext cx="3992759" cy="1125088"/>
          </a:xfrm>
          <a:prstGeom prst="triangle">
            <a:avLst/>
          </a:prstGeom>
          <a:gradFill flip="none" rotWithShape="1">
            <a:gsLst>
              <a:gs pos="13000">
                <a:schemeClr val="bg2"/>
              </a:gs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64</a:t>
            </a:fld>
            <a:endParaRPr lang="ko-KR" altLang="en-US" dirty="0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545118" y="1643235"/>
            <a:ext cx="4765863" cy="415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1969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년 설립 이래 제주지역 경제발전의 중추적 역할을 담당하며 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지역민의 사랑 속에 견실한 성장을 거듭해 온 지방은행</a:t>
            </a:r>
            <a:endParaRPr lang="ko-KR" altLang="en-US" sz="1050" b="1" dirty="0">
              <a:solidFill>
                <a:srgbClr val="0083CD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1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625327" y="1348584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 anchor="b">
            <a:normAutofit lnSpcReduction="10000"/>
          </a:bodyPr>
          <a:lstStyle>
            <a:lvl1pPr indent="0" defTabSz="974293" latinLnBrk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47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/>
            </a:lvl2pPr>
            <a:lvl3pPr marL="97429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/>
            </a:lvl3pPr>
            <a:lvl4pPr marL="146144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4pPr>
            <a:lvl5pPr marL="194858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5pPr>
            <a:lvl6pPr marL="243573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6pPr>
            <a:lvl7pPr marL="292288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7pPr>
            <a:lvl8pPr marL="341002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8pPr>
            <a:lvl9pPr marL="389717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9pPr>
          </a:lstStyle>
          <a:p>
            <a:r>
              <a:rPr lang="ko-KR" altLang="en-US" dirty="0">
                <a:solidFill>
                  <a:srgbClr val="7F7F7F"/>
                </a:solidFill>
              </a:rPr>
              <a:t>제주은행</a:t>
            </a:r>
            <a:r>
              <a:rPr lang="ko-KR" altLang="en-US" dirty="0"/>
              <a:t> 개요</a:t>
            </a:r>
          </a:p>
        </p:txBody>
      </p:sp>
      <p:sp>
        <p:nvSpPr>
          <p:cNvPr id="72" name="텍스트 개체 틀 8"/>
          <p:cNvSpPr txBox="1">
            <a:spLocks/>
          </p:cNvSpPr>
          <p:nvPr/>
        </p:nvSpPr>
        <p:spPr>
          <a:xfrm>
            <a:off x="5395049" y="1348584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 anchor="b">
            <a:normAutofit lnSpcReduction="10000"/>
          </a:bodyPr>
          <a:lstStyle>
            <a:defPPr>
              <a:defRPr lang="en-US"/>
            </a:defPPr>
            <a:lvl1pPr indent="0" defTabSz="974293" latinLnBrk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47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/>
            </a:lvl2pPr>
            <a:lvl3pPr marL="97429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/>
            </a:lvl3pPr>
            <a:lvl4pPr marL="146144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4pPr>
            <a:lvl5pPr marL="194858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5pPr>
            <a:lvl6pPr marL="243573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6pPr>
            <a:lvl7pPr marL="292288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7pPr>
            <a:lvl8pPr marL="341002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8pPr>
            <a:lvl9pPr marL="389717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9pPr>
          </a:lstStyle>
          <a:p>
            <a:r>
              <a:rPr lang="ko-KR" altLang="en-US"/>
              <a:t>비전 및 전략 방향</a:t>
            </a:r>
            <a:endParaRPr lang="ko-KR" altLang="en-US" dirty="0"/>
          </a:p>
        </p:txBody>
      </p: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7BE2533B-A54F-4FAE-A52D-CF44573CD368}"/>
              </a:ext>
            </a:extLst>
          </p:cNvPr>
          <p:cNvGrpSpPr/>
          <p:nvPr/>
        </p:nvGrpSpPr>
        <p:grpSpPr>
          <a:xfrm>
            <a:off x="5689197" y="2422821"/>
            <a:ext cx="4001288" cy="894755"/>
            <a:chOff x="3203380" y="1515524"/>
            <a:chExt cx="4213614" cy="894621"/>
          </a:xfrm>
        </p:grpSpPr>
        <p:grpSp>
          <p:nvGrpSpPr>
            <p:cNvPr id="74" name="그룹 73">
              <a:extLst>
                <a:ext uri="{FF2B5EF4-FFF2-40B4-BE49-F238E27FC236}">
                  <a16:creationId xmlns:a16="http://schemas.microsoft.com/office/drawing/2014/main" id="{15AB5504-C1A6-45A4-92AC-A1E73DF996C4}"/>
                </a:ext>
              </a:extLst>
            </p:cNvPr>
            <p:cNvGrpSpPr/>
            <p:nvPr/>
          </p:nvGrpSpPr>
          <p:grpSpPr>
            <a:xfrm>
              <a:off x="3203380" y="1515524"/>
              <a:ext cx="4213614" cy="894621"/>
              <a:chOff x="3203380" y="2863851"/>
              <a:chExt cx="4213614" cy="894621"/>
            </a:xfrm>
          </p:grpSpPr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6CBE076D-FB32-4BD3-B105-E20C33953122}"/>
                  </a:ext>
                </a:extLst>
              </p:cNvPr>
              <p:cNvGrpSpPr/>
              <p:nvPr/>
            </p:nvGrpSpPr>
            <p:grpSpPr>
              <a:xfrm>
                <a:off x="3203380" y="3126106"/>
                <a:ext cx="4213614" cy="632366"/>
                <a:chOff x="3217033" y="3126106"/>
                <a:chExt cx="4213614" cy="632366"/>
              </a:xfrm>
            </p:grpSpPr>
            <p:sp>
              <p:nvSpPr>
                <p:cNvPr id="78" name="직사각형 77">
                  <a:extLst>
                    <a:ext uri="{FF2B5EF4-FFF2-40B4-BE49-F238E27FC236}">
                      <a16:creationId xmlns:a16="http://schemas.microsoft.com/office/drawing/2014/main" id="{AA23FB38-7193-4284-AA1F-EF7209E956B2}"/>
                    </a:ext>
                  </a:extLst>
                </p:cNvPr>
                <p:cNvSpPr/>
                <p:nvPr/>
              </p:nvSpPr>
              <p:spPr>
                <a:xfrm>
                  <a:off x="3217033" y="3230880"/>
                  <a:ext cx="4213614" cy="527592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21C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80" name="직사각형 79">
                  <a:extLst>
                    <a:ext uri="{FF2B5EF4-FFF2-40B4-BE49-F238E27FC236}">
                      <a16:creationId xmlns:a16="http://schemas.microsoft.com/office/drawing/2014/main" id="{38E4A52A-A3AC-44B1-834B-EBD768F92ED6}"/>
                    </a:ext>
                  </a:extLst>
                </p:cNvPr>
                <p:cNvSpPr/>
                <p:nvPr/>
              </p:nvSpPr>
              <p:spPr>
                <a:xfrm>
                  <a:off x="4598382" y="3126106"/>
                  <a:ext cx="1450916" cy="209551"/>
                </a:xfrm>
                <a:prstGeom prst="rect">
                  <a:avLst/>
                </a:prstGeom>
                <a:solidFill>
                  <a:srgbClr val="00428E"/>
                </a:solidFill>
                <a:ln w="6350">
                  <a:solidFill>
                    <a:srgbClr val="021C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>
                    <a:lnSpc>
                      <a:spcPts val="1100"/>
                    </a:lnSpc>
                  </a:pPr>
                  <a:r>
                    <a:rPr lang="ko-KR" altLang="en-US" sz="1000" dirty="0">
                      <a:solidFill>
                        <a:schemeClr val="bg1"/>
                      </a:solidFill>
                      <a:latin typeface="원신한 Medium" panose="020B0603000000000000" pitchFamily="50" charset="-127"/>
                      <a:ea typeface="원신한 Medium" panose="020B0603000000000000" pitchFamily="50" charset="-127"/>
                    </a:rPr>
                    <a:t>전략목표</a:t>
                  </a:r>
                </a:p>
              </p:txBody>
            </p:sp>
          </p:grpSp>
          <p:cxnSp>
            <p:nvCxnSpPr>
              <p:cNvPr id="77" name="직선 화살표 연결선 76">
                <a:extLst>
                  <a:ext uri="{FF2B5EF4-FFF2-40B4-BE49-F238E27FC236}">
                    <a16:creationId xmlns:a16="http://schemas.microsoft.com/office/drawing/2014/main" id="{B1566355-8AD9-48DB-A0DB-0B6600E19A5A}"/>
                  </a:ext>
                </a:extLst>
              </p:cNvPr>
              <p:cNvCxnSpPr>
                <a:stCxn id="80" idx="0"/>
              </p:cNvCxnSpPr>
              <p:nvPr/>
            </p:nvCxnSpPr>
            <p:spPr>
              <a:xfrm flipV="1">
                <a:off x="5310187" y="2863851"/>
                <a:ext cx="0" cy="262255"/>
              </a:xfrm>
              <a:prstGeom prst="straightConnector1">
                <a:avLst/>
              </a:prstGeom>
              <a:ln w="12700">
                <a:solidFill>
                  <a:srgbClr val="00428E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85DE6E6-0F5E-4C61-B959-22FF52B6B201}"/>
                </a:ext>
              </a:extLst>
            </p:cNvPr>
            <p:cNvSpPr txBox="1"/>
            <p:nvPr/>
          </p:nvSpPr>
          <p:spPr>
            <a:xfrm>
              <a:off x="3205293" y="2069613"/>
              <a:ext cx="4209788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lnSpc>
                  <a:spcPts val="1400"/>
                </a:lnSpc>
                <a:spcAft>
                  <a:spcPts val="500"/>
                </a:spcAft>
                <a:defRPr sz="1100">
                  <a:solidFill>
                    <a:srgbClr val="00428E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defRPr>
              </a:lvl1pPr>
            </a:lstStyle>
            <a:p>
              <a:r>
                <a:rPr lang="ko-KR" altLang="en-US" dirty="0"/>
                <a:t>디지털 경쟁력을 갖춘 </a:t>
              </a:r>
              <a:r>
                <a:rPr lang="ko-KR" altLang="en-US" dirty="0" err="1"/>
                <a:t>제주대표</a:t>
              </a:r>
              <a:r>
                <a:rPr lang="ko-KR" altLang="en-US" dirty="0"/>
                <a:t> 强小은행</a:t>
              </a:r>
            </a:p>
          </p:txBody>
        </p:sp>
      </p:grp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7BE2533B-A54F-4FAE-A52D-CF44573CD368}"/>
              </a:ext>
            </a:extLst>
          </p:cNvPr>
          <p:cNvGrpSpPr/>
          <p:nvPr/>
        </p:nvGrpSpPr>
        <p:grpSpPr>
          <a:xfrm>
            <a:off x="5687283" y="1821427"/>
            <a:ext cx="4001288" cy="593248"/>
            <a:chOff x="3203380" y="1777779"/>
            <a:chExt cx="4213614" cy="593159"/>
          </a:xfrm>
        </p:grpSpPr>
        <p:grpSp>
          <p:nvGrpSpPr>
            <p:cNvPr id="82" name="그룹 81">
              <a:extLst>
                <a:ext uri="{FF2B5EF4-FFF2-40B4-BE49-F238E27FC236}">
                  <a16:creationId xmlns:a16="http://schemas.microsoft.com/office/drawing/2014/main" id="{6CBE076D-FB32-4BD3-B105-E20C33953122}"/>
                </a:ext>
              </a:extLst>
            </p:cNvPr>
            <p:cNvGrpSpPr/>
            <p:nvPr/>
          </p:nvGrpSpPr>
          <p:grpSpPr>
            <a:xfrm>
              <a:off x="3203380" y="1777779"/>
              <a:ext cx="4213614" cy="593159"/>
              <a:chOff x="3217033" y="3126106"/>
              <a:chExt cx="4213614" cy="593159"/>
            </a:xfrm>
          </p:grpSpPr>
          <p:sp>
            <p:nvSpPr>
              <p:cNvPr id="85" name="직사각형 84">
                <a:extLst>
                  <a:ext uri="{FF2B5EF4-FFF2-40B4-BE49-F238E27FC236}">
                    <a16:creationId xmlns:a16="http://schemas.microsoft.com/office/drawing/2014/main" id="{AA23FB38-7193-4284-AA1F-EF7209E956B2}"/>
                  </a:ext>
                </a:extLst>
              </p:cNvPr>
              <p:cNvSpPr/>
              <p:nvPr/>
            </p:nvSpPr>
            <p:spPr>
              <a:xfrm>
                <a:off x="3217033" y="3230880"/>
                <a:ext cx="4213614" cy="48838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7" name="직사각형 86">
                <a:extLst>
                  <a:ext uri="{FF2B5EF4-FFF2-40B4-BE49-F238E27FC236}">
                    <a16:creationId xmlns:a16="http://schemas.microsoft.com/office/drawing/2014/main" id="{38E4A52A-A3AC-44B1-834B-EBD768F92ED6}"/>
                  </a:ext>
                </a:extLst>
              </p:cNvPr>
              <p:cNvSpPr/>
              <p:nvPr/>
            </p:nvSpPr>
            <p:spPr>
              <a:xfrm>
                <a:off x="4598382" y="3126106"/>
                <a:ext cx="1450916" cy="209551"/>
              </a:xfrm>
              <a:prstGeom prst="rect">
                <a:avLst/>
              </a:prstGeom>
              <a:solidFill>
                <a:srgbClr val="00428E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ko-KR" altLang="en-US" sz="1000" dirty="0">
                    <a:solidFill>
                      <a:schemeClr val="bg1"/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</a:rPr>
                  <a:t>비전</a:t>
                </a: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85DE6E6-0F5E-4C61-B959-22FF52B6B201}"/>
                </a:ext>
              </a:extLst>
            </p:cNvPr>
            <p:cNvSpPr txBox="1"/>
            <p:nvPr/>
          </p:nvSpPr>
          <p:spPr>
            <a:xfrm>
              <a:off x="3205293" y="2038083"/>
              <a:ext cx="4209788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  <a:spcAft>
                  <a:spcPts val="500"/>
                </a:spcAft>
              </a:pPr>
              <a:r>
                <a:rPr lang="en-US" altLang="ko-KR" sz="1100" dirty="0">
                  <a:solidFill>
                    <a:srgbClr val="E55729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Quality based Local Top Bank</a:t>
              </a:r>
            </a:p>
          </p:txBody>
        </p:sp>
      </p:grpSp>
      <p:sp>
        <p:nvSpPr>
          <p:cNvPr id="94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663873" y="3368129"/>
            <a:ext cx="4502187" cy="292144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11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주요 연혁</a:t>
            </a:r>
          </a:p>
        </p:txBody>
      </p:sp>
      <p:sp>
        <p:nvSpPr>
          <p:cNvPr id="38" name="직사각형 37"/>
          <p:cNvSpPr/>
          <p:nvPr/>
        </p:nvSpPr>
        <p:spPr>
          <a:xfrm>
            <a:off x="5196198" y="3426023"/>
            <a:ext cx="4946716" cy="407762"/>
          </a:xfrm>
          <a:prstGeom prst="rect">
            <a:avLst/>
          </a:prstGeom>
        </p:spPr>
        <p:txBody>
          <a:bodyPr wrap="square" lIns="98974" tIns="49486" rIns="98974" bIns="49486">
            <a:spAutoFit/>
          </a:bodyPr>
          <a:lstStyle/>
          <a:p>
            <a:pPr marL="132301" algn="ctr" eaLnBrk="0" fontAlgn="base" latinLnBrk="0" hangingPunct="0"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</a:pPr>
            <a:r>
              <a:rPr lang="ko-KR" altLang="en-US" sz="100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미래를 함께하는 따뜻한 금융의 적극적인 실천을 통하여 고객가치 및 </a:t>
            </a:r>
            <a:r>
              <a:rPr lang="en-US" altLang="ko-KR" sz="100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0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0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제주의 가치를 높이고 </a:t>
            </a:r>
            <a:r>
              <a:rPr lang="en-US" altLang="ko-KR" sz="100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Local Top Bank</a:t>
            </a:r>
            <a:r>
              <a:rPr lang="ko-KR" altLang="en-US" sz="100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로의 도약을 위하여 더욱 노력하겠습니다</a:t>
            </a:r>
            <a:r>
              <a:rPr lang="en-US" altLang="ko-KR" sz="1000" dirty="0">
                <a:solidFill>
                  <a:srgbClr val="002060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1000" dirty="0">
              <a:solidFill>
                <a:srgbClr val="002060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0" name="텍스트 개체 틀 7">
            <a:extLst>
              <a:ext uri="{FF2B5EF4-FFF2-40B4-BE49-F238E27FC236}">
                <a16:creationId xmlns:a16="http://schemas.microsoft.com/office/drawing/2014/main" id="{13EAED45-4AE3-4CED-9F76-DA1095DF46EE}"/>
              </a:ext>
            </a:extLst>
          </p:cNvPr>
          <p:cNvSpPr txBox="1">
            <a:spLocks/>
          </p:cNvSpPr>
          <p:nvPr/>
        </p:nvSpPr>
        <p:spPr>
          <a:xfrm>
            <a:off x="5395049" y="4013347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defPPr>
              <a:defRPr lang="en-US"/>
            </a:defPPr>
            <a:lvl1pPr indent="0" defTabSz="974293" latinLnBrk="1">
              <a:lnSpc>
                <a:spcPct val="11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73072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/>
            </a:lvl2pPr>
            <a:lvl3pPr marL="1217867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/>
            </a:lvl3pPr>
            <a:lvl4pPr marL="170501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4pPr>
            <a:lvl5pPr marL="219216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5pPr>
            <a:lvl6pPr marL="267930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6pPr>
            <a:lvl7pPr marL="316645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7pPr>
            <a:lvl8pPr marL="365360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8pPr>
            <a:lvl9pPr marL="414074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9pPr>
          </a:lstStyle>
          <a:p>
            <a:r>
              <a:rPr lang="ko-KR" altLang="en-US" dirty="0"/>
              <a:t>재무 현황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A23FB38-7193-4284-AA1F-EF7209E956B2}"/>
              </a:ext>
            </a:extLst>
          </p:cNvPr>
          <p:cNvSpPr/>
          <p:nvPr/>
        </p:nvSpPr>
        <p:spPr>
          <a:xfrm>
            <a:off x="918494" y="2095878"/>
            <a:ext cx="3996444" cy="58923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7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9299" y="3650872"/>
          <a:ext cx="4319616" cy="2991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991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3599625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10337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1969.03</a:t>
                      </a:r>
                    </a:p>
                  </a:txBody>
                  <a:tcPr marL="71530" marR="35765" marT="44200" marB="4420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b="1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주</a:t>
                      </a:r>
                      <a:r>
                        <a:rPr lang="en-US" altLang="ko-KR" sz="900" b="1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ko-KR" altLang="en-US" sz="900" b="1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제주은행 설립</a:t>
                      </a: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1972.12</a:t>
                      </a: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원신한 Light" pitchFamily="50" charset="-127"/>
                          <a:ea typeface="원신한 Light" pitchFamily="50" charset="-127"/>
                        </a:rPr>
                        <a:t>증권거래소 주식 상장</a:t>
                      </a:r>
                      <a:endParaRPr lang="en-US" altLang="ko-KR" sz="900" dirty="0" smtClean="0"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68059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2002.05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err="1" smtClean="0">
                          <a:latin typeface="원신한 Light" pitchFamily="50" charset="-127"/>
                          <a:ea typeface="원신한 Light" pitchFamily="50" charset="-127"/>
                        </a:rPr>
                        <a:t>신한금융지주회사</a:t>
                      </a:r>
                      <a:r>
                        <a:rPr lang="ko-KR" altLang="en-US" sz="900" dirty="0" smtClean="0">
                          <a:latin typeface="원신한 Light" pitchFamily="50" charset="-127"/>
                          <a:ea typeface="원신한 Light" pitchFamily="50" charset="-127"/>
                        </a:rPr>
                        <a:t> 자회사 편입</a:t>
                      </a:r>
                      <a:endParaRPr lang="en-US" altLang="ko-KR" sz="900" dirty="0" smtClean="0"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2013.11</a:t>
                      </a: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85000"/>
                        </a:lnSpc>
                      </a:pPr>
                      <a:r>
                        <a:rPr lang="ko-KR" altLang="en-US" sz="900" dirty="0" smtClean="0">
                          <a:latin typeface="원신한 Light" pitchFamily="50" charset="-127"/>
                          <a:ea typeface="원신한 Light" pitchFamily="50" charset="-127"/>
                        </a:rPr>
                        <a:t>제주특별자치도 협약 골목상권 우대 </a:t>
                      </a:r>
                      <a:r>
                        <a:rPr lang="ko-KR" altLang="en-US" sz="900" dirty="0" err="1" smtClean="0">
                          <a:latin typeface="원신한 Light" pitchFamily="50" charset="-127"/>
                          <a:ea typeface="원신한 Light" pitchFamily="50" charset="-127"/>
                        </a:rPr>
                        <a:t>제주통카드</a:t>
                      </a:r>
                      <a:r>
                        <a:rPr lang="ko-KR" altLang="en-US" sz="900" dirty="0" smtClean="0">
                          <a:latin typeface="원신한 Light" pitchFamily="50" charset="-127"/>
                          <a:ea typeface="원신한 Light" pitchFamily="50" charset="-127"/>
                        </a:rPr>
                        <a:t> 출시</a:t>
                      </a:r>
                      <a:endParaRPr lang="ko-KR" altLang="en-US" sz="900" dirty="0"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779593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2014.11</a:t>
                      </a: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85000"/>
                        </a:lnSpc>
                      </a:pPr>
                      <a:r>
                        <a:rPr lang="ko-KR" altLang="en-US" sz="900" dirty="0" err="1" smtClean="0">
                          <a:latin typeface="원신한 Light" pitchFamily="50" charset="-127"/>
                          <a:ea typeface="원신한 Light" pitchFamily="50" charset="-127"/>
                        </a:rPr>
                        <a:t>대한적십자회원유공장</a:t>
                      </a:r>
                      <a:r>
                        <a:rPr lang="ko-KR" altLang="en-US" sz="900" dirty="0" smtClean="0">
                          <a:latin typeface="원신한 Light" pitchFamily="50" charset="-127"/>
                          <a:ea typeface="원신한 Light" pitchFamily="50" charset="-127"/>
                        </a:rPr>
                        <a:t> </a:t>
                      </a:r>
                      <a:r>
                        <a:rPr lang="ko-KR" altLang="en-US" sz="900" dirty="0" err="1" smtClean="0">
                          <a:latin typeface="원신한 Light" pitchFamily="50" charset="-127"/>
                          <a:ea typeface="원신한 Light" pitchFamily="50" charset="-127"/>
                        </a:rPr>
                        <a:t>명예대상</a:t>
                      </a:r>
                      <a:r>
                        <a:rPr lang="ko-KR" altLang="en-US" sz="900" dirty="0" smtClean="0">
                          <a:latin typeface="원신한 Light" pitchFamily="50" charset="-127"/>
                          <a:ea typeface="원신한 Light" pitchFamily="50" charset="-127"/>
                        </a:rPr>
                        <a:t> 수상</a:t>
                      </a:r>
                      <a:endParaRPr lang="ko-KR" altLang="en-US" sz="900" dirty="0"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898109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2015.12</a:t>
                      </a: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95690" rtl="0" eaLnBrk="1" latinLnBrk="1" hangingPunct="1">
                        <a:lnSpc>
                          <a:spcPct val="85000"/>
                        </a:lnSpc>
                      </a:pPr>
                      <a:r>
                        <a:rPr lang="ko-KR" altLang="en-US" sz="900" kern="1200" spc="-20" baseline="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제주테크노파크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중소 벤처기업 기술금융지원 업무협약 체결</a:t>
                      </a:r>
                      <a:endParaRPr lang="en-US" altLang="ko-KR" sz="900" kern="1200" spc="-20" baseline="0" dirty="0" smtClean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731047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2016.03</a:t>
                      </a: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95690" rtl="0" eaLnBrk="1" latinLnBrk="1" hangingPunct="1">
                        <a:lnSpc>
                          <a:spcPct val="85000"/>
                        </a:lnSpc>
                      </a:pP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제주은행</a:t>
                      </a:r>
                      <a:r>
                        <a:rPr lang="en-US" altLang="ko-KR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-</a:t>
                      </a:r>
                      <a:r>
                        <a:rPr lang="ko-KR" altLang="en-US" sz="900" kern="1200" spc="-20" baseline="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신한저축은행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spc="-20" baseline="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중금리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연계대출 협약 체결</a:t>
                      </a:r>
                      <a:endParaRPr lang="en-US" altLang="ko-KR" sz="900" kern="1200" spc="-20" baseline="0" dirty="0" smtClean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897733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2016.11</a:t>
                      </a: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95690" rtl="0" eaLnBrk="1" latinLnBrk="1" hangingPunct="1">
                        <a:lnSpc>
                          <a:spcPct val="85000"/>
                        </a:lnSpc>
                      </a:pPr>
                      <a:r>
                        <a:rPr lang="ko-KR" altLang="en-US" sz="900" kern="1200" spc="-20" baseline="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모바일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간편결제 </a:t>
                      </a:r>
                      <a:r>
                        <a:rPr lang="ko-KR" altLang="en-US" sz="900" kern="1200" spc="-20" baseline="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핀테크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제휴</a:t>
                      </a:r>
                      <a:endParaRPr lang="en-US" altLang="ko-KR" sz="900" kern="1200" spc="-20" baseline="0" dirty="0" smtClean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394519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2017.02</a:t>
                      </a: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95690" rtl="0" eaLnBrk="1" latinLnBrk="1" hangingPunct="1">
                        <a:lnSpc>
                          <a:spcPct val="85000"/>
                        </a:lnSpc>
                      </a:pP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국고보조금 전용카드 </a:t>
                      </a:r>
                      <a:r>
                        <a:rPr lang="en-US" altLang="ko-KR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‘e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나라도움카드</a:t>
                      </a:r>
                      <a:r>
                        <a:rPr lang="en-US" altLang="ko-KR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’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출시</a:t>
                      </a:r>
                      <a:endParaRPr lang="en-US" altLang="ko-KR" sz="900" kern="1200" spc="-20" baseline="0" dirty="0" smtClean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2017.10</a:t>
                      </a: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95690" rtl="0" eaLnBrk="1" latinLnBrk="1" hangingPunct="1">
                        <a:lnSpc>
                          <a:spcPct val="85000"/>
                        </a:lnSpc>
                      </a:pP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新모바일뱅킹</a:t>
                      </a:r>
                      <a:r>
                        <a:rPr lang="en-US" altLang="ko-KR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spc="-20" baseline="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jBANK</a:t>
                      </a:r>
                      <a:r>
                        <a:rPr lang="en-US" altLang="ko-KR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Plus 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출시 </a:t>
                      </a:r>
                      <a:endParaRPr lang="en-US" altLang="ko-KR" sz="900" kern="1200" spc="-20" baseline="0" dirty="0" smtClean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517459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2018.07</a:t>
                      </a: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디지털플랫폼 </a:t>
                      </a:r>
                      <a:r>
                        <a:rPr lang="en-US" altLang="ko-KR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‘</a:t>
                      </a:r>
                      <a:r>
                        <a:rPr lang="ko-KR" altLang="en-US" sz="900" kern="1200" spc="-20" baseline="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제주지니</a:t>
                      </a:r>
                      <a:r>
                        <a:rPr lang="en-US" altLang="ko-KR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＇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출시</a:t>
                      </a:r>
                      <a:endParaRPr lang="en-US" altLang="ko-KR" sz="900" kern="1200" spc="-20" baseline="0" dirty="0" smtClean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245118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2018.11</a:t>
                      </a: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유상증자 실시</a:t>
                      </a:r>
                      <a:endParaRPr lang="en-US" altLang="ko-KR" sz="900" kern="1200" spc="-20" baseline="0" dirty="0" smtClean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564487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2019.10</a:t>
                      </a: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95690" rtl="0" eaLnBrk="1" latinLnBrk="1" hangingPunct="1">
                        <a:lnSpc>
                          <a:spcPct val="85000"/>
                        </a:lnSpc>
                      </a:pP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오픈뱅킹서비스 시행</a:t>
                      </a:r>
                      <a:endParaRPr lang="en-US" altLang="ko-KR" sz="900" kern="1200" spc="-20" baseline="0" dirty="0" smtClean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16069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2019.12</a:t>
                      </a: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95690" rtl="0" eaLnBrk="1" latinLnBrk="1" hangingPunct="1">
                        <a:lnSpc>
                          <a:spcPct val="85000"/>
                        </a:lnSpc>
                      </a:pPr>
                      <a:r>
                        <a:rPr lang="ko-KR" altLang="en-US" sz="900" kern="1200" spc="-20" baseline="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여성가족부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주관 </a:t>
                      </a:r>
                      <a:r>
                        <a:rPr lang="en-US" altLang="ko-KR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‘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가족친화 우수기업</a:t>
                      </a:r>
                      <a:r>
                        <a:rPr lang="en-US" altLang="ko-KR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’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선정</a:t>
                      </a:r>
                      <a:endParaRPr lang="en-US" altLang="ko-KR" sz="900" kern="1200" spc="-20" baseline="0" dirty="0" smtClean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0234702"/>
                  </a:ext>
                </a:extLst>
              </a:tr>
              <a:tr h="19868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2020.03</a:t>
                      </a:r>
                    </a:p>
                  </a:txBody>
                  <a:tcPr marL="71530" marR="35765" marT="38372" marB="3837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95690" rtl="0" eaLnBrk="1" latinLnBrk="1" hangingPunct="1">
                        <a:lnSpc>
                          <a:spcPct val="85000"/>
                        </a:lnSpc>
                      </a:pP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코로나</a:t>
                      </a:r>
                      <a:r>
                        <a:rPr lang="en-US" altLang="ko-KR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19 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극복 </a:t>
                      </a:r>
                      <a:r>
                        <a:rPr lang="en-US" altLang="ko-KR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‘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고객</a:t>
                      </a:r>
                      <a:r>
                        <a:rPr lang="en-US" altLang="ko-KR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지역사회 종합지원대책</a:t>
                      </a:r>
                      <a:r>
                        <a:rPr lang="en-US" altLang="ko-KR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’ </a:t>
                      </a:r>
                      <a:r>
                        <a:rPr lang="ko-KR" altLang="en-US" sz="900" kern="1200" spc="-2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추진</a:t>
                      </a:r>
                      <a:endParaRPr lang="en-US" altLang="ko-KR" sz="900" kern="1200" spc="-20" baseline="0" dirty="0" smtClean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b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95204"/>
                  </a:ext>
                </a:extLst>
              </a:tr>
            </a:tbl>
          </a:graphicData>
        </a:graphic>
      </p:graphicFrame>
      <p:sp>
        <p:nvSpPr>
          <p:cNvPr id="49" name="직사각형 48"/>
          <p:cNvSpPr/>
          <p:nvPr/>
        </p:nvSpPr>
        <p:spPr>
          <a:xfrm>
            <a:off x="755607" y="2763561"/>
            <a:ext cx="4573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05" indent="-104143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  <a:buFont typeface="Arial" charset="0"/>
              <a:buChar char="•"/>
            </a:pPr>
            <a:r>
              <a:rPr lang="ko-KR" altLang="en-US" sz="1000" dirty="0">
                <a:solidFill>
                  <a:srgbClr val="003399"/>
                </a:solidFill>
                <a:latin typeface="원신한 Light" pitchFamily="50" charset="-127"/>
                <a:ea typeface="원신한 Light" pitchFamily="50" charset="-127"/>
              </a:rPr>
              <a:t>주요 주주</a:t>
            </a:r>
            <a:r>
              <a:rPr lang="zh-CN" altLang="en-US" sz="1000" dirty="0">
                <a:solidFill>
                  <a:srgbClr val="003399"/>
                </a:solidFill>
                <a:latin typeface="원신한 Light" pitchFamily="50" charset="-127"/>
                <a:ea typeface="-윤고딕360" pitchFamily="18" charset="-127"/>
              </a:rPr>
              <a:t> </a:t>
            </a:r>
            <a:r>
              <a:rPr lang="en-US" altLang="zh-CN" sz="1000" dirty="0">
                <a:solidFill>
                  <a:srgbClr val="003399"/>
                </a:solidFill>
                <a:latin typeface="원신한 Light" pitchFamily="50" charset="-127"/>
                <a:ea typeface="원신한 Light" pitchFamily="50" charset="-127"/>
              </a:rPr>
              <a:t>: </a:t>
            </a:r>
            <a:r>
              <a:rPr lang="ko-KR" altLang="en-US" sz="10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신한금융지주 </a:t>
            </a:r>
            <a:r>
              <a:rPr lang="en-US" altLang="ko-KR" sz="10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(75.31%</a:t>
            </a:r>
            <a:r>
              <a:rPr lang="en-US" altLang="zh-CN" sz="10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), </a:t>
            </a:r>
            <a:r>
              <a:rPr lang="ko-KR" altLang="en-US" sz="10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우리사주조합 </a:t>
            </a:r>
            <a:r>
              <a:rPr lang="en-US" altLang="ko-KR" sz="1000" dirty="0" smtClean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(5.87%)</a:t>
            </a:r>
          </a:p>
          <a:p>
            <a:pPr marL="285605" indent="-104143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  <a:buFont typeface="Arial" charset="0"/>
              <a:buChar char="•"/>
            </a:pPr>
            <a:r>
              <a:rPr lang="ko-KR" altLang="en-US" sz="1000" dirty="0" smtClean="0">
                <a:solidFill>
                  <a:srgbClr val="003399"/>
                </a:solidFill>
                <a:latin typeface="원신한 Light" pitchFamily="50" charset="-127"/>
                <a:ea typeface="원신한 Light" pitchFamily="50" charset="-127"/>
              </a:rPr>
              <a:t>지점망</a:t>
            </a:r>
            <a:r>
              <a:rPr lang="zh-CN" altLang="en-US" sz="1000" dirty="0" smtClean="0">
                <a:solidFill>
                  <a:srgbClr val="003399"/>
                </a:solidFill>
                <a:latin typeface="원신한 Light" pitchFamily="50" charset="-127"/>
                <a:ea typeface="-윤고딕360" pitchFamily="18" charset="-127"/>
              </a:rPr>
              <a:t> </a:t>
            </a:r>
            <a:r>
              <a:rPr lang="en-US" altLang="zh-CN" sz="1000" dirty="0">
                <a:solidFill>
                  <a:srgbClr val="003399"/>
                </a:solidFill>
                <a:latin typeface="원신한 Light" pitchFamily="50" charset="-127"/>
                <a:ea typeface="원신한 Light" pitchFamily="50" charset="-127"/>
              </a:rPr>
              <a:t>: </a:t>
            </a:r>
            <a:r>
              <a:rPr lang="ko-KR" altLang="en-US" sz="10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총 </a:t>
            </a:r>
            <a:r>
              <a:rPr lang="en-US" altLang="ko-KR" sz="1000" dirty="0" smtClean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33</a:t>
            </a:r>
            <a:r>
              <a:rPr lang="ko-KR" altLang="en-US" sz="1000" dirty="0" smtClean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개 </a:t>
            </a:r>
            <a:r>
              <a:rPr lang="ko-KR" altLang="en-US" sz="10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지점 및 출장소 </a:t>
            </a:r>
            <a:r>
              <a:rPr lang="en-US" altLang="ko-KR" sz="10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(</a:t>
            </a:r>
            <a:r>
              <a:rPr lang="ko-KR" altLang="en-US" sz="10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제주지역 본점 포함 </a:t>
            </a:r>
            <a:r>
              <a:rPr lang="en-US" altLang="ko-KR" sz="1000" dirty="0" smtClean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31</a:t>
            </a:r>
            <a:r>
              <a:rPr lang="ko-KR" altLang="en-US" sz="1000" dirty="0" smtClean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개</a:t>
            </a:r>
            <a:r>
              <a:rPr lang="en-US" altLang="ko-KR" sz="1000" dirty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)</a:t>
            </a:r>
          </a:p>
          <a:p>
            <a:pPr marL="285605" indent="-104143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  <a:buFont typeface="Arial" charset="0"/>
              <a:buChar char="•"/>
            </a:pPr>
            <a:r>
              <a:rPr lang="ko-KR" altLang="en-US" sz="1000" dirty="0">
                <a:solidFill>
                  <a:srgbClr val="003399"/>
                </a:solidFill>
                <a:latin typeface="원신한 Light" pitchFamily="50" charset="-127"/>
                <a:ea typeface="원신한 Light" pitchFamily="50" charset="-127"/>
              </a:rPr>
              <a:t>제주지역 시장점유율</a:t>
            </a:r>
            <a:r>
              <a:rPr lang="en-US" altLang="ko-KR" sz="1000" dirty="0">
                <a:solidFill>
                  <a:srgbClr val="003399"/>
                </a:solidFill>
                <a:latin typeface="원신한 Light" pitchFamily="50" charset="-127"/>
                <a:ea typeface="원신한 Light" pitchFamily="50" charset="-127"/>
              </a:rPr>
              <a:t>:</a:t>
            </a:r>
            <a:r>
              <a:rPr lang="en-US" altLang="ko-KR" sz="1000" dirty="0">
                <a:latin typeface="원신한 Light" pitchFamily="50" charset="-127"/>
                <a:ea typeface="원신한 Light" pitchFamily="50" charset="-127"/>
              </a:rPr>
              <a:t> </a:t>
            </a:r>
            <a:r>
              <a:rPr lang="ko-KR" altLang="en-US" sz="1000" spc="-69" dirty="0">
                <a:latin typeface="원신한 Light" pitchFamily="50" charset="-127"/>
                <a:ea typeface="원신한 Light" pitchFamily="50" charset="-127"/>
              </a:rPr>
              <a:t>예수금 </a:t>
            </a:r>
            <a:r>
              <a:rPr lang="en-US" altLang="ko-KR" sz="1000" spc="-69" dirty="0" smtClean="0">
                <a:latin typeface="원신한 Light" pitchFamily="50" charset="-127"/>
                <a:ea typeface="원신한 Light" pitchFamily="50" charset="-127"/>
              </a:rPr>
              <a:t>30.72%, </a:t>
            </a:r>
            <a:r>
              <a:rPr lang="ko-KR" altLang="en-US" sz="1000" spc="-69" dirty="0">
                <a:latin typeface="원신한 Light" pitchFamily="50" charset="-127"/>
                <a:ea typeface="원신한 Light" pitchFamily="50" charset="-127"/>
              </a:rPr>
              <a:t>대출금 </a:t>
            </a:r>
            <a:r>
              <a:rPr lang="en-US" altLang="ko-KR" sz="1000" spc="-69" dirty="0" smtClean="0">
                <a:latin typeface="원신한 Light" pitchFamily="50" charset="-127"/>
                <a:ea typeface="원신한 Light" pitchFamily="50" charset="-127"/>
              </a:rPr>
              <a:t>23.78%</a:t>
            </a:r>
            <a:endParaRPr lang="en-US" altLang="ko-KR" sz="600" spc="-69" dirty="0">
              <a:latin typeface="원신한 Light" pitchFamily="50" charset="-127"/>
              <a:ea typeface="원신한 Light" pitchFamily="50" charset="-127"/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AA23FB38-7193-4284-AA1F-EF7209E956B2}"/>
              </a:ext>
            </a:extLst>
          </p:cNvPr>
          <p:cNvSpPr/>
          <p:nvPr/>
        </p:nvSpPr>
        <p:spPr>
          <a:xfrm>
            <a:off x="5487220" y="4358547"/>
            <a:ext cx="4401332" cy="227471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52" name="차트 51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5563249" y="4762862"/>
          <a:ext cx="2160000" cy="1731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5612831" y="4396221"/>
            <a:ext cx="1834306" cy="292144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11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총자산 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조원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10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55" name="직선 연결선 54"/>
          <p:cNvCxnSpPr/>
          <p:nvPr/>
        </p:nvCxnSpPr>
        <p:spPr>
          <a:xfrm>
            <a:off x="7795257" y="4328924"/>
            <a:ext cx="1955" cy="2274719"/>
          </a:xfrm>
          <a:prstGeom prst="line">
            <a:avLst/>
          </a:prstGeom>
          <a:ln w="508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그림 33" descr="반투명흰로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7987" y="5994494"/>
            <a:ext cx="147759" cy="19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" name="차트 40"/>
          <p:cNvGraphicFramePr/>
          <p:nvPr>
            <p:extLst/>
          </p:nvPr>
        </p:nvGraphicFramePr>
        <p:xfrm>
          <a:off x="7750257" y="4806553"/>
          <a:ext cx="2160000" cy="192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2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7833159" y="4396221"/>
            <a:ext cx="1834306" cy="246212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자본적정성 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en-US" altLang="ko-KR" sz="9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%)</a:t>
            </a:r>
          </a:p>
          <a:p>
            <a:pPr marL="0" indent="0">
              <a:lnSpc>
                <a:spcPct val="110000"/>
              </a:lnSpc>
              <a:buNone/>
            </a:pPr>
            <a:endParaRPr lang="en-US" altLang="ko-KR" sz="900" dirty="0" smtClean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altLang="ko-KR" sz="900" dirty="0" smtClean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0" indent="0">
              <a:lnSpc>
                <a:spcPct val="110000"/>
              </a:lnSpc>
              <a:buNone/>
            </a:pPr>
            <a:endParaRPr lang="ko-KR" altLang="en-US" sz="110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/>
          </p:nvPr>
        </p:nvGraphicFramePr>
        <p:xfrm>
          <a:off x="8376642" y="6440948"/>
          <a:ext cx="922487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13">
                  <a:extLst>
                    <a:ext uri="{9D8B030D-6E8A-4147-A177-3AD203B41FA5}">
                      <a16:colId xmlns:a16="http://schemas.microsoft.com/office/drawing/2014/main" val="3370788069"/>
                    </a:ext>
                  </a:extLst>
                </a:gridCol>
                <a:gridCol w="847874">
                  <a:extLst>
                    <a:ext uri="{9D8B030D-6E8A-4147-A177-3AD203B41FA5}">
                      <a16:colId xmlns:a16="http://schemas.microsoft.com/office/drawing/2014/main" val="1152182261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Tier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1</a:t>
                      </a: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109455"/>
                  </a:ext>
                </a:extLst>
              </a:tr>
            </a:tbl>
          </a:graphicData>
        </a:graphic>
      </p:graphicFrame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8903085" y="6440948"/>
          <a:ext cx="922487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44">
                  <a:extLst>
                    <a:ext uri="{9D8B030D-6E8A-4147-A177-3AD203B41FA5}">
                      <a16:colId xmlns:a16="http://schemas.microsoft.com/office/drawing/2014/main" val="2964988635"/>
                    </a:ext>
                  </a:extLst>
                </a:gridCol>
                <a:gridCol w="857643">
                  <a:extLst>
                    <a:ext uri="{9D8B030D-6E8A-4147-A177-3AD203B41FA5}">
                      <a16:colId xmlns:a16="http://schemas.microsoft.com/office/drawing/2014/main" val="1155918012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Tier</a:t>
                      </a:r>
                      <a:r>
                        <a:rPr lang="en-US" altLang="ko-KR" sz="8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2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402520"/>
                  </a:ext>
                </a:extLst>
              </a:tr>
            </a:tbl>
          </a:graphicData>
        </a:graphic>
      </p:graphicFrame>
      <p:sp>
        <p:nvSpPr>
          <p:cNvPr id="43" name="TextBox 32"/>
          <p:cNvSpPr txBox="1"/>
          <p:nvPr/>
        </p:nvSpPr>
        <p:spPr>
          <a:xfrm>
            <a:off x="7803553" y="5068229"/>
            <a:ext cx="603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793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9586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7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17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73964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5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3551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5834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12.77</a:t>
            </a:r>
            <a:endParaRPr lang="ko-KR" altLang="en-US" sz="9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4" name="TextBox 32"/>
          <p:cNvSpPr txBox="1"/>
          <p:nvPr/>
        </p:nvSpPr>
        <p:spPr>
          <a:xfrm>
            <a:off x="8175138" y="4951212"/>
            <a:ext cx="603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793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9586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7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17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73964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5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3551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5834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14.74</a:t>
            </a:r>
            <a:endParaRPr lang="ko-KR" altLang="en-US" sz="9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5" name="TextBox 32"/>
          <p:cNvSpPr txBox="1"/>
          <p:nvPr/>
        </p:nvSpPr>
        <p:spPr>
          <a:xfrm>
            <a:off x="8546723" y="4935761"/>
            <a:ext cx="603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793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9586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7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17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73964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5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3551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5834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14.89</a:t>
            </a:r>
            <a:endParaRPr lang="ko-KR" altLang="en-US" sz="9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6" name="TextBox 32"/>
          <p:cNvSpPr txBox="1"/>
          <p:nvPr/>
        </p:nvSpPr>
        <p:spPr>
          <a:xfrm>
            <a:off x="8918308" y="4920393"/>
            <a:ext cx="603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793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9586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7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17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73964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5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3551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5834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14.91</a:t>
            </a:r>
            <a:endParaRPr lang="ko-KR" altLang="en-US" sz="9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47" name="TextBox 32"/>
          <p:cNvSpPr txBox="1"/>
          <p:nvPr/>
        </p:nvSpPr>
        <p:spPr>
          <a:xfrm>
            <a:off x="9299129" y="4855457"/>
            <a:ext cx="603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4793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9586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7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7917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73964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8758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3551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58342" algn="l" defTabSz="989586" rtl="0" eaLnBrk="1" latinLnBrk="1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b="1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15.82</a:t>
            </a:r>
            <a:endParaRPr lang="ko-KR" altLang="en-US" sz="900" b="1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8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7811454" y="4587725"/>
            <a:ext cx="1834306" cy="246212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8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- BIS</a:t>
            </a:r>
            <a:r>
              <a:rPr lang="ko-KR" altLang="en-US" sz="8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기준 자본비율</a:t>
            </a:r>
            <a:endParaRPr lang="en-US" altLang="ko-KR" sz="800" dirty="0" smtClean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altLang="ko-KR" sz="800" dirty="0" smtClean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altLang="ko-KR" sz="800" dirty="0" smtClean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0" indent="0">
              <a:lnSpc>
                <a:spcPct val="110000"/>
              </a:lnSpc>
              <a:buNone/>
            </a:pPr>
            <a:endParaRPr lang="ko-KR" altLang="en-US" sz="105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57" name="그림 33" descr="반투명흰로고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1714" y="6009007"/>
            <a:ext cx="147759" cy="19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767913" y="2127024"/>
            <a:ext cx="4651080" cy="20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1462" lv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</a:pPr>
            <a:r>
              <a:rPr lang="ko-KR" altLang="en-US" sz="900" dirty="0" smtClean="0">
                <a:solidFill>
                  <a:srgbClr val="003399"/>
                </a:solidFill>
                <a:latin typeface="원신한 Light" pitchFamily="50" charset="-127"/>
                <a:ea typeface="원신한 Light" pitchFamily="50" charset="-127"/>
              </a:rPr>
              <a:t>    </a:t>
            </a:r>
            <a:r>
              <a:rPr lang="ko-KR" altLang="en-US" sz="900" dirty="0" err="1" smtClean="0">
                <a:solidFill>
                  <a:srgbClr val="003399"/>
                </a:solidFill>
                <a:latin typeface="원신한 Light" pitchFamily="50" charset="-127"/>
                <a:ea typeface="원신한 Light" pitchFamily="50" charset="-127"/>
              </a:rPr>
              <a:t>당기순이익</a:t>
            </a:r>
            <a:r>
              <a:rPr lang="en-US" altLang="ko-KR" sz="900" dirty="0" smtClean="0">
                <a:solidFill>
                  <a:prstClr val="black"/>
                </a:solidFill>
                <a:latin typeface="원신한 Light" pitchFamily="50" charset="-127"/>
                <a:ea typeface="원신한 Light" pitchFamily="50" charset="-127"/>
              </a:rPr>
              <a:t>                          </a:t>
            </a:r>
            <a:r>
              <a:rPr lang="ko-KR" altLang="en-US" sz="900" dirty="0" smtClean="0">
                <a:solidFill>
                  <a:srgbClr val="003399"/>
                </a:solidFill>
                <a:latin typeface="원신한 Light" pitchFamily="50" charset="-127"/>
                <a:ea typeface="원신한 Light" pitchFamily="50" charset="-127"/>
              </a:rPr>
              <a:t>자본총계</a:t>
            </a:r>
            <a:r>
              <a:rPr lang="en-US" altLang="zh-CN" sz="900" dirty="0" smtClean="0">
                <a:solidFill>
                  <a:srgbClr val="003399"/>
                </a:solidFill>
                <a:latin typeface="원신한 Light" pitchFamily="50" charset="-127"/>
                <a:ea typeface="-윤고딕360" pitchFamily="18" charset="-127"/>
              </a:rPr>
              <a:t>                                </a:t>
            </a:r>
            <a:r>
              <a:rPr lang="ko-KR" altLang="en-US" sz="900" dirty="0" smtClean="0">
                <a:solidFill>
                  <a:srgbClr val="003399"/>
                </a:solidFill>
                <a:latin typeface="원신한 Light" pitchFamily="50" charset="-127"/>
                <a:ea typeface="원신한 Light" pitchFamily="50" charset="-127"/>
              </a:rPr>
              <a:t>총자산</a:t>
            </a:r>
            <a:endParaRPr lang="en-US" altLang="ko-KR" sz="900" dirty="0">
              <a:solidFill>
                <a:prstClr val="black"/>
              </a:solidFill>
              <a:latin typeface="원신한 Light" pitchFamily="50" charset="-127"/>
              <a:ea typeface="원신한 Light" pitchFamily="50" charset="-127"/>
            </a:endParaRPr>
          </a:p>
        </p:txBody>
      </p:sp>
      <p:sp>
        <p:nvSpPr>
          <p:cNvPr id="51" name="직사각형 50"/>
          <p:cNvSpPr/>
          <p:nvPr/>
        </p:nvSpPr>
        <p:spPr>
          <a:xfrm>
            <a:off x="875925" y="2378175"/>
            <a:ext cx="4382909" cy="32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1462" lv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</a:pPr>
            <a:r>
              <a:rPr lang="en-US" altLang="ko-KR" sz="1800" b="1" dirty="0" smtClean="0">
                <a:solidFill>
                  <a:srgbClr val="D3A243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175</a:t>
            </a:r>
            <a:r>
              <a:rPr lang="ko-KR" altLang="en-US" sz="1100" b="1" dirty="0" smtClean="0">
                <a:solidFill>
                  <a:srgbClr val="D3A243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억원  </a:t>
            </a:r>
            <a:r>
              <a:rPr lang="ko-KR" altLang="en-US" sz="1200" b="1" dirty="0" smtClean="0">
                <a:solidFill>
                  <a:srgbClr val="D3A243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 </a:t>
            </a:r>
            <a:r>
              <a:rPr lang="ko-KR" altLang="en-US" sz="1100" b="1" dirty="0" smtClean="0">
                <a:solidFill>
                  <a:srgbClr val="D3A243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</a:t>
            </a:r>
            <a:r>
              <a:rPr lang="en-US" altLang="ko-KR" sz="1100" b="1" dirty="0" smtClean="0">
                <a:solidFill>
                  <a:srgbClr val="D3A243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</a:t>
            </a:r>
            <a:r>
              <a:rPr lang="en-US" altLang="zh-CN" sz="1100" b="1" dirty="0" smtClean="0">
                <a:solidFill>
                  <a:srgbClr val="D3A243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         </a:t>
            </a:r>
            <a:r>
              <a:rPr lang="en-US" altLang="zh-CN" sz="1800" b="1" dirty="0" smtClean="0">
                <a:solidFill>
                  <a:srgbClr val="D3A243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5,094</a:t>
            </a:r>
            <a:r>
              <a:rPr lang="ko-KR" altLang="en-US" sz="1100" b="1" dirty="0" smtClean="0">
                <a:solidFill>
                  <a:srgbClr val="D3A243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억원 </a:t>
            </a:r>
            <a:r>
              <a:rPr lang="ko-KR" altLang="en-US" sz="1100" b="1" dirty="0" smtClean="0">
                <a:solidFill>
                  <a:srgbClr val="D3A243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  </a:t>
            </a:r>
            <a:r>
              <a:rPr lang="en-US" altLang="zh-CN" sz="1100" b="1" dirty="0" smtClean="0">
                <a:solidFill>
                  <a:srgbClr val="D3A243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         </a:t>
            </a:r>
            <a:r>
              <a:rPr lang="en-US" altLang="zh-CN" sz="1800" b="1" dirty="0" smtClean="0">
                <a:solidFill>
                  <a:srgbClr val="D3A243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6.5</a:t>
            </a:r>
            <a:r>
              <a:rPr lang="ko-KR" altLang="en-US" sz="1100" b="1" dirty="0">
                <a:solidFill>
                  <a:srgbClr val="D3A243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조원</a:t>
            </a:r>
            <a:endParaRPr lang="en-US" altLang="ko-KR" sz="1100" b="1" dirty="0">
              <a:solidFill>
                <a:srgbClr val="D3A243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59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1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그림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707" y="-978462"/>
            <a:ext cx="4326673" cy="3060000"/>
          </a:xfrm>
          <a:prstGeom prst="rect">
            <a:avLst/>
          </a:prstGeom>
        </p:spPr>
      </p:pic>
      <p:sp>
        <p:nvSpPr>
          <p:cNvPr id="96" name="직사각형 95">
            <a:extLst>
              <a:ext uri="{FF2B5EF4-FFF2-40B4-BE49-F238E27FC236}">
                <a16:creationId xmlns:a16="http://schemas.microsoft.com/office/drawing/2014/main" id="{AA23FB38-7193-4284-AA1F-EF7209E956B2}"/>
              </a:ext>
            </a:extLst>
          </p:cNvPr>
          <p:cNvSpPr/>
          <p:nvPr/>
        </p:nvSpPr>
        <p:spPr>
          <a:xfrm>
            <a:off x="5487220" y="4358547"/>
            <a:ext cx="4401332" cy="227471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65</a:t>
            </a:fld>
            <a:endParaRPr lang="ko-KR" altLang="en-US" dirty="0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79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3873" y="4751137"/>
            <a:ext cx="4502187" cy="292144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ko-KR" altLang="en-US" sz="11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주요 연혁</a:t>
            </a:r>
          </a:p>
        </p:txBody>
      </p:sp>
      <p:graphicFrame>
        <p:nvGraphicFramePr>
          <p:cNvPr id="57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72675" y="3451940"/>
          <a:ext cx="1642406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4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자본총계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2,068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59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70699" y="3451940"/>
          <a:ext cx="1642406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4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1.8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60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90017" y="3451940"/>
          <a:ext cx="1642406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4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지점망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개 지점</a:t>
                      </a:r>
                      <a:endParaRPr lang="en-US" altLang="ko-KR" sz="900" b="0" dirty="0" smtClean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r>
                        <a:rPr lang="en-US" altLang="ko-KR" sz="7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*</a:t>
                      </a:r>
                      <a:r>
                        <a:rPr lang="en-US" altLang="ko-KR" sz="7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700" b="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서울 및 수도권</a:t>
                      </a:r>
                      <a:endParaRPr lang="ko-KR" altLang="en-US" sz="8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545118" y="2024726"/>
            <a:ext cx="4765863" cy="823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  <a:spcAft>
                <a:spcPts val="500"/>
              </a:spcAft>
            </a:pPr>
            <a:r>
              <a:rPr lang="ko-KR" altLang="en-US" sz="140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신한저축은행</a:t>
            </a:r>
            <a:r>
              <a:rPr lang="ko-KR" altLang="en-US" sz="14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은 건전하고 투명한 </a:t>
            </a:r>
            <a:r>
              <a:rPr lang="ko-KR" altLang="en-US" sz="14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정도경영</a:t>
            </a:r>
            <a:r>
              <a:rPr lang="en-US" altLang="ko-KR" sz="14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br>
              <a:rPr lang="en-US" altLang="ko-KR" sz="140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4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지역 주민과 함께 호흡하는 지역밀착 영업을 통해</a:t>
            </a:r>
            <a:r>
              <a:rPr lang="en-US" altLang="ko-KR" sz="14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40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40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대한민국 대표 서민금융회사</a:t>
            </a:r>
            <a:r>
              <a:rPr lang="ko-KR" altLang="en-US" sz="14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로 발돋움하겠습니다</a:t>
            </a:r>
          </a:p>
        </p:txBody>
      </p:sp>
      <p:graphicFrame>
        <p:nvGraphicFramePr>
          <p:cNvPr id="62" name="표 11">
            <a:extLst>
              <a:ext uri="{FF2B5EF4-FFF2-40B4-BE49-F238E27FC236}">
                <a16:creationId xmlns:a16="http://schemas.microsoft.com/office/drawing/2014/main" id="{599F6B05-561A-4AB9-94E8-9C84384C067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0147" y="3252653"/>
          <a:ext cx="4398767" cy="257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8767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257015">
                <a:tc>
                  <a:txBody>
                    <a:bodyPr/>
                    <a:lstStyle/>
                    <a:p>
                      <a:pPr marL="0" indent="0" algn="r" latinLnBrk="1">
                        <a:buFont typeface="Wingdings 2" panose="05020102010507070707" pitchFamily="18" charset="2"/>
                        <a:buNone/>
                      </a:pPr>
                      <a:endParaRPr lang="ko-KR" altLang="en-US" sz="7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pSp>
        <p:nvGrpSpPr>
          <p:cNvPr id="63" name="그룹 62">
            <a:extLst>
              <a:ext uri="{FF2B5EF4-FFF2-40B4-BE49-F238E27FC236}">
                <a16:creationId xmlns:a16="http://schemas.microsoft.com/office/drawing/2014/main" id="{7BE2533B-A54F-4FAE-A52D-CF44573CD368}"/>
              </a:ext>
            </a:extLst>
          </p:cNvPr>
          <p:cNvGrpSpPr/>
          <p:nvPr/>
        </p:nvGrpSpPr>
        <p:grpSpPr>
          <a:xfrm>
            <a:off x="5489133" y="2596114"/>
            <a:ext cx="4401417" cy="878289"/>
            <a:chOff x="3203380" y="1515524"/>
            <a:chExt cx="4213614" cy="878158"/>
          </a:xfrm>
        </p:grpSpPr>
        <p:grpSp>
          <p:nvGrpSpPr>
            <p:cNvPr id="64" name="그룹 63">
              <a:extLst>
                <a:ext uri="{FF2B5EF4-FFF2-40B4-BE49-F238E27FC236}">
                  <a16:creationId xmlns:a16="http://schemas.microsoft.com/office/drawing/2014/main" id="{15AB5504-C1A6-45A4-92AC-A1E73DF996C4}"/>
                </a:ext>
              </a:extLst>
            </p:cNvPr>
            <p:cNvGrpSpPr/>
            <p:nvPr/>
          </p:nvGrpSpPr>
          <p:grpSpPr>
            <a:xfrm>
              <a:off x="3203380" y="1515524"/>
              <a:ext cx="4213614" cy="878158"/>
              <a:chOff x="3203380" y="2863851"/>
              <a:chExt cx="4213614" cy="878158"/>
            </a:xfrm>
          </p:grpSpPr>
          <p:grpSp>
            <p:nvGrpSpPr>
              <p:cNvPr id="66" name="그룹 65">
                <a:extLst>
                  <a:ext uri="{FF2B5EF4-FFF2-40B4-BE49-F238E27FC236}">
                    <a16:creationId xmlns:a16="http://schemas.microsoft.com/office/drawing/2014/main" id="{6CBE076D-FB32-4BD3-B105-E20C33953122}"/>
                  </a:ext>
                </a:extLst>
              </p:cNvPr>
              <p:cNvGrpSpPr/>
              <p:nvPr/>
            </p:nvGrpSpPr>
            <p:grpSpPr>
              <a:xfrm>
                <a:off x="3203380" y="3126106"/>
                <a:ext cx="4213614" cy="615903"/>
                <a:chOff x="3217033" y="3126106"/>
                <a:chExt cx="4213614" cy="615903"/>
              </a:xfrm>
            </p:grpSpPr>
            <p:sp>
              <p:nvSpPr>
                <p:cNvPr id="68" name="직사각형 67">
                  <a:extLst>
                    <a:ext uri="{FF2B5EF4-FFF2-40B4-BE49-F238E27FC236}">
                      <a16:creationId xmlns:a16="http://schemas.microsoft.com/office/drawing/2014/main" id="{AA23FB38-7193-4284-AA1F-EF7209E956B2}"/>
                    </a:ext>
                  </a:extLst>
                </p:cNvPr>
                <p:cNvSpPr/>
                <p:nvPr/>
              </p:nvSpPr>
              <p:spPr>
                <a:xfrm>
                  <a:off x="3217033" y="3230879"/>
                  <a:ext cx="4213614" cy="511130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rgbClr val="021C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9" name="직사각형 68">
                  <a:extLst>
                    <a:ext uri="{FF2B5EF4-FFF2-40B4-BE49-F238E27FC236}">
                      <a16:creationId xmlns:a16="http://schemas.microsoft.com/office/drawing/2014/main" id="{38E4A52A-A3AC-44B1-834B-EBD768F92ED6}"/>
                    </a:ext>
                  </a:extLst>
                </p:cNvPr>
                <p:cNvSpPr/>
                <p:nvPr/>
              </p:nvSpPr>
              <p:spPr>
                <a:xfrm>
                  <a:off x="4598382" y="3126106"/>
                  <a:ext cx="1450916" cy="209551"/>
                </a:xfrm>
                <a:prstGeom prst="rect">
                  <a:avLst/>
                </a:prstGeom>
                <a:solidFill>
                  <a:srgbClr val="00428E"/>
                </a:solidFill>
                <a:ln w="6350">
                  <a:solidFill>
                    <a:srgbClr val="021C6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>
                    <a:lnSpc>
                      <a:spcPts val="1100"/>
                    </a:lnSpc>
                  </a:pPr>
                  <a:r>
                    <a:rPr lang="ko-KR" altLang="en-US" sz="1000" dirty="0">
                      <a:solidFill>
                        <a:schemeClr val="bg1"/>
                      </a:solidFill>
                      <a:latin typeface="원신한 Medium" panose="020B0603000000000000" pitchFamily="50" charset="-127"/>
                      <a:ea typeface="원신한 Medium" panose="020B0603000000000000" pitchFamily="50" charset="-127"/>
                    </a:rPr>
                    <a:t>전략목표</a:t>
                  </a:r>
                </a:p>
              </p:txBody>
            </p:sp>
          </p:grpSp>
          <p:cxnSp>
            <p:nvCxnSpPr>
              <p:cNvPr id="67" name="직선 화살표 연결선 66">
                <a:extLst>
                  <a:ext uri="{FF2B5EF4-FFF2-40B4-BE49-F238E27FC236}">
                    <a16:creationId xmlns:a16="http://schemas.microsoft.com/office/drawing/2014/main" id="{B1566355-8AD9-48DB-A0DB-0B6600E19A5A}"/>
                  </a:ext>
                </a:extLst>
              </p:cNvPr>
              <p:cNvCxnSpPr>
                <a:stCxn id="69" idx="0"/>
              </p:cNvCxnSpPr>
              <p:nvPr/>
            </p:nvCxnSpPr>
            <p:spPr>
              <a:xfrm flipV="1">
                <a:off x="5310187" y="2863851"/>
                <a:ext cx="0" cy="262255"/>
              </a:xfrm>
              <a:prstGeom prst="straightConnector1">
                <a:avLst/>
              </a:prstGeom>
              <a:ln w="12700">
                <a:solidFill>
                  <a:srgbClr val="00428E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85DE6E6-0F5E-4C61-B959-22FF52B6B201}"/>
                </a:ext>
              </a:extLst>
            </p:cNvPr>
            <p:cNvSpPr txBox="1"/>
            <p:nvPr/>
          </p:nvSpPr>
          <p:spPr>
            <a:xfrm>
              <a:off x="3205293" y="2038083"/>
              <a:ext cx="4209788" cy="271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  <a:spcAft>
                  <a:spcPts val="500"/>
                </a:spcAft>
              </a:pPr>
              <a:r>
                <a:rPr lang="ko-KR" altLang="en-US" sz="1100" dirty="0" smtClean="0">
                  <a:solidFill>
                    <a:srgbClr val="00428E"/>
                  </a:solidFill>
                  <a:latin typeface="원신한 Bold" panose="020B0803000000000000" pitchFamily="50" charset="-127"/>
                  <a:ea typeface="원신한 Bold" panose="020B0803000000000000" pitchFamily="50" charset="-127"/>
                </a:rPr>
                <a:t>금융의 경계를 넘어</a:t>
              </a:r>
              <a:r>
                <a:rPr lang="en-US" altLang="ko-KR" sz="1100" dirty="0" smtClean="0">
                  <a:solidFill>
                    <a:srgbClr val="00428E"/>
                  </a:solidFill>
                  <a:latin typeface="원신한 Bold" panose="020B0803000000000000" pitchFamily="50" charset="-127"/>
                  <a:ea typeface="원신한 Bold" panose="020B0803000000000000" pitchFamily="50" charset="-127"/>
                </a:rPr>
                <a:t>,</a:t>
              </a:r>
              <a:r>
                <a:rPr lang="ko-KR" altLang="en-US" sz="1100" dirty="0" smtClean="0">
                  <a:solidFill>
                    <a:srgbClr val="00428E"/>
                  </a:solidFill>
                  <a:latin typeface="원신한 Bold" panose="020B0803000000000000" pitchFamily="50" charset="-127"/>
                  <a:ea typeface="원신한 Bold" panose="020B0803000000000000" pitchFamily="50" charset="-127"/>
                </a:rPr>
                <a:t> 디지털 서민은행 도약</a:t>
              </a:r>
              <a:endParaRPr lang="ko-KR" altLang="en-US" sz="1100" dirty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endParaRP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7BE2533B-A54F-4FAE-A52D-CF44573CD368}"/>
              </a:ext>
            </a:extLst>
          </p:cNvPr>
          <p:cNvGrpSpPr/>
          <p:nvPr/>
        </p:nvGrpSpPr>
        <p:grpSpPr>
          <a:xfrm>
            <a:off x="5487220" y="1886022"/>
            <a:ext cx="4401417" cy="603799"/>
            <a:chOff x="3203380" y="1777779"/>
            <a:chExt cx="4213614" cy="603709"/>
          </a:xfrm>
        </p:grpSpPr>
        <p:grpSp>
          <p:nvGrpSpPr>
            <p:cNvPr id="73" name="그룹 72">
              <a:extLst>
                <a:ext uri="{FF2B5EF4-FFF2-40B4-BE49-F238E27FC236}">
                  <a16:creationId xmlns:a16="http://schemas.microsoft.com/office/drawing/2014/main" id="{6CBE076D-FB32-4BD3-B105-E20C33953122}"/>
                </a:ext>
              </a:extLst>
            </p:cNvPr>
            <p:cNvGrpSpPr/>
            <p:nvPr/>
          </p:nvGrpSpPr>
          <p:grpSpPr>
            <a:xfrm>
              <a:off x="3203380" y="1777779"/>
              <a:ext cx="4213614" cy="603709"/>
              <a:chOff x="3217033" y="3126106"/>
              <a:chExt cx="4213614" cy="603709"/>
            </a:xfrm>
          </p:grpSpPr>
          <p:sp>
            <p:nvSpPr>
              <p:cNvPr id="75" name="직사각형 74">
                <a:extLst>
                  <a:ext uri="{FF2B5EF4-FFF2-40B4-BE49-F238E27FC236}">
                    <a16:creationId xmlns:a16="http://schemas.microsoft.com/office/drawing/2014/main" id="{AA23FB38-7193-4284-AA1F-EF7209E956B2}"/>
                  </a:ext>
                </a:extLst>
              </p:cNvPr>
              <p:cNvSpPr/>
              <p:nvPr/>
            </p:nvSpPr>
            <p:spPr>
              <a:xfrm>
                <a:off x="3217033" y="3230880"/>
                <a:ext cx="4213614" cy="498935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76" name="직사각형 75">
                <a:extLst>
                  <a:ext uri="{FF2B5EF4-FFF2-40B4-BE49-F238E27FC236}">
                    <a16:creationId xmlns:a16="http://schemas.microsoft.com/office/drawing/2014/main" id="{38E4A52A-A3AC-44B1-834B-EBD768F92ED6}"/>
                  </a:ext>
                </a:extLst>
              </p:cNvPr>
              <p:cNvSpPr/>
              <p:nvPr/>
            </p:nvSpPr>
            <p:spPr>
              <a:xfrm>
                <a:off x="4598382" y="3126106"/>
                <a:ext cx="1450916" cy="209551"/>
              </a:xfrm>
              <a:prstGeom prst="rect">
                <a:avLst/>
              </a:prstGeom>
              <a:solidFill>
                <a:srgbClr val="00428E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ko-KR" altLang="en-US" sz="1000" dirty="0">
                    <a:solidFill>
                      <a:schemeClr val="bg1"/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</a:rPr>
                  <a:t>비전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85DE6E6-0F5E-4C61-B959-22FF52B6B201}"/>
                </a:ext>
              </a:extLst>
            </p:cNvPr>
            <p:cNvSpPr txBox="1"/>
            <p:nvPr/>
          </p:nvSpPr>
          <p:spPr>
            <a:xfrm>
              <a:off x="3205293" y="2038083"/>
              <a:ext cx="4209788" cy="27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400"/>
                </a:lnSpc>
                <a:spcAft>
                  <a:spcPts val="500"/>
                </a:spcAft>
              </a:pPr>
              <a:r>
                <a:rPr lang="ko-KR" altLang="en-US" sz="1100" dirty="0">
                  <a:solidFill>
                    <a:srgbClr val="E55729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업계를 선도하는 새로운 저축은행의 표준</a:t>
              </a:r>
            </a:p>
          </p:txBody>
        </p:sp>
      </p:grpSp>
      <p:graphicFrame>
        <p:nvGraphicFramePr>
          <p:cNvPr id="83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72702" y="5130846"/>
          <a:ext cx="4319616" cy="1502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991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3599625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30048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2011. 12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저축은행 인가 및 신한저축은행으로 상호 변경 및 신한금융그룹 편입</a:t>
                      </a: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30048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2012. 01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영업개시</a:t>
                      </a: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68059"/>
                  </a:ext>
                </a:extLst>
              </a:tr>
              <a:tr h="30048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2013. 01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예한별저축은행의 신한금융그룹 편입</a:t>
                      </a: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300484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2013. 04</a:t>
                      </a:r>
                      <a:endParaRPr lang="ko-KR" altLang="en-US" sz="9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구신한저축은행과 </a:t>
                      </a:r>
                      <a:r>
                        <a:rPr lang="ko-KR" altLang="en-US" sz="90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예한별</a:t>
                      </a:r>
                      <a:r>
                        <a:rPr lang="ko-KR" altLang="en-US" sz="90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저축은행 합병하여 </a:t>
                      </a: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신한저축은행 출범</a:t>
                      </a: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  <a:tr h="300484">
                <a:tc>
                  <a:txBody>
                    <a:bodyPr/>
                    <a:lstStyle/>
                    <a:p>
                      <a:pPr latinLnBrk="1"/>
                      <a:endParaRPr lang="ko-KR" altLang="en-US" sz="700" baseline="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7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557935"/>
                  </a:ext>
                </a:extLst>
              </a:tr>
            </a:tbl>
          </a:graphicData>
        </a:graphic>
      </p:graphicFrame>
      <p:sp>
        <p:nvSpPr>
          <p:cNvPr id="84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 txBox="1">
            <a:spLocks/>
          </p:cNvSpPr>
          <p:nvPr/>
        </p:nvSpPr>
        <p:spPr>
          <a:xfrm>
            <a:off x="625327" y="1348584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indent="0" defTabSz="974293" latinLnBrk="1">
              <a:lnSpc>
                <a:spcPct val="11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73072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/>
            </a:lvl2pPr>
            <a:lvl3pPr marL="1217867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/>
            </a:lvl3pPr>
            <a:lvl4pPr marL="170501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4pPr>
            <a:lvl5pPr marL="219216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5pPr>
            <a:lvl6pPr marL="267930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6pPr>
            <a:lvl7pPr marL="316645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7pPr>
            <a:lvl8pPr marL="365360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8pPr>
            <a:lvl9pPr marL="414074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9pPr>
          </a:lstStyle>
          <a:p>
            <a:r>
              <a:rPr lang="ko-KR" altLang="en-US" dirty="0">
                <a:solidFill>
                  <a:srgbClr val="7F7F7F"/>
                </a:solidFill>
              </a:rPr>
              <a:t>신한저축은행</a:t>
            </a:r>
            <a:r>
              <a:rPr lang="ko-KR" altLang="en-US" dirty="0"/>
              <a:t> 개요</a:t>
            </a:r>
          </a:p>
        </p:txBody>
      </p:sp>
      <p:sp>
        <p:nvSpPr>
          <p:cNvPr id="85" name="텍스트 개체 틀 7">
            <a:extLst>
              <a:ext uri="{FF2B5EF4-FFF2-40B4-BE49-F238E27FC236}">
                <a16:creationId xmlns:a16="http://schemas.microsoft.com/office/drawing/2014/main" id="{13EAED45-4AE3-4CED-9F76-DA1095DF46EE}"/>
              </a:ext>
            </a:extLst>
          </p:cNvPr>
          <p:cNvSpPr txBox="1">
            <a:spLocks/>
          </p:cNvSpPr>
          <p:nvPr/>
        </p:nvSpPr>
        <p:spPr>
          <a:xfrm>
            <a:off x="5395049" y="1348584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defPPr>
              <a:defRPr lang="en-US"/>
            </a:defPPr>
            <a:lvl1pPr indent="0" defTabSz="974293" latinLnBrk="1">
              <a:lnSpc>
                <a:spcPct val="11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73072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/>
            </a:lvl2pPr>
            <a:lvl3pPr marL="1217867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/>
            </a:lvl3pPr>
            <a:lvl4pPr marL="170501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4pPr>
            <a:lvl5pPr marL="219216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5pPr>
            <a:lvl6pPr marL="267930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6pPr>
            <a:lvl7pPr marL="316645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7pPr>
            <a:lvl8pPr marL="365360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8pPr>
            <a:lvl9pPr marL="414074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9pPr>
          </a:lstStyle>
          <a:p>
            <a:r>
              <a:rPr lang="ko-KR" altLang="en-US" dirty="0"/>
              <a:t>비전 및 전략</a:t>
            </a:r>
          </a:p>
        </p:txBody>
      </p:sp>
      <p:graphicFrame>
        <p:nvGraphicFramePr>
          <p:cNvPr id="86" name="표 11">
            <a:extLst>
              <a:ext uri="{FF2B5EF4-FFF2-40B4-BE49-F238E27FC236}">
                <a16:creationId xmlns:a16="http://schemas.microsoft.com/office/drawing/2014/main" id="{599F6B05-561A-4AB9-94E8-9C84384C067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0147" y="4456263"/>
          <a:ext cx="4398767" cy="257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8767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257015">
                <a:tc>
                  <a:txBody>
                    <a:bodyPr/>
                    <a:lstStyle/>
                    <a:p>
                      <a:pPr marL="0" indent="0" algn="r" latinLnBrk="1">
                        <a:buFont typeface="Wingdings 2" panose="05020102010507070707" pitchFamily="18" charset="2"/>
                        <a:buNone/>
                      </a:pPr>
                      <a:endParaRPr lang="ko-KR" altLang="en-US" sz="7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sp>
        <p:nvSpPr>
          <p:cNvPr id="87" name="텍스트 개체 틀 7">
            <a:extLst>
              <a:ext uri="{FF2B5EF4-FFF2-40B4-BE49-F238E27FC236}">
                <a16:creationId xmlns:a16="http://schemas.microsoft.com/office/drawing/2014/main" id="{13EAED45-4AE3-4CED-9F76-DA1095DF46EE}"/>
              </a:ext>
            </a:extLst>
          </p:cNvPr>
          <p:cNvSpPr txBox="1">
            <a:spLocks/>
          </p:cNvSpPr>
          <p:nvPr/>
        </p:nvSpPr>
        <p:spPr>
          <a:xfrm>
            <a:off x="5395049" y="4013347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defPPr>
              <a:defRPr lang="en-US"/>
            </a:defPPr>
            <a:lvl1pPr indent="0" defTabSz="974293" latinLnBrk="1">
              <a:lnSpc>
                <a:spcPct val="11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73072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/>
            </a:lvl2pPr>
            <a:lvl3pPr marL="1217867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/>
            </a:lvl3pPr>
            <a:lvl4pPr marL="170501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4pPr>
            <a:lvl5pPr marL="219216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5pPr>
            <a:lvl6pPr marL="267930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6pPr>
            <a:lvl7pPr marL="316645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7pPr>
            <a:lvl8pPr marL="365360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8pPr>
            <a:lvl9pPr marL="414074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9pPr>
          </a:lstStyle>
          <a:p>
            <a:r>
              <a:rPr lang="ko-KR" altLang="en-US" dirty="0"/>
              <a:t>재무 현황</a:t>
            </a:r>
          </a:p>
        </p:txBody>
      </p:sp>
      <p:sp>
        <p:nvSpPr>
          <p:cNvPr id="94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5579656" y="4456664"/>
            <a:ext cx="1834306" cy="292144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1100" dirty="0" err="1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당기순이익</a:t>
            </a:r>
            <a:r>
              <a:rPr lang="ko-KR" altLang="en-US" sz="11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십억원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10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95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7812995" y="4456664"/>
            <a:ext cx="1834306" cy="292144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11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총자산 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조원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10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13" name="직선 연결선 12"/>
          <p:cNvCxnSpPr>
            <a:stCxn id="96" idx="0"/>
          </p:cNvCxnSpPr>
          <p:nvPr/>
        </p:nvCxnSpPr>
        <p:spPr>
          <a:xfrm>
            <a:off x="7687887" y="4358547"/>
            <a:ext cx="1955" cy="2274719"/>
          </a:xfrm>
          <a:prstGeom prst="line">
            <a:avLst/>
          </a:prstGeom>
          <a:ln w="508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차트 37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5515083" y="4809840"/>
          <a:ext cx="2160323" cy="1831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9" name="차트 38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7721757" y="4802540"/>
          <a:ext cx="2160323" cy="1831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1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8223" y="6151389"/>
            <a:ext cx="147759" cy="19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0146" y="6144099"/>
            <a:ext cx="147759" cy="19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43"/>
          <p:cNvSpPr txBox="1"/>
          <p:nvPr/>
        </p:nvSpPr>
        <p:spPr>
          <a:xfrm>
            <a:off x="4421696" y="3114655"/>
            <a:ext cx="673261" cy="10772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spcBef>
                <a:spcPts val="1000"/>
              </a:spcBef>
            </a:pPr>
            <a:r>
              <a:rPr lang="en-US" altLang="ko-KR" sz="7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(2020</a:t>
            </a:r>
            <a:r>
              <a:rPr lang="ko-KR" altLang="en-US" sz="7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말</a:t>
            </a:r>
            <a:r>
              <a:rPr lang="en-US" altLang="ko-KR" sz="700" dirty="0" smtClean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7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기준</a:t>
            </a:r>
            <a:r>
              <a:rPr lang="en-US" altLang="ko-KR" sz="7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46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316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791" y="325530"/>
            <a:ext cx="1511011" cy="413305"/>
          </a:xfrm>
          <a:prstGeom prst="rect">
            <a:avLst/>
          </a:prstGeom>
        </p:spPr>
      </p:pic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66</a:t>
            </a:fld>
            <a:endParaRPr lang="ko-KR" altLang="en-US" dirty="0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79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3873" y="3944518"/>
            <a:ext cx="4502187" cy="292144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ko-KR" altLang="en-US" sz="11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주요 연혁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545118" y="1820505"/>
            <a:ext cx="476586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500"/>
              </a:spcAft>
            </a:pPr>
            <a:r>
              <a:rPr lang="en-US" altLang="ko-KR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2006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년 설립된 아시아신탁은 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2019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ko-KR" altLang="en-US" sz="105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신한의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한 가족이 되었습니다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r>
              <a:rPr lang="en-US" altLang="ko-KR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b="1" dirty="0" smtClean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아시아신탁은 </a:t>
            </a:r>
            <a:r>
              <a:rPr lang="ko-KR" altLang="en-US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자체 보유 역량에 </a:t>
            </a:r>
            <a:r>
              <a:rPr lang="ko-KR" altLang="en-US" sz="1050" b="1" dirty="0" err="1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신한의</a:t>
            </a:r>
            <a:r>
              <a:rPr lang="ko-KR" altLang="en-US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저력을 더해 차별화된 부동산 </a:t>
            </a:r>
            <a:r>
              <a:rPr lang="ko-KR" altLang="en-US" sz="1050" b="1" dirty="0" err="1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신탁사</a:t>
            </a:r>
            <a:r>
              <a:rPr lang="en-US" altLang="ko-KR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br>
              <a:rPr lang="en-US" altLang="ko-KR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 부동산 </a:t>
            </a:r>
            <a:r>
              <a:rPr lang="ko-KR" altLang="en-US" sz="1050" b="1" dirty="0" err="1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사업라인</a:t>
            </a:r>
            <a:r>
              <a:rPr lang="ko-KR" altLang="en-US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고도화의 핵심 자회사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로 자리매김하고자 합니다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. </a:t>
            </a:r>
            <a:b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또한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신탁 본연의 기능 강화를 통한 혁신적 사업모델 구축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b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리스크 관리와 내부통제 역량 확보에 최선을 다해 나갈 것입니다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105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4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 txBox="1">
            <a:spLocks/>
          </p:cNvSpPr>
          <p:nvPr/>
        </p:nvSpPr>
        <p:spPr>
          <a:xfrm>
            <a:off x="625327" y="1348584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indent="0" defTabSz="974293" latinLnBrk="1">
              <a:lnSpc>
                <a:spcPct val="11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73072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/>
            </a:lvl2pPr>
            <a:lvl3pPr marL="1217867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/>
            </a:lvl3pPr>
            <a:lvl4pPr marL="170501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4pPr>
            <a:lvl5pPr marL="219216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5pPr>
            <a:lvl6pPr marL="267930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6pPr>
            <a:lvl7pPr marL="316645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7pPr>
            <a:lvl8pPr marL="365360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8pPr>
            <a:lvl9pPr marL="414074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9pPr>
          </a:lstStyle>
          <a:p>
            <a:r>
              <a:rPr lang="ko-KR" altLang="en-US" dirty="0" err="1">
                <a:solidFill>
                  <a:srgbClr val="7F7F7F"/>
                </a:solidFill>
              </a:rPr>
              <a:t>아시아신탁</a:t>
            </a:r>
            <a:r>
              <a:rPr lang="ko-KR" altLang="en-US" dirty="0"/>
              <a:t> 개요</a:t>
            </a:r>
          </a:p>
        </p:txBody>
      </p:sp>
      <p:sp>
        <p:nvSpPr>
          <p:cNvPr id="85" name="텍스트 개체 틀 7">
            <a:extLst>
              <a:ext uri="{FF2B5EF4-FFF2-40B4-BE49-F238E27FC236}">
                <a16:creationId xmlns:a16="http://schemas.microsoft.com/office/drawing/2014/main" id="{13EAED45-4AE3-4CED-9F76-DA1095DF46EE}"/>
              </a:ext>
            </a:extLst>
          </p:cNvPr>
          <p:cNvSpPr txBox="1">
            <a:spLocks/>
          </p:cNvSpPr>
          <p:nvPr/>
        </p:nvSpPr>
        <p:spPr>
          <a:xfrm>
            <a:off x="5395049" y="1348584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defPPr>
              <a:defRPr lang="en-US"/>
            </a:defPPr>
            <a:lvl1pPr indent="0" defTabSz="974293" latinLnBrk="1">
              <a:lnSpc>
                <a:spcPct val="11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73072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/>
            </a:lvl2pPr>
            <a:lvl3pPr marL="1217867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/>
            </a:lvl3pPr>
            <a:lvl4pPr marL="170501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4pPr>
            <a:lvl5pPr marL="219216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5pPr>
            <a:lvl6pPr marL="267930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6pPr>
            <a:lvl7pPr marL="316645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7pPr>
            <a:lvl8pPr marL="365360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8pPr>
            <a:lvl9pPr marL="414074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9pPr>
          </a:lstStyle>
          <a:p>
            <a:r>
              <a:rPr lang="ko-KR" altLang="en-US" dirty="0"/>
              <a:t>비전 및 전략</a:t>
            </a:r>
          </a:p>
        </p:txBody>
      </p:sp>
      <p:sp>
        <p:nvSpPr>
          <p:cNvPr id="87" name="텍스트 개체 틀 7">
            <a:extLst>
              <a:ext uri="{FF2B5EF4-FFF2-40B4-BE49-F238E27FC236}">
                <a16:creationId xmlns:a16="http://schemas.microsoft.com/office/drawing/2014/main" id="{13EAED45-4AE3-4CED-9F76-DA1095DF46EE}"/>
              </a:ext>
            </a:extLst>
          </p:cNvPr>
          <p:cNvSpPr txBox="1">
            <a:spLocks/>
          </p:cNvSpPr>
          <p:nvPr/>
        </p:nvSpPr>
        <p:spPr>
          <a:xfrm>
            <a:off x="5395049" y="4013347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defPPr>
              <a:defRPr lang="en-US"/>
            </a:defPPr>
            <a:lvl1pPr indent="0" defTabSz="974293" latinLnBrk="1">
              <a:lnSpc>
                <a:spcPct val="11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73072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/>
            </a:lvl2pPr>
            <a:lvl3pPr marL="1217867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/>
            </a:lvl3pPr>
            <a:lvl4pPr marL="170501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4pPr>
            <a:lvl5pPr marL="219216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5pPr>
            <a:lvl6pPr marL="267930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6pPr>
            <a:lvl7pPr marL="316645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7pPr>
            <a:lvl8pPr marL="365360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8pPr>
            <a:lvl9pPr marL="414074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9pPr>
          </a:lstStyle>
          <a:p>
            <a:r>
              <a:rPr lang="ko-KR" altLang="en-US" dirty="0"/>
              <a:t>재무 현황</a:t>
            </a:r>
          </a:p>
        </p:txBody>
      </p:sp>
      <p:graphicFrame>
        <p:nvGraphicFramePr>
          <p:cNvPr id="37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9299" y="4210322"/>
          <a:ext cx="4319616" cy="23669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991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3599625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3650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2006.10.18.</a:t>
                      </a:r>
                    </a:p>
                  </a:txBody>
                  <a:tcPr marL="71530" marR="35765" marT="44200" marB="442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회사 설립</a:t>
                      </a: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055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2007.07.06.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신탁업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예비인가</a:t>
                      </a:r>
                      <a:endParaRPr lang="en-US" altLang="ko-KR" sz="9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21388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2007.08.24.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신탁업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본인가 및 상호 변경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아시아자산신탁㈜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500685"/>
                  </a:ext>
                </a:extLst>
              </a:tr>
              <a:tr h="21388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2008.02.21.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관리형토지신탁 인가</a:t>
                      </a:r>
                      <a:endParaRPr lang="ko-KR" altLang="en-US" sz="9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779593"/>
                  </a:ext>
                </a:extLst>
              </a:tr>
              <a:tr h="21388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2008.11.25.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자본시장법에 의한 </a:t>
                      </a: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금융투자업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신탁업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재인가</a:t>
                      </a:r>
                      <a:endParaRPr lang="ko-KR" altLang="en-US" sz="9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6449123"/>
                  </a:ext>
                </a:extLst>
              </a:tr>
              <a:tr h="21388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2009.01.15.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상호 변경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아시아신탁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㈜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731047"/>
                  </a:ext>
                </a:extLst>
              </a:tr>
              <a:tr h="21388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2010.03.17.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차입형토지신탁 인가</a:t>
                      </a:r>
                      <a:endParaRPr lang="ko-KR" altLang="en-US" sz="9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897733"/>
                  </a:ext>
                </a:extLst>
              </a:tr>
              <a:tr h="21388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2010.05.19.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본점 이전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강남구 대치동 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1002 </a:t>
                      </a: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코스모타워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13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층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306673"/>
                  </a:ext>
                </a:extLst>
              </a:tr>
              <a:tr h="21388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2016.12.08.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유상증자 실시</a:t>
                      </a:r>
                      <a:endParaRPr lang="ko-KR" altLang="en-US" sz="9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  <a:tr h="21388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2018.03.21.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액면분할 실시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주당 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10,000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원→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500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원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517459"/>
                  </a:ext>
                </a:extLst>
              </a:tr>
              <a:tr h="213884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2019.05.02.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신한금융그룹 편입</a:t>
                      </a:r>
                      <a:endParaRPr lang="ko-KR" altLang="en-US" sz="9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245118"/>
                  </a:ext>
                </a:extLst>
              </a:tr>
            </a:tbl>
          </a:graphicData>
        </a:graphic>
      </p:graphicFrame>
      <p:sp>
        <p:nvSpPr>
          <p:cNvPr id="38" name="직사각형 37">
            <a:extLst>
              <a:ext uri="{FF2B5EF4-FFF2-40B4-BE49-F238E27FC236}">
                <a16:creationId xmlns:a16="http://schemas.microsoft.com/office/drawing/2014/main" id="{AA23FB38-7193-4284-AA1F-EF7209E956B2}"/>
              </a:ext>
            </a:extLst>
          </p:cNvPr>
          <p:cNvSpPr/>
          <p:nvPr/>
        </p:nvSpPr>
        <p:spPr>
          <a:xfrm>
            <a:off x="1296966" y="3006353"/>
            <a:ext cx="3306849" cy="75985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9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50545" y="3088014"/>
          <a:ext cx="1308205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205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자본총계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1,746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40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64476" y="3088014"/>
          <a:ext cx="1308205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205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 err="1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수탁자산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41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sp>
        <p:nvSpPr>
          <p:cNvPr id="41" name="이등변 삼각형 40">
            <a:extLst>
              <a:ext uri="{FF2B5EF4-FFF2-40B4-BE49-F238E27FC236}">
                <a16:creationId xmlns:a16="http://schemas.microsoft.com/office/drawing/2014/main" id="{A81FA571-27B2-4B93-A44A-F6AA88BE97C9}"/>
              </a:ext>
            </a:extLst>
          </p:cNvPr>
          <p:cNvSpPr/>
          <p:nvPr/>
        </p:nvSpPr>
        <p:spPr>
          <a:xfrm>
            <a:off x="5693995" y="1725546"/>
            <a:ext cx="3992759" cy="1614853"/>
          </a:xfrm>
          <a:prstGeom prst="triangle">
            <a:avLst/>
          </a:prstGeom>
          <a:gradFill flip="none" rotWithShape="1">
            <a:gsLst>
              <a:gs pos="13000">
                <a:schemeClr val="bg2"/>
              </a:gs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15AB5504-C1A6-45A4-92AC-A1E73DF996C4}"/>
              </a:ext>
            </a:extLst>
          </p:cNvPr>
          <p:cNvGrpSpPr/>
          <p:nvPr/>
        </p:nvGrpSpPr>
        <p:grpSpPr>
          <a:xfrm>
            <a:off x="5689197" y="2946689"/>
            <a:ext cx="4001288" cy="843542"/>
            <a:chOff x="3203380" y="2925998"/>
            <a:chExt cx="4213614" cy="843416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BE076D-FB32-4BD3-B105-E20C33953122}"/>
                </a:ext>
              </a:extLst>
            </p:cNvPr>
            <p:cNvGrpSpPr/>
            <p:nvPr/>
          </p:nvGrpSpPr>
          <p:grpSpPr>
            <a:xfrm>
              <a:off x="3203380" y="3126106"/>
              <a:ext cx="4213614" cy="643308"/>
              <a:chOff x="3217033" y="3126106"/>
              <a:chExt cx="4213614" cy="643308"/>
            </a:xfrm>
          </p:grpSpPr>
          <p:sp>
            <p:nvSpPr>
              <p:cNvPr id="45" name="직사각형 44">
                <a:extLst>
                  <a:ext uri="{FF2B5EF4-FFF2-40B4-BE49-F238E27FC236}">
                    <a16:creationId xmlns:a16="http://schemas.microsoft.com/office/drawing/2014/main" id="{AA23FB38-7193-4284-AA1F-EF7209E956B2}"/>
                  </a:ext>
                </a:extLst>
              </p:cNvPr>
              <p:cNvSpPr/>
              <p:nvPr/>
            </p:nvSpPr>
            <p:spPr>
              <a:xfrm>
                <a:off x="3217033" y="3230880"/>
                <a:ext cx="4213614" cy="538534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38E4A52A-A3AC-44B1-834B-EBD768F92ED6}"/>
                  </a:ext>
                </a:extLst>
              </p:cNvPr>
              <p:cNvSpPr/>
              <p:nvPr/>
            </p:nvSpPr>
            <p:spPr>
              <a:xfrm>
                <a:off x="4598382" y="3126106"/>
                <a:ext cx="1450916" cy="209551"/>
              </a:xfrm>
              <a:prstGeom prst="rect">
                <a:avLst/>
              </a:prstGeom>
              <a:solidFill>
                <a:srgbClr val="00428E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ko-KR" altLang="en-US" sz="1000" dirty="0">
                    <a:solidFill>
                      <a:schemeClr val="bg1"/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</a:rPr>
                  <a:t>전략적 지향점</a:t>
                </a:r>
              </a:p>
            </p:txBody>
          </p:sp>
        </p:grpSp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B1566355-8AD9-48DB-A0DB-0B6600E19A5A}"/>
                </a:ext>
              </a:extLst>
            </p:cNvPr>
            <p:cNvCxnSpPr/>
            <p:nvPr/>
          </p:nvCxnSpPr>
          <p:spPr>
            <a:xfrm flipV="1">
              <a:off x="5310187" y="2925998"/>
              <a:ext cx="1" cy="262254"/>
            </a:xfrm>
            <a:prstGeom prst="straightConnector1">
              <a:avLst/>
            </a:prstGeom>
            <a:ln w="12700">
              <a:solidFill>
                <a:srgbClr val="00428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7BE2533B-A54F-4FAE-A52D-CF44573CD368}"/>
              </a:ext>
            </a:extLst>
          </p:cNvPr>
          <p:cNvGrpSpPr/>
          <p:nvPr/>
        </p:nvGrpSpPr>
        <p:grpSpPr>
          <a:xfrm>
            <a:off x="5687283" y="2318650"/>
            <a:ext cx="4001288" cy="609640"/>
            <a:chOff x="3203380" y="1777779"/>
            <a:chExt cx="4213614" cy="609549"/>
          </a:xfrm>
        </p:grpSpPr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6CBE076D-FB32-4BD3-B105-E20C33953122}"/>
                </a:ext>
              </a:extLst>
            </p:cNvPr>
            <p:cNvGrpSpPr/>
            <p:nvPr/>
          </p:nvGrpSpPr>
          <p:grpSpPr>
            <a:xfrm>
              <a:off x="3203380" y="1777779"/>
              <a:ext cx="4213614" cy="609549"/>
              <a:chOff x="3217033" y="3126106"/>
              <a:chExt cx="4213614" cy="609549"/>
            </a:xfrm>
          </p:grpSpPr>
          <p:sp>
            <p:nvSpPr>
              <p:cNvPr id="50" name="직사각형 49">
                <a:extLst>
                  <a:ext uri="{FF2B5EF4-FFF2-40B4-BE49-F238E27FC236}">
                    <a16:creationId xmlns:a16="http://schemas.microsoft.com/office/drawing/2014/main" id="{AA23FB38-7193-4284-AA1F-EF7209E956B2}"/>
                  </a:ext>
                </a:extLst>
              </p:cNvPr>
              <p:cNvSpPr/>
              <p:nvPr/>
            </p:nvSpPr>
            <p:spPr>
              <a:xfrm>
                <a:off x="3217033" y="3230881"/>
                <a:ext cx="4213614" cy="504774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1" name="직사각형 50">
                <a:extLst>
                  <a:ext uri="{FF2B5EF4-FFF2-40B4-BE49-F238E27FC236}">
                    <a16:creationId xmlns:a16="http://schemas.microsoft.com/office/drawing/2014/main" id="{38E4A52A-A3AC-44B1-834B-EBD768F92ED6}"/>
                  </a:ext>
                </a:extLst>
              </p:cNvPr>
              <p:cNvSpPr/>
              <p:nvPr/>
            </p:nvSpPr>
            <p:spPr>
              <a:xfrm>
                <a:off x="4598382" y="3126106"/>
                <a:ext cx="1450916" cy="209551"/>
              </a:xfrm>
              <a:prstGeom prst="rect">
                <a:avLst/>
              </a:prstGeom>
              <a:solidFill>
                <a:srgbClr val="00428E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ko-KR" altLang="en-US" sz="1000" dirty="0">
                    <a:solidFill>
                      <a:schemeClr val="bg1"/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</a:rPr>
                  <a:t>비전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85DE6E6-0F5E-4C61-B959-22FF52B6B201}"/>
                </a:ext>
              </a:extLst>
            </p:cNvPr>
            <p:cNvSpPr txBox="1"/>
            <p:nvPr/>
          </p:nvSpPr>
          <p:spPr>
            <a:xfrm>
              <a:off x="3205293" y="2038083"/>
              <a:ext cx="42097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91">
                <a:defRPr/>
              </a:pPr>
              <a:r>
                <a:rPr lang="ko-KR" altLang="en-US" sz="1100" b="1" dirty="0">
                  <a:solidFill>
                    <a:srgbClr val="1F497D"/>
                  </a:solidFill>
                  <a:latin typeface="원신한 Bold" panose="020B0803000000000000" pitchFamily="50" charset="-127"/>
                  <a:ea typeface="원신한 Bold" panose="020B0803000000000000" pitchFamily="50" charset="-127"/>
                </a:rPr>
                <a:t>신뢰받는 업계 </a:t>
              </a:r>
              <a:r>
                <a:rPr lang="en-US" altLang="ko-KR" sz="1100" b="1" dirty="0">
                  <a:solidFill>
                    <a:srgbClr val="1F497D"/>
                  </a:solidFill>
                  <a:latin typeface="원신한 Bold" panose="020B0803000000000000" pitchFamily="50" charset="-127"/>
                  <a:ea typeface="원신한 Bold" panose="020B0803000000000000" pitchFamily="50" charset="-127"/>
                </a:rPr>
                <a:t>1</a:t>
              </a:r>
              <a:r>
                <a:rPr lang="ko-KR" altLang="en-US" sz="1100" b="1" dirty="0">
                  <a:solidFill>
                    <a:srgbClr val="1F497D"/>
                  </a:solidFill>
                  <a:latin typeface="원신한 Bold" panose="020B0803000000000000" pitchFamily="50" charset="-127"/>
                  <a:ea typeface="원신한 Bold" panose="020B0803000000000000" pitchFamily="50" charset="-127"/>
                </a:rPr>
                <a:t>위 기업</a:t>
              </a:r>
              <a:endParaRPr lang="ko-KR" altLang="en-US" sz="1100" b="1" i="1" dirty="0">
                <a:solidFill>
                  <a:srgbClr val="F79646">
                    <a:lumMod val="75000"/>
                  </a:srgbClr>
                </a:solidFill>
                <a:latin typeface="원신한 Bold" panose="020B0803000000000000" pitchFamily="50" charset="-127"/>
                <a:ea typeface="원신한 Bold" panose="020B0803000000000000" pitchFamily="50" charset="-127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6410635" y="1857189"/>
            <a:ext cx="3516626" cy="271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400"/>
              </a:lnSpc>
              <a:spcAft>
                <a:spcPts val="500"/>
              </a:spcAft>
              <a:defRPr sz="1100">
                <a:solidFill>
                  <a:srgbClr val="E5572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r>
              <a:rPr lang="en-US" altLang="ko-KR" dirty="0"/>
              <a:t>A+ </a:t>
            </a:r>
            <a:r>
              <a:rPr lang="ko-KR" altLang="en-US" dirty="0">
                <a:solidFill>
                  <a:schemeClr val="tx1"/>
                </a:solidFill>
              </a:rPr>
              <a:t>기업</a:t>
            </a:r>
            <a:r>
              <a:rPr lang="en-US" altLang="ko-KR" dirty="0"/>
              <a:t>, </a:t>
            </a:r>
            <a:r>
              <a:rPr lang="ko-KR" altLang="en-US" dirty="0"/>
              <a:t>업계 최고의 명품 서비스 제공</a:t>
            </a:r>
          </a:p>
        </p:txBody>
      </p: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38E4A52A-A3AC-44B1-834B-EBD768F92ED6}"/>
              </a:ext>
            </a:extLst>
          </p:cNvPr>
          <p:cNvSpPr/>
          <p:nvPr/>
        </p:nvSpPr>
        <p:spPr>
          <a:xfrm>
            <a:off x="5885545" y="1886644"/>
            <a:ext cx="941059" cy="209582"/>
          </a:xfrm>
          <a:prstGeom prst="rect">
            <a:avLst/>
          </a:prstGeom>
          <a:noFill/>
          <a:ln w="6350">
            <a:solidFill>
              <a:srgbClr val="E557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1100"/>
              </a:lnSpc>
            </a:pPr>
            <a:r>
              <a:rPr lang="ko-KR" altLang="en-US" sz="1000">
                <a:solidFill>
                  <a:srgbClr val="E5572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미션</a:t>
            </a:r>
            <a:endParaRPr lang="ko-KR" altLang="en-US" sz="1000" dirty="0">
              <a:solidFill>
                <a:srgbClr val="E55729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B1566355-8AD9-48DB-A0DB-0B6600E19A5A}"/>
              </a:ext>
            </a:extLst>
          </p:cNvPr>
          <p:cNvCxnSpPr/>
          <p:nvPr/>
        </p:nvCxnSpPr>
        <p:spPr>
          <a:xfrm flipV="1">
            <a:off x="7675406" y="2109632"/>
            <a:ext cx="0" cy="262294"/>
          </a:xfrm>
          <a:prstGeom prst="straightConnector1">
            <a:avLst/>
          </a:prstGeom>
          <a:ln w="12700">
            <a:solidFill>
              <a:srgbClr val="00428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585DE6E6-0F5E-4C61-B959-22FF52B6B201}"/>
              </a:ext>
            </a:extLst>
          </p:cNvPr>
          <p:cNvSpPr txBox="1"/>
          <p:nvPr/>
        </p:nvSpPr>
        <p:spPr>
          <a:xfrm>
            <a:off x="5693693" y="3429661"/>
            <a:ext cx="3997654" cy="26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91">
              <a:defRPr/>
            </a:pPr>
            <a:r>
              <a:rPr lang="en-US" altLang="ko-KR" sz="1100" b="1" dirty="0" smtClean="0">
                <a:solidFill>
                  <a:srgbClr val="1F497D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2021, </a:t>
            </a:r>
            <a:r>
              <a:rPr lang="ko-KR" altLang="en-US" sz="1100" b="1" dirty="0" smtClean="0">
                <a:solidFill>
                  <a:srgbClr val="1F497D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지속 성장을 위한 礎石</a:t>
            </a:r>
            <a:endParaRPr lang="ko-KR" altLang="en-US" sz="1100" b="1" i="1" dirty="0">
              <a:solidFill>
                <a:srgbClr val="F79646">
                  <a:lumMod val="75000"/>
                </a:srgbClr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AA23FB38-7193-4284-AA1F-EF7209E956B2}"/>
              </a:ext>
            </a:extLst>
          </p:cNvPr>
          <p:cNvSpPr/>
          <p:nvPr/>
        </p:nvSpPr>
        <p:spPr>
          <a:xfrm>
            <a:off x="5487220" y="4358547"/>
            <a:ext cx="4401332" cy="227471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55" name="차트 54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5515083" y="4991875"/>
          <a:ext cx="2160323" cy="1649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6" name="차트 55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7721757" y="4681594"/>
          <a:ext cx="2160323" cy="19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7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5579656" y="4456664"/>
            <a:ext cx="1834306" cy="292144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1100" dirty="0" err="1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당기순이익</a:t>
            </a:r>
            <a:r>
              <a:rPr lang="ko-KR" altLang="en-US" sz="11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십억원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10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8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7812995" y="4456664"/>
            <a:ext cx="1834306" cy="292144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11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수주실적 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900" dirty="0" err="1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십억원</a:t>
            </a:r>
            <a:r>
              <a:rPr lang="en-US" altLang="ko-KR" sz="900" dirty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10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59" name="직선 연결선 58"/>
          <p:cNvCxnSpPr>
            <a:stCxn id="54" idx="0"/>
          </p:cNvCxnSpPr>
          <p:nvPr/>
        </p:nvCxnSpPr>
        <p:spPr>
          <a:xfrm>
            <a:off x="7687887" y="4358547"/>
            <a:ext cx="1955" cy="2274719"/>
          </a:xfrm>
          <a:prstGeom prst="line">
            <a:avLst/>
          </a:prstGeom>
          <a:ln w="508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8223" y="6137939"/>
            <a:ext cx="147759" cy="19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그림 33" descr="반투명흰로고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0146" y="6130649"/>
            <a:ext cx="147759" cy="191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Box 6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65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945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94" y="-989751"/>
            <a:ext cx="4326673" cy="3060000"/>
          </a:xfrm>
          <a:prstGeom prst="rect">
            <a:avLst/>
          </a:prstGeom>
        </p:spPr>
      </p:pic>
      <p:sp>
        <p:nvSpPr>
          <p:cNvPr id="95" name="직사각형 94">
            <a:extLst>
              <a:ext uri="{FF2B5EF4-FFF2-40B4-BE49-F238E27FC236}">
                <a16:creationId xmlns:a16="http://schemas.microsoft.com/office/drawing/2014/main" id="{AA23FB38-7193-4284-AA1F-EF7209E956B2}"/>
              </a:ext>
            </a:extLst>
          </p:cNvPr>
          <p:cNvSpPr/>
          <p:nvPr/>
        </p:nvSpPr>
        <p:spPr>
          <a:xfrm>
            <a:off x="1296966" y="2434733"/>
            <a:ext cx="3306849" cy="759853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67</a:t>
            </a:fld>
            <a:endParaRPr lang="ko-KR" altLang="en-US" dirty="0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graphicFrame>
        <p:nvGraphicFramePr>
          <p:cNvPr id="57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50545" y="2516394"/>
          <a:ext cx="1308205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205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자본총계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242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59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64476" y="2516394"/>
          <a:ext cx="1308205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205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951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545118" y="1740908"/>
            <a:ext cx="4765863" cy="579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  <a:spcAft>
                <a:spcPts val="500"/>
              </a:spcAft>
            </a:pP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신한금융그룹의 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Digital Transformation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을 선도하는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DS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는 국내 최고의 </a:t>
            </a:r>
            <a:r>
              <a:rPr lang="ko-KR" altLang="en-US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디지털 전문기업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입니다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1050" b="1" dirty="0">
              <a:solidFill>
                <a:srgbClr val="0083CD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1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625327" y="1348584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 anchor="b">
            <a:normAutofit lnSpcReduction="10000"/>
          </a:bodyPr>
          <a:lstStyle>
            <a:lvl1pPr indent="0" defTabSz="974293" latinLnBrk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47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/>
            </a:lvl2pPr>
            <a:lvl3pPr marL="97429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/>
            </a:lvl3pPr>
            <a:lvl4pPr marL="146144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4pPr>
            <a:lvl5pPr marL="194858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5pPr>
            <a:lvl6pPr marL="243573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6pPr>
            <a:lvl7pPr marL="292288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7pPr>
            <a:lvl8pPr marL="341002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8pPr>
            <a:lvl9pPr marL="389717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9pPr>
          </a:lstStyle>
          <a:p>
            <a:r>
              <a:rPr lang="ko-KR" altLang="en-US" dirty="0" smtClean="0">
                <a:solidFill>
                  <a:srgbClr val="7F7F7F"/>
                </a:solidFill>
              </a:rPr>
              <a:t>신한 </a:t>
            </a:r>
            <a:r>
              <a:rPr lang="en-US" altLang="ko-KR" dirty="0" smtClean="0">
                <a:solidFill>
                  <a:srgbClr val="7F7F7F"/>
                </a:solidFill>
              </a:rPr>
              <a:t>DS</a:t>
            </a:r>
            <a:r>
              <a:rPr lang="ko-KR" altLang="en-US" dirty="0" smtClean="0"/>
              <a:t> </a:t>
            </a:r>
            <a:r>
              <a:rPr lang="ko-KR" altLang="en-US" dirty="0"/>
              <a:t>개요</a:t>
            </a:r>
          </a:p>
        </p:txBody>
      </p:sp>
      <p:sp>
        <p:nvSpPr>
          <p:cNvPr id="72" name="텍스트 개체 틀 8"/>
          <p:cNvSpPr txBox="1">
            <a:spLocks/>
          </p:cNvSpPr>
          <p:nvPr/>
        </p:nvSpPr>
        <p:spPr>
          <a:xfrm>
            <a:off x="5395049" y="1348584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 anchor="b">
            <a:normAutofit lnSpcReduction="10000"/>
          </a:bodyPr>
          <a:lstStyle>
            <a:defPPr>
              <a:defRPr lang="en-US"/>
            </a:defPPr>
            <a:lvl1pPr indent="0" defTabSz="974293" latinLnBrk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 b="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487147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/>
            </a:lvl2pPr>
            <a:lvl3pPr marL="97429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/>
            </a:lvl3pPr>
            <a:lvl4pPr marL="146144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4pPr>
            <a:lvl5pPr marL="194858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5pPr>
            <a:lvl6pPr marL="243573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6pPr>
            <a:lvl7pPr marL="292288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7pPr>
            <a:lvl8pPr marL="341002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8pPr>
            <a:lvl9pPr marL="389717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9pPr>
          </a:lstStyle>
          <a:p>
            <a:r>
              <a:rPr lang="ko-KR" altLang="en-US"/>
              <a:t>비전 및 전략 방향</a:t>
            </a:r>
            <a:endParaRPr lang="ko-KR" altLang="en-US" dirty="0"/>
          </a:p>
        </p:txBody>
      </p:sp>
      <p:sp>
        <p:nvSpPr>
          <p:cNvPr id="88" name="텍스트 개체 틀 7">
            <a:extLst>
              <a:ext uri="{FF2B5EF4-FFF2-40B4-BE49-F238E27FC236}">
                <a16:creationId xmlns:a16="http://schemas.microsoft.com/office/drawing/2014/main" id="{13EAED45-4AE3-4CED-9F76-DA1095DF46EE}"/>
              </a:ext>
            </a:extLst>
          </p:cNvPr>
          <p:cNvSpPr txBox="1">
            <a:spLocks/>
          </p:cNvSpPr>
          <p:nvPr/>
        </p:nvSpPr>
        <p:spPr>
          <a:xfrm>
            <a:off x="5395049" y="4780721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defPPr>
              <a:defRPr lang="en-US"/>
            </a:defPPr>
            <a:lvl1pPr indent="0" defTabSz="974293" latinLnBrk="1">
              <a:lnSpc>
                <a:spcPct val="11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73072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/>
            </a:lvl2pPr>
            <a:lvl3pPr marL="1217867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/>
            </a:lvl3pPr>
            <a:lvl4pPr marL="170501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4pPr>
            <a:lvl5pPr marL="219216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5pPr>
            <a:lvl6pPr marL="267930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6pPr>
            <a:lvl7pPr marL="316645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7pPr>
            <a:lvl8pPr marL="365360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8pPr>
            <a:lvl9pPr marL="414074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9pPr>
          </a:lstStyle>
          <a:p>
            <a:r>
              <a:rPr lang="ko-KR" altLang="en-US" dirty="0"/>
              <a:t>주요 사업 영역</a:t>
            </a:r>
          </a:p>
        </p:txBody>
      </p:sp>
      <p:sp>
        <p:nvSpPr>
          <p:cNvPr id="89" name="Rectangle 74"/>
          <p:cNvSpPr>
            <a:spLocks noChangeArrowheads="1"/>
          </p:cNvSpPr>
          <p:nvPr/>
        </p:nvSpPr>
        <p:spPr bwMode="gray">
          <a:xfrm>
            <a:off x="5559403" y="5215302"/>
            <a:ext cx="4208572" cy="174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67" indent="-171467">
              <a:lnSpc>
                <a:spcPts val="19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디지털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정보보안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ICT R&amp;D 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등 미래 성장 및 디지털 금융 사업</a:t>
            </a:r>
            <a:endParaRPr lang="en-US" altLang="ko-KR" sz="105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171467" indent="-171467">
              <a:lnSpc>
                <a:spcPts val="19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SI(System Integration), SM(System Management)</a:t>
            </a:r>
          </a:p>
          <a:p>
            <a:pPr marL="171467" indent="-171467">
              <a:lnSpc>
                <a:spcPts val="19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ITO(IT Outsourcing), IT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컨설팅 업무</a:t>
            </a:r>
            <a:endParaRPr lang="en-US" altLang="ko-KR" sz="105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171467" indent="-171467">
              <a:lnSpc>
                <a:spcPts val="19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BPO (Business Process Outsourcing)</a:t>
            </a:r>
            <a:b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endParaRPr lang="zh-CN" altLang="en-US" sz="105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5412237" y="4646513"/>
            <a:ext cx="4536678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4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663873" y="3384591"/>
            <a:ext cx="4502187" cy="292144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1100" dirty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주요 연혁</a:t>
            </a: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auto">
          <a:xfrm>
            <a:off x="3456919" y="3254181"/>
            <a:ext cx="1412778" cy="17597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* 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2020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년 말 기준 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(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연결기준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itchFamily="50" charset="-127"/>
                <a:ea typeface="원신한 Light" pitchFamily="50" charset="-127"/>
              </a:rPr>
              <a:t>)</a:t>
            </a:r>
            <a:endParaRPr lang="ko-KR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원신한 Light" pitchFamily="50" charset="-127"/>
              <a:ea typeface="원신한 Light" pitchFamily="50" charset="-127"/>
            </a:endParaRPr>
          </a:p>
        </p:txBody>
      </p:sp>
      <p:graphicFrame>
        <p:nvGraphicFramePr>
          <p:cNvPr id="34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9299" y="3667334"/>
          <a:ext cx="4319616" cy="2942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991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3599625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1461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1991.05</a:t>
                      </a:r>
                    </a:p>
                  </a:txBody>
                  <a:tcPr marL="71530" marR="35765" marT="28804" marB="28804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㈜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신한은시스템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설립</a:t>
                      </a: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2003.10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㈜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신한데이타시스템으로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상호 변경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68059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2009.10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그룹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IT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인프라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Shared Service Center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운영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2010.01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신한금융지주회사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자회사 편입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500685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2012.11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ISO/IEC 20000, BS 10012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인증 획득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779593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2014.06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신한캐피탈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차세대 전산시스템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WINK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구축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898109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2016.01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나라사랑카드 발급 및 운영시스템 구축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6449123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2017.02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FAN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클럽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그룹사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통합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리워드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시스템 구축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731047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2018.02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신한은행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통합앱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(SOL)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구축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897733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2018.04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정보보호서비스 전문기업 인증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금융권 최초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306673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2018.05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㈜신한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DS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로 상호 변경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394519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2018.07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해외법인 설립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베트남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호치민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2019.02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기업부설연구소 인증 신규 취득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6517459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2019.08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정보통신공사업 자격 신규 취득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245118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2019.09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DS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인도네시아 대표 사무소 설립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564487"/>
                  </a:ext>
                </a:extLst>
              </a:tr>
              <a:tr h="18184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2020.03           </a:t>
                      </a:r>
                    </a:p>
                  </a:txBody>
                  <a:tcPr marL="71530" marR="35765" marT="28804" marB="28804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신한은행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新신탁운용시스템 구축</a:t>
                      </a:r>
                    </a:p>
                  </a:txBody>
                  <a:tcPr marL="107295" marR="0" marT="28804" marB="28804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8637581"/>
                  </a:ext>
                </a:extLst>
              </a:tr>
            </a:tbl>
          </a:graphicData>
        </a:graphic>
      </p:graphicFrame>
      <p:cxnSp>
        <p:nvCxnSpPr>
          <p:cNvPr id="36" name="직선 연결선 35"/>
          <p:cNvCxnSpPr/>
          <p:nvPr/>
        </p:nvCxnSpPr>
        <p:spPr>
          <a:xfrm flipH="1" flipV="1">
            <a:off x="5387008" y="3910139"/>
            <a:ext cx="4641361" cy="21569"/>
          </a:xfrm>
          <a:prstGeom prst="line">
            <a:avLst/>
          </a:prstGeom>
          <a:ln w="508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이등변 삼각형 36">
            <a:extLst>
              <a:ext uri="{FF2B5EF4-FFF2-40B4-BE49-F238E27FC236}">
                <a16:creationId xmlns:a16="http://schemas.microsoft.com/office/drawing/2014/main" id="{A81FA571-27B2-4B93-A44A-F6AA88BE97C9}"/>
              </a:ext>
            </a:extLst>
          </p:cNvPr>
          <p:cNvSpPr/>
          <p:nvPr/>
        </p:nvSpPr>
        <p:spPr>
          <a:xfrm>
            <a:off x="5693995" y="1645632"/>
            <a:ext cx="3992759" cy="1920831"/>
          </a:xfrm>
          <a:prstGeom prst="triangle">
            <a:avLst/>
          </a:prstGeom>
          <a:gradFill flip="none" rotWithShape="1">
            <a:gsLst>
              <a:gs pos="13000">
                <a:schemeClr val="bg2"/>
              </a:gs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15AB5504-C1A6-45A4-92AC-A1E73DF996C4}"/>
              </a:ext>
            </a:extLst>
          </p:cNvPr>
          <p:cNvGrpSpPr/>
          <p:nvPr/>
        </p:nvGrpSpPr>
        <p:grpSpPr>
          <a:xfrm>
            <a:off x="5689197" y="3195298"/>
            <a:ext cx="4001288" cy="1126935"/>
            <a:chOff x="3203380" y="2863851"/>
            <a:chExt cx="4213614" cy="1126767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6CBE076D-FB32-4BD3-B105-E20C33953122}"/>
                </a:ext>
              </a:extLst>
            </p:cNvPr>
            <p:cNvGrpSpPr/>
            <p:nvPr/>
          </p:nvGrpSpPr>
          <p:grpSpPr>
            <a:xfrm>
              <a:off x="3203380" y="3126106"/>
              <a:ext cx="4213614" cy="864512"/>
              <a:chOff x="3217033" y="3126106"/>
              <a:chExt cx="4213614" cy="864512"/>
            </a:xfrm>
          </p:grpSpPr>
          <p:sp>
            <p:nvSpPr>
              <p:cNvPr id="41" name="직사각형 40">
                <a:extLst>
                  <a:ext uri="{FF2B5EF4-FFF2-40B4-BE49-F238E27FC236}">
                    <a16:creationId xmlns:a16="http://schemas.microsoft.com/office/drawing/2014/main" id="{AA23FB38-7193-4284-AA1F-EF7209E956B2}"/>
                  </a:ext>
                </a:extLst>
              </p:cNvPr>
              <p:cNvSpPr/>
              <p:nvPr/>
            </p:nvSpPr>
            <p:spPr>
              <a:xfrm>
                <a:off x="3217033" y="3230879"/>
                <a:ext cx="4213614" cy="759739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38E4A52A-A3AC-44B1-834B-EBD768F92ED6}"/>
                  </a:ext>
                </a:extLst>
              </p:cNvPr>
              <p:cNvSpPr/>
              <p:nvPr/>
            </p:nvSpPr>
            <p:spPr>
              <a:xfrm>
                <a:off x="4598382" y="3126106"/>
                <a:ext cx="1450916" cy="209551"/>
              </a:xfrm>
              <a:prstGeom prst="rect">
                <a:avLst/>
              </a:prstGeom>
              <a:solidFill>
                <a:srgbClr val="00428E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ko-KR" altLang="en-US" sz="1000" dirty="0">
                    <a:solidFill>
                      <a:schemeClr val="bg1"/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</a:rPr>
                  <a:t>전략방향</a:t>
                </a:r>
              </a:p>
            </p:txBody>
          </p:sp>
        </p:grpSp>
        <p:cxnSp>
          <p:nvCxnSpPr>
            <p:cNvPr id="40" name="직선 화살표 연결선 39">
              <a:extLst>
                <a:ext uri="{FF2B5EF4-FFF2-40B4-BE49-F238E27FC236}">
                  <a16:creationId xmlns:a16="http://schemas.microsoft.com/office/drawing/2014/main" id="{B1566355-8AD9-48DB-A0DB-0B6600E19A5A}"/>
                </a:ext>
              </a:extLst>
            </p:cNvPr>
            <p:cNvCxnSpPr>
              <a:stCxn id="42" idx="0"/>
            </p:cNvCxnSpPr>
            <p:nvPr/>
          </p:nvCxnSpPr>
          <p:spPr>
            <a:xfrm flipV="1">
              <a:off x="5310187" y="2863851"/>
              <a:ext cx="0" cy="262255"/>
            </a:xfrm>
            <a:prstGeom prst="straightConnector1">
              <a:avLst/>
            </a:prstGeom>
            <a:ln w="12700">
              <a:solidFill>
                <a:srgbClr val="00428E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7BE2533B-A54F-4FAE-A52D-CF44573CD368}"/>
              </a:ext>
            </a:extLst>
          </p:cNvPr>
          <p:cNvGrpSpPr/>
          <p:nvPr/>
        </p:nvGrpSpPr>
        <p:grpSpPr>
          <a:xfrm>
            <a:off x="5687283" y="2327528"/>
            <a:ext cx="4001288" cy="809072"/>
            <a:chOff x="3203380" y="1777779"/>
            <a:chExt cx="4213614" cy="808951"/>
          </a:xfrm>
        </p:grpSpPr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6CBE076D-FB32-4BD3-B105-E20C33953122}"/>
                </a:ext>
              </a:extLst>
            </p:cNvPr>
            <p:cNvGrpSpPr/>
            <p:nvPr/>
          </p:nvGrpSpPr>
          <p:grpSpPr>
            <a:xfrm>
              <a:off x="3203380" y="1777779"/>
              <a:ext cx="4213614" cy="808951"/>
              <a:chOff x="3217033" y="3126106"/>
              <a:chExt cx="4213614" cy="808951"/>
            </a:xfrm>
          </p:grpSpPr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AA23FB38-7193-4284-AA1F-EF7209E956B2}"/>
                  </a:ext>
                </a:extLst>
              </p:cNvPr>
              <p:cNvSpPr/>
              <p:nvPr/>
            </p:nvSpPr>
            <p:spPr>
              <a:xfrm>
                <a:off x="3217033" y="3230880"/>
                <a:ext cx="4213614" cy="704177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직사각형 46">
                <a:extLst>
                  <a:ext uri="{FF2B5EF4-FFF2-40B4-BE49-F238E27FC236}">
                    <a16:creationId xmlns:a16="http://schemas.microsoft.com/office/drawing/2014/main" id="{38E4A52A-A3AC-44B1-834B-EBD768F92ED6}"/>
                  </a:ext>
                </a:extLst>
              </p:cNvPr>
              <p:cNvSpPr/>
              <p:nvPr/>
            </p:nvSpPr>
            <p:spPr>
              <a:xfrm>
                <a:off x="4598382" y="3126106"/>
                <a:ext cx="1450916" cy="209551"/>
              </a:xfrm>
              <a:prstGeom prst="rect">
                <a:avLst/>
              </a:prstGeom>
              <a:solidFill>
                <a:srgbClr val="00428E"/>
              </a:solidFill>
              <a:ln w="6350">
                <a:solidFill>
                  <a:srgbClr val="021C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>
                  <a:lnSpc>
                    <a:spcPts val="1100"/>
                  </a:lnSpc>
                </a:pPr>
                <a:r>
                  <a:rPr lang="ko-KR" altLang="en-US" sz="1000" dirty="0">
                    <a:solidFill>
                      <a:schemeClr val="bg1"/>
                    </a:solidFill>
                    <a:latin typeface="원신한 Medium" panose="020B0603000000000000" pitchFamily="50" charset="-127"/>
                    <a:ea typeface="원신한 Medium" panose="020B0603000000000000" pitchFamily="50" charset="-127"/>
                  </a:rPr>
                  <a:t>비전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85DE6E6-0F5E-4C61-B959-22FF52B6B201}"/>
                </a:ext>
              </a:extLst>
            </p:cNvPr>
            <p:cNvSpPr txBox="1"/>
            <p:nvPr/>
          </p:nvSpPr>
          <p:spPr>
            <a:xfrm>
              <a:off x="3205293" y="2038083"/>
              <a:ext cx="4209788" cy="508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00"/>
                </a:spcAft>
              </a:pPr>
              <a:r>
                <a:rPr lang="ko-KR" altLang="en-US" sz="1100" dirty="0">
                  <a:solidFill>
                    <a:srgbClr val="00428E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최고의 기술 역량으로 </a:t>
              </a:r>
            </a:p>
            <a:p>
              <a:pPr algn="ctr">
                <a:spcAft>
                  <a:spcPts val="500"/>
                </a:spcAft>
              </a:pPr>
              <a:r>
                <a:rPr lang="ko-KR" altLang="en-US" sz="1100" dirty="0">
                  <a:solidFill>
                    <a:srgbClr val="00428E"/>
                  </a:solidFill>
                  <a:latin typeface="원신한 Medium" panose="020B0603000000000000" pitchFamily="50" charset="-127"/>
                  <a:ea typeface="원신한 Medium" panose="020B0603000000000000" pitchFamily="50" charset="-127"/>
                </a:rPr>
                <a:t>고객의 비즈니스 혁신을 이끄는 디지털 기업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5541386" y="1883474"/>
            <a:ext cx="4332603" cy="271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400"/>
              </a:lnSpc>
              <a:spcAft>
                <a:spcPts val="500"/>
              </a:spcAft>
              <a:defRPr sz="1100">
                <a:solidFill>
                  <a:srgbClr val="E55729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</a:lstStyle>
          <a:p>
            <a:r>
              <a:rPr lang="en-US" altLang="ko-KR" sz="1200" dirty="0"/>
              <a:t>DT </a:t>
            </a:r>
            <a:r>
              <a:rPr lang="ko-KR" altLang="en-US" sz="1200" dirty="0"/>
              <a:t>추진의 </a:t>
            </a:r>
            <a:r>
              <a:rPr lang="en-US" altLang="ko-KR" sz="1200" dirty="0"/>
              <a:t>Designer</a:t>
            </a:r>
          </a:p>
        </p:txBody>
      </p:sp>
      <p:sp>
        <p:nvSpPr>
          <p:cNvPr id="49" name="직사각형 48"/>
          <p:cNvSpPr/>
          <p:nvPr/>
        </p:nvSpPr>
        <p:spPr bwMode="auto">
          <a:xfrm>
            <a:off x="5815564" y="3776244"/>
            <a:ext cx="2015698" cy="432000"/>
          </a:xfrm>
          <a:prstGeom prst="rect">
            <a:avLst/>
          </a:prstGeom>
          <a:solidFill>
            <a:sysClr val="window" lastClr="FFFFFF"/>
          </a:solidFill>
          <a:ln w="6350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72000" rIns="36000" bIns="72000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00" b="1" kern="0" spc="-30" dirty="0">
                <a:solidFill>
                  <a:prstClr val="black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</a:t>
            </a:r>
            <a:r>
              <a:rPr lang="en-US" altLang="ko-KR" sz="1000" b="1" kern="0" spc="-30" dirty="0" smtClean="0">
                <a:solidFill>
                  <a:prstClr val="black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                   </a:t>
            </a:r>
            <a:r>
              <a:rPr kumimoji="0" lang="ko-KR" altLang="en-US" sz="1000" b="1" i="0" u="none" strike="noStrike" kern="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</a:rPr>
              <a:t>그룹 </a:t>
            </a:r>
            <a:r>
              <a:rPr kumimoji="0" lang="en-US" altLang="ko-KR" sz="1000" b="1" i="0" u="none" strike="noStrike" kern="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</a:rPr>
              <a:t>ICT </a:t>
            </a:r>
            <a:r>
              <a:rPr kumimoji="0" lang="ko-KR" altLang="en-US" sz="1000" b="1" i="0" u="none" strike="noStrike" kern="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</a:rPr>
              <a:t>업그레이드</a:t>
            </a:r>
          </a:p>
        </p:txBody>
      </p:sp>
      <p:sp>
        <p:nvSpPr>
          <p:cNvPr id="50" name="직사각형 49"/>
          <p:cNvSpPr/>
          <p:nvPr/>
        </p:nvSpPr>
        <p:spPr bwMode="auto">
          <a:xfrm>
            <a:off x="7943040" y="3776245"/>
            <a:ext cx="1652417" cy="432000"/>
          </a:xfrm>
          <a:prstGeom prst="rect">
            <a:avLst/>
          </a:prstGeom>
          <a:solidFill>
            <a:sysClr val="window" lastClr="FFFFFF"/>
          </a:solidFill>
          <a:ln w="6350" algn="ctr">
            <a:solidFill>
              <a:sysClr val="window" lastClr="FFFFFF">
                <a:lumMod val="50000"/>
              </a:sys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36000" tIns="72000" rIns="36000" bIns="72000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00" b="1" kern="0" spc="-30" dirty="0">
                <a:solidFill>
                  <a:prstClr val="black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</a:t>
            </a:r>
            <a:r>
              <a:rPr lang="en-US" altLang="ko-KR" sz="1000" b="1" kern="0" spc="-30" dirty="0" smtClean="0">
                <a:solidFill>
                  <a:prstClr val="black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                   </a:t>
            </a:r>
            <a:r>
              <a:rPr kumimoji="0" lang="ko-KR" altLang="en-US" sz="1000" b="1" i="0" u="none" strike="noStrike" kern="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</a:rPr>
              <a:t>그룹 </a:t>
            </a:r>
            <a:r>
              <a:rPr kumimoji="0" lang="en-US" altLang="ko-KR" sz="1000" b="1" i="0" u="none" strike="noStrike" kern="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</a:rPr>
              <a:t>DT </a:t>
            </a:r>
            <a:r>
              <a:rPr kumimoji="0" lang="ko-KR" altLang="en-US" sz="1000" b="1" i="0" u="none" strike="noStrike" kern="0" cap="none" spc="-3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원신한 Bold" panose="020B0803000000000000" pitchFamily="50" charset="-127"/>
                <a:ea typeface="원신한 Bold" panose="020B0803000000000000" pitchFamily="50" charset="-127"/>
              </a:rPr>
              <a:t>가속화</a:t>
            </a:r>
            <a:endParaRPr kumimoji="0" lang="en-US" altLang="ko-KR" sz="1000" b="1" i="0" u="none" strike="noStrike" kern="0" cap="none" spc="-3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51" name="모서리가 둥근 직사각형 50"/>
          <p:cNvSpPr/>
          <p:nvPr/>
        </p:nvSpPr>
        <p:spPr>
          <a:xfrm>
            <a:off x="5878341" y="3846110"/>
            <a:ext cx="584768" cy="288000"/>
          </a:xfrm>
          <a:prstGeom prst="roundRect">
            <a:avLst/>
          </a:prstGeom>
          <a:solidFill>
            <a:srgbClr val="0070C0"/>
          </a:solidFill>
          <a:ln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rIns="36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TrackⅠ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7998829" y="3846110"/>
            <a:ext cx="588516" cy="288000"/>
          </a:xfrm>
          <a:prstGeom prst="roundRect">
            <a:avLst/>
          </a:prstGeom>
          <a:solidFill>
            <a:srgbClr val="0070C0"/>
          </a:solidFill>
          <a:ln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rIns="3600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원신한 Medium" panose="020B0603000000000000" pitchFamily="50" charset="-127"/>
                <a:ea typeface="원신한 Medium" panose="020B0603000000000000" pitchFamily="50" charset="-127"/>
                <a:cs typeface="Arial" panose="020B0604020202020204" pitchFamily="34" charset="0"/>
              </a:rPr>
              <a:t>TrackⅡ</a:t>
            </a:r>
            <a:endParaRPr kumimoji="0" lang="ko-KR" altLang="en-US" sz="9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55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5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85" y="-978462"/>
            <a:ext cx="4326673" cy="3060000"/>
          </a:xfrm>
          <a:prstGeom prst="rect">
            <a:avLst/>
          </a:prstGeom>
        </p:spPr>
      </p:pic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68</a:t>
            </a:fld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err="1">
                <a:solidFill>
                  <a:srgbClr val="7F7F7F"/>
                </a:solidFill>
              </a:rPr>
              <a:t>신한아이타스</a:t>
            </a:r>
            <a:r>
              <a:rPr lang="ko-KR" altLang="en-US" dirty="0" smtClean="0"/>
              <a:t> 연혁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327" y="1348584"/>
            <a:ext cx="4493588" cy="291467"/>
          </a:xfrm>
        </p:spPr>
        <p:txBody>
          <a:bodyPr>
            <a:normAutofit lnSpcReduction="10000"/>
          </a:bodyPr>
          <a:lstStyle/>
          <a:p>
            <a:r>
              <a:rPr lang="ko-KR" altLang="en-US" dirty="0" err="1" smtClean="0">
                <a:solidFill>
                  <a:srgbClr val="7F7F7F"/>
                </a:solidFill>
              </a:rPr>
              <a:t>신한아이타스</a:t>
            </a:r>
            <a:r>
              <a:rPr lang="ko-KR" altLang="en-US" dirty="0" smtClean="0"/>
              <a:t> 개요</a:t>
            </a:r>
            <a:endParaRPr lang="ko-KR" altLang="en-US" dirty="0"/>
          </a:p>
        </p:txBody>
      </p:sp>
      <p:sp>
        <p:nvSpPr>
          <p:cNvPr id="45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 txBox="1">
            <a:spLocks/>
          </p:cNvSpPr>
          <p:nvPr/>
        </p:nvSpPr>
        <p:spPr>
          <a:xfrm>
            <a:off x="708270" y="1731523"/>
            <a:ext cx="4455042" cy="2059006"/>
          </a:xfrm>
          <a:prstGeom prst="rect">
            <a:avLst/>
          </a:prstGeom>
        </p:spPr>
        <p:txBody>
          <a:bodyPr vert="horz" lIns="91454" tIns="45727" rIns="91454" bIns="45727" rtlCol="0" anchor="ctr">
            <a:noAutofit/>
          </a:bodyPr>
          <a:lstStyle>
            <a:lvl1pPr marL="0" indent="0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 b="0" kern="12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defRPr>
            </a:lvl1pPr>
            <a:lvl2pPr marL="487147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29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44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58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73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288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02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17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ko-KR" altLang="en-US" sz="1050" dirty="0" err="1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신한아이타스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㈜는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2000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6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월에 설립되어 </a:t>
            </a:r>
            <a:r>
              <a:rPr lang="ko-KR" altLang="en-US" sz="1050" dirty="0" err="1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연기금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증권사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보험사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ko-KR" altLang="en-US" sz="1050" dirty="0" err="1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자산운용사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및 전문사모 등의 </a:t>
            </a:r>
            <a:r>
              <a:rPr lang="ko-KR" altLang="en-US" sz="1050" dirty="0" err="1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고객사를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대상으로 </a:t>
            </a:r>
            <a:r>
              <a:rPr lang="ko-KR" altLang="en-US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간접투자증권부문</a:t>
            </a:r>
            <a:endParaRPr lang="en-US" altLang="ko-KR" sz="1050" b="1" dirty="0">
              <a:solidFill>
                <a:srgbClr val="0083CD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en-US" altLang="ko-KR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Back Office </a:t>
            </a:r>
            <a:r>
              <a:rPr lang="ko-KR" altLang="en-US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업무에서 펀드매니저 지원용 부가서비스까지 </a:t>
            </a:r>
            <a:r>
              <a:rPr lang="en-US" altLang="ko-KR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Total 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en-US" altLang="ko-KR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Service</a:t>
            </a:r>
            <a:r>
              <a:rPr lang="ko-KR" altLang="en-US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를 제공하는 자본시장 인프라 업계 </a:t>
            </a:r>
            <a:r>
              <a:rPr lang="en-US" altLang="ko-KR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r>
              <a:rPr lang="ko-KR" altLang="en-US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위 회사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입니다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endParaRPr lang="en-US" altLang="ko-KR" sz="500" dirty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고객의 가치와 다양한 비즈니스 모델 창출을 위해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2020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베트남을</a:t>
            </a:r>
            <a:endParaRPr lang="en-US" altLang="ko-KR" sz="1050" dirty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시작으로 글로벌 진출을 하여 국내외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Consulting, ASP (Application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Service Provider), TSS (Total Service Outsourcing) 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등 전문인력과</a:t>
            </a:r>
            <a:endParaRPr lang="en-US" altLang="ko-KR" sz="1050" dirty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축적된 노하우로 다수의 특허권 확보를 통해 고객에게 차별화된</a:t>
            </a:r>
            <a:endParaRPr lang="en-US" altLang="ko-KR" sz="1050" dirty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최고의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Back Office 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서비스를 제공하고 있습니다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ko-KR" altLang="en-US" sz="1050" dirty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53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882892"/>
              </p:ext>
            </p:extLst>
          </p:nvPr>
        </p:nvGraphicFramePr>
        <p:xfrm>
          <a:off x="5635069" y="1718796"/>
          <a:ext cx="3726278" cy="2036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58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635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0822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설립일자</a:t>
                      </a:r>
                      <a:endParaRPr kumimoji="0" lang="en-US" altLang="ko-KR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2000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년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6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월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15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일</a:t>
                      </a: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대표이사</a:t>
                      </a:r>
                      <a:endParaRPr kumimoji="0" lang="en-US" altLang="ko-KR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최 병 화</a:t>
                      </a: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761">
                <a:tc gridSpan="2"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주요 주주</a:t>
                      </a:r>
                      <a:endParaRPr kumimoji="0" lang="en-US" altLang="ko-KR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ko-KR" altLang="en-US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신한금융지주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 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(99.79%), </a:t>
                      </a:r>
                      <a:r>
                        <a:rPr kumimoji="0" lang="ko-KR" alt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기타 주주 </a:t>
                      </a:r>
                      <a:r>
                        <a:rPr kumimoji="0" lang="en-US" altLang="ko-KR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(0.21%)</a:t>
                      </a:r>
                      <a:endParaRPr kumimoji="0" lang="ko-KR" altLang="en-US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428E"/>
                        </a:solidFill>
                        <a:effectLst/>
                        <a:uLnTx/>
                        <a:uFillTx/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3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자본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총계 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(2020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년말 기준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874 </a:t>
                      </a:r>
                      <a:r>
                        <a:rPr lang="ko-KR" altLang="en-US" sz="900" b="0" dirty="0" err="1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임직원수 </a:t>
                      </a:r>
                      <a:r>
                        <a:rPr kumimoji="0" lang="en-US" altLang="ko-KR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(2020</a:t>
                      </a: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년말 기준</a:t>
                      </a:r>
                      <a:r>
                        <a:rPr kumimoji="0" lang="en-US" altLang="ko-KR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kumimoji="0" lang="ko-KR" altLang="en-US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264 </a:t>
                      </a: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명</a:t>
                      </a:r>
                      <a:endParaRPr kumimoji="0" lang="en-US" altLang="ko-KR" sz="9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EAB776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pic>
        <p:nvPicPr>
          <p:cNvPr id="32" name="그림 31">
            <a:extLst>
              <a:ext uri="{FF2B5EF4-FFF2-40B4-BE49-F238E27FC236}">
                <a16:creationId xmlns:a16="http://schemas.microsoft.com/office/drawing/2014/main" id="{C3FC1D28-64C1-4B63-863D-6D249922F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68" y="5300831"/>
            <a:ext cx="9541426" cy="208452"/>
          </a:xfrm>
          <a:prstGeom prst="rect">
            <a:avLst/>
          </a:prstGeom>
        </p:spPr>
      </p:pic>
      <p:graphicFrame>
        <p:nvGraphicFramePr>
          <p:cNvPr id="33" name="표 11">
            <a:extLst>
              <a:ext uri="{FF2B5EF4-FFF2-40B4-BE49-F238E27FC236}">
                <a16:creationId xmlns:a16="http://schemas.microsoft.com/office/drawing/2014/main" id="{4301440E-07F7-46E9-AA27-88D2075EB0C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3779" y="4525903"/>
          <a:ext cx="1121392" cy="440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2000.06</a:t>
                      </a:r>
                      <a:endParaRPr lang="en-US" altLang="ko-KR" sz="900" b="0" dirty="0">
                        <a:solidFill>
                          <a:srgbClr val="00427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아이타스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㈜ 설립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E2218A77-89E0-4F3F-ACFD-9BAD83747D36}"/>
              </a:ext>
            </a:extLst>
          </p:cNvPr>
          <p:cNvCxnSpPr/>
          <p:nvPr/>
        </p:nvCxnSpPr>
        <p:spPr>
          <a:xfrm>
            <a:off x="2088426" y="4996505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51347" y="4491062"/>
          <a:ext cx="1121392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9278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83C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2008.05</a:t>
                      </a:r>
                      <a:endParaRPr lang="en-US" altLang="ko-KR" sz="900" b="0" dirty="0">
                        <a:solidFill>
                          <a:srgbClr val="0083C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신한은행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자회사 편입</a:t>
                      </a:r>
                      <a:endParaRPr lang="en-US" altLang="ko-KR" sz="16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3BBCBFFC-9142-40DE-85E7-280AED244FB1}"/>
              </a:ext>
            </a:extLst>
          </p:cNvPr>
          <p:cNvCxnSpPr/>
          <p:nvPr/>
        </p:nvCxnSpPr>
        <p:spPr>
          <a:xfrm>
            <a:off x="4212043" y="5109329"/>
            <a:ext cx="0" cy="14402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표 11">
            <a:extLst>
              <a:ext uri="{FF2B5EF4-FFF2-40B4-BE49-F238E27FC236}">
                <a16:creationId xmlns:a16="http://schemas.microsoft.com/office/drawing/2014/main" id="{7B79A869-4B64-4D78-81E5-7F584A7CDC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707102" y="4491062"/>
          <a:ext cx="1265018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501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9278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53A8DF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2011.11</a:t>
                      </a:r>
                      <a:endParaRPr lang="en-US" altLang="ko-KR" sz="900" b="0" dirty="0">
                        <a:solidFill>
                          <a:srgbClr val="53A8DF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marL="0" marR="0" indent="0" algn="ctr" defTabSz="97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신한금융지주회사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자회사 편입</a:t>
                      </a:r>
                      <a:endParaRPr lang="en-US" altLang="ko-KR" sz="1100" b="0" baseline="3000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D875D43C-0ACD-4D43-A3B4-68A5D7CDCE7E}"/>
              </a:ext>
            </a:extLst>
          </p:cNvPr>
          <p:cNvCxnSpPr/>
          <p:nvPr/>
        </p:nvCxnSpPr>
        <p:spPr>
          <a:xfrm>
            <a:off x="6339611" y="5109329"/>
            <a:ext cx="0" cy="14402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9" name="표 11">
            <a:extLst>
              <a:ext uri="{FF2B5EF4-FFF2-40B4-BE49-F238E27FC236}">
                <a16:creationId xmlns:a16="http://schemas.microsoft.com/office/drawing/2014/main" id="{10764572-A7E9-4F31-A1CB-5A1DC06D989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579233" y="4284737"/>
          <a:ext cx="1785090" cy="989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509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989868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2020.07</a:t>
                      </a:r>
                      <a:endParaRPr lang="en-US" altLang="ko-KR" sz="900" b="0" dirty="0">
                        <a:solidFill>
                          <a:srgbClr val="00427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marL="0" marR="0" indent="0" algn="ctr" defTabSz="97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ai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info </a:t>
                      </a:r>
                      <a:r>
                        <a:rPr lang="en-US" altLang="ko-KR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chatbot</a:t>
                      </a:r>
                      <a:endParaRPr lang="en-US" altLang="ko-KR" sz="11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marL="0" marR="0" indent="0" algn="ctr" defTabSz="97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시스템 개발</a:t>
                      </a:r>
                      <a:endParaRPr kumimoji="0" lang="en-US" altLang="ko-KR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427C"/>
                        </a:solidFill>
                        <a:effectLst/>
                        <a:uLnTx/>
                        <a:uFillTx/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9352B866-733A-4DD1-8D0C-8BFF3F1008E6}"/>
              </a:ext>
            </a:extLst>
          </p:cNvPr>
          <p:cNvCxnSpPr/>
          <p:nvPr/>
        </p:nvCxnSpPr>
        <p:spPr>
          <a:xfrm>
            <a:off x="8464545" y="5109329"/>
            <a:ext cx="0" cy="14402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표 11">
            <a:extLst>
              <a:ext uri="{FF2B5EF4-FFF2-40B4-BE49-F238E27FC236}">
                <a16:creationId xmlns:a16="http://schemas.microsoft.com/office/drawing/2014/main" id="{66B51732-862F-4EC8-BE56-A11E324DFF7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87563" y="5930753"/>
          <a:ext cx="1314460" cy="775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6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752833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53A8DF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2001.03</a:t>
                      </a:r>
                      <a:endParaRPr lang="en-US" altLang="ko-KR" sz="900" b="0" dirty="0">
                        <a:solidFill>
                          <a:srgbClr val="53A8DF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주문체결시스템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업계최초 개발 완료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및 서비스개시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E7427916-CEA6-4168-943C-D57B598663AB}"/>
              </a:ext>
            </a:extLst>
          </p:cNvPr>
          <p:cNvCxnSpPr/>
          <p:nvPr/>
        </p:nvCxnSpPr>
        <p:spPr>
          <a:xfrm>
            <a:off x="3148259" y="5592562"/>
            <a:ext cx="0" cy="29214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표 11">
            <a:extLst>
              <a:ext uri="{FF2B5EF4-FFF2-40B4-BE49-F238E27FC236}">
                <a16:creationId xmlns:a16="http://schemas.microsoft.com/office/drawing/2014/main" id="{308FBB79-B3F9-4568-BE0A-16EE769B5F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24942" y="5930753"/>
          <a:ext cx="1297772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777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9278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2011.01</a:t>
                      </a:r>
                      <a:endParaRPr lang="en-US" altLang="ko-KR" sz="900" b="0" dirty="0">
                        <a:solidFill>
                          <a:srgbClr val="00427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국민연금</a:t>
                      </a:r>
                      <a:r>
                        <a:rPr lang="en-US" altLang="ko-KR" sz="11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/>
                      </a:r>
                      <a:br>
                        <a:rPr lang="en-US" altLang="ko-KR" sz="11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</a:b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사무관리 서비스 개시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EDA9951F-3609-4DAA-88B4-DD0B1DBC04E9}"/>
              </a:ext>
            </a:extLst>
          </p:cNvPr>
          <p:cNvCxnSpPr/>
          <p:nvPr/>
        </p:nvCxnSpPr>
        <p:spPr>
          <a:xfrm>
            <a:off x="5275168" y="5592562"/>
            <a:ext cx="0" cy="29214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5" name="표 11">
            <a:extLst>
              <a:ext uri="{FF2B5EF4-FFF2-40B4-BE49-F238E27FC236}">
                <a16:creationId xmlns:a16="http://schemas.microsoft.com/office/drawing/2014/main" id="{20AFC76A-B0FF-42FE-9E1F-60BDC515FE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48040" y="5930753"/>
          <a:ext cx="1311090" cy="440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09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83C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2017.05</a:t>
                      </a:r>
                      <a:endParaRPr lang="en-US" altLang="ko-KR" sz="900" b="0" dirty="0">
                        <a:solidFill>
                          <a:srgbClr val="0083C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차세대시스템 오픈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id="{6964AA76-5317-4D1D-96A1-615528B4BA6C}"/>
              </a:ext>
            </a:extLst>
          </p:cNvPr>
          <p:cNvCxnSpPr/>
          <p:nvPr/>
        </p:nvCxnSpPr>
        <p:spPr>
          <a:xfrm>
            <a:off x="7402078" y="5592562"/>
            <a:ext cx="0" cy="29214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>
            <a:off x="5312138" y="1278161"/>
            <a:ext cx="1955" cy="338123"/>
          </a:xfrm>
          <a:prstGeom prst="line">
            <a:avLst/>
          </a:prstGeom>
          <a:ln w="508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29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64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364016" y="186707"/>
            <a:ext cx="1810586" cy="550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주요 재무 현황 및 시장 지위</a:t>
            </a:r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69</a:t>
            </a:fld>
            <a:endParaRPr lang="ko-KR" altLang="en-US" dirty="0"/>
          </a:p>
        </p:txBody>
      </p:sp>
      <p:sp>
        <p:nvSpPr>
          <p:cNvPr id="51" name="텍스트 개체 틀 20"/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err="1">
                <a:solidFill>
                  <a:srgbClr val="7F7F7F"/>
                </a:solidFill>
              </a:rPr>
              <a:t>신한아이타스</a:t>
            </a:r>
            <a:r>
              <a:rPr lang="ko-KR" altLang="en-US" dirty="0">
                <a:solidFill>
                  <a:srgbClr val="7F7F7F"/>
                </a:solidFill>
              </a:rPr>
              <a:t> </a:t>
            </a:r>
            <a:r>
              <a:rPr lang="ko-KR" altLang="en-US" dirty="0" smtClean="0"/>
              <a:t>주요 </a:t>
            </a:r>
            <a:r>
              <a:rPr lang="ko-KR" altLang="en-US" dirty="0"/>
              <a:t>재무 현황</a:t>
            </a:r>
            <a:endParaRPr lang="ko-KR" altLang="en-US" sz="14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" name="텍스트 개체 틀 7"/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시장점유율 추이 </a:t>
            </a:r>
            <a:r>
              <a:rPr lang="en-US" altLang="ko-KR" sz="1200" dirty="0" smtClean="0"/>
              <a:t>(</a:t>
            </a:r>
            <a:r>
              <a:rPr lang="ko-KR" altLang="en-US" sz="1200" dirty="0" smtClean="0"/>
              <a:t>금융투자협회 공</a:t>
            </a:r>
            <a:r>
              <a:rPr lang="en-US" altLang="ko-KR" sz="1200" dirty="0" smtClean="0"/>
              <a:t>/</a:t>
            </a:r>
            <a:r>
              <a:rPr lang="ko-KR" altLang="en-US" sz="1200" dirty="0" smtClean="0"/>
              <a:t>사모 펀드기준</a:t>
            </a:r>
            <a:r>
              <a:rPr lang="en-US" altLang="ko-KR" sz="1200" dirty="0" smtClean="0"/>
              <a:t>)</a:t>
            </a:r>
            <a:endParaRPr lang="ko-KR" altLang="en-US" dirty="0"/>
          </a:p>
        </p:txBody>
      </p:sp>
      <p:pic>
        <p:nvPicPr>
          <p:cNvPr id="56" name="그림 33" descr="반투명흰로고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8662" y="3224538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pic>
        <p:nvPicPr>
          <p:cNvPr id="109" name="그림 108" descr="반투명흰로고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2275" y="5995607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sp>
        <p:nvSpPr>
          <p:cNvPr id="27" name="Text Box 237"/>
          <p:cNvSpPr txBox="1">
            <a:spLocks noChangeArrowheads="1"/>
          </p:cNvSpPr>
          <p:nvPr/>
        </p:nvSpPr>
        <p:spPr bwMode="gray">
          <a:xfrm>
            <a:off x="4172929" y="4708450"/>
            <a:ext cx="665136" cy="1231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marL="252609" indent="-252609" eaLnBrk="0" latinLnBrk="0" hangingPunct="0">
              <a:buClr>
                <a:srgbClr val="F2C138"/>
              </a:buClr>
              <a:buSzPct val="80000"/>
            </a:pPr>
            <a:r>
              <a:rPr lang="en-US" altLang="ko-KR" sz="800" dirty="0">
                <a:latin typeface="원신한 Light" pitchFamily="50" charset="-127"/>
                <a:ea typeface="원신한 Light" pitchFamily="50" charset="-127"/>
              </a:rPr>
              <a:t>(</a:t>
            </a:r>
            <a:r>
              <a:rPr lang="ko-KR" altLang="en-US" sz="800" dirty="0">
                <a:latin typeface="원신한 Light" pitchFamily="50" charset="-127"/>
                <a:ea typeface="원신한 Light" pitchFamily="50" charset="-127"/>
              </a:rPr>
              <a:t>단위 </a:t>
            </a:r>
            <a:r>
              <a:rPr lang="en-US" altLang="ko-KR" sz="800" dirty="0">
                <a:latin typeface="원신한 Light" pitchFamily="50" charset="-127"/>
                <a:ea typeface="원신한 Light" pitchFamily="50" charset="-127"/>
              </a:rPr>
              <a:t>: </a:t>
            </a:r>
            <a:r>
              <a:rPr lang="ko-KR" altLang="en-US" sz="800" dirty="0" err="1">
                <a:latin typeface="원신한 Light" pitchFamily="50" charset="-127"/>
                <a:ea typeface="원신한 Light" pitchFamily="50" charset="-127"/>
              </a:rPr>
              <a:t>십억원</a:t>
            </a:r>
            <a:r>
              <a:rPr lang="en-US" altLang="ko-KR" sz="800" dirty="0">
                <a:latin typeface="원신한 Light" pitchFamily="50" charset="-127"/>
                <a:ea typeface="원신한 Light" pitchFamily="50" charset="-127"/>
              </a:rPr>
              <a:t>)</a:t>
            </a:r>
            <a:endParaRPr lang="en-US" altLang="zh-CN" sz="800" dirty="0">
              <a:latin typeface="원신한 Light" pitchFamily="50" charset="-127"/>
              <a:ea typeface="원신한 Light" pitchFamily="50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926714" y="4651208"/>
            <a:ext cx="1499072" cy="2184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9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73125" y="4660088"/>
          <a:ext cx="883032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2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11610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영업수익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30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83204" y="4660088"/>
          <a:ext cx="865531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4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04691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당기순이익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pic>
        <p:nvPicPr>
          <p:cNvPr id="31" name="그림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185" y="-978462"/>
            <a:ext cx="4326673" cy="3060000"/>
          </a:xfrm>
          <a:prstGeom prst="rect">
            <a:avLst/>
          </a:prstGeom>
        </p:spPr>
      </p:pic>
      <p:graphicFrame>
        <p:nvGraphicFramePr>
          <p:cNvPr id="32" name="표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783684"/>
              </p:ext>
            </p:extLst>
          </p:nvPr>
        </p:nvGraphicFramePr>
        <p:xfrm>
          <a:off x="663870" y="1702347"/>
          <a:ext cx="4431086" cy="2598540"/>
        </p:xfrm>
        <a:graphic>
          <a:graphicData uri="http://schemas.openxmlformats.org/drawingml/2006/table">
            <a:tbl>
              <a:tblPr/>
              <a:tblGrid>
                <a:gridCol w="206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91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91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91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91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91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561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800" b="0" i="0" u="none" strike="noStrike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800" b="0" i="0" u="none" strike="noStrike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단위</a:t>
                      </a:r>
                      <a:r>
                        <a:rPr lang="en-US" altLang="ko-KR" sz="800" b="0" i="0" u="none" strike="noStrike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800" b="0" i="0" u="none" strike="noStrike" dirty="0" err="1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십억원</a:t>
                      </a:r>
                      <a:r>
                        <a:rPr lang="en-US" altLang="ko-KR" sz="800" b="0" i="0" u="none" strike="noStrike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800" b="0" i="0" u="none" strike="noStrike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0215" marR="10215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28E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i="0" u="none" strike="noStrike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FY2016</a:t>
                      </a:r>
                      <a:endParaRPr lang="en-US" altLang="ko-KR" sz="900" b="0" i="0" u="none" strike="noStrike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215" marR="1021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i="0" u="none" strike="noStrike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FY2017</a:t>
                      </a:r>
                      <a:endParaRPr lang="en-US" altLang="ko-KR" sz="900" b="0" i="0" u="none" strike="noStrike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215" marR="1021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i="0" u="none" strike="noStrike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FY2018</a:t>
                      </a:r>
                      <a:endParaRPr lang="en-US" altLang="ko-KR" sz="900" b="0" i="0" u="none" strike="noStrike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215" marR="1021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i="0" u="none" strike="noStrike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FY2019</a:t>
                      </a:r>
                      <a:endParaRPr lang="en-US" altLang="ko-KR" sz="900" b="0" i="0" u="none" strike="noStrike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215" marR="1021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r>
                        <a:rPr lang="en-US" altLang="ko-KR" sz="900" b="0" i="0" u="none" strike="noStrike" kern="120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FY2020</a:t>
                      </a:r>
                      <a:endParaRPr lang="en-US" altLang="ko-KR" sz="900" b="0" i="0" u="none" strike="noStrike" kern="120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10215" marR="10215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610">
                <a:tc gridSpan="2">
                  <a:txBody>
                    <a:bodyPr/>
                    <a:lstStyle/>
                    <a:p>
                      <a:pPr algn="l" rtl="0" fontAlgn="t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손익계산서 </a:t>
                      </a:r>
                    </a:p>
                  </a:txBody>
                  <a:tcPr marL="35765" marR="0" marT="0" marB="0" anchor="ctr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10215" marR="10215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10215" marR="10215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10215" marR="10215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10215" marR="10215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10215" marR="10215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610"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ko-KR" altLang="en-US" sz="900" b="0" i="0" u="none" strike="noStrike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영업수익 </a:t>
                      </a:r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37.1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40.8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44.7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51.8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58.6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610"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영업비용</a:t>
                      </a:r>
                    </a:p>
                  </a:txBody>
                  <a:tcPr marL="35765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27.6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33.0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34.4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38.7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42.2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610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900" b="0" i="0" u="none" strike="noStrike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판관비</a:t>
                      </a:r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27.6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33.0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34.4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38.7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42.2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610"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영업이익</a:t>
                      </a:r>
                    </a:p>
                  </a:txBody>
                  <a:tcPr marL="35765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9.5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7.9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10.4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13.1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16.4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5610"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당기순이익</a:t>
                      </a:r>
                    </a:p>
                  </a:txBody>
                  <a:tcPr marL="35765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7.6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6.5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8.5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13.0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5610">
                <a:tc gridSpan="2">
                  <a:txBody>
                    <a:bodyPr/>
                    <a:lstStyle/>
                    <a:p>
                      <a:pPr algn="l" rtl="0" fontAlgn="t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대차대조표</a:t>
                      </a:r>
                    </a:p>
                  </a:txBody>
                  <a:tcPr marL="35765" marR="0" marT="0" marB="0" anchor="ctr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5610"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ko-KR" altLang="en-US" sz="900" b="0" i="0" u="none" strike="noStrike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총자산</a:t>
                      </a:r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53.9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58.2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65.7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77.1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87.4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610"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ko-KR" altLang="en-US" sz="900" b="0" i="0" u="none" strike="noStrike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자본총계</a:t>
                      </a:r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45.5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52.0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58.4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66.1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75.2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5610">
                <a:tc gridSpan="2">
                  <a:txBody>
                    <a:bodyPr/>
                    <a:lstStyle/>
                    <a:p>
                      <a:pPr algn="l" rtl="0" fontAlgn="t"/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재무지표</a:t>
                      </a:r>
                    </a:p>
                  </a:txBody>
                  <a:tcPr marL="35765" marR="0" marT="0" marB="0" anchor="ctr"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5610"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ROE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16.79%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12.48%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14.50%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17.56%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18.56%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5610"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900" b="0" i="0" u="none" strike="noStrike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ROA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14.16%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11.14%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12.87%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15.46%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16.15%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5610"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35765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ko-KR" altLang="en-US" sz="900" b="0" i="0" u="none" strike="noStrike" dirty="0" err="1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영업이익경비율</a:t>
                      </a:r>
                      <a:r>
                        <a:rPr lang="ko-KR" altLang="en-US" sz="900" b="0" i="0" u="none" strike="noStrike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</a:p>
                  </a:txBody>
                  <a:tcPr marL="35765" marR="0" marT="0" marB="0" anchor="ctr">
                    <a:lnL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74.37%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80.76%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76.82%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74.70%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71.98%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5364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4" name="텍스트 개체 틀 20"/>
          <p:cNvSpPr>
            <a:spLocks noGrp="1"/>
          </p:cNvSpPr>
          <p:nvPr>
            <p:ph type="body" idx="13"/>
          </p:nvPr>
        </p:nvSpPr>
        <p:spPr>
          <a:xfrm>
            <a:off x="601369" y="4338501"/>
            <a:ext cx="4493588" cy="208140"/>
          </a:xfrm>
        </p:spPr>
        <p:txBody>
          <a:bodyPr>
            <a:normAutofit/>
          </a:bodyPr>
          <a:lstStyle/>
          <a:p>
            <a:pPr algn="l"/>
            <a:r>
              <a:rPr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※ 2020</a:t>
            </a:r>
            <a:r>
              <a:rPr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재무지표</a:t>
            </a:r>
            <a:r>
              <a:rPr lang="en-US" altLang="ko-KR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(ROE,ROA)</a:t>
            </a:r>
            <a:r>
              <a:rPr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는 </a:t>
            </a:r>
            <a:r>
              <a:rPr lang="ko-KR" altLang="en-US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연환산</a:t>
            </a:r>
            <a:r>
              <a:rPr lang="ko-KR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금액임</a:t>
            </a:r>
            <a:endParaRPr lang="ko-KR" altLang="en-US" sz="700" dirty="0">
              <a:solidFill>
                <a:schemeClr val="tx1">
                  <a:lumMod val="65000"/>
                  <a:lumOff val="35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6520316" y="6302312"/>
            <a:ext cx="887978" cy="23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spcBef>
                <a:spcPct val="20000"/>
              </a:spcBef>
            </a:pPr>
            <a:r>
              <a:rPr lang="ko-KR" altLang="en-US" sz="800" dirty="0" err="1">
                <a:latin typeface="원신한 Light" panose="020B0303000000000000" pitchFamily="50" charset="-127"/>
                <a:ea typeface="원신한 Light" panose="020B0303000000000000" pitchFamily="50" charset="-127"/>
              </a:rPr>
              <a:t>신한아이타스</a:t>
            </a:r>
            <a:endParaRPr lang="ko-KR" altLang="en-US" sz="8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pic>
        <p:nvPicPr>
          <p:cNvPr id="36" name="그림 18" descr="신한로고원만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348" y="6341617"/>
            <a:ext cx="158409" cy="15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타원 36"/>
          <p:cNvSpPr/>
          <p:nvPr/>
        </p:nvSpPr>
        <p:spPr>
          <a:xfrm>
            <a:off x="7437442" y="6363386"/>
            <a:ext cx="115770" cy="11506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05" tIns="45453" rIns="90905" bIns="45453" anchor="ctr"/>
          <a:lstStyle/>
          <a:p>
            <a:pPr algn="ctr">
              <a:defRPr/>
            </a:pPr>
            <a:endParaRPr lang="ko-KR" altLang="en-US" sz="1300">
              <a:solidFill>
                <a:prstClr val="white"/>
              </a:solidFill>
              <a:latin typeface="원신한 Bold" pitchFamily="50" charset="-127"/>
              <a:ea typeface="원신한 Bold" pitchFamily="50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8120600" y="6363386"/>
            <a:ext cx="115770" cy="11506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0905" tIns="45453" rIns="90905" bIns="45453" anchor="ctr"/>
          <a:lstStyle/>
          <a:p>
            <a:pPr algn="ctr">
              <a:defRPr/>
            </a:pPr>
            <a:endParaRPr lang="ko-KR" altLang="en-US" sz="1300" dirty="0">
              <a:solidFill>
                <a:prstClr val="white"/>
              </a:solidFill>
              <a:latin typeface="원신한 Bold" pitchFamily="50" charset="-127"/>
              <a:ea typeface="원신한 Bold" pitchFamily="50" charset="-127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8765149" y="6363386"/>
            <a:ext cx="115770" cy="115062"/>
          </a:xfrm>
          <a:prstGeom prst="ellipse">
            <a:avLst/>
          </a:prstGeom>
          <a:solidFill>
            <a:srgbClr val="D3A243"/>
          </a:solidFill>
          <a:ln>
            <a:solidFill>
              <a:srgbClr val="D3A243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0905" tIns="45453" rIns="90905" bIns="45453" anchor="ctr"/>
          <a:lstStyle/>
          <a:p>
            <a:pPr algn="ctr">
              <a:defRPr/>
            </a:pPr>
            <a:endParaRPr lang="ko-KR" altLang="en-US" sz="1300">
              <a:solidFill>
                <a:srgbClr val="7030A0"/>
              </a:solidFill>
              <a:latin typeface="원신한 Bold" pitchFamily="50" charset="-127"/>
              <a:ea typeface="원신한 Bold" pitchFamily="50" charset="-127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7512968" y="6302312"/>
            <a:ext cx="475085" cy="23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</a:pPr>
            <a:r>
              <a:rPr lang="en-US" altLang="ko-KR" sz="8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A</a:t>
            </a:r>
            <a:r>
              <a:rPr lang="ko-KR" altLang="en-US" sz="8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사</a:t>
            </a:r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8159463" y="6302312"/>
            <a:ext cx="475085" cy="23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</a:pPr>
            <a:r>
              <a:rPr lang="en-US" altLang="ko-KR" sz="8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B</a:t>
            </a:r>
            <a:r>
              <a:rPr lang="ko-KR" altLang="en-US" sz="8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사</a:t>
            </a: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8822339" y="6302312"/>
            <a:ext cx="475085" cy="23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spcBef>
                <a:spcPct val="20000"/>
              </a:spcBef>
            </a:pPr>
            <a:r>
              <a:rPr lang="en-US" altLang="ko-KR" sz="8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C</a:t>
            </a:r>
            <a:r>
              <a:rPr lang="ko-KR" altLang="en-US" sz="8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사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101151" y="1705494"/>
            <a:ext cx="929989" cy="229720"/>
          </a:xfrm>
          <a:prstGeom prst="rect">
            <a:avLst/>
          </a:prstGeom>
          <a:noFill/>
        </p:spPr>
        <p:txBody>
          <a:bodyPr wrap="square" lIns="90905" tIns="45453" rIns="90905" bIns="45453" rtlCol="0">
            <a:spAutoFit/>
          </a:bodyPr>
          <a:lstStyle/>
          <a:p>
            <a:pPr algn="ctr"/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&lt;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말잔 기준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&gt;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46" name="차트 45"/>
          <p:cNvGraphicFramePr>
            <a:graphicFrameLocks/>
          </p:cNvGraphicFramePr>
          <p:nvPr>
            <p:extLst/>
          </p:nvPr>
        </p:nvGraphicFramePr>
        <p:xfrm>
          <a:off x="926714" y="4662333"/>
          <a:ext cx="4251378" cy="1826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3" name="차트 42"/>
          <p:cNvGraphicFramePr>
            <a:graphicFrameLocks/>
          </p:cNvGraphicFramePr>
          <p:nvPr>
            <p:extLst/>
          </p:nvPr>
        </p:nvGraphicFramePr>
        <p:xfrm>
          <a:off x="5563009" y="2008137"/>
          <a:ext cx="4220721" cy="4209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45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90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차트 28">
            <a:extLst>
              <a:ext uri="{FF2B5EF4-FFF2-40B4-BE49-F238E27FC236}">
                <a16:creationId xmlns:a16="http://schemas.microsoft.com/office/drawing/2014/main" id="{2B161E28-AF7E-4CCB-B8A8-DF081F0CEB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3121732"/>
              </p:ext>
            </p:extLst>
          </p:nvPr>
        </p:nvGraphicFramePr>
        <p:xfrm>
          <a:off x="5959053" y="1926233"/>
          <a:ext cx="3597983" cy="2398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8" name="그룹 27"/>
          <p:cNvGrpSpPr/>
          <p:nvPr/>
        </p:nvGrpSpPr>
        <p:grpSpPr>
          <a:xfrm>
            <a:off x="7029125" y="2399798"/>
            <a:ext cx="1505476" cy="1496300"/>
            <a:chOff x="5797124" y="2735874"/>
            <a:chExt cx="1162067" cy="1224522"/>
          </a:xfrm>
        </p:grpSpPr>
        <p:sp>
          <p:nvSpPr>
            <p:cNvPr id="34" name="타원 33"/>
            <p:cNvSpPr/>
            <p:nvPr/>
          </p:nvSpPr>
          <p:spPr bwMode="auto">
            <a:xfrm>
              <a:off x="5797124" y="2735874"/>
              <a:ext cx="1162067" cy="1224522"/>
            </a:xfrm>
            <a:prstGeom prst="ellipse">
              <a:avLst/>
            </a:prstGeom>
            <a:solidFill>
              <a:schemeClr val="bg1"/>
            </a:solidFill>
            <a:ln w="38100">
              <a:noFill/>
              <a:prstDash val="sysDot"/>
              <a:round/>
              <a:headEnd/>
              <a:tailEnd/>
            </a:ln>
            <a:effectLst>
              <a:innerShdw blurRad="63500" dist="25400" dir="13500000">
                <a:prstClr val="black">
                  <a:alpha val="55000"/>
                </a:prstClr>
              </a:innerShdw>
            </a:effectLst>
          </p:spPr>
          <p:txBody>
            <a:bodyPr wrap="none" rtlCol="0" anchor="ctr"/>
            <a:lstStyle/>
            <a:p>
              <a:pPr algn="ctr" eaLnBrk="0" latinLnBrk="0" hangingPunct="0">
                <a:lnSpc>
                  <a:spcPct val="120000"/>
                </a:lnSpc>
                <a:buClr>
                  <a:srgbClr val="3264AE"/>
                </a:buClr>
                <a:buSzPct val="80000"/>
                <a:buFont typeface="Wingdings" pitchFamily="2" charset="2"/>
                <a:buNone/>
              </a:pPr>
              <a:endParaRPr lang="ko-KR" altLang="en-US" sz="900">
                <a:solidFill>
                  <a:srgbClr val="FF0000"/>
                </a:solidFill>
                <a:latin typeface="-윤고딕360" panose="02030504000101010101" pitchFamily="18" charset="-127"/>
                <a:ea typeface="-윤고딕360" panose="02030504000101010101" pitchFamily="18" charset="-127"/>
              </a:endParaRPr>
            </a:p>
          </p:txBody>
        </p:sp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5391" y="2924594"/>
              <a:ext cx="847080" cy="847081"/>
            </a:xfrm>
            <a:prstGeom prst="rect">
              <a:avLst/>
            </a:prstGeom>
          </p:spPr>
        </p:pic>
      </p:grpSp>
      <p:sp>
        <p:nvSpPr>
          <p:cNvPr id="8" name="제목 7">
            <a:extLst>
              <a:ext uri="{FF2B5EF4-FFF2-40B4-BE49-F238E27FC236}">
                <a16:creationId xmlns:a16="http://schemas.microsoft.com/office/drawing/2014/main" id="{39F0B51D-6AA0-43C8-9AE3-6A52E357A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성과 </a:t>
            </a:r>
            <a:r>
              <a:rPr lang="en-US" altLang="ko-KR" dirty="0"/>
              <a:t>&amp; </a:t>
            </a:r>
            <a:r>
              <a:rPr lang="ko-KR" altLang="en-US" dirty="0"/>
              <a:t>포트폴리오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07E76AD-6E10-4D8C-B3DC-13F377D5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7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B8F5DE4E-620A-4456-B4D3-C4E3FC0E03B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/>
              <a:t>안정적인 당기순이익 성장</a:t>
            </a: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459EF948-F181-4CB9-8207-EB0F3B7A0BD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395049" y="1696383"/>
            <a:ext cx="4493588" cy="291467"/>
          </a:xfrm>
        </p:spPr>
        <p:txBody>
          <a:bodyPr/>
          <a:lstStyle/>
          <a:p>
            <a:r>
              <a:rPr lang="ko-KR" altLang="en-US" dirty="0"/>
              <a:t>비은행 그룹사 기여도 </a:t>
            </a:r>
            <a:r>
              <a:rPr lang="en-US" altLang="ko-KR" dirty="0" smtClean="0"/>
              <a:t>(FY20)</a:t>
            </a:r>
            <a:endParaRPr lang="ko-KR" altLang="en-US" dirty="0"/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CEEAF38F-0F12-43B4-BD2C-F61DC3985DEF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395049" y="1348584"/>
            <a:ext cx="4493588" cy="291467"/>
          </a:xfrm>
        </p:spPr>
        <p:txBody>
          <a:bodyPr>
            <a:normAutofit lnSpcReduction="10000"/>
          </a:bodyPr>
          <a:lstStyle/>
          <a:p>
            <a:r>
              <a:rPr lang="ko-KR" altLang="en-US" dirty="0"/>
              <a:t>다변화된 수익기반</a:t>
            </a:r>
          </a:p>
        </p:txBody>
      </p:sp>
      <p:graphicFrame>
        <p:nvGraphicFramePr>
          <p:cNvPr id="16" name="차트 15">
            <a:extLst>
              <a:ext uri="{FF2B5EF4-FFF2-40B4-BE49-F238E27FC236}">
                <a16:creationId xmlns:a16="http://schemas.microsoft.com/office/drawing/2014/main" id="{C08166D9-8FB6-472A-9B14-E1EDA5BFBB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9876670"/>
              </p:ext>
            </p:extLst>
          </p:nvPr>
        </p:nvGraphicFramePr>
        <p:xfrm>
          <a:off x="720147" y="2492032"/>
          <a:ext cx="4398766" cy="4363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차트 21">
            <a:extLst>
              <a:ext uri="{FF2B5EF4-FFF2-40B4-BE49-F238E27FC236}">
                <a16:creationId xmlns:a16="http://schemas.microsoft.com/office/drawing/2014/main" id="{DBA30FBA-B694-4C4B-8E93-E1724EB113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9242290"/>
              </p:ext>
            </p:extLst>
          </p:nvPr>
        </p:nvGraphicFramePr>
        <p:xfrm>
          <a:off x="643236" y="2154704"/>
          <a:ext cx="4541639" cy="1028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표 11">
            <a:extLst>
              <a:ext uri="{FF2B5EF4-FFF2-40B4-BE49-F238E27FC236}">
                <a16:creationId xmlns:a16="http://schemas.microsoft.com/office/drawing/2014/main" id="{A4D87E9C-53FD-4D79-A4C8-CB297ED64E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515550"/>
              </p:ext>
            </p:extLst>
          </p:nvPr>
        </p:nvGraphicFramePr>
        <p:xfrm>
          <a:off x="8898446" y="1768588"/>
          <a:ext cx="1080282" cy="229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282">
                  <a:extLst>
                    <a:ext uri="{9D8B030D-6E8A-4147-A177-3AD203B41FA5}">
                      <a16:colId xmlns:a16="http://schemas.microsoft.com/office/drawing/2014/main" val="3243469717"/>
                    </a:ext>
                  </a:extLst>
                </a:gridCol>
              </a:tblGrid>
              <a:tr h="22965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900" b="0" dirty="0">
                          <a:solidFill>
                            <a:srgbClr val="00428E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</a:t>
                      </a:r>
                      <a:r>
                        <a:rPr lang="ko-KR" altLang="en-US" sz="900" b="0" dirty="0">
                          <a:solidFill>
                            <a:srgbClr val="001763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비은행   </a:t>
                      </a:r>
                      <a:r>
                        <a:rPr lang="ko-KR" altLang="en-US" sz="900" b="0" dirty="0">
                          <a:solidFill>
                            <a:srgbClr val="C1C0BF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</a:t>
                      </a:r>
                      <a:r>
                        <a:rPr lang="ko-KR" altLang="en-US" sz="900" b="0" dirty="0">
                          <a:solidFill>
                            <a:srgbClr val="CFCECD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 2" panose="05020102010507070707" pitchFamily="18" charset="2"/>
                        </a:rPr>
                        <a:t> 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은행</a:t>
                      </a:r>
                    </a:p>
                  </a:txBody>
                  <a:tcPr marL="0" marR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32" name="표 11">
            <a:extLst>
              <a:ext uri="{FF2B5EF4-FFF2-40B4-BE49-F238E27FC236}">
                <a16:creationId xmlns:a16="http://schemas.microsoft.com/office/drawing/2014/main" id="{2C70BBDB-8FE8-49F3-B4A7-D64611392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325808"/>
              </p:ext>
            </p:extLst>
          </p:nvPr>
        </p:nvGraphicFramePr>
        <p:xfrm>
          <a:off x="7211382" y="2961255"/>
          <a:ext cx="1195175" cy="35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175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55889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2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신한지주</a:t>
                      </a:r>
                    </a:p>
                  </a:txBody>
                  <a:tcPr marL="0" marR="0" marT="55789" marB="70851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74" name="표 11">
            <a:extLst>
              <a:ext uri="{FF2B5EF4-FFF2-40B4-BE49-F238E27FC236}">
                <a16:creationId xmlns:a16="http://schemas.microsoft.com/office/drawing/2014/main" id="{27E3F2A7-DBCF-4F3E-8475-51B0FA5B1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919556"/>
              </p:ext>
            </p:extLst>
          </p:nvPr>
        </p:nvGraphicFramePr>
        <p:xfrm>
          <a:off x="730559" y="1674205"/>
          <a:ext cx="2490395" cy="523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5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315339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523318">
                <a:tc>
                  <a:txBody>
                    <a:bodyPr/>
                    <a:lstStyle/>
                    <a:p>
                      <a:pPr latinLnBrk="1">
                        <a:lnSpc>
                          <a:spcPts val="1700"/>
                        </a:lnSpc>
                      </a:pPr>
                      <a:r>
                        <a:rPr lang="en-US" altLang="ko-KR" sz="1100" b="0" dirty="0">
                          <a:solidFill>
                            <a:srgbClr val="D3A243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</a:t>
                      </a:r>
                    </a:p>
                    <a:p>
                      <a:pPr latinLnBrk="1">
                        <a:lnSpc>
                          <a:spcPts val="1700"/>
                        </a:lnSpc>
                      </a:pPr>
                      <a:r>
                        <a:rPr lang="en-US" altLang="ko-KR" sz="1100" b="0" dirty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11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700"/>
                        </a:lnSpc>
                      </a:pP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ROE 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단위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%)</a:t>
                      </a:r>
                    </a:p>
                    <a:p>
                      <a:pPr latinLnBrk="1">
                        <a:lnSpc>
                          <a:spcPts val="1700"/>
                        </a:lnSpc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당기순이익 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단위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: </a:t>
                      </a:r>
                      <a:r>
                        <a:rPr lang="ko-KR" altLang="en-US" sz="900" b="0" dirty="0" err="1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십억원</a:t>
                      </a:r>
                      <a:r>
                        <a:rPr lang="en-US" altLang="ko-KR" sz="9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sp>
        <p:nvSpPr>
          <p:cNvPr id="37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graphicFrame>
        <p:nvGraphicFramePr>
          <p:cNvPr id="30" name="차트 29">
            <a:extLst>
              <a:ext uri="{FF2B5EF4-FFF2-40B4-BE49-F238E27FC236}">
                <a16:creationId xmlns:a16="http://schemas.microsoft.com/office/drawing/2014/main" id="{2D804161-1345-48BF-A706-228149EE00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05247"/>
              </p:ext>
            </p:extLst>
          </p:nvPr>
        </p:nvGraphicFramePr>
        <p:xfrm>
          <a:off x="6067065" y="1967538"/>
          <a:ext cx="3483809" cy="2322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3" name="표 9">
            <a:extLst>
              <a:ext uri="{FF2B5EF4-FFF2-40B4-BE49-F238E27FC236}">
                <a16:creationId xmlns:a16="http://schemas.microsoft.com/office/drawing/2014/main" id="{22D651DA-ADDB-47C8-A3D1-C2989E44D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720208"/>
              </p:ext>
            </p:extLst>
          </p:nvPr>
        </p:nvGraphicFramePr>
        <p:xfrm>
          <a:off x="6172660" y="2226929"/>
          <a:ext cx="1501661" cy="781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1661">
                  <a:extLst>
                    <a:ext uri="{9D8B030D-6E8A-4147-A177-3AD203B41FA5}">
                      <a16:colId xmlns:a16="http://schemas.microsoft.com/office/drawing/2014/main" val="1905676848"/>
                    </a:ext>
                  </a:extLst>
                </a:gridCol>
              </a:tblGrid>
              <a:tr h="781096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solidFill>
                            <a:srgbClr val="021C69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비은행</a:t>
                      </a:r>
                      <a:endParaRPr lang="en-US" altLang="ko-KR" sz="900" b="0" dirty="0">
                        <a:solidFill>
                          <a:srgbClr val="021C69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b="0" dirty="0" smtClean="0">
                          <a:solidFill>
                            <a:srgbClr val="D3A245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41%</a:t>
                      </a:r>
                      <a:endParaRPr lang="ko-KR" altLang="en-US" sz="1900" b="0" dirty="0">
                        <a:solidFill>
                          <a:srgbClr val="D3A245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70851" marB="70851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9281897"/>
                  </a:ext>
                </a:extLst>
              </a:tr>
            </a:tbl>
          </a:graphicData>
        </a:graphic>
      </p:graphicFrame>
      <p:sp>
        <p:nvSpPr>
          <p:cNvPr id="38" name="텍스트 개체 틀 8">
            <a:extLst>
              <a:ext uri="{FF2B5EF4-FFF2-40B4-BE49-F238E27FC236}">
                <a16:creationId xmlns:a16="http://schemas.microsoft.com/office/drawing/2014/main" id="{B8F5DE4E-620A-4456-B4D3-C4E3FC0E03B4}"/>
              </a:ext>
            </a:extLst>
          </p:cNvPr>
          <p:cNvSpPr txBox="1">
            <a:spLocks/>
          </p:cNvSpPr>
          <p:nvPr/>
        </p:nvSpPr>
        <p:spPr>
          <a:xfrm>
            <a:off x="5395049" y="4194485"/>
            <a:ext cx="4493588" cy="29148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 b="0" kern="12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defRPr>
            </a:lvl1pPr>
            <a:lvl2pPr marL="48719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390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58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781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97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3172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36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563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고객 기반</a:t>
            </a:r>
            <a:endParaRPr lang="ko-KR" altLang="en-US" dirty="0"/>
          </a:p>
        </p:txBody>
      </p:sp>
      <p:graphicFrame>
        <p:nvGraphicFramePr>
          <p:cNvPr id="43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89321"/>
              </p:ext>
            </p:extLst>
          </p:nvPr>
        </p:nvGraphicFramePr>
        <p:xfrm>
          <a:off x="5563009" y="4851533"/>
          <a:ext cx="4259656" cy="1688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9928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1679728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41149">
                <a:tc>
                  <a:txBody>
                    <a:bodyPr/>
                    <a:lstStyle/>
                    <a:p>
                      <a:pPr algn="l" latinLnBrk="1"/>
                      <a:r>
                        <a:rPr lang="ko-KR" altLang="en-US" sz="1000" b="0" dirty="0">
                          <a:solidFill>
                            <a:srgbClr val="021C69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회사명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ko-KR" altLang="en-US" sz="1000" b="0" dirty="0" smtClean="0">
                          <a:solidFill>
                            <a:srgbClr val="021C69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활동성 고객 수 </a:t>
                      </a:r>
                      <a:r>
                        <a:rPr lang="en-US" altLang="ko-KR" sz="1000" b="0" dirty="0" smtClean="0">
                          <a:solidFill>
                            <a:srgbClr val="021C69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</a:t>
                      </a:r>
                      <a:r>
                        <a:rPr lang="ko-KR" altLang="en-US" sz="1000" b="0" dirty="0" smtClean="0">
                          <a:solidFill>
                            <a:srgbClr val="021C69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천명</a:t>
                      </a:r>
                      <a:r>
                        <a:rPr lang="en-US" altLang="ko-KR" sz="1000" b="0" dirty="0" smtClean="0">
                          <a:solidFill>
                            <a:srgbClr val="021C69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lang="ko-KR" altLang="en-US" sz="1000" b="0" dirty="0">
                        <a:solidFill>
                          <a:srgbClr val="021C69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24114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신한은행 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10,730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4114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err="1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신한카드</a:t>
                      </a:r>
                      <a:endParaRPr lang="ko-KR" altLang="en-US" sz="1000" baseline="30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13,557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68059"/>
                  </a:ext>
                </a:extLst>
              </a:tr>
              <a:tr h="24114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신한금융투자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1,250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24114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신한생명</a:t>
                      </a:r>
                      <a:endParaRPr lang="ko-KR" altLang="en-US" sz="1000" baseline="30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2,822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6727893"/>
                  </a:ext>
                </a:extLst>
              </a:tr>
              <a:tr h="241149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>
                          <a:solidFill>
                            <a:srgbClr val="021C69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합계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latinLnBrk="1"/>
                      <a:r>
                        <a:rPr lang="en-US" altLang="ko-KR" sz="1000" dirty="0" smtClean="0">
                          <a:solidFill>
                            <a:srgbClr val="021C69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19,141</a:t>
                      </a:r>
                      <a:endParaRPr lang="ko-KR" altLang="en-US" sz="1000" dirty="0">
                        <a:solidFill>
                          <a:srgbClr val="021C69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85353"/>
                  </a:ext>
                </a:extLst>
              </a:tr>
              <a:tr h="241149">
                <a:tc gridSpan="2">
                  <a:txBody>
                    <a:bodyPr/>
                    <a:lstStyle/>
                    <a:p>
                      <a:pPr marL="0" marR="0" indent="0" algn="r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* </a:t>
                      </a:r>
                      <a:r>
                        <a:rPr lang="ko-KR" altLang="en-US" sz="900" baseline="0" dirty="0" err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중복고객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제외 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기준</a:t>
                      </a:r>
                      <a:r>
                        <a:rPr lang="en-US" altLang="ko-KR" sz="9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baseline="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 latinLnBrk="1"/>
                      <a:endParaRPr lang="ko-KR" altLang="en-US" sz="900" dirty="0">
                        <a:solidFill>
                          <a:srgbClr val="021C69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180027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21C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557935"/>
                  </a:ext>
                </a:extLst>
              </a:tr>
            </a:tbl>
          </a:graphicData>
        </a:graphic>
      </p:graphicFrame>
      <p:sp>
        <p:nvSpPr>
          <p:cNvPr id="44" name="텍스트 개체 틀 9">
            <a:extLst>
              <a:ext uri="{FF2B5EF4-FFF2-40B4-BE49-F238E27FC236}">
                <a16:creationId xmlns:a16="http://schemas.microsoft.com/office/drawing/2014/main" id="{459EF948-F181-4CB9-8207-EB0F3B7A0BDE}"/>
              </a:ext>
            </a:extLst>
          </p:cNvPr>
          <p:cNvSpPr txBox="1">
            <a:spLocks/>
          </p:cNvSpPr>
          <p:nvPr/>
        </p:nvSpPr>
        <p:spPr>
          <a:xfrm>
            <a:off x="5395049" y="4479082"/>
            <a:ext cx="4493588" cy="2914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100" b="0" kern="120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  <a:cs typeface="+mn-cs"/>
              </a:defRPr>
            </a:lvl1pPr>
            <a:lvl2pPr marL="48719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390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58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781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97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3172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36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563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신한금융그룹의 </a:t>
            </a:r>
            <a:r>
              <a:rPr lang="ko-KR" altLang="en-US" b="1" dirty="0" smtClean="0"/>
              <a:t>활동성 고객</a:t>
            </a:r>
            <a:r>
              <a:rPr lang="ko-KR" altLang="en-US" dirty="0" smtClean="0"/>
              <a:t> 수</a:t>
            </a:r>
            <a:r>
              <a:rPr lang="en-US" altLang="ko-KR" dirty="0" smtClean="0"/>
              <a:t>: </a:t>
            </a:r>
            <a:r>
              <a:rPr lang="ko-KR" altLang="en-US" dirty="0" smtClean="0"/>
              <a:t>약 </a:t>
            </a:r>
            <a:r>
              <a:rPr lang="en-US" altLang="ko-KR" b="1" dirty="0" smtClean="0"/>
              <a:t>19,141</a:t>
            </a:r>
            <a:r>
              <a:rPr lang="ko-KR" altLang="en-US" b="1" dirty="0" smtClean="0"/>
              <a:t>천명</a:t>
            </a:r>
            <a:endParaRPr lang="ko-KR" altLang="en-US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227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63" y="-978462"/>
            <a:ext cx="4326673" cy="3060000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AA23FB38-7193-4284-AA1F-EF7209E956B2}"/>
              </a:ext>
            </a:extLst>
          </p:cNvPr>
          <p:cNvSpPr/>
          <p:nvPr/>
        </p:nvSpPr>
        <p:spPr>
          <a:xfrm>
            <a:off x="941709" y="2720897"/>
            <a:ext cx="4001288" cy="103114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70</a:t>
            </a:fld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>
                <a:solidFill>
                  <a:srgbClr val="7F7F7F"/>
                </a:solidFill>
              </a:rPr>
              <a:t>신한신용정보</a:t>
            </a:r>
            <a:r>
              <a:rPr lang="ko-KR" altLang="en-US" dirty="0" smtClean="0"/>
              <a:t> 연혁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>
                <a:solidFill>
                  <a:srgbClr val="7F7F7F"/>
                </a:solidFill>
              </a:rPr>
              <a:t>신한신용정보</a:t>
            </a:r>
            <a:r>
              <a:rPr lang="ko-KR" altLang="en-US" dirty="0" smtClean="0"/>
              <a:t> </a:t>
            </a:r>
            <a:r>
              <a:rPr lang="ko-KR" altLang="en-US" dirty="0"/>
              <a:t>개요</a:t>
            </a: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13EAED45-4AE3-4CED-9F76-DA1095DF46EE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주요사업 영역</a:t>
            </a:r>
            <a:endParaRPr lang="ko-KR" altLang="en-US" dirty="0"/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C3FC1D28-64C1-4B63-863D-6D249922F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68" y="5300831"/>
            <a:ext cx="9541426" cy="208452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640671" y="1795145"/>
            <a:ext cx="4603724" cy="705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㈜신한금융지주회사 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100% 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출자로 설립된 </a:t>
            </a:r>
            <a:r>
              <a:rPr lang="ko-KR" altLang="en-US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신용정보 전문회사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로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</a:p>
          <a:p>
            <a:pPr algn="ctr">
              <a:spcAft>
                <a:spcPts val="500"/>
              </a:spcAft>
            </a:pP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부실채권 통합관리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여신 전후 신용조사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기타 금융서비스 등의  </a:t>
            </a:r>
          </a:p>
          <a:p>
            <a:pPr algn="ctr">
              <a:spcAft>
                <a:spcPts val="500"/>
              </a:spcAft>
            </a:pP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제공을 통해 그룹 내 시너지 창출 및 자산건전성 향상에 기여하고 있습니다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  <a:endParaRPr lang="en-US" altLang="ko-KR" sz="11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5449874" y="1717149"/>
            <a:ext cx="4603724" cy="83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67" indent="-171467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그룹 및 그룹 외 채권추심</a:t>
            </a: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임대차조사</a:t>
            </a: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서류수령 대행 업무</a:t>
            </a: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CRM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업무</a:t>
            </a: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en-US" altLang="ko-KR" sz="10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신용회복 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신청자 등에 대한 관리 업무 수행</a:t>
            </a:r>
          </a:p>
          <a:p>
            <a:pPr marL="171467" indent="-171467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한국자산관리공사</a:t>
            </a: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국민행복기금 지원 및 보조업무 수행</a:t>
            </a:r>
          </a:p>
          <a:p>
            <a:pPr marL="171467" indent="-171467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희망사회 프로젝트 ‘저신용자 재기지원</a:t>
            </a: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,  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청년부채 </a:t>
            </a: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Total care’ 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사업 수행</a:t>
            </a:r>
            <a:endParaRPr lang="en-US" altLang="ko-KR" sz="105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32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30063" y="2894819"/>
          <a:ext cx="1308205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8205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기업신용평가등급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A0 </a:t>
                      </a:r>
                      <a:r>
                        <a:rPr lang="en-US" altLang="ko-KR" sz="1400" b="0" baseline="0" dirty="0" smtClean="0">
                          <a:solidFill>
                            <a:srgbClr val="EAB776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(e-30)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sp>
        <p:nvSpPr>
          <p:cNvPr id="33" name="직사각형 32"/>
          <p:cNvSpPr/>
          <p:nvPr/>
        </p:nvSpPr>
        <p:spPr>
          <a:xfrm>
            <a:off x="2499790" y="2804771"/>
            <a:ext cx="2403893" cy="846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6922" indent="-154628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  <a:buFont typeface="Arial" charset="0"/>
              <a:buChar char="•"/>
              <a:defRPr/>
            </a:pPr>
            <a:r>
              <a:rPr lang="ko-KR" altLang="en-US" sz="10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매출액 </a:t>
            </a:r>
            <a:r>
              <a:rPr lang="en-US" altLang="ko-KR" sz="10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en-US" altLang="ko-KR" sz="10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427</a:t>
            </a:r>
            <a:r>
              <a:rPr lang="ko-KR" altLang="en-US" sz="10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억 </a:t>
            </a:r>
            <a:r>
              <a:rPr lang="ko-KR" altLang="en-US" sz="10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원 </a:t>
            </a:r>
            <a:endParaRPr lang="en-US" altLang="ko-KR" sz="7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286922" indent="-154628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  <a:buFont typeface="Arial" charset="0"/>
              <a:buChar char="•"/>
              <a:defRPr/>
            </a:pPr>
            <a:r>
              <a:rPr lang="ko-KR" altLang="en-US" sz="10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관리고객 수 </a:t>
            </a:r>
            <a:r>
              <a:rPr lang="en-US" altLang="ko-KR" sz="10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10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약 </a:t>
            </a:r>
            <a:r>
              <a:rPr lang="en-US" altLang="ko-KR" sz="10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45</a:t>
            </a:r>
            <a:r>
              <a:rPr lang="ko-KR" altLang="en-US" sz="10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만 </a:t>
            </a:r>
            <a:r>
              <a:rPr lang="ko-KR" altLang="en-US" sz="10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명</a:t>
            </a:r>
            <a:endParaRPr lang="en-US" altLang="ko-KR" sz="10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marL="286922" indent="-154628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  <a:buFont typeface="Arial" charset="0"/>
              <a:buChar char="•"/>
              <a:defRPr/>
            </a:pPr>
            <a:r>
              <a:rPr lang="ko-KR" altLang="en-US" sz="10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정상화 채권액 </a:t>
            </a:r>
            <a:r>
              <a:rPr lang="en-US" altLang="ko-KR" sz="10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10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약 </a:t>
            </a:r>
            <a:r>
              <a:rPr lang="en-US" altLang="ko-KR" sz="10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2,012</a:t>
            </a:r>
            <a:r>
              <a:rPr lang="ko-KR" altLang="en-US" sz="10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억 </a:t>
            </a:r>
            <a:r>
              <a:rPr lang="ko-KR" altLang="en-US" sz="10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원 </a:t>
            </a:r>
            <a:endParaRPr lang="en-US" altLang="ko-KR" sz="7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AA23FB38-7193-4284-AA1F-EF7209E956B2}"/>
              </a:ext>
            </a:extLst>
          </p:cNvPr>
          <p:cNvSpPr/>
          <p:nvPr/>
        </p:nvSpPr>
        <p:spPr>
          <a:xfrm>
            <a:off x="5655747" y="2720897"/>
            <a:ext cx="4001288" cy="103114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73" name="표 11">
            <a:extLst>
              <a:ext uri="{FF2B5EF4-FFF2-40B4-BE49-F238E27FC236}">
                <a16:creationId xmlns:a16="http://schemas.microsoft.com/office/drawing/2014/main" id="{4301440E-07F7-46E9-AA27-88D2075EB0C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4457" y="4602231"/>
          <a:ext cx="1121392" cy="425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25124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2002.09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회사설립</a:t>
                      </a:r>
                      <a:endParaRPr lang="en-US" altLang="ko-KR" sz="10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75" name="직선 연결선 74">
            <a:extLst>
              <a:ext uri="{FF2B5EF4-FFF2-40B4-BE49-F238E27FC236}">
                <a16:creationId xmlns:a16="http://schemas.microsoft.com/office/drawing/2014/main" id="{E2218A77-89E0-4F3F-ACFD-9BAD83747D36}"/>
              </a:ext>
            </a:extLst>
          </p:cNvPr>
          <p:cNvCxnSpPr/>
          <p:nvPr/>
        </p:nvCxnSpPr>
        <p:spPr>
          <a:xfrm>
            <a:off x="1140814" y="5033087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6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82217" y="4501633"/>
          <a:ext cx="1121392" cy="577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7754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83C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2009.01</a:t>
                      </a:r>
                      <a:endParaRPr lang="en-US" altLang="ko-KR" sz="900" b="0" dirty="0">
                        <a:solidFill>
                          <a:srgbClr val="0083C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신용회복기금 채권관리 개시</a:t>
                      </a:r>
                      <a:endParaRPr lang="en-US" altLang="ko-KR" sz="10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D875D43C-0ACD-4D43-A3B4-68A5D7CDCE7E}"/>
              </a:ext>
            </a:extLst>
          </p:cNvPr>
          <p:cNvCxnSpPr/>
          <p:nvPr/>
        </p:nvCxnSpPr>
        <p:spPr>
          <a:xfrm>
            <a:off x="3145274" y="5039347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9352B866-733A-4DD1-8D0C-8BFF3F1008E6}"/>
              </a:ext>
            </a:extLst>
          </p:cNvPr>
          <p:cNvCxnSpPr/>
          <p:nvPr/>
        </p:nvCxnSpPr>
        <p:spPr>
          <a:xfrm>
            <a:off x="7392615" y="5048492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9" name="표 11">
            <a:extLst>
              <a:ext uri="{FF2B5EF4-FFF2-40B4-BE49-F238E27FC236}">
                <a16:creationId xmlns:a16="http://schemas.microsoft.com/office/drawing/2014/main" id="{66B51732-862F-4EC8-BE56-A11E324DFF7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02097" y="5811863"/>
          <a:ext cx="1121392" cy="641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4105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53A8DF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2007.07</a:t>
                      </a:r>
                      <a:endParaRPr lang="en-US" altLang="ko-KR" sz="900" b="0" dirty="0">
                        <a:solidFill>
                          <a:srgbClr val="53A8DF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구</a:t>
                      </a: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LG</a:t>
                      </a: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카드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endParaRPr lang="en-US" altLang="ko-KR" sz="1000" b="0" baseline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채권관리 개시</a:t>
                      </a: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endParaRPr lang="en-US" altLang="ko-KR" sz="10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80" name="직선 연결선 79">
            <a:extLst>
              <a:ext uri="{FF2B5EF4-FFF2-40B4-BE49-F238E27FC236}">
                <a16:creationId xmlns:a16="http://schemas.microsoft.com/office/drawing/2014/main" id="{E7427916-CEA6-4168-943C-D57B598663AB}"/>
              </a:ext>
            </a:extLst>
          </p:cNvPr>
          <p:cNvCxnSpPr/>
          <p:nvPr/>
        </p:nvCxnSpPr>
        <p:spPr>
          <a:xfrm>
            <a:off x="2075862" y="5472374"/>
            <a:ext cx="0" cy="29214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1" name="표 11">
            <a:extLst>
              <a:ext uri="{FF2B5EF4-FFF2-40B4-BE49-F238E27FC236}">
                <a16:creationId xmlns:a16="http://schemas.microsoft.com/office/drawing/2014/main" id="{308FBB79-B3F9-4568-BE0A-16EE769B5F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49529" y="5811863"/>
          <a:ext cx="1121392" cy="641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139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4105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2013.07</a:t>
                      </a:r>
                      <a:endParaRPr lang="en-US" altLang="ko-KR" sz="900" b="0" dirty="0">
                        <a:solidFill>
                          <a:srgbClr val="00427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국민행복기금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채권관리 개시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82" name="직선 연결선 81">
            <a:extLst>
              <a:ext uri="{FF2B5EF4-FFF2-40B4-BE49-F238E27FC236}">
                <a16:creationId xmlns:a16="http://schemas.microsoft.com/office/drawing/2014/main" id="{EDA9951F-3609-4DAA-88B4-DD0B1DBC04E9}"/>
              </a:ext>
            </a:extLst>
          </p:cNvPr>
          <p:cNvCxnSpPr/>
          <p:nvPr/>
        </p:nvCxnSpPr>
        <p:spPr>
          <a:xfrm>
            <a:off x="4214284" y="5508956"/>
            <a:ext cx="0" cy="29214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3" name="표 11">
            <a:extLst>
              <a:ext uri="{FF2B5EF4-FFF2-40B4-BE49-F238E27FC236}">
                <a16:creationId xmlns:a16="http://schemas.microsoft.com/office/drawing/2014/main" id="{20AFC76A-B0FF-42FE-9E1F-60BDC515FE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626905" y="4412622"/>
          <a:ext cx="1311090" cy="641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09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4105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83C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2017.05</a:t>
                      </a:r>
                      <a:endParaRPr lang="en-US" altLang="ko-KR" sz="900" b="0" dirty="0">
                        <a:solidFill>
                          <a:srgbClr val="0083C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신한카드 비상각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채권관리 개시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84" name="직선 연결선 83">
            <a:extLst>
              <a:ext uri="{FF2B5EF4-FFF2-40B4-BE49-F238E27FC236}">
                <a16:creationId xmlns:a16="http://schemas.microsoft.com/office/drawing/2014/main" id="{6964AA76-5317-4D1D-96A1-615528B4BA6C}"/>
              </a:ext>
            </a:extLst>
          </p:cNvPr>
          <p:cNvCxnSpPr/>
          <p:nvPr/>
        </p:nvCxnSpPr>
        <p:spPr>
          <a:xfrm>
            <a:off x="5280942" y="5025550"/>
            <a:ext cx="0" cy="29214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직사각형 84"/>
          <p:cNvSpPr/>
          <p:nvPr/>
        </p:nvSpPr>
        <p:spPr>
          <a:xfrm>
            <a:off x="5597519" y="2731191"/>
            <a:ext cx="4042731" cy="1006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6922" indent="-154628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  <a:buFont typeface="Arial" charset="0"/>
              <a:buChar char="•"/>
              <a:defRPr/>
            </a:pPr>
            <a:r>
              <a:rPr lang="ko-KR" altLang="en-US" sz="900" dirty="0">
                <a:solidFill>
                  <a:srgbClr val="0035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 內 관리 채권액 </a:t>
            </a:r>
            <a:r>
              <a:rPr lang="en-US" altLang="ko-KR" sz="900" dirty="0">
                <a:solidFill>
                  <a:srgbClr val="0035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en-US" altLang="ko-KR" sz="900" dirty="0" smtClean="0">
                <a:solidFill>
                  <a:srgbClr val="0035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3.6</a:t>
            </a:r>
            <a:r>
              <a:rPr lang="ko-KR" altLang="en-US" sz="900" dirty="0" smtClean="0">
                <a:solidFill>
                  <a:srgbClr val="0035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 </a:t>
            </a:r>
            <a:r>
              <a:rPr lang="ko-KR" altLang="en-US" sz="900" dirty="0">
                <a:solidFill>
                  <a:srgbClr val="0035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원 </a:t>
            </a:r>
          </a:p>
          <a:p>
            <a:pPr marL="286922" indent="-154628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  <a:buFont typeface="Arial" charset="0"/>
              <a:buChar char="•"/>
              <a:defRPr/>
            </a:pPr>
            <a:r>
              <a:rPr lang="ko-KR" altLang="en-US" sz="900" dirty="0">
                <a:solidFill>
                  <a:srgbClr val="0035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그룹 外 관리 채권액 </a:t>
            </a:r>
            <a:r>
              <a:rPr lang="en-US" altLang="ko-KR" sz="900" dirty="0">
                <a:solidFill>
                  <a:srgbClr val="0035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en-US" altLang="ko-KR" sz="900" dirty="0" smtClean="0">
                <a:solidFill>
                  <a:srgbClr val="0035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3.9</a:t>
            </a:r>
            <a:r>
              <a:rPr lang="ko-KR" altLang="en-US" sz="900" dirty="0" smtClean="0">
                <a:solidFill>
                  <a:srgbClr val="0035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조 </a:t>
            </a:r>
            <a:r>
              <a:rPr lang="ko-KR" altLang="en-US" sz="900" dirty="0">
                <a:solidFill>
                  <a:srgbClr val="0035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원</a:t>
            </a:r>
          </a:p>
          <a:p>
            <a:pPr marL="286922" indent="-154628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  <a:buFont typeface="Arial" charset="0"/>
              <a:buChar char="•"/>
              <a:defRPr/>
            </a:pPr>
            <a:r>
              <a:rPr lang="ko-KR" altLang="en-US" sz="9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신용서비스 부문 처리 건수 </a:t>
            </a:r>
            <a:r>
              <a:rPr lang="en-US" altLang="ko-KR" sz="9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en-US" altLang="ko-KR" sz="9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35</a:t>
            </a:r>
            <a:r>
              <a:rPr lang="ko-KR" altLang="en-US" sz="9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만 </a:t>
            </a:r>
            <a:r>
              <a:rPr lang="ko-KR" altLang="en-US" sz="9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건</a:t>
            </a:r>
          </a:p>
          <a:p>
            <a:pPr marL="286922" indent="-154628" eaLnBrk="0" hangingPunct="0">
              <a:lnSpc>
                <a:spcPct val="150000"/>
              </a:lnSpc>
              <a:spcBef>
                <a:spcPct val="10000"/>
              </a:spcBef>
              <a:spcAft>
                <a:spcPct val="10000"/>
              </a:spcAft>
              <a:buClr>
                <a:srgbClr val="003399"/>
              </a:buClr>
              <a:buSzPct val="100000"/>
              <a:buFont typeface="Arial" charset="0"/>
              <a:buChar char="•"/>
              <a:defRPr/>
            </a:pPr>
            <a:r>
              <a:rPr lang="ko-KR" altLang="en-US" sz="9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저신용자 재기지원 현황 </a:t>
            </a:r>
            <a:r>
              <a:rPr lang="en-US" altLang="ko-KR" sz="9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9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약 </a:t>
            </a:r>
            <a:r>
              <a:rPr lang="en-US" altLang="ko-KR" sz="9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11,924</a:t>
            </a:r>
            <a:r>
              <a:rPr lang="ko-KR" altLang="en-US" sz="9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명 </a:t>
            </a:r>
            <a:r>
              <a:rPr lang="ko-KR" altLang="en-US" sz="900" dirty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지원 </a:t>
            </a:r>
            <a:r>
              <a:rPr lang="ko-KR" altLang="en-US" sz="9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중</a:t>
            </a:r>
            <a:r>
              <a:rPr lang="en-US" altLang="ko-KR" sz="9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9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누적</a:t>
            </a:r>
            <a:r>
              <a:rPr lang="en-US" altLang="ko-KR" sz="900" dirty="0" smtClean="0">
                <a:solidFill>
                  <a:srgbClr val="00428E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900" dirty="0">
              <a:solidFill>
                <a:srgbClr val="00428E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87" name="표 11">
            <a:extLst>
              <a:ext uri="{FF2B5EF4-FFF2-40B4-BE49-F238E27FC236}">
                <a16:creationId xmlns:a16="http://schemas.microsoft.com/office/drawing/2014/main" id="{20AFC76A-B0FF-42FE-9E1F-60BDC515FE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92079" y="5814912"/>
          <a:ext cx="1311090" cy="641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09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4105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83C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2018.02</a:t>
                      </a:r>
                      <a:endParaRPr lang="en-US" altLang="ko-KR" sz="900" b="0" dirty="0">
                        <a:solidFill>
                          <a:srgbClr val="0083C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저신용자 </a:t>
                      </a:r>
                      <a:endParaRPr lang="en-US" altLang="ko-KR" sz="10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재기지원</a:t>
                      </a:r>
                      <a:r>
                        <a:rPr lang="ko-KR" altLang="en-US" sz="10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사업개시</a:t>
                      </a: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88" name="직선 연결선 87">
            <a:extLst>
              <a:ext uri="{FF2B5EF4-FFF2-40B4-BE49-F238E27FC236}">
                <a16:creationId xmlns:a16="http://schemas.microsoft.com/office/drawing/2014/main" id="{EDA9951F-3609-4DAA-88B4-DD0B1DBC04E9}"/>
              </a:ext>
            </a:extLst>
          </p:cNvPr>
          <p:cNvCxnSpPr/>
          <p:nvPr/>
        </p:nvCxnSpPr>
        <p:spPr>
          <a:xfrm>
            <a:off x="6331354" y="5496762"/>
            <a:ext cx="0" cy="29214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9" name="표 11">
            <a:extLst>
              <a:ext uri="{FF2B5EF4-FFF2-40B4-BE49-F238E27FC236}">
                <a16:creationId xmlns:a16="http://schemas.microsoft.com/office/drawing/2014/main" id="{20AFC76A-B0FF-42FE-9E1F-60BDC515FE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831261" y="5815471"/>
          <a:ext cx="1311090" cy="793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09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4105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83C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2020.10</a:t>
                      </a:r>
                      <a:endParaRPr lang="en-US" altLang="ko-KR" sz="900" b="0" dirty="0">
                        <a:solidFill>
                          <a:srgbClr val="0083C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2020</a:t>
                      </a: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금융의날 금융위원장 표창</a:t>
                      </a:r>
                      <a:endParaRPr lang="en-US" altLang="ko-KR" sz="10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포용부문</a:t>
                      </a:r>
                      <a:r>
                        <a:rPr lang="en-US" altLang="ko-KR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10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90" name="직선 연결선 89">
            <a:extLst>
              <a:ext uri="{FF2B5EF4-FFF2-40B4-BE49-F238E27FC236}">
                <a16:creationId xmlns:a16="http://schemas.microsoft.com/office/drawing/2014/main" id="{EDA9951F-3609-4DAA-88B4-DD0B1DBC04E9}"/>
              </a:ext>
            </a:extLst>
          </p:cNvPr>
          <p:cNvCxnSpPr/>
          <p:nvPr/>
        </p:nvCxnSpPr>
        <p:spPr>
          <a:xfrm>
            <a:off x="8470536" y="5497321"/>
            <a:ext cx="0" cy="292144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>
            <a:extLst>
              <a:ext uri="{FF2B5EF4-FFF2-40B4-BE49-F238E27FC236}">
                <a16:creationId xmlns:a16="http://schemas.microsoft.com/office/drawing/2014/main" id="{9352B866-733A-4DD1-8D0C-8BFF3F1008E6}"/>
              </a:ext>
            </a:extLst>
          </p:cNvPr>
          <p:cNvCxnSpPr/>
          <p:nvPr/>
        </p:nvCxnSpPr>
        <p:spPr>
          <a:xfrm>
            <a:off x="9444843" y="5050696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" name="표 11">
            <a:extLst>
              <a:ext uri="{FF2B5EF4-FFF2-40B4-BE49-F238E27FC236}">
                <a16:creationId xmlns:a16="http://schemas.microsoft.com/office/drawing/2014/main" id="{10764572-A7E9-4F31-A1CB-5A1DC06D989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95357" y="4436771"/>
          <a:ext cx="1429946" cy="641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94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4105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2020.12</a:t>
                      </a:r>
                      <a:endParaRPr lang="en-US" altLang="ko-KR" sz="900" b="0" dirty="0">
                        <a:solidFill>
                          <a:srgbClr val="00427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가족친화인증기업</a:t>
                      </a:r>
                      <a:endParaRPr lang="en-US" altLang="ko-KR" sz="10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선정</a:t>
                      </a: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39" name="표 11">
            <a:extLst>
              <a:ext uri="{FF2B5EF4-FFF2-40B4-BE49-F238E27FC236}">
                <a16:creationId xmlns:a16="http://schemas.microsoft.com/office/drawing/2014/main" id="{20AFC76A-B0FF-42FE-9E1F-60BDC515FEE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51141" y="4381521"/>
          <a:ext cx="1311090" cy="641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09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4105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83C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2019.11</a:t>
                      </a:r>
                      <a:endParaRPr lang="en-US" altLang="ko-KR" sz="900" b="0" dirty="0">
                        <a:solidFill>
                          <a:srgbClr val="0083C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사회적책임경영품질원</a:t>
                      </a:r>
                      <a:endParaRPr lang="en-US" altLang="ko-KR" sz="10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0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사회적책임대상 수상</a:t>
                      </a: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40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2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직선 연결선 22"/>
          <p:cNvCxnSpPr/>
          <p:nvPr/>
        </p:nvCxnSpPr>
        <p:spPr>
          <a:xfrm flipH="1" flipV="1">
            <a:off x="5387008" y="3910139"/>
            <a:ext cx="4641361" cy="21569"/>
          </a:xfrm>
          <a:prstGeom prst="line">
            <a:avLst/>
          </a:prstGeom>
          <a:ln w="508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차트 29">
            <a:extLst>
              <a:ext uri="{FF2B5EF4-FFF2-40B4-BE49-F238E27FC236}">
                <a16:creationId xmlns:a16="http://schemas.microsoft.com/office/drawing/2014/main" id="{34B5A35C-7695-4C05-BC5F-79198A7C9CF4}"/>
              </a:ext>
            </a:extLst>
          </p:cNvPr>
          <p:cNvGraphicFramePr/>
          <p:nvPr>
            <p:extLst/>
          </p:nvPr>
        </p:nvGraphicFramePr>
        <p:xfrm>
          <a:off x="5493990" y="1842387"/>
          <a:ext cx="2978576" cy="1985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71</a:t>
            </a:fld>
            <a:endParaRPr lang="ko-KR" altLang="en-US" dirty="0"/>
          </a:p>
        </p:txBody>
      </p:sp>
      <p:sp>
        <p:nvSpPr>
          <p:cNvPr id="19" name="텍스트 개체 틀 18"/>
          <p:cNvSpPr>
            <a:spLocks noGrp="1"/>
          </p:cNvSpPr>
          <p:nvPr>
            <p:ph type="body" idx="13"/>
          </p:nvPr>
        </p:nvSpPr>
        <p:spPr>
          <a:xfrm>
            <a:off x="720295" y="4072030"/>
            <a:ext cx="4500673" cy="291467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500" dirty="0"/>
              <a:t>정보보호 및 개인정보 보호 국제인증현황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1" name="텍스트 개체 틀 20"/>
          <p:cNvSpPr>
            <a:spLocks noGrp="1"/>
          </p:cNvSpPr>
          <p:nvPr>
            <p:ph type="body" idx="16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ko-KR" altLang="en-US" sz="1600" dirty="0">
                <a:solidFill>
                  <a:srgbClr val="7F7F7F"/>
                </a:solidFill>
              </a:rPr>
              <a:t>신한신용정보 </a:t>
            </a:r>
            <a:r>
              <a:rPr lang="ko-KR" altLang="en-US" sz="1500" dirty="0" smtClean="0"/>
              <a:t>영업수익 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억원</a:t>
            </a:r>
            <a:r>
              <a:rPr lang="en-US" altLang="ko-KR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4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2" name="텍스트 개체 틀 21"/>
          <p:cNvSpPr>
            <a:spLocks noGrp="1"/>
          </p:cNvSpPr>
          <p:nvPr>
            <p:ph type="body" idx="17"/>
          </p:nvPr>
        </p:nvSpPr>
        <p:spPr/>
        <p:txBody>
          <a:bodyPr>
            <a:noAutofit/>
          </a:bodyPr>
          <a:lstStyle/>
          <a:p>
            <a:pPr algn="l"/>
            <a:r>
              <a:rPr lang="ko-KR" altLang="en-US" sz="1500" dirty="0"/>
              <a:t>네트워크 </a:t>
            </a:r>
            <a:endParaRPr lang="ko-KR" altLang="en-US" sz="15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주요 현황</a:t>
            </a:r>
            <a:endParaRPr lang="ko-KR" altLang="en-US" dirty="0"/>
          </a:p>
        </p:txBody>
      </p:sp>
      <p:pic>
        <p:nvPicPr>
          <p:cNvPr id="56" name="그림 33" descr="반투명흰로고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4100" y="6044262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pic>
        <p:nvPicPr>
          <p:cNvPr id="35" name="그림 33" descr="반투명흰로고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4100" y="3176106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pic>
        <p:nvPicPr>
          <p:cNvPr id="52" name="그림 33" descr="반투명흰로고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226" y="6042781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43" y="4480941"/>
            <a:ext cx="1265917" cy="1727962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005" y="4789127"/>
            <a:ext cx="1280816" cy="1750520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3105153" y="4592095"/>
            <a:ext cx="920803" cy="260349"/>
          </a:xfrm>
          <a:prstGeom prst="rect">
            <a:avLst/>
          </a:prstGeom>
        </p:spPr>
        <p:txBody>
          <a:bodyPr wrap="none" lIns="90905" tIns="45453" rIns="90905" bIns="45453">
            <a:spAutoFit/>
          </a:bodyPr>
          <a:lstStyle/>
          <a:p>
            <a:r>
              <a:rPr lang="en-US" altLang="ko-KR" sz="1100" u="sng" dirty="0">
                <a:solidFill>
                  <a:prstClr val="black"/>
                </a:solidFill>
                <a:latin typeface="원신한 Bold" pitchFamily="50" charset="-127"/>
                <a:ea typeface="원신한 Bold" pitchFamily="50" charset="-127"/>
              </a:rPr>
              <a:t>ISO 27001</a:t>
            </a:r>
            <a:endParaRPr lang="ko-KR" altLang="en-US" u="sng" dirty="0"/>
          </a:p>
        </p:txBody>
      </p:sp>
      <p:sp>
        <p:nvSpPr>
          <p:cNvPr id="40" name="TextBox 39"/>
          <p:cNvSpPr txBox="1"/>
          <p:nvPr/>
        </p:nvSpPr>
        <p:spPr>
          <a:xfrm>
            <a:off x="3033615" y="4845014"/>
            <a:ext cx="1959977" cy="399616"/>
          </a:xfrm>
          <a:prstGeom prst="rect">
            <a:avLst/>
          </a:prstGeom>
          <a:noFill/>
        </p:spPr>
        <p:txBody>
          <a:bodyPr wrap="none" lIns="90905" tIns="45453" rIns="90905" bIns="45453" rtlCol="0">
            <a:spAutoFit/>
          </a:bodyPr>
          <a:lstStyle/>
          <a:p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국제표준화기구</a:t>
            </a: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(ISO)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가 제정한</a:t>
            </a:r>
            <a:endParaRPr lang="en-US" altLang="ko-KR" sz="1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정보보호 경영시스템의 국제인증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3115480" y="5480105"/>
            <a:ext cx="841177" cy="260349"/>
          </a:xfrm>
          <a:prstGeom prst="rect">
            <a:avLst/>
          </a:prstGeom>
        </p:spPr>
        <p:txBody>
          <a:bodyPr wrap="none" lIns="90905" tIns="45453" rIns="90905" bIns="45453">
            <a:spAutoFit/>
          </a:bodyPr>
          <a:lstStyle/>
          <a:p>
            <a:r>
              <a:rPr lang="en-US" altLang="ko-KR" sz="1100" u="sng" dirty="0">
                <a:solidFill>
                  <a:prstClr val="black"/>
                </a:solidFill>
                <a:latin typeface="원신한 Bold" pitchFamily="50" charset="-127"/>
                <a:ea typeface="원신한 Bold" pitchFamily="50" charset="-127"/>
              </a:rPr>
              <a:t>BS 10012</a:t>
            </a:r>
            <a:endParaRPr lang="ko-KR" altLang="en-US" u="sng" dirty="0"/>
          </a:p>
        </p:txBody>
      </p:sp>
      <p:sp>
        <p:nvSpPr>
          <p:cNvPr id="42" name="TextBox 41"/>
          <p:cNvSpPr txBox="1"/>
          <p:nvPr/>
        </p:nvSpPr>
        <p:spPr>
          <a:xfrm>
            <a:off x="3043941" y="5733021"/>
            <a:ext cx="1993646" cy="553527"/>
          </a:xfrm>
          <a:prstGeom prst="rect">
            <a:avLst/>
          </a:prstGeom>
          <a:noFill/>
        </p:spPr>
        <p:txBody>
          <a:bodyPr wrap="none" lIns="90905" tIns="45453" rIns="90905" bIns="45453" rtlCol="0">
            <a:spAutoFit/>
          </a:bodyPr>
          <a:lstStyle/>
          <a:p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영국표준협회</a:t>
            </a: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(BSI)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가 각 기업들의</a:t>
            </a:r>
            <a:endParaRPr lang="en-US" altLang="ko-KR" sz="1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개인정보 보호 수준을 강화하기 </a:t>
            </a:r>
            <a:endParaRPr lang="en-US" altLang="ko-KR" sz="1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위한</a:t>
            </a:r>
            <a:r>
              <a:rPr lang="en-US" altLang="ko-KR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0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국제인증</a:t>
            </a:r>
          </a:p>
        </p:txBody>
      </p:sp>
      <p:sp>
        <p:nvSpPr>
          <p:cNvPr id="43" name="Text Box 237"/>
          <p:cNvSpPr txBox="1">
            <a:spLocks noChangeArrowheads="1"/>
          </p:cNvSpPr>
          <p:nvPr/>
        </p:nvSpPr>
        <p:spPr bwMode="gray">
          <a:xfrm>
            <a:off x="3767114" y="3691531"/>
            <a:ext cx="1507863" cy="214922"/>
          </a:xfrm>
          <a:prstGeom prst="rect">
            <a:avLst/>
          </a:prstGeom>
          <a:noFill/>
        </p:spPr>
        <p:txBody>
          <a:bodyPr wrap="none" lIns="90905" tIns="45453" rIns="90905" bIns="45453" rtlCol="0">
            <a:spAutoFit/>
          </a:bodyPr>
          <a:lstStyle>
            <a:defPPr>
              <a:defRPr lang="ko-KR"/>
            </a:defPPr>
            <a:lvl1pPr>
              <a:defRPr sz="900">
                <a:solidFill>
                  <a:srgbClr val="00339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defRPr>
            </a:lvl1pPr>
          </a:lstStyle>
          <a:p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※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금융계 신용정보 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개사 기준</a:t>
            </a:r>
            <a:endParaRPr lang="en-US" altLang="zh-CN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92" y="1805728"/>
            <a:ext cx="2991297" cy="4410734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63" y="-978462"/>
            <a:ext cx="4326673" cy="3060000"/>
          </a:xfrm>
          <a:prstGeom prst="rect">
            <a:avLst/>
          </a:prstGeom>
        </p:spPr>
      </p:pic>
      <p:graphicFrame>
        <p:nvGraphicFramePr>
          <p:cNvPr id="25" name="차트 24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/>
          </p:nvPr>
        </p:nvGraphicFramePr>
        <p:xfrm>
          <a:off x="1026505" y="1854225"/>
          <a:ext cx="3832116" cy="1941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6" name="그림 33" descr="반투명흰로고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1738" y="3164646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sp>
        <p:nvSpPr>
          <p:cNvPr id="31" name="TextBox 30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33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72</a:t>
            </a:fld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주요 연혁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327" y="1348584"/>
            <a:ext cx="4493588" cy="291467"/>
          </a:xfrm>
        </p:spPr>
        <p:txBody>
          <a:bodyPr>
            <a:normAutofit lnSpcReduction="10000"/>
          </a:bodyPr>
          <a:lstStyle/>
          <a:p>
            <a:r>
              <a:rPr lang="ko-KR" altLang="en-US" dirty="0" err="1" smtClean="0">
                <a:solidFill>
                  <a:srgbClr val="7F7F7F"/>
                </a:solidFill>
              </a:rPr>
              <a:t>신한대체투자운용</a:t>
            </a:r>
            <a:r>
              <a:rPr lang="ko-KR" altLang="en-US" dirty="0" smtClean="0"/>
              <a:t> 개요</a:t>
            </a:r>
            <a:endParaRPr lang="ko-KR" altLang="en-US" dirty="0"/>
          </a:p>
        </p:txBody>
      </p:sp>
      <p:sp>
        <p:nvSpPr>
          <p:cNvPr id="45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 txBox="1">
            <a:spLocks/>
          </p:cNvSpPr>
          <p:nvPr/>
        </p:nvSpPr>
        <p:spPr>
          <a:xfrm>
            <a:off x="708270" y="1731523"/>
            <a:ext cx="4455042" cy="2059006"/>
          </a:xfrm>
          <a:prstGeom prst="rect">
            <a:avLst/>
          </a:prstGeom>
        </p:spPr>
        <p:txBody>
          <a:bodyPr vert="horz" lIns="91454" tIns="45727" rIns="91454" bIns="45727" rtlCol="0" anchor="ctr">
            <a:noAutofit/>
          </a:bodyPr>
          <a:lstStyle>
            <a:lvl1pPr marL="0" indent="0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 b="0" kern="12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defRPr>
            </a:lvl1pPr>
            <a:lvl2pPr marL="487147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29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44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58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73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288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02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17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2004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12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월 ㈜신한금융지주회사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100% 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출자로 설립된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국내 금융권 최초의 </a:t>
            </a:r>
            <a:r>
              <a:rPr lang="en-US" altLang="ko-KR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PRIVATE EQUITY FUND </a:t>
            </a:r>
            <a:r>
              <a:rPr lang="ko-KR" altLang="en-US" sz="1050" b="1" dirty="0" err="1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전문운용사</a:t>
            </a:r>
            <a:r>
              <a:rPr lang="ko-KR" altLang="en-US" sz="1050" dirty="0" err="1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입니다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endParaRPr lang="en-US" altLang="ko-KR" sz="1050" dirty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r>
              <a:rPr lang="ko-KR" altLang="en-US" sz="1050" dirty="0" err="1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신한대체투자운용㈜는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ko-KR" altLang="en-US" sz="1050" dirty="0" err="1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경영참여형사모투자전문회사를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운용하고 있으며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 </a:t>
            </a:r>
            <a:b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자본시장과 금융투자업에 관한 법률에 따라 </a:t>
            </a:r>
            <a:b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‘</a:t>
            </a:r>
            <a:r>
              <a:rPr lang="ko-KR" altLang="en-US" sz="1050" dirty="0" err="1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전문사모집합투자업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’ 및  ‘</a:t>
            </a:r>
            <a:r>
              <a:rPr lang="ko-KR" altLang="en-US" sz="1050" dirty="0" err="1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투자자문업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및 </a:t>
            </a:r>
            <a:r>
              <a:rPr lang="ko-KR" altLang="en-US" sz="1050" dirty="0" err="1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투자일임업’을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신규로 등록하여 업무집행사원 및 집합투자업자로서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지속적으로 성장 기반을 확보해 나가고 있습니다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.</a:t>
            </a:r>
          </a:p>
          <a:p>
            <a:pPr algn="ctr">
              <a:lnSpc>
                <a:spcPct val="130000"/>
              </a:lnSpc>
              <a:spcBef>
                <a:spcPts val="0"/>
              </a:spcBef>
            </a:pPr>
            <a:endParaRPr lang="en-US" altLang="ko-KR" sz="500" dirty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53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61707" y="1692158"/>
          <a:ext cx="3726278" cy="1859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58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635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6005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설립일자</a:t>
                      </a:r>
                      <a:endParaRPr kumimoji="0" lang="en-US" altLang="ko-KR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2004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년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12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월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8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일</a:t>
                      </a:r>
                    </a:p>
                  </a:txBody>
                  <a:tcPr marL="0" marR="0" marT="45727" marB="4572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대표이사</a:t>
                      </a:r>
                      <a:endParaRPr kumimoji="0" lang="en-US" altLang="ko-KR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김 희 송</a:t>
                      </a:r>
                    </a:p>
                  </a:txBody>
                  <a:tcPr marL="0" marR="0" marT="45727" marB="4572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36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자본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총계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149 </a:t>
                      </a:r>
                      <a:r>
                        <a:rPr lang="ko-KR" altLang="en-US" sz="900" b="0" dirty="0" err="1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운용자산 </a:t>
                      </a:r>
                      <a:r>
                        <a:rPr kumimoji="0" lang="en-US" altLang="ko-KR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</a:t>
                      </a:r>
                      <a:r>
                        <a:rPr kumimoji="0" lang="ko-KR" altLang="en-US" sz="9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약정액</a:t>
                      </a: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기준</a:t>
                      </a:r>
                      <a:r>
                        <a:rPr kumimoji="0" lang="en-US" altLang="ko-KR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kumimoji="0" lang="ko-KR" altLang="en-US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약</a:t>
                      </a:r>
                      <a:r>
                        <a:rPr kumimoji="0" lang="ko-KR" alt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kumimoji="0" lang="en-US" altLang="ko-KR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7.8 </a:t>
                      </a: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kumimoji="0" lang="en-US" altLang="ko-KR" sz="900" b="0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EAB776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pic>
        <p:nvPicPr>
          <p:cNvPr id="46" name="그림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72" y="-989751"/>
            <a:ext cx="4326673" cy="3060000"/>
          </a:xfrm>
          <a:prstGeom prst="rect">
            <a:avLst/>
          </a:prstGeom>
        </p:spPr>
      </p:pic>
      <p:cxnSp>
        <p:nvCxnSpPr>
          <p:cNvPr id="37" name="직선 연결선 36"/>
          <p:cNvCxnSpPr/>
          <p:nvPr/>
        </p:nvCxnSpPr>
        <p:spPr>
          <a:xfrm>
            <a:off x="5312138" y="1278161"/>
            <a:ext cx="1955" cy="338123"/>
          </a:xfrm>
          <a:prstGeom prst="line">
            <a:avLst/>
          </a:prstGeom>
          <a:ln w="508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표 11">
            <a:extLst>
              <a:ext uri="{FF2B5EF4-FFF2-40B4-BE49-F238E27FC236}">
                <a16:creationId xmlns:a16="http://schemas.microsoft.com/office/drawing/2014/main" id="{4301440E-07F7-46E9-AA27-88D2075EB0C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61911" y="4697960"/>
          <a:ext cx="1348770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877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9278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2004.12</a:t>
                      </a:r>
                      <a:endParaRPr lang="en-US" altLang="ko-KR" sz="900" b="0" dirty="0">
                        <a:solidFill>
                          <a:srgbClr val="00427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신한프라이빗에쿼티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1100" b="0" dirty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설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E2218A77-89E0-4F3F-ACFD-9BAD83747D36}"/>
              </a:ext>
            </a:extLst>
          </p:cNvPr>
          <p:cNvCxnSpPr/>
          <p:nvPr/>
        </p:nvCxnSpPr>
        <p:spPr>
          <a:xfrm>
            <a:off x="1905847" y="5369585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3BBCBFFC-9142-40DE-85E7-280AED244FB1}"/>
              </a:ext>
            </a:extLst>
          </p:cNvPr>
          <p:cNvCxnSpPr/>
          <p:nvPr/>
        </p:nvCxnSpPr>
        <p:spPr>
          <a:xfrm>
            <a:off x="3825932" y="5333495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표 11">
            <a:extLst>
              <a:ext uri="{FF2B5EF4-FFF2-40B4-BE49-F238E27FC236}">
                <a16:creationId xmlns:a16="http://schemas.microsoft.com/office/drawing/2014/main" id="{7B79A869-4B64-4D78-81E5-7F584A7CDCA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986945" y="4302497"/>
          <a:ext cx="1526584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584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92789">
                <a:tc>
                  <a:txBody>
                    <a:bodyPr/>
                    <a:lstStyle/>
                    <a:p>
                      <a:pPr marL="0" marR="0" lvl="0" indent="0" algn="ctr" defTabSz="989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7C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  <a:cs typeface="+mn-cs"/>
                        </a:rPr>
                        <a:t>2017.11</a:t>
                      </a:r>
                    </a:p>
                    <a:p>
                      <a:pPr marL="0" marR="0" lvl="0" indent="0" algn="ctr" defTabSz="9895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신한대체투자운용으로</a:t>
                      </a:r>
                      <a:r>
                        <a:rPr kumimoji="0" lang="ko-KR" alt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 </a:t>
                      </a:r>
                      <a:r>
                        <a:rPr kumimoji="0" lang="en-US" altLang="ko-KR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/>
                      </a:r>
                      <a:br>
                        <a:rPr kumimoji="0" lang="en-US" altLang="ko-KR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</a:br>
                      <a:r>
                        <a:rPr kumimoji="0" lang="ko-KR" alt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사명 변경</a:t>
                      </a:r>
                      <a:endParaRPr kumimoji="0" lang="en-US" altLang="ko-KR" sz="11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원신한 Light" panose="020B0303000000000000" pitchFamily="50" charset="-127"/>
                        <a:ea typeface="원신한 Light" panose="020B0303000000000000" pitchFamily="50" charset="-127"/>
                        <a:cs typeface="+mn-cs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D875D43C-0ACD-4D43-A3B4-68A5D7CDCE7E}"/>
              </a:ext>
            </a:extLst>
          </p:cNvPr>
          <p:cNvCxnSpPr/>
          <p:nvPr/>
        </p:nvCxnSpPr>
        <p:spPr>
          <a:xfrm>
            <a:off x="5750237" y="5330134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2" name="표 11">
            <a:extLst>
              <a:ext uri="{FF2B5EF4-FFF2-40B4-BE49-F238E27FC236}">
                <a16:creationId xmlns:a16="http://schemas.microsoft.com/office/drawing/2014/main" id="{10764572-A7E9-4F31-A1CB-5A1DC06D989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98854" y="4924580"/>
          <a:ext cx="1361644" cy="407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644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360703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전문사모집합투자업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등록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63" name="표 11">
            <a:extLst>
              <a:ext uri="{FF2B5EF4-FFF2-40B4-BE49-F238E27FC236}">
                <a16:creationId xmlns:a16="http://schemas.microsoft.com/office/drawing/2014/main" id="{66B51732-862F-4EC8-BE56-A11E324DFF7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42629" y="5882476"/>
          <a:ext cx="1450207" cy="752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207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752833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2005.08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신한국민연금제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호 사모투자전문회사 설립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64" name="표 11">
            <a:extLst>
              <a:ext uri="{FF2B5EF4-FFF2-40B4-BE49-F238E27FC236}">
                <a16:creationId xmlns:a16="http://schemas.microsoft.com/office/drawing/2014/main" id="{308FBB79-B3F9-4568-BE0A-16EE769B5FB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99615" y="5927117"/>
          <a:ext cx="1771406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4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77546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2012.12</a:t>
                      </a:r>
                      <a:endParaRPr lang="en-US" altLang="ko-KR" sz="900" b="0" dirty="0" smtClean="0">
                        <a:solidFill>
                          <a:srgbClr val="53A8DF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스톤브릿지페트로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사모투자전문회사 설립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65" name="표 11">
            <a:extLst>
              <a:ext uri="{FF2B5EF4-FFF2-40B4-BE49-F238E27FC236}">
                <a16:creationId xmlns:a16="http://schemas.microsoft.com/office/drawing/2014/main" id="{10764572-A7E9-4F31-A1CB-5A1DC06D989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55083" y="4663521"/>
          <a:ext cx="1361644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644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9278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2019.11</a:t>
                      </a:r>
                      <a:endParaRPr lang="en-US" altLang="ko-KR" sz="900" b="0" dirty="0">
                        <a:solidFill>
                          <a:srgbClr val="00427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투자자문업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및 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투자일임업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등록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id="{9352B866-733A-4DD1-8D0C-8BFF3F1008E6}"/>
              </a:ext>
            </a:extLst>
          </p:cNvPr>
          <p:cNvCxnSpPr/>
          <p:nvPr/>
        </p:nvCxnSpPr>
        <p:spPr>
          <a:xfrm>
            <a:off x="7640977" y="5300803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>
            <a:extLst>
              <a:ext uri="{FF2B5EF4-FFF2-40B4-BE49-F238E27FC236}">
                <a16:creationId xmlns:a16="http://schemas.microsoft.com/office/drawing/2014/main" id="{E2218A77-89E0-4F3F-ACFD-9BAD83747D36}"/>
              </a:ext>
            </a:extLst>
          </p:cNvPr>
          <p:cNvCxnSpPr/>
          <p:nvPr/>
        </p:nvCxnSpPr>
        <p:spPr>
          <a:xfrm>
            <a:off x="6711049" y="5641035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E2218A77-89E0-4F3F-ACFD-9BAD83747D36}"/>
              </a:ext>
            </a:extLst>
          </p:cNvPr>
          <p:cNvCxnSpPr/>
          <p:nvPr/>
        </p:nvCxnSpPr>
        <p:spPr>
          <a:xfrm>
            <a:off x="4785318" y="5641035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E2218A77-89E0-4F3F-ACFD-9BAD83747D36}"/>
              </a:ext>
            </a:extLst>
          </p:cNvPr>
          <p:cNvCxnSpPr/>
          <p:nvPr/>
        </p:nvCxnSpPr>
        <p:spPr>
          <a:xfrm>
            <a:off x="2867732" y="5641035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표 11">
            <a:extLst>
              <a:ext uri="{FF2B5EF4-FFF2-40B4-BE49-F238E27FC236}">
                <a16:creationId xmlns:a16="http://schemas.microsoft.com/office/drawing/2014/main" id="{4301440E-07F7-46E9-AA27-88D2075EB0C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50741" y="4697960"/>
          <a:ext cx="1348770" cy="607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877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592789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2008.06</a:t>
                      </a:r>
                      <a:endParaRPr lang="en-US" altLang="ko-KR" sz="900" b="0" dirty="0">
                        <a:solidFill>
                          <a:srgbClr val="00427C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신한제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호사모투자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 전문회사 설립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72" name="표 11">
            <a:extLst>
              <a:ext uri="{FF2B5EF4-FFF2-40B4-BE49-F238E27FC236}">
                <a16:creationId xmlns:a16="http://schemas.microsoft.com/office/drawing/2014/main" id="{66B51732-862F-4EC8-BE56-A11E324DFF7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77390" y="5861522"/>
          <a:ext cx="1450207" cy="752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207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752833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2018.12</a:t>
                      </a: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신한국민연금제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호 사모투자전문회사 청산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pSp>
        <p:nvGrpSpPr>
          <p:cNvPr id="73" name="그룹 72"/>
          <p:cNvGrpSpPr/>
          <p:nvPr/>
        </p:nvGrpSpPr>
        <p:grpSpPr>
          <a:xfrm>
            <a:off x="504264" y="5316112"/>
            <a:ext cx="9587630" cy="420909"/>
            <a:chOff x="540268" y="5392849"/>
            <a:chExt cx="9263850" cy="420909"/>
          </a:xfrm>
        </p:grpSpPr>
        <p:pic>
          <p:nvPicPr>
            <p:cNvPr id="74" name="그림 73">
              <a:extLst>
                <a:ext uri="{FF2B5EF4-FFF2-40B4-BE49-F238E27FC236}">
                  <a16:creationId xmlns:a16="http://schemas.microsoft.com/office/drawing/2014/main" id="{C3FC1D28-64C1-4B63-863D-6D249922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268" y="5551647"/>
              <a:ext cx="8335109" cy="182098"/>
            </a:xfrm>
            <a:prstGeom prst="rect">
              <a:avLst/>
            </a:prstGeom>
          </p:spPr>
        </p:pic>
        <p:pic>
          <p:nvPicPr>
            <p:cNvPr id="75" name="그림 74">
              <a:extLst>
                <a:ext uri="{FF2B5EF4-FFF2-40B4-BE49-F238E27FC236}">
                  <a16:creationId xmlns:a16="http://schemas.microsoft.com/office/drawing/2014/main" id="{C3FC1D28-64C1-4B63-863D-6D249922F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445" t="-86604" r="33284" b="-44540"/>
            <a:stretch/>
          </p:blipFill>
          <p:spPr>
            <a:xfrm>
              <a:off x="7959235" y="5392849"/>
              <a:ext cx="939446" cy="420909"/>
            </a:xfrm>
            <a:prstGeom prst="rect">
              <a:avLst/>
            </a:prstGeom>
          </p:spPr>
        </p:pic>
        <p:pic>
          <p:nvPicPr>
            <p:cNvPr id="76" name="그림 75">
              <a:extLst>
                <a:ext uri="{FF2B5EF4-FFF2-40B4-BE49-F238E27FC236}">
                  <a16:creationId xmlns:a16="http://schemas.microsoft.com/office/drawing/2014/main" id="{C3FC1D28-64C1-4B63-863D-6D249922F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973" t="-67682" b="1"/>
            <a:stretch/>
          </p:blipFill>
          <p:spPr>
            <a:xfrm>
              <a:off x="8884984" y="5421924"/>
              <a:ext cx="919134" cy="305344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E2218A77-89E0-4F3F-ACFD-9BAD83747D36}"/>
              </a:ext>
            </a:extLst>
          </p:cNvPr>
          <p:cNvCxnSpPr/>
          <p:nvPr/>
        </p:nvCxnSpPr>
        <p:spPr>
          <a:xfrm>
            <a:off x="8647090" y="5641035"/>
            <a:ext cx="0" cy="241441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8" name="표 11">
            <a:extLst>
              <a:ext uri="{FF2B5EF4-FFF2-40B4-BE49-F238E27FC236}">
                <a16:creationId xmlns:a16="http://schemas.microsoft.com/office/drawing/2014/main" id="{66B51732-862F-4EC8-BE56-A11E324DFF7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913431" y="5861522"/>
          <a:ext cx="1450207" cy="752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207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752833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dirty="0" smtClean="0">
                          <a:solidFill>
                            <a:srgbClr val="00427C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2020.05</a:t>
                      </a:r>
                    </a:p>
                    <a:p>
                      <a:pPr marL="0" marR="0" indent="0" algn="ctr" defTabSz="974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-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스톤브릿지페트로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사모투자전문회사 청산</a:t>
                      </a:r>
                      <a:endParaRPr lang="en-US" altLang="ko-KR" sz="1100" b="0" baseline="3000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35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57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8364016" y="186707"/>
            <a:ext cx="1810586" cy="5504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mtClean="0"/>
              <a:t>주요 재무 현황 및 시장 지위</a:t>
            </a:r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smtClean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73</a:t>
            </a:fld>
            <a:endParaRPr lang="ko-KR" altLang="en-US" dirty="0"/>
          </a:p>
        </p:txBody>
      </p:sp>
      <p:sp>
        <p:nvSpPr>
          <p:cNvPr id="51" name="텍스트 개체 틀 20"/>
          <p:cNvSpPr>
            <a:spLocks noGrp="1"/>
          </p:cNvSpPr>
          <p:nvPr>
            <p:ph type="body" idx="13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err="1" smtClean="0">
                <a:solidFill>
                  <a:srgbClr val="7F7F7F"/>
                </a:solidFill>
              </a:rPr>
              <a:t>신한대체투자운용</a:t>
            </a:r>
            <a:r>
              <a:rPr lang="ko-KR" altLang="en-US" dirty="0" smtClean="0">
                <a:solidFill>
                  <a:srgbClr val="7F7F7F"/>
                </a:solidFill>
              </a:rPr>
              <a:t> </a:t>
            </a:r>
            <a:r>
              <a:rPr lang="ko-KR" altLang="en-US" dirty="0" smtClean="0"/>
              <a:t>주요 재무 현황</a:t>
            </a:r>
            <a:endParaRPr lang="ko-KR" altLang="en-US" sz="14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8" name="텍스트 개체 틀 7"/>
          <p:cNvSpPr>
            <a:spLocks noGrp="1"/>
          </p:cNvSpPr>
          <p:nvPr>
            <p:ph type="body" idx="15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smtClean="0"/>
              <a:t>영업현황</a:t>
            </a:r>
            <a:endParaRPr lang="ko-KR" altLang="en-US" dirty="0"/>
          </a:p>
        </p:txBody>
      </p:sp>
      <p:pic>
        <p:nvPicPr>
          <p:cNvPr id="56" name="그림 33" descr="반투명흰로고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8662" y="3224538"/>
            <a:ext cx="196667" cy="222225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sp>
        <p:nvSpPr>
          <p:cNvPr id="53" name="Text Box 237"/>
          <p:cNvSpPr txBox="1">
            <a:spLocks noChangeArrowheads="1"/>
          </p:cNvSpPr>
          <p:nvPr/>
        </p:nvSpPr>
        <p:spPr bwMode="gray">
          <a:xfrm>
            <a:off x="4172929" y="4672966"/>
            <a:ext cx="665136" cy="1231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 anchor="b">
            <a:spAutoFit/>
          </a:bodyPr>
          <a:lstStyle/>
          <a:p>
            <a:pPr marL="252609" indent="-252609" eaLnBrk="0" latinLnBrk="0" hangingPunct="0">
              <a:buClr>
                <a:srgbClr val="F2C138"/>
              </a:buClr>
              <a:buSzPct val="80000"/>
            </a:pPr>
            <a:r>
              <a:rPr lang="en-US" altLang="ko-KR" sz="800" dirty="0">
                <a:latin typeface="원신한 Light" pitchFamily="50" charset="-127"/>
                <a:ea typeface="원신한 Light" pitchFamily="50" charset="-127"/>
              </a:rPr>
              <a:t>(</a:t>
            </a:r>
            <a:r>
              <a:rPr lang="ko-KR" altLang="en-US" sz="800" dirty="0">
                <a:latin typeface="원신한 Light" pitchFamily="50" charset="-127"/>
                <a:ea typeface="원신한 Light" pitchFamily="50" charset="-127"/>
              </a:rPr>
              <a:t>단위 </a:t>
            </a:r>
            <a:r>
              <a:rPr lang="en-US" altLang="ko-KR" sz="800" dirty="0">
                <a:latin typeface="원신한 Light" pitchFamily="50" charset="-127"/>
                <a:ea typeface="원신한 Light" pitchFamily="50" charset="-127"/>
              </a:rPr>
              <a:t>: </a:t>
            </a:r>
            <a:r>
              <a:rPr lang="ko-KR" altLang="en-US" sz="800" dirty="0" err="1">
                <a:latin typeface="원신한 Light" pitchFamily="50" charset="-127"/>
                <a:ea typeface="원신한 Light" pitchFamily="50" charset="-127"/>
              </a:rPr>
              <a:t>십억원</a:t>
            </a:r>
            <a:r>
              <a:rPr lang="en-US" altLang="ko-KR" sz="800" dirty="0">
                <a:latin typeface="원신한 Light" pitchFamily="50" charset="-127"/>
                <a:ea typeface="원신한 Light" pitchFamily="50" charset="-127"/>
              </a:rPr>
              <a:t>)</a:t>
            </a:r>
            <a:endParaRPr lang="en-US" altLang="zh-CN" sz="800" dirty="0">
              <a:latin typeface="원신한 Light" pitchFamily="50" charset="-127"/>
              <a:ea typeface="원신한 Light" pitchFamily="50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926714" y="4615724"/>
            <a:ext cx="1499072" cy="2184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0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73125" y="4624604"/>
          <a:ext cx="883032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2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11610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영업수익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31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83204" y="4624604"/>
          <a:ext cx="865531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4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804691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8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당기순이익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sp>
        <p:nvSpPr>
          <p:cNvPr id="34" name="Text Box 305"/>
          <p:cNvSpPr txBox="1">
            <a:spLocks noChangeArrowheads="1"/>
          </p:cNvSpPr>
          <p:nvPr/>
        </p:nvSpPr>
        <p:spPr bwMode="auto">
          <a:xfrm>
            <a:off x="5554026" y="1678823"/>
            <a:ext cx="3153240" cy="30474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fontAlgn="base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lang="ko-KR" altLang="en-US" sz="11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운용중인 </a:t>
            </a:r>
            <a:r>
              <a:rPr lang="en-US" altLang="ko-KR" sz="11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PEF</a:t>
            </a:r>
            <a:r>
              <a:rPr lang="ko-KR" altLang="en-US" sz="11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펀드</a:t>
            </a:r>
            <a:r>
              <a:rPr lang="en-US" altLang="ko-KR" sz="11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r>
              <a:rPr lang="ko-KR" altLang="en-US" sz="11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현황</a:t>
            </a:r>
            <a:endParaRPr lang="ko-KR" altLang="en-US" sz="1000" dirty="0">
              <a:solidFill>
                <a:srgbClr val="D3A243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37" name="Text Box 305"/>
          <p:cNvSpPr txBox="1">
            <a:spLocks noChangeArrowheads="1"/>
          </p:cNvSpPr>
          <p:nvPr/>
        </p:nvSpPr>
        <p:spPr bwMode="auto">
          <a:xfrm>
            <a:off x="5554026" y="3510409"/>
            <a:ext cx="3153240" cy="30474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fontAlgn="base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rgbClr val="FF6600"/>
              </a:buClr>
              <a:buSzPct val="120000"/>
              <a:buFont typeface="Wingdings" pitchFamily="2" charset="2"/>
              <a:buNone/>
            </a:pPr>
            <a:r>
              <a:rPr lang="ko-KR" altLang="en-US" sz="1100" dirty="0">
                <a:solidFill>
                  <a:srgbClr val="D3A243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운용중인 전문사모펀드 현황</a:t>
            </a:r>
            <a:endParaRPr lang="ko-KR" altLang="en-US" sz="1000" dirty="0">
              <a:solidFill>
                <a:srgbClr val="D3A243"/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872" y="-989751"/>
            <a:ext cx="4326673" cy="3060000"/>
          </a:xfrm>
          <a:prstGeom prst="rect">
            <a:avLst/>
          </a:prstGeom>
        </p:spPr>
      </p:pic>
      <p:graphicFrame>
        <p:nvGraphicFramePr>
          <p:cNvPr id="22" name="차트 21"/>
          <p:cNvGraphicFramePr/>
          <p:nvPr>
            <p:extLst>
              <p:ext uri="{D42A27DB-BD31-4B8C-83A1-F6EECF244321}">
                <p14:modId xmlns:p14="http://schemas.microsoft.com/office/powerpoint/2010/main" val="416777585"/>
              </p:ext>
            </p:extLst>
          </p:nvPr>
        </p:nvGraphicFramePr>
        <p:xfrm>
          <a:off x="782958" y="4809205"/>
          <a:ext cx="4251378" cy="1833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3" name="그림 22" descr="반투명흰로고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3059" y="5900080"/>
            <a:ext cx="147451" cy="166613"/>
          </a:xfrm>
          <a:prstGeom prst="rect">
            <a:avLst/>
          </a:prstGeom>
          <a:noFill/>
          <a:ln w="76200">
            <a:noFill/>
            <a:prstDash val="solid"/>
            <a:round/>
            <a:headEnd/>
            <a:tailEnd/>
          </a:ln>
          <a:effectLst>
            <a:outerShdw blurRad="50800" dist="25400" algn="l" rotWithShape="0">
              <a:prstClr val="black">
                <a:alpha val="20000"/>
              </a:prstClr>
            </a:outerShdw>
          </a:effectLst>
        </p:spPr>
      </p:pic>
      <p:graphicFrame>
        <p:nvGraphicFramePr>
          <p:cNvPr id="24" name="표 23"/>
          <p:cNvGraphicFramePr>
            <a:graphicFrameLocks noGrp="1"/>
          </p:cNvGraphicFramePr>
          <p:nvPr>
            <p:extLst/>
          </p:nvPr>
        </p:nvGraphicFramePr>
        <p:xfrm>
          <a:off x="802149" y="1673132"/>
          <a:ext cx="4155732" cy="2693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6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36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3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3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3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981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452">
                <a:tc gridSpan="2">
                  <a:txBody>
                    <a:bodyPr/>
                    <a:lstStyle/>
                    <a:p>
                      <a:pPr marL="0" marR="0" lvl="0" indent="0" algn="l" defTabSz="99569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  단위</a:t>
                      </a: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: </a:t>
                      </a: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십억원</a:t>
                      </a: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, %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2016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2017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9569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2018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9569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2019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9569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i="0" u="none" strike="noStrike" dirty="0" smtClean="0">
                          <a:solidFill>
                            <a:srgbClr val="000000"/>
                          </a:solidFill>
                          <a:latin typeface="원신한 Bold" pitchFamily="50" charset="-127"/>
                          <a:ea typeface="원신한 Bold" pitchFamily="50" charset="-127"/>
                        </a:rPr>
                        <a:t>2020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56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손익계산서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95690" rtl="0" eaLnBrk="1" fontAlgn="ctr" latinLnBrk="1" hangingPunct="1"/>
                      <a:endParaRPr lang="en-US" altLang="ko-KR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95690" rtl="0" eaLnBrk="1" fontAlgn="ctr" latinLnBrk="1" hangingPunct="1"/>
                      <a:endParaRPr lang="en-US" altLang="ko-KR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95690" rtl="0" eaLnBrk="1" fontAlgn="ctr" latinLnBrk="1" hangingPunct="1"/>
                      <a:endParaRPr lang="en-US" altLang="ko-KR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95690" rtl="0" eaLnBrk="1" fontAlgn="ctr" latinLnBrk="1" hangingPunct="1"/>
                      <a:endParaRPr lang="en-US" altLang="ko-KR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altLang="ko-KR" sz="900" b="0" i="0" u="none" strike="noStrike" dirty="0">
                        <a:solidFill>
                          <a:srgbClr val="000000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9462" marR="35765" marT="9208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  영업수익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2.0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2.0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6.7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16.8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17.3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  영업비용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2.3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2.9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6.1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11.2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10.9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     (</a:t>
                      </a: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판관비</a:t>
                      </a: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)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2.1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2.8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6.0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11.1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10.4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  </a:t>
                      </a: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영업이익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-0.2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-0.9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0.5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5.6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6.4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  </a:t>
                      </a: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당기순이익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-1.0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-1.4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0.8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4.3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2.4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56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재무상태표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  총자산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14.2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13.1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15.2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19.7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63.6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  </a:t>
                      </a: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자본총계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8.8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7.4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8.2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12.5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14.9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6056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재무지표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  ROE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-10.8%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-19.2%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9.9%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34.2%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16.1%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  ROA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-6.7%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-10.8%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5.4%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21.7%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3.7%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0047">
                <a:tc grid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264AE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  </a:t>
                      </a: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영업이익경비율</a:t>
                      </a:r>
                    </a:p>
                  </a:txBody>
                  <a:tcPr marL="57912" marR="57912" marT="19186" marB="19186" anchor="ctr" horzOverflow="overflow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112.0%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142.5%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91.9%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66.6%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ko-KR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원신한 Light" pitchFamily="50" charset="-127"/>
                          <a:ea typeface="원신한 Light" pitchFamily="50" charset="-127"/>
                        </a:rPr>
                        <a:t>63%</a:t>
                      </a:r>
                      <a:endParaRPr lang="en-US" altLang="ko-KR" sz="900" b="0" i="0" u="none" strike="noStrike" dirty="0">
                        <a:solidFill>
                          <a:schemeClr val="tx1"/>
                        </a:solidFill>
                        <a:effectLst/>
                        <a:latin typeface="원신한 Light" pitchFamily="50" charset="-127"/>
                        <a:ea typeface="원신한 Light" pitchFamily="50" charset="-127"/>
                      </a:endParaRPr>
                    </a:p>
                  </a:txBody>
                  <a:tcPr marL="0" marR="7153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/>
          </p:nvPr>
        </p:nvGraphicFramePr>
        <p:xfrm>
          <a:off x="5569370" y="2002022"/>
          <a:ext cx="4213098" cy="1024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8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634">
                <a:tc>
                  <a:txBody>
                    <a:bodyPr/>
                    <a:lstStyle/>
                    <a:p>
                      <a:pPr latinLnBrk="1">
                        <a:lnSpc>
                          <a:spcPct val="110000"/>
                        </a:lnSpc>
                      </a:pPr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10000"/>
                        </a:lnSpc>
                      </a:pPr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1853"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신한제</a:t>
                      </a:r>
                      <a:r>
                        <a:rPr lang="en-US" altLang="ko-KR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</a:t>
                      </a:r>
                      <a:r>
                        <a:rPr lang="ko-KR" altLang="en-US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호 </a:t>
                      </a:r>
                      <a:br>
                        <a:rPr lang="ko-KR" altLang="en-US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</a:br>
                      <a:r>
                        <a:rPr lang="ko-KR" altLang="en-US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사모투자 전문회사</a:t>
                      </a:r>
                    </a:p>
                  </a:txBody>
                  <a:tcPr marL="107295" marR="0" marT="34803" marB="34803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출자약정금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: 4,600</a:t>
                      </a: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억원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규모</a:t>
                      </a:r>
                    </a:p>
                    <a:p>
                      <a:pPr marL="171450" marR="0" lvl="0" indent="-17145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AIM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가 독립적으로 투자 및 운용</a:t>
                      </a:r>
                    </a:p>
                    <a:p>
                      <a:pPr marL="171450" marR="0" lvl="0" indent="-17145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2017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년 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6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 해산 완료</a:t>
                      </a:r>
                    </a:p>
                    <a:p>
                      <a:pPr marL="171450" marR="0" lvl="0" indent="-17145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미회수자산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전주페이퍼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매각을 포함한 청산 절차 이행 중</a:t>
                      </a:r>
                    </a:p>
                  </a:txBody>
                  <a:tcPr marL="107295" marR="0" marT="34803" marB="34803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표 25"/>
          <p:cNvGraphicFramePr>
            <a:graphicFrameLocks noGrp="1"/>
          </p:cNvGraphicFramePr>
          <p:nvPr>
            <p:extLst/>
          </p:nvPr>
        </p:nvGraphicFramePr>
        <p:xfrm>
          <a:off x="5603500" y="3910263"/>
          <a:ext cx="4213097" cy="2221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2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417">
                <a:tc>
                  <a:txBody>
                    <a:bodyPr/>
                    <a:lstStyle/>
                    <a:p>
                      <a:pPr latinLnBrk="1">
                        <a:lnSpc>
                          <a:spcPct val="110000"/>
                        </a:lnSpc>
                      </a:pPr>
                      <a:r>
                        <a:rPr lang="ko-KR" altLang="en-US" sz="100" dirty="0" err="1" smtClean="0"/>
                        <a:t>ㅁ</a:t>
                      </a:r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10000"/>
                        </a:lnSpc>
                      </a:pPr>
                      <a:endParaRPr lang="ko-KR" altLang="en-US" sz="100" dirty="0"/>
                    </a:p>
                  </a:txBody>
                  <a:tcPr marL="0" marR="0" marT="0" marB="0">
                    <a:lnL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E2DB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195"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부동산운용펀드</a:t>
                      </a:r>
                      <a:endParaRPr lang="en-US" altLang="ko-KR" sz="900" b="1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  <a:p>
                      <a:pPr marL="0" marR="0" lvl="0" indent="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부동산</a:t>
                      </a:r>
                      <a:r>
                        <a:rPr lang="en-US" altLang="ko-KR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구조화 등</a:t>
                      </a:r>
                      <a:r>
                        <a:rPr lang="en-US" altLang="ko-KR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900" b="1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펀드건수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: 30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건</a:t>
                      </a:r>
                      <a:endParaRPr lang="en-US" altLang="ko-KR" sz="9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  <a:p>
                      <a:pPr marL="171450" marR="0" lvl="0" indent="-17145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출자약정금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: 44,064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억원</a:t>
                      </a:r>
                      <a:endParaRPr lang="en-US" altLang="ko-KR" sz="9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  <a:p>
                      <a:pPr marL="171450" marR="0" lvl="0" indent="-17145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최초설정일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: 2017.12.22.</a:t>
                      </a:r>
                    </a:p>
                  </a:txBody>
                  <a:tcPr marL="107295" marR="0" marT="34803" marB="34803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7195"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인프라운용펀드</a:t>
                      </a:r>
                      <a:endParaRPr lang="en-US" altLang="ko-KR" sz="900" b="1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  <a:p>
                      <a:pPr marL="0" marR="0" lvl="0" indent="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인프라</a:t>
                      </a:r>
                      <a:r>
                        <a:rPr lang="en-US" altLang="ko-KR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재간접</a:t>
                      </a:r>
                      <a:r>
                        <a:rPr lang="en-US" altLang="ko-KR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/</a:t>
                      </a:r>
                      <a:r>
                        <a:rPr lang="ko-KR" altLang="en-US" sz="900" b="1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크레딧</a:t>
                      </a:r>
                      <a:r>
                        <a:rPr lang="ko-KR" altLang="en-US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등</a:t>
                      </a:r>
                      <a:r>
                        <a:rPr lang="en-US" altLang="ko-KR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900" b="1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펀드건수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: 31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건</a:t>
                      </a:r>
                      <a:endParaRPr lang="en-US" altLang="ko-KR" sz="9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  <a:p>
                      <a:pPr marL="171450" marR="0" lvl="0" indent="-17145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출자약정금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: 43,715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억원</a:t>
                      </a:r>
                      <a:endParaRPr lang="en-US" altLang="ko-KR" sz="9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  <a:p>
                      <a:pPr marL="171450" marR="0" lvl="0" indent="-17145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최초설정일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: 2018.2.28.</a:t>
                      </a:r>
                    </a:p>
                  </a:txBody>
                  <a:tcPr marL="107295" marR="0" marT="34803" marB="34803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7025954"/>
                  </a:ext>
                </a:extLst>
              </a:tr>
              <a:tr h="764964"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기타</a:t>
                      </a:r>
                      <a:endParaRPr lang="en-US" altLang="ko-KR" sz="900" b="1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  <a:p>
                      <a:pPr marL="0" marR="0" lvl="0" indent="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900" b="1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사회적기업</a:t>
                      </a:r>
                      <a:r>
                        <a:rPr lang="en-US" altLang="ko-KR" sz="900" b="1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ko-KR" altLang="en-US" sz="900" b="1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등</a:t>
                      </a:r>
                      <a:r>
                        <a:rPr lang="en-US" altLang="ko-KR" sz="900" b="1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900" b="1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펀드건수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: 5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건</a:t>
                      </a:r>
                      <a:endParaRPr lang="en-US" altLang="ko-KR" sz="9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  <a:p>
                      <a:pPr marL="171450" marR="0" lvl="0" indent="-17145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출자약정금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: 1,617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억원</a:t>
                      </a:r>
                      <a:endParaRPr lang="en-US" altLang="ko-KR" sz="9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  <a:p>
                      <a:pPr marL="171450" marR="0" lvl="0" indent="-171450" algn="l" defTabSz="995690" rtl="0" eaLnBrk="1" fontAlgn="auto" latinLnBrk="1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ko-KR" altLang="en-US" sz="9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최초설정일</a:t>
                      </a:r>
                      <a:r>
                        <a:rPr lang="ko-KR" altLang="en-US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: 2018.10.31.</a:t>
                      </a:r>
                    </a:p>
                  </a:txBody>
                  <a:tcPr marL="107295" marR="0" marT="34803" marB="34803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307321" y="1469152"/>
            <a:ext cx="7516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※ </a:t>
            </a:r>
            <a:r>
              <a:rPr lang="ko-KR" altLang="en-US" sz="800" dirty="0" err="1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별도기준</a:t>
            </a:r>
            <a:r>
              <a:rPr lang="ko-KR" altLang="en-US" sz="800" dirty="0" smtClean="0"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endParaRPr lang="ko-KR" altLang="en-US" sz="8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32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88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74</a:t>
            </a:fld>
            <a:endParaRPr lang="ko-KR" altLang="en-US" dirty="0"/>
          </a:p>
        </p:txBody>
      </p:sp>
      <p:graphicFrame>
        <p:nvGraphicFramePr>
          <p:cNvPr id="57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19291" y="2216981"/>
          <a:ext cx="1642406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4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자본총계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440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graphicFrame>
        <p:nvGraphicFramePr>
          <p:cNvPr id="59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117315" y="2216981"/>
          <a:ext cx="1642406" cy="869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4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6681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운용자산</a:t>
                      </a: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2.06 </a:t>
                      </a:r>
                      <a:r>
                        <a:rPr lang="ko-KR" altLang="en-US" sz="900" b="0" dirty="0" smtClean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900" b="0" baseline="30000" dirty="0">
                        <a:solidFill>
                          <a:srgbClr val="EAB776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  <a:tr h="2016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00000"/>
                        </a:lnSpc>
                        <a:spcAft>
                          <a:spcPts val="700"/>
                        </a:spcAft>
                        <a:buFont typeface="Wingdings 2" panose="05020102010507070707" pitchFamily="18" charset="2"/>
                        <a:buNone/>
                      </a:pPr>
                      <a:endParaRPr lang="ko-KR" altLang="en-US" sz="800" b="0" dirty="0">
                        <a:solidFill>
                          <a:schemeClr val="tx1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sp>
        <p:nvSpPr>
          <p:cNvPr id="84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 txBox="1">
            <a:spLocks/>
          </p:cNvSpPr>
          <p:nvPr/>
        </p:nvSpPr>
        <p:spPr>
          <a:xfrm>
            <a:off x="601369" y="1348584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indent="0" defTabSz="974293" latinLnBrk="1">
              <a:lnSpc>
                <a:spcPct val="11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73072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/>
            </a:lvl2pPr>
            <a:lvl3pPr marL="1217867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/>
            </a:lvl3pPr>
            <a:lvl4pPr marL="170501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4pPr>
            <a:lvl5pPr marL="219216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5pPr>
            <a:lvl6pPr marL="267930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6pPr>
            <a:lvl7pPr marL="316645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7pPr>
            <a:lvl8pPr marL="365360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8pPr>
            <a:lvl9pPr marL="414074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9pPr>
          </a:lstStyle>
          <a:p>
            <a:r>
              <a:rPr lang="ko-KR" altLang="en-US" dirty="0">
                <a:solidFill>
                  <a:srgbClr val="7F7F7F"/>
                </a:solidFill>
              </a:rPr>
              <a:t>신한리츠운용</a:t>
            </a:r>
            <a:r>
              <a:rPr lang="ko-KR" altLang="en-US" dirty="0"/>
              <a:t> 개요</a:t>
            </a:r>
          </a:p>
        </p:txBody>
      </p:sp>
      <p:graphicFrame>
        <p:nvGraphicFramePr>
          <p:cNvPr id="86" name="표 11">
            <a:extLst>
              <a:ext uri="{FF2B5EF4-FFF2-40B4-BE49-F238E27FC236}">
                <a16:creationId xmlns:a16="http://schemas.microsoft.com/office/drawing/2014/main" id="{599F6B05-561A-4AB9-94E8-9C84384C067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25430" y="2934345"/>
          <a:ext cx="3639686" cy="257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968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257015">
                <a:tc>
                  <a:txBody>
                    <a:bodyPr/>
                    <a:lstStyle/>
                    <a:p>
                      <a:pPr marL="0" indent="0" algn="r" latinLnBrk="1">
                        <a:buFont typeface="Wingdings 2" panose="05020102010507070707" pitchFamily="18" charset="2"/>
                        <a:buNone/>
                      </a:pPr>
                      <a:endParaRPr lang="ko-KR" altLang="en-US" sz="7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</a:tbl>
          </a:graphicData>
        </a:graphic>
      </p:graphicFrame>
      <p:pic>
        <p:nvPicPr>
          <p:cNvPr id="36" name="그림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00" y="-978462"/>
            <a:ext cx="4326673" cy="3060000"/>
          </a:xfrm>
          <a:prstGeom prst="rect">
            <a:avLst/>
          </a:prstGeom>
        </p:spPr>
      </p:pic>
      <p:graphicFrame>
        <p:nvGraphicFramePr>
          <p:cNvPr id="31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333040"/>
              </p:ext>
            </p:extLst>
          </p:nvPr>
        </p:nvGraphicFramePr>
        <p:xfrm>
          <a:off x="799299" y="3461765"/>
          <a:ext cx="4319616" cy="307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250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3696366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4912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2017.10</a:t>
                      </a:r>
                    </a:p>
                  </a:txBody>
                  <a:tcPr marL="71530" marR="35765" marT="44200" marB="442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신한리츠운용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설립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신한금융지주회사 자회사 편입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(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본점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서울 종로구 종로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33)</a:t>
                      </a:r>
                      <a:endParaRPr lang="ko-KR" altLang="en-US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353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2017.12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제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호 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리츠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신한알파리츠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설립</a:t>
                      </a:r>
                      <a:endParaRPr lang="en-US" altLang="ko-KR" sz="800" kern="1200" dirty="0" smtClean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2353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2018.04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신한알파리츠 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자산취득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완료 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알파돔시티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6-4BL, 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더프라임타워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주식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500685"/>
                  </a:ext>
                </a:extLst>
              </a:tr>
              <a:tr h="2353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2018.07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신한알파리츠 공모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(7</a:t>
                      </a:r>
                      <a:r>
                        <a:rPr lang="ko-KR" altLang="en-US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</a:t>
                      </a:r>
                      <a:r>
                        <a:rPr lang="en-US" altLang="ko-KR" sz="800" kern="120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거래소 상장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(8</a:t>
                      </a:r>
                      <a:r>
                        <a:rPr lang="ko-KR" altLang="en-US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en-US" altLang="ko-KR" sz="800" kern="1200" baseline="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추가 자산 편입 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용산 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더프라임타워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(10</a:t>
                      </a:r>
                      <a:r>
                        <a:rPr lang="ko-KR" altLang="en-US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 smtClean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779593"/>
                  </a:ext>
                </a:extLst>
              </a:tr>
              <a:tr h="2353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2019.04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신한알파강남리츠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설립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(4</a:t>
                      </a:r>
                      <a:r>
                        <a:rPr lang="ko-KR" altLang="en-US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추가 자산 편입 완료 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선릉 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위워크타워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(5</a:t>
                      </a:r>
                      <a:r>
                        <a:rPr lang="ko-KR" altLang="en-US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endParaRPr lang="ko-KR" altLang="en-US" sz="800" kern="1200" dirty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898109"/>
                  </a:ext>
                </a:extLst>
              </a:tr>
              <a:tr h="2353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2019.07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신한호텔천안리츠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설립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(7</a:t>
                      </a:r>
                      <a:r>
                        <a:rPr lang="ko-KR" altLang="en-US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추가 자산 편입 완료 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천안 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신라스테이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(9</a:t>
                      </a:r>
                      <a:r>
                        <a:rPr lang="ko-KR" altLang="en-US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endParaRPr lang="ko-KR" altLang="en-US" sz="800" kern="1200" dirty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6449123"/>
                  </a:ext>
                </a:extLst>
              </a:tr>
              <a:tr h="2353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2019.09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신한알파광교리츠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설립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(7</a:t>
                      </a:r>
                      <a:r>
                        <a:rPr lang="ko-KR" altLang="en-US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추가 자산 편입 완료 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광교 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대일빌딩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(‘20.3</a:t>
                      </a:r>
                      <a:r>
                        <a:rPr lang="ko-KR" altLang="en-US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endParaRPr lang="ko-KR" altLang="en-US" sz="800" kern="1200" dirty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731047"/>
                  </a:ext>
                </a:extLst>
              </a:tr>
              <a:tr h="2353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2019.12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신한리츠운용㈜ 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앵커리츠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설립을 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MOU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체결 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상대회사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: 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㈜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서부티엔디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897733"/>
                  </a:ext>
                </a:extLst>
              </a:tr>
              <a:tr h="2353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2020.01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신한서부티엔디리츠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설립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(1</a:t>
                      </a:r>
                      <a:r>
                        <a:rPr lang="ko-KR" altLang="en-US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추가 자산 편입 완료 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b="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인천 </a:t>
                      </a:r>
                      <a:r>
                        <a:rPr lang="ko-KR" altLang="en-US" sz="800" b="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스퀘어원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(11</a:t>
                      </a:r>
                      <a:r>
                        <a:rPr lang="ko-KR" altLang="en-US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endParaRPr lang="ko-KR" altLang="en-US" sz="800" kern="1200" dirty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306673"/>
                  </a:ext>
                </a:extLst>
              </a:tr>
              <a:tr h="2353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2020.05</a:t>
                      </a:r>
                    </a:p>
                  </a:txBody>
                  <a:tcPr marL="71530" marR="35765" marT="44200" marB="442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신한알파리츠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유상증자 공모</a:t>
                      </a: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394519"/>
                  </a:ext>
                </a:extLst>
              </a:tr>
              <a:tr h="2353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2020.05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신한케이제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호리츠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설립 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신한알파리츠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자회사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53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2020.06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74390" rtl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신한로지스제</a:t>
                      </a:r>
                      <a:r>
                        <a:rPr lang="en-US" altLang="ko-KR" sz="800" b="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</a:t>
                      </a:r>
                      <a:r>
                        <a:rPr lang="ko-KR" altLang="en-US" sz="800" b="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호리츠</a:t>
                      </a:r>
                      <a:r>
                        <a:rPr lang="ko-KR" altLang="en-US" sz="800" b="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설립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(6</a:t>
                      </a:r>
                      <a:r>
                        <a:rPr lang="ko-KR" altLang="en-US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추가 자산 편입 완료 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b="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이천 </a:t>
                      </a:r>
                      <a:r>
                        <a:rPr lang="ko-KR" altLang="en-US" sz="800" b="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태은물류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(9</a:t>
                      </a:r>
                      <a:r>
                        <a:rPr lang="ko-KR" altLang="en-US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</a:t>
                      </a:r>
                      <a:r>
                        <a:rPr lang="en-US" altLang="ko-KR" sz="800" kern="1200" baseline="300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  <a:tr h="23532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2020.06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b="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신한알파남산리츠</a:t>
                      </a:r>
                      <a:r>
                        <a:rPr lang="ko-KR" altLang="en-US" sz="800" b="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설립 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err="1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신한알파리츠</a:t>
                      </a:r>
                      <a:r>
                        <a:rPr lang="ko-KR" altLang="en-US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자회사</a:t>
                      </a:r>
                      <a:r>
                        <a:rPr lang="en-US" altLang="ko-KR" sz="800" kern="1200" dirty="0" smtClean="0">
                          <a:solidFill>
                            <a:schemeClr val="tx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b="0" kern="1200" dirty="0">
                        <a:solidFill>
                          <a:schemeClr val="tx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070724"/>
                  </a:ext>
                </a:extLst>
              </a:tr>
            </a:tbl>
          </a:graphicData>
        </a:graphic>
      </p:graphicFrame>
      <p:graphicFrame>
        <p:nvGraphicFramePr>
          <p:cNvPr id="27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537487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기준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E84C2DF2-CFAD-42D4-9637-B21F54CC9D61}"/>
              </a:ext>
            </a:extLst>
          </p:cNvPr>
          <p:cNvSpPr txBox="1"/>
          <p:nvPr/>
        </p:nvSpPr>
        <p:spPr>
          <a:xfrm>
            <a:off x="532034" y="1679774"/>
            <a:ext cx="4765863" cy="336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  <a:spcAft>
                <a:spcPts val="500"/>
              </a:spcAft>
            </a:pP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2017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년 신한금융지주회사가 </a:t>
            </a:r>
            <a:r>
              <a:rPr lang="en-US" altLang="ko-KR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100% </a:t>
            </a:r>
            <a:r>
              <a:rPr lang="ko-KR" altLang="en-US" sz="1050" dirty="0">
                <a:latin typeface="원신한 Light" panose="020B0303000000000000" pitchFamily="50" charset="-127"/>
                <a:ea typeface="원신한 Light" panose="020B0303000000000000" pitchFamily="50" charset="-127"/>
              </a:rPr>
              <a:t>출자하여 설립한 </a:t>
            </a:r>
            <a:r>
              <a:rPr lang="ko-KR" altLang="en-US" sz="1050" b="1" dirty="0">
                <a:solidFill>
                  <a:srgbClr val="0083CD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부동산 자산관리회사</a:t>
            </a:r>
          </a:p>
        </p:txBody>
      </p:sp>
      <p:sp>
        <p:nvSpPr>
          <p:cNvPr id="43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663873" y="3173733"/>
            <a:ext cx="4502187" cy="346049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97" indent="-243597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93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8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18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379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574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77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965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1160" indent="-243597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주요 연혁</a:t>
            </a:r>
            <a:endParaRPr lang="ko-KR" altLang="en-US" sz="1100" dirty="0">
              <a:solidFill>
                <a:schemeClr val="bg1">
                  <a:lumMod val="50000"/>
                </a:schemeClr>
              </a:solidFill>
              <a:latin typeface="원신한 Medium" panose="020B0603000000000000" pitchFamily="50" charset="-127"/>
              <a:ea typeface="원신한 Medium" panose="020B0603000000000000" pitchFamily="50" charset="-127"/>
            </a:endParaRPr>
          </a:p>
        </p:txBody>
      </p:sp>
      <p:sp>
        <p:nvSpPr>
          <p:cNvPr id="16" name="텍스트 개체 틀 7">
            <a:extLst>
              <a:ext uri="{FF2B5EF4-FFF2-40B4-BE49-F238E27FC236}">
                <a16:creationId xmlns:a16="http://schemas.microsoft.com/office/drawing/2014/main" id="{13EAED45-4AE3-4CED-9F76-DA1095DF46EE}"/>
              </a:ext>
            </a:extLst>
          </p:cNvPr>
          <p:cNvSpPr txBox="1">
            <a:spLocks/>
          </p:cNvSpPr>
          <p:nvPr/>
        </p:nvSpPr>
        <p:spPr>
          <a:xfrm>
            <a:off x="5418993" y="4013981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defPPr>
              <a:defRPr lang="en-US"/>
            </a:defPPr>
            <a:lvl1pPr indent="0" defTabSz="974293" latinLnBrk="1">
              <a:lnSpc>
                <a:spcPct val="11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73072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/>
            </a:lvl2pPr>
            <a:lvl3pPr marL="1217867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/>
            </a:lvl3pPr>
            <a:lvl4pPr marL="170501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4pPr>
            <a:lvl5pPr marL="219216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5pPr>
            <a:lvl6pPr marL="267930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6pPr>
            <a:lvl7pPr marL="316645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7pPr>
            <a:lvl8pPr marL="365360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8pPr>
            <a:lvl9pPr marL="414074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9pPr>
          </a:lstStyle>
          <a:p>
            <a:r>
              <a:rPr lang="ko-KR" altLang="en-US" dirty="0"/>
              <a:t>재무 현황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AA23FB38-7193-4284-AA1F-EF7209E956B2}"/>
              </a:ext>
            </a:extLst>
          </p:cNvPr>
          <p:cNvSpPr/>
          <p:nvPr/>
        </p:nvSpPr>
        <p:spPr>
          <a:xfrm>
            <a:off x="5524896" y="4404982"/>
            <a:ext cx="4401332" cy="2274719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5548218" y="4438217"/>
            <a:ext cx="2398382" cy="292144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총자산</a:t>
            </a:r>
            <a:r>
              <a:rPr lang="en-US" altLang="ko-KR" sz="1100" dirty="0" smtClean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, </a:t>
            </a:r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총자본</a:t>
            </a:r>
            <a:r>
              <a:rPr lang="en-US" altLang="ko-KR" sz="1100" dirty="0" smtClean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              </a:t>
            </a:r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cxnSp>
        <p:nvCxnSpPr>
          <p:cNvPr id="19" name="직선 연결선 18"/>
          <p:cNvCxnSpPr/>
          <p:nvPr/>
        </p:nvCxnSpPr>
        <p:spPr>
          <a:xfrm>
            <a:off x="8032317" y="4386255"/>
            <a:ext cx="1955" cy="2274719"/>
          </a:xfrm>
          <a:prstGeom prst="line">
            <a:avLst/>
          </a:prstGeom>
          <a:ln w="50800">
            <a:solidFill>
              <a:srgbClr val="F3F6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7388435" y="4480224"/>
            <a:ext cx="924680" cy="181398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억원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6054099" y="4755039"/>
            <a:ext cx="1238903" cy="223238"/>
          </a:xfrm>
          <a:prstGeom prst="roundRect">
            <a:avLst/>
          </a:prstGeom>
          <a:solidFill>
            <a:srgbClr val="F3F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2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393423"/>
              </p:ext>
            </p:extLst>
          </p:nvPr>
        </p:nvGraphicFramePr>
        <p:xfrm>
          <a:off x="6188799" y="4762253"/>
          <a:ext cx="1197448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52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100596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00428E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en-US" altLang="ko-KR" sz="800" b="0" dirty="0" smtClean="0">
                        <a:solidFill>
                          <a:srgbClr val="6AA3D8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  <a:sym typeface="Wingdings 2" panose="05020102010507070707" pitchFamily="18" charset="2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총자산</a:t>
                      </a:r>
                      <a:endParaRPr lang="en-US" altLang="ko-KR" sz="8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23" name="표 11">
            <a:extLst>
              <a:ext uri="{FF2B5EF4-FFF2-40B4-BE49-F238E27FC236}">
                <a16:creationId xmlns:a16="http://schemas.microsoft.com/office/drawing/2014/main" id="{F3F424E4-6812-49EF-966F-40A40EBE9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345586"/>
              </p:ext>
            </p:extLst>
          </p:nvPr>
        </p:nvGraphicFramePr>
        <p:xfrm>
          <a:off x="6738368" y="4762253"/>
          <a:ext cx="971915" cy="218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18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903597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218473"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en-US" altLang="ko-KR" sz="800" b="0" dirty="0" smtClean="0">
                          <a:solidFill>
                            <a:srgbClr val="6AA3D8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 2" panose="05020102010507070707" pitchFamily="18" charset="2"/>
                        </a:rPr>
                        <a:t></a:t>
                      </a:r>
                      <a:endParaRPr lang="ko-KR" altLang="en-US" sz="800" b="0" dirty="0">
                        <a:solidFill>
                          <a:srgbClr val="00428E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ts val="1000"/>
                        </a:lnSpc>
                      </a:pPr>
                      <a:r>
                        <a:rPr lang="ko-KR" altLang="en-US" sz="8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총자본</a:t>
                      </a:r>
                      <a:endParaRPr lang="en-US" altLang="ko-KR" sz="8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</a:tbl>
          </a:graphicData>
        </a:graphic>
      </p:graphicFrame>
      <p:graphicFrame>
        <p:nvGraphicFramePr>
          <p:cNvPr id="24" name="차트 23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965320"/>
              </p:ext>
            </p:extLst>
          </p:nvPr>
        </p:nvGraphicFramePr>
        <p:xfrm>
          <a:off x="5502117" y="5062808"/>
          <a:ext cx="2387076" cy="1616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텍스트 개체 틀 7">
            <a:extLst>
              <a:ext uri="{FF2B5EF4-FFF2-40B4-BE49-F238E27FC236}">
                <a16:creationId xmlns:a16="http://schemas.microsoft.com/office/drawing/2014/main" id="{13EAED45-4AE3-4CED-9F76-DA1095DF46EE}"/>
              </a:ext>
            </a:extLst>
          </p:cNvPr>
          <p:cNvSpPr txBox="1">
            <a:spLocks/>
          </p:cNvSpPr>
          <p:nvPr/>
        </p:nvSpPr>
        <p:spPr>
          <a:xfrm>
            <a:off x="5418993" y="1278960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defPPr>
              <a:defRPr lang="en-US"/>
            </a:defPPr>
            <a:lvl1pPr indent="0" defTabSz="974293" latinLnBrk="1">
              <a:lnSpc>
                <a:spcPct val="11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73072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/>
            </a:lvl2pPr>
            <a:lvl3pPr marL="1217867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/>
            </a:lvl3pPr>
            <a:lvl4pPr marL="170501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4pPr>
            <a:lvl5pPr marL="219216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5pPr>
            <a:lvl6pPr marL="267930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6pPr>
            <a:lvl7pPr marL="316645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7pPr>
            <a:lvl8pPr marL="365360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8pPr>
            <a:lvl9pPr marL="414074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9pPr>
          </a:lstStyle>
          <a:p>
            <a:r>
              <a:rPr lang="ko-KR" altLang="en-US" dirty="0"/>
              <a:t>비전 및 전략</a:t>
            </a:r>
          </a:p>
        </p:txBody>
      </p:sp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516335"/>
              </p:ext>
            </p:extLst>
          </p:nvPr>
        </p:nvGraphicFramePr>
        <p:xfrm>
          <a:off x="5511164" y="1638201"/>
          <a:ext cx="4401332" cy="235463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01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88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전략방향</a:t>
                      </a:r>
                      <a:endParaRPr lang="ko-KR" altLang="en-US" sz="9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900" b="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추진과제</a:t>
                      </a:r>
                      <a:endParaRPr lang="ko-KR" altLang="en-US" sz="9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2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254">
                <a:tc>
                  <a:txBody>
                    <a:bodyPr/>
                    <a:lstStyle/>
                    <a:p>
                      <a:pPr marL="0" marR="0" lvl="0" indent="0" algn="l" defTabSz="9895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시장 </a:t>
                      </a:r>
                      <a:r>
                        <a:rPr lang="ko-KR" altLang="en-US" sz="900" b="1" dirty="0" err="1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선도력</a:t>
                      </a:r>
                      <a:r>
                        <a:rPr lang="ko-KR" altLang="en-US" sz="900" b="1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강화</a:t>
                      </a:r>
                    </a:p>
                  </a:txBody>
                  <a:tcPr marL="91454" marR="91454" marT="45727" marB="45727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8958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① 운용자산</a:t>
                      </a:r>
                      <a:r>
                        <a:rPr lang="en-US" altLang="ko-KR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(AUM</a:t>
                      </a:r>
                      <a:r>
                        <a:rPr lang="ko-KR" altLang="en-US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확대</a:t>
                      </a:r>
                      <a:r>
                        <a:rPr lang="en-US" altLang="ko-KR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900" dirty="0" smtClean="0"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marL="0" marR="0" lvl="0" indent="0" algn="l" defTabSz="98958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② </a:t>
                      </a:r>
                      <a:r>
                        <a:rPr lang="ko-KR" altLang="en-US" sz="900" dirty="0" err="1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리츠</a:t>
                      </a:r>
                      <a:r>
                        <a:rPr lang="ko-KR" altLang="en-US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수익률 제고</a:t>
                      </a:r>
                    </a:p>
                    <a:p>
                      <a:pPr marL="0" marR="0" lvl="0" indent="0" algn="l" defTabSz="98958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③ 정책 변화 선제적 대응 추진</a:t>
                      </a:r>
                    </a:p>
                  </a:txBody>
                  <a:tcPr marL="91454" marR="91454" marT="45727" marB="45727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254">
                <a:tc>
                  <a:txBody>
                    <a:bodyPr/>
                    <a:lstStyle/>
                    <a:p>
                      <a:pPr marL="0" marR="0" lvl="0" indent="0" algn="l" defTabSz="9895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One </a:t>
                      </a:r>
                      <a:r>
                        <a:rPr lang="en-US" altLang="ko-KR" sz="900" b="1" dirty="0" err="1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Shinhan</a:t>
                      </a:r>
                      <a:r>
                        <a:rPr lang="en-US" altLang="ko-KR" sz="900" b="1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900" b="1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협업 추진 가속화</a:t>
                      </a:r>
                    </a:p>
                  </a:txBody>
                  <a:tcPr marL="91454" marR="91454" marT="45727" marB="45727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8958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① 그룹 협업 기반 사업 추진 활성화</a:t>
                      </a:r>
                    </a:p>
                    <a:p>
                      <a:pPr marL="0" marR="0" lvl="0" indent="0" algn="l" defTabSz="98958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② 그룹 </a:t>
                      </a:r>
                      <a:r>
                        <a:rPr lang="ko-KR" altLang="en-US" sz="900" dirty="0" err="1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리츠상품</a:t>
                      </a:r>
                      <a:r>
                        <a:rPr lang="ko-KR" altLang="en-US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공급 역량 강화</a:t>
                      </a:r>
                    </a:p>
                    <a:p>
                      <a:pPr marL="0" marR="0" lvl="0" indent="0" algn="l" defTabSz="98958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③그룹 부동산 운용</a:t>
                      </a:r>
                      <a:r>
                        <a:rPr lang="en-US" altLang="ko-KR" sz="900" baseline="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·</a:t>
                      </a:r>
                      <a:r>
                        <a:rPr lang="ko-KR" altLang="en-US" sz="900" baseline="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관리 역할 확대</a:t>
                      </a:r>
                      <a:endParaRPr lang="ko-KR" altLang="en-US" sz="900" dirty="0" smtClean="0"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254">
                <a:tc>
                  <a:txBody>
                    <a:bodyPr/>
                    <a:lstStyle/>
                    <a:p>
                      <a:pPr marL="0" marR="0" lvl="0" indent="0" algn="l" defTabSz="989586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1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운영 인프라 안정성 강화</a:t>
                      </a:r>
                    </a:p>
                  </a:txBody>
                  <a:tcPr marL="91454" marR="91454" marT="45727" marB="45727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8958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① 인력 운영 안정화</a:t>
                      </a:r>
                    </a:p>
                    <a:p>
                      <a:pPr marL="0" marR="0" lvl="0" indent="0" algn="l" defTabSz="98958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② 내부 운영 시스템 고도화</a:t>
                      </a:r>
                      <a:endParaRPr lang="en-US" altLang="ko-KR" sz="900" dirty="0" smtClean="0"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  <a:p>
                      <a:pPr marL="0" marR="0" lvl="0" indent="0" algn="l" defTabSz="989586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dirty="0" smtClean="0"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③ 관계 강화를 통한 고객신뢰 구축</a:t>
                      </a:r>
                    </a:p>
                  </a:txBody>
                  <a:tcPr marL="91454" marR="91454" marT="45727" marB="45727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" name="텍스트 개체 틀 5">
            <a:extLst>
              <a:ext uri="{FF2B5EF4-FFF2-40B4-BE49-F238E27FC236}">
                <a16:creationId xmlns:a16="http://schemas.microsoft.com/office/drawing/2014/main" id="{6786DDEC-B522-4F43-B045-0EB026FC3CAA}"/>
              </a:ext>
            </a:extLst>
          </p:cNvPr>
          <p:cNvSpPr txBox="1">
            <a:spLocks/>
          </p:cNvSpPr>
          <p:nvPr/>
        </p:nvSpPr>
        <p:spPr>
          <a:xfrm>
            <a:off x="8046061" y="4431566"/>
            <a:ext cx="1863920" cy="292144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1100" dirty="0" err="1" smtClean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당기순이익</a:t>
            </a:r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            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단위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: </a:t>
            </a:r>
            <a:r>
              <a:rPr lang="ko-KR" altLang="en-US" sz="7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억원</a:t>
            </a:r>
            <a:r>
              <a:rPr lang="en-US" altLang="ko-KR" sz="700" dirty="0" smtClean="0">
                <a:solidFill>
                  <a:schemeClr val="bg1">
                    <a:lumMod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29" name="차트 28">
            <a:extLst>
              <a:ext uri="{FF2B5EF4-FFF2-40B4-BE49-F238E27FC236}">
                <a16:creationId xmlns:a16="http://schemas.microsoft.com/office/drawing/2014/main" id="{7B59B8D5-EA53-4652-931C-E850C95440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4365350"/>
              </p:ext>
            </p:extLst>
          </p:nvPr>
        </p:nvGraphicFramePr>
        <p:xfrm>
          <a:off x="8133985" y="4710280"/>
          <a:ext cx="1714321" cy="1952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147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직선 연결선 54"/>
          <p:cNvCxnSpPr/>
          <p:nvPr/>
        </p:nvCxnSpPr>
        <p:spPr>
          <a:xfrm>
            <a:off x="3618267" y="3830275"/>
            <a:ext cx="143468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75</a:t>
            </a:fld>
            <a:endParaRPr lang="ko-KR" altLang="en-US" dirty="0"/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900" y="-978462"/>
            <a:ext cx="4326673" cy="3060000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 rotWithShape="1">
          <a:blip r:embed="rId3"/>
          <a:srcRect t="9071" b="4561"/>
          <a:stretch/>
        </p:blipFill>
        <p:spPr>
          <a:xfrm>
            <a:off x="871175" y="2169501"/>
            <a:ext cx="2837044" cy="1722625"/>
          </a:xfrm>
          <a:prstGeom prst="rect">
            <a:avLst/>
          </a:prstGeom>
        </p:spPr>
      </p:pic>
      <p:graphicFrame>
        <p:nvGraphicFramePr>
          <p:cNvPr id="48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300878"/>
              </p:ext>
            </p:extLst>
          </p:nvPr>
        </p:nvGraphicFramePr>
        <p:xfrm>
          <a:off x="756995" y="4540332"/>
          <a:ext cx="4319615" cy="1931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0013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3079602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857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설립일</a:t>
                      </a:r>
                      <a:endParaRPr kumimoji="0" lang="en-US" altLang="ko-K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71530" marR="35765" marT="44200" marB="442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2017.12.18</a:t>
                      </a:r>
                      <a:endParaRPr lang="ko-KR" altLang="en-US" sz="800" b="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4151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상장일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2019.08.08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68059"/>
                  </a:ext>
                </a:extLst>
              </a:tr>
              <a:tr h="60293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투자대상 자산</a:t>
                      </a:r>
                    </a:p>
                  </a:txBody>
                  <a:tcPr marL="71530" marR="35765" marT="38372" marB="38372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판교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크래프톤타워</a:t>
                      </a:r>
                      <a:r>
                        <a:rPr lang="en-US" altLang="ko-KR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             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 -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원효로 더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프라임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타워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-</a:t>
                      </a:r>
                      <a:r>
                        <a:rPr lang="en-US" altLang="ko-KR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광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교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대일빌딩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                      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트윈시티 남산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/>
                      </a:r>
                      <a:b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</a:b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/>
                      </a:r>
                      <a:b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</a:b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-</a:t>
                      </a:r>
                      <a:r>
                        <a:rPr lang="en-US" altLang="ko-KR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L</a:t>
                      </a:r>
                      <a:r>
                        <a:rPr lang="ko-KR" altLang="en-US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타워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55963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운용자산 규모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13,580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억원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  <a:p>
                      <a:pPr marL="0" indent="0" eaLnBrk="0" fontAlgn="base" latinLnBrk="0" hangingPunct="0">
                        <a:lnSpc>
                          <a:spcPct val="15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시가총액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: 3,726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억원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(2020.12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월말 기준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500685"/>
                  </a:ext>
                </a:extLst>
              </a:tr>
              <a:tr h="24151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기타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신한리츠운용이 단독으로 수탁하여 운용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779593"/>
                  </a:ext>
                </a:extLst>
              </a:tr>
            </a:tbl>
          </a:graphicData>
        </a:graphic>
      </p:graphicFrame>
      <p:sp>
        <p:nvSpPr>
          <p:cNvPr id="54" name="텍스트 개체 틀 1"/>
          <p:cNvSpPr>
            <a:spLocks noGrp="1"/>
          </p:cNvSpPr>
          <p:nvPr>
            <p:ph type="body" idx="14"/>
          </p:nvPr>
        </p:nvSpPr>
        <p:spPr>
          <a:xfrm>
            <a:off x="3941645" y="3517182"/>
            <a:ext cx="1193256" cy="291467"/>
          </a:xfrm>
        </p:spPr>
        <p:txBody>
          <a:bodyPr>
            <a:normAutofit/>
          </a:bodyPr>
          <a:lstStyle/>
          <a:p>
            <a:pPr algn="r"/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판교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크래프톤타워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56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 txBox="1">
            <a:spLocks/>
          </p:cNvSpPr>
          <p:nvPr/>
        </p:nvSpPr>
        <p:spPr>
          <a:xfrm>
            <a:off x="630462" y="1352975"/>
            <a:ext cx="4493588" cy="291467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indent="0" defTabSz="974293" latinLnBrk="1">
              <a:lnSpc>
                <a:spcPct val="11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defRPr>
            </a:lvl1pPr>
            <a:lvl2pPr marL="73072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/>
            </a:lvl2pPr>
            <a:lvl3pPr marL="1217867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/>
            </a:lvl3pPr>
            <a:lvl4pPr marL="170501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4pPr>
            <a:lvl5pPr marL="219216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5pPr>
            <a:lvl6pPr marL="267930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6pPr>
            <a:lvl7pPr marL="3166453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7pPr>
            <a:lvl8pPr marL="3653600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8pPr>
            <a:lvl9pPr marL="4140746" indent="-243573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/>
            </a:lvl9pPr>
          </a:lstStyle>
          <a:p>
            <a:r>
              <a:rPr lang="ko-KR" altLang="en-US" dirty="0"/>
              <a:t>신한리츠운용 영업 현황</a:t>
            </a:r>
          </a:p>
        </p:txBody>
      </p:sp>
      <p:sp>
        <p:nvSpPr>
          <p:cNvPr id="58" name="텍스트 개체 틀 1"/>
          <p:cNvSpPr>
            <a:spLocks noGrp="1"/>
          </p:cNvSpPr>
          <p:nvPr>
            <p:ph type="body" idx="14"/>
          </p:nvPr>
        </p:nvSpPr>
        <p:spPr>
          <a:xfrm>
            <a:off x="630461" y="1737453"/>
            <a:ext cx="4493588" cy="291486"/>
          </a:xfrm>
        </p:spPr>
        <p:txBody>
          <a:bodyPr/>
          <a:lstStyle/>
          <a:p>
            <a:r>
              <a:rPr lang="ko-KR" altLang="en-US" dirty="0" smtClean="0"/>
              <a:t>신한리츠운용이 운용 중인 부동산투자회사 </a:t>
            </a:r>
            <a:r>
              <a:rPr lang="en-US" altLang="ko-KR" dirty="0" smtClean="0"/>
              <a:t>(REITs)</a:t>
            </a:r>
            <a:endParaRPr lang="ko-KR" altLang="en-US" dirty="0"/>
          </a:p>
        </p:txBody>
      </p:sp>
      <p:sp>
        <p:nvSpPr>
          <p:cNvPr id="60" name="텍스트 개체 틀 18"/>
          <p:cNvSpPr>
            <a:spLocks noGrp="1"/>
          </p:cNvSpPr>
          <p:nvPr>
            <p:ph type="body" idx="13"/>
          </p:nvPr>
        </p:nvSpPr>
        <p:spPr>
          <a:xfrm>
            <a:off x="630462" y="4160223"/>
            <a:ext cx="4500673" cy="291467"/>
          </a:xfrm>
        </p:spPr>
        <p:txBody>
          <a:bodyPr>
            <a:normAutofit/>
          </a:bodyPr>
          <a:lstStyle/>
          <a:p>
            <a:pPr algn="l"/>
            <a:r>
              <a:rPr lang="ko-KR" altLang="en-US" sz="1100" dirty="0" smtClean="0"/>
              <a:t>신한 알파 위탁관리 부동산 투자회사</a:t>
            </a:r>
            <a:endParaRPr lang="ko-KR" altLang="en-US" sz="11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9" name="텍스트 개체 틀 18"/>
          <p:cNvSpPr>
            <a:spLocks noGrp="1"/>
          </p:cNvSpPr>
          <p:nvPr>
            <p:ph type="body" idx="13"/>
          </p:nvPr>
        </p:nvSpPr>
        <p:spPr>
          <a:xfrm>
            <a:off x="5491001" y="1491171"/>
            <a:ext cx="4500673" cy="291467"/>
          </a:xfrm>
        </p:spPr>
        <p:txBody>
          <a:bodyPr>
            <a:normAutofit/>
          </a:bodyPr>
          <a:lstStyle/>
          <a:p>
            <a:pPr algn="l"/>
            <a:r>
              <a:rPr lang="ko-KR" altLang="en-US" sz="1100" dirty="0" smtClean="0"/>
              <a:t>신한 </a:t>
            </a:r>
            <a:r>
              <a:rPr lang="ko-KR" altLang="en-US" sz="1100" dirty="0" err="1" smtClean="0"/>
              <a:t>알파강남</a:t>
            </a:r>
            <a:r>
              <a:rPr lang="ko-KR" altLang="en-US" sz="1100" dirty="0" smtClean="0"/>
              <a:t> 위탁관리 부동산 투자회사</a:t>
            </a:r>
            <a:endParaRPr lang="ko-KR" altLang="en-US" sz="11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1" name="텍스트 개체 틀 18"/>
          <p:cNvSpPr>
            <a:spLocks noGrp="1"/>
          </p:cNvSpPr>
          <p:nvPr>
            <p:ph type="body" idx="13"/>
          </p:nvPr>
        </p:nvSpPr>
        <p:spPr>
          <a:xfrm>
            <a:off x="5491001" y="2800321"/>
            <a:ext cx="4500673" cy="291467"/>
          </a:xfrm>
        </p:spPr>
        <p:txBody>
          <a:bodyPr>
            <a:normAutofit/>
          </a:bodyPr>
          <a:lstStyle/>
          <a:p>
            <a:pPr algn="l"/>
            <a:r>
              <a:rPr lang="ko-KR" altLang="en-US" sz="1100" dirty="0" smtClean="0"/>
              <a:t>신한 </a:t>
            </a:r>
            <a:r>
              <a:rPr lang="ko-KR" altLang="en-US" sz="1100" dirty="0" err="1" smtClean="0"/>
              <a:t>호텔천안</a:t>
            </a:r>
            <a:r>
              <a:rPr lang="ko-KR" altLang="en-US" sz="1100" dirty="0" smtClean="0"/>
              <a:t> 위탁관리 부동산 투자회사</a:t>
            </a:r>
            <a:endParaRPr lang="ko-KR" altLang="en-US" sz="11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37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243364"/>
              </p:ext>
            </p:extLst>
          </p:nvPr>
        </p:nvGraphicFramePr>
        <p:xfrm>
          <a:off x="5653681" y="1827465"/>
          <a:ext cx="4192732" cy="715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8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2989143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38509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설립일</a:t>
                      </a:r>
                      <a:endParaRPr kumimoji="0" lang="en-US" altLang="ko-K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71530" marR="35765" marT="44200" marB="442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2019.04.10</a:t>
                      </a:r>
                      <a:endParaRPr lang="ko-KR" altLang="en-US" sz="800" b="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38509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투자대상 자산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-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선릉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위워크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타워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238509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운용자산 규모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1,304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억원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(2020.12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월말 기준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500685"/>
                  </a:ext>
                </a:extLst>
              </a:tr>
            </a:tbl>
          </a:graphicData>
        </a:graphic>
      </p:graphicFrame>
      <p:graphicFrame>
        <p:nvGraphicFramePr>
          <p:cNvPr id="39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843429"/>
              </p:ext>
            </p:extLst>
          </p:nvPr>
        </p:nvGraphicFramePr>
        <p:xfrm>
          <a:off x="5653681" y="3111293"/>
          <a:ext cx="4192732" cy="74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8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2989143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4756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설립일</a:t>
                      </a:r>
                      <a:endParaRPr kumimoji="0" lang="en-US" altLang="ko-K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71530" marR="35765" marT="44200" marB="442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2019.07.18</a:t>
                      </a:r>
                      <a:endParaRPr lang="ko-KR" altLang="en-US" sz="800" b="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4756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투자대상 자산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-</a:t>
                      </a:r>
                      <a:r>
                        <a:rPr lang="en-US" altLang="ko-KR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천안 </a:t>
                      </a:r>
                      <a:r>
                        <a:rPr lang="ko-KR" altLang="en-US" sz="800" kern="1200" baseline="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신라스테이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24756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운용자산 규모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818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억원</a:t>
                      </a:r>
                      <a:r>
                        <a:rPr lang="en-US" altLang="ko-KR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(2020.12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월말 기준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500685"/>
                  </a:ext>
                </a:extLst>
              </a:tr>
            </a:tbl>
          </a:graphicData>
        </a:graphic>
      </p:graphicFrame>
      <p:sp>
        <p:nvSpPr>
          <p:cNvPr id="40" name="텍스트 개체 틀 18"/>
          <p:cNvSpPr>
            <a:spLocks noGrp="1"/>
          </p:cNvSpPr>
          <p:nvPr>
            <p:ph type="body" idx="13"/>
          </p:nvPr>
        </p:nvSpPr>
        <p:spPr>
          <a:xfrm>
            <a:off x="5491001" y="4109471"/>
            <a:ext cx="4500673" cy="291467"/>
          </a:xfrm>
        </p:spPr>
        <p:txBody>
          <a:bodyPr>
            <a:normAutofit/>
          </a:bodyPr>
          <a:lstStyle/>
          <a:p>
            <a:pPr algn="l"/>
            <a:r>
              <a:rPr lang="ko-KR" altLang="en-US" sz="1100" dirty="0" smtClean="0"/>
              <a:t>신한 </a:t>
            </a:r>
            <a:r>
              <a:rPr lang="ko-KR" altLang="en-US" sz="1100" dirty="0" err="1" smtClean="0"/>
              <a:t>서부티엔디</a:t>
            </a:r>
            <a:r>
              <a:rPr lang="ko-KR" altLang="en-US" sz="1100" dirty="0" smtClean="0"/>
              <a:t> 위탁관리 부동산 투자회사</a:t>
            </a:r>
            <a:endParaRPr lang="ko-KR" altLang="en-US" sz="11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41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324519"/>
              </p:ext>
            </p:extLst>
          </p:nvPr>
        </p:nvGraphicFramePr>
        <p:xfrm>
          <a:off x="5653681" y="4422274"/>
          <a:ext cx="4192732" cy="772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8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2989143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5736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설립일</a:t>
                      </a:r>
                      <a:endParaRPr kumimoji="0" lang="en-US" altLang="ko-K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71530" marR="35765" marT="44200" marB="442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2020.01.02</a:t>
                      </a:r>
                      <a:endParaRPr lang="ko-KR" altLang="en-US" sz="800" b="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5736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투자대상 자산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-</a:t>
                      </a:r>
                      <a:r>
                        <a:rPr lang="en-US" altLang="ko-KR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인천 </a:t>
                      </a:r>
                      <a:r>
                        <a:rPr lang="ko-KR" altLang="en-US" sz="800" kern="1200" baseline="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스퀘어원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257362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운용자산 규모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4,283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억원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(2020.12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월말 기준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500685"/>
                  </a:ext>
                </a:extLst>
              </a:tr>
            </a:tbl>
          </a:graphicData>
        </a:graphic>
      </p:graphicFrame>
      <p:sp>
        <p:nvSpPr>
          <p:cNvPr id="42" name="텍스트 개체 틀 18"/>
          <p:cNvSpPr>
            <a:spLocks noGrp="1"/>
          </p:cNvSpPr>
          <p:nvPr>
            <p:ph type="body" idx="13"/>
          </p:nvPr>
        </p:nvSpPr>
        <p:spPr>
          <a:xfrm>
            <a:off x="5491001" y="5418621"/>
            <a:ext cx="4500673" cy="291467"/>
          </a:xfrm>
        </p:spPr>
        <p:txBody>
          <a:bodyPr>
            <a:normAutofit/>
          </a:bodyPr>
          <a:lstStyle/>
          <a:p>
            <a:pPr algn="l"/>
            <a:r>
              <a:rPr lang="ko-KR" altLang="en-US" sz="1100" dirty="0" smtClean="0"/>
              <a:t>신한 </a:t>
            </a:r>
            <a:r>
              <a:rPr lang="ko-KR" altLang="en-US" sz="1100" dirty="0" err="1" smtClean="0"/>
              <a:t>로지스제</a:t>
            </a:r>
            <a:r>
              <a:rPr lang="en-US" altLang="ko-KR" sz="1100" dirty="0" smtClean="0"/>
              <a:t>1</a:t>
            </a:r>
            <a:r>
              <a:rPr lang="ko-KR" altLang="en-US" sz="1100" dirty="0" smtClean="0"/>
              <a:t>호 위탁관리 부동산 투자회사</a:t>
            </a:r>
            <a:endParaRPr lang="ko-KR" altLang="en-US" sz="11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graphicFrame>
        <p:nvGraphicFramePr>
          <p:cNvPr id="44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320210"/>
              </p:ext>
            </p:extLst>
          </p:nvPr>
        </p:nvGraphicFramePr>
        <p:xfrm>
          <a:off x="5653681" y="5762660"/>
          <a:ext cx="4192732" cy="745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358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2989143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24865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설립일</a:t>
                      </a:r>
                      <a:endParaRPr kumimoji="0" lang="en-US" altLang="ko-K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71530" marR="35765" marT="44200" marB="442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2020.06.11</a:t>
                      </a:r>
                      <a:endParaRPr lang="ko-KR" altLang="en-US" sz="800" b="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24865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투자대상 자산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-</a:t>
                      </a:r>
                      <a:r>
                        <a:rPr lang="en-US" altLang="ko-KR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이천 </a:t>
                      </a:r>
                      <a:r>
                        <a:rPr lang="ko-KR" altLang="en-US" sz="800" kern="1200" baseline="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태은물류</a:t>
                      </a: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24865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운용자산 규모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654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억원</a:t>
                      </a:r>
                      <a:r>
                        <a:rPr lang="en-US" altLang="ko-KR" sz="800" kern="1200" baseline="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(2020.12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월말 기준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500685"/>
                  </a:ext>
                </a:extLst>
              </a:tr>
            </a:tbl>
          </a:graphicData>
        </a:graphic>
      </p:graphicFrame>
      <p:graphicFrame>
        <p:nvGraphicFramePr>
          <p:cNvPr id="45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797110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기준</a:t>
                      </a:r>
                      <a:r>
                        <a:rPr lang="en-US" altLang="ko-KR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29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46" latinLnBrk="0"/>
            <a:r>
              <a:rPr lang="en-US" altLang="ko-KR" dirty="0">
                <a:solidFill>
                  <a:prstClr val="white">
                    <a:lumMod val="65000"/>
                  </a:prstClr>
                </a:solidFill>
              </a:rPr>
              <a:t>FY2020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C8C3-6F37-4D2F-BAF7-EB539F32775E}" type="slidenum">
              <a:rPr lang="ko-KR" altLang="en-US" smtClean="0"/>
              <a:pPr/>
              <a:t>76</a:t>
            </a:fld>
            <a:endParaRPr lang="ko-KR" altLang="en-US" dirty="0"/>
          </a:p>
        </p:txBody>
      </p:sp>
      <p:sp>
        <p:nvSpPr>
          <p:cNvPr id="55" name="직사각형 54"/>
          <p:cNvSpPr/>
          <p:nvPr/>
        </p:nvSpPr>
        <p:spPr>
          <a:xfrm>
            <a:off x="8003473" y="295545"/>
            <a:ext cx="2179322" cy="52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119" y="335285"/>
            <a:ext cx="1148565" cy="38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텍스트 개체 틀 24"/>
          <p:cNvSpPr>
            <a:spLocks noGrp="1"/>
          </p:cNvSpPr>
          <p:nvPr>
            <p:ph type="body" idx="13"/>
          </p:nvPr>
        </p:nvSpPr>
        <p:spPr>
          <a:xfrm>
            <a:off x="625326" y="1311483"/>
            <a:ext cx="4493588" cy="291486"/>
          </a:xfrm>
        </p:spPr>
        <p:txBody>
          <a:bodyPr>
            <a:normAutofit lnSpcReduction="10000"/>
          </a:bodyPr>
          <a:lstStyle/>
          <a:p>
            <a:pPr lvl="0"/>
            <a:r>
              <a:rPr lang="ko-KR" altLang="en-US" dirty="0" smtClean="0">
                <a:solidFill>
                  <a:srgbClr val="7F7F7F"/>
                </a:solidFill>
              </a:rPr>
              <a:t>신한 </a:t>
            </a:r>
            <a:r>
              <a:rPr lang="en-US" altLang="ko-KR" dirty="0" smtClean="0">
                <a:solidFill>
                  <a:srgbClr val="7F7F7F"/>
                </a:solidFill>
              </a:rPr>
              <a:t>AI</a:t>
            </a:r>
            <a:r>
              <a:rPr lang="ko-KR" altLang="en-US" dirty="0" smtClean="0">
                <a:solidFill>
                  <a:srgbClr val="7F7F7F"/>
                </a:solidFill>
              </a:rPr>
              <a:t> </a:t>
            </a:r>
            <a:r>
              <a:rPr lang="ko-KR" altLang="en-US" dirty="0" smtClean="0"/>
              <a:t>개요</a:t>
            </a:r>
            <a:endParaRPr lang="ko-KR" altLang="en-US" sz="1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29" name="텍스트 개체 틀 33"/>
          <p:cNvSpPr>
            <a:spLocks noGrp="1"/>
          </p:cNvSpPr>
          <p:nvPr>
            <p:ph type="body" idx="14"/>
          </p:nvPr>
        </p:nvSpPr>
        <p:spPr>
          <a:xfrm>
            <a:off x="625326" y="1726423"/>
            <a:ext cx="4579749" cy="2984689"/>
          </a:xfrm>
        </p:spPr>
        <p:txBody>
          <a:bodyPr anchor="t" anchorCtr="0">
            <a:noAutofit/>
          </a:bodyPr>
          <a:lstStyle/>
          <a:p>
            <a:pPr marL="171467" indent="-171467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altLang="ko-KR" dirty="0" smtClean="0">
                <a:solidFill>
                  <a:schemeClr val="tx1"/>
                </a:solidFill>
              </a:rPr>
              <a:t>2019</a:t>
            </a:r>
            <a:r>
              <a:rPr lang="ko-KR" altLang="en-US" dirty="0" smtClean="0">
                <a:solidFill>
                  <a:schemeClr val="tx1"/>
                </a:solidFill>
              </a:rPr>
              <a:t>년 신한금융지주회사의 </a:t>
            </a:r>
            <a:r>
              <a:rPr lang="en-US" altLang="ko-KR" dirty="0" smtClean="0">
                <a:solidFill>
                  <a:schemeClr val="tx1"/>
                </a:solidFill>
              </a:rPr>
              <a:t>100% </a:t>
            </a:r>
            <a:r>
              <a:rPr lang="ko-KR" altLang="en-US" dirty="0" smtClean="0">
                <a:solidFill>
                  <a:schemeClr val="tx1"/>
                </a:solidFill>
              </a:rPr>
              <a:t>출자로 설립된 국내 금융지주회사</a:t>
            </a:r>
            <a:r>
              <a:rPr lang="en-US" altLang="ko-KR" dirty="0" smtClean="0">
                <a:solidFill>
                  <a:schemeClr val="tx1"/>
                </a:solidFill>
              </a:rPr>
              <a:t/>
            </a:r>
            <a:br>
              <a:rPr lang="en-US" altLang="ko-KR" dirty="0" smtClean="0">
                <a:solidFill>
                  <a:schemeClr val="tx1"/>
                </a:solidFill>
              </a:rPr>
            </a:br>
            <a:r>
              <a:rPr lang="ko-KR" altLang="en-US" dirty="0" smtClean="0">
                <a:solidFill>
                  <a:schemeClr val="tx1"/>
                </a:solidFill>
              </a:rPr>
              <a:t>최초의 인공지능</a:t>
            </a:r>
            <a:r>
              <a:rPr lang="en-US" altLang="ko-KR" dirty="0" smtClean="0">
                <a:solidFill>
                  <a:schemeClr val="tx1"/>
                </a:solidFill>
              </a:rPr>
              <a:t>(AI)</a:t>
            </a:r>
            <a:r>
              <a:rPr lang="ko-KR" altLang="en-US" dirty="0" smtClean="0">
                <a:solidFill>
                  <a:schemeClr val="tx1"/>
                </a:solidFill>
              </a:rPr>
              <a:t> 전문회사입니다</a:t>
            </a:r>
            <a:r>
              <a:rPr lang="en-US" altLang="ko-KR" dirty="0" smtClean="0">
                <a:solidFill>
                  <a:schemeClr val="tx1"/>
                </a:solidFill>
              </a:rPr>
              <a:t>. 2019</a:t>
            </a:r>
            <a:r>
              <a:rPr lang="ko-KR" altLang="en-US" dirty="0" smtClean="0">
                <a:solidFill>
                  <a:schemeClr val="tx1"/>
                </a:solidFill>
              </a:rPr>
              <a:t>년 </a:t>
            </a:r>
            <a:r>
              <a:rPr lang="en-US" altLang="ko-KR" dirty="0" smtClean="0">
                <a:solidFill>
                  <a:schemeClr val="tx1"/>
                </a:solidFill>
              </a:rPr>
              <a:t>7</a:t>
            </a:r>
            <a:r>
              <a:rPr lang="ko-KR" altLang="en-US" dirty="0" smtClean="0">
                <a:solidFill>
                  <a:schemeClr val="tx1"/>
                </a:solidFill>
              </a:rPr>
              <a:t>월 자본시장과 금융투자업법에 관한 법률에 의거 </a:t>
            </a:r>
            <a:r>
              <a:rPr lang="ko-KR" altLang="en-US" dirty="0" err="1" smtClean="0">
                <a:solidFill>
                  <a:schemeClr val="tx1"/>
                </a:solidFill>
              </a:rPr>
              <a:t>투자자문업</a:t>
            </a:r>
            <a:r>
              <a:rPr lang="en-US" altLang="ko-KR" dirty="0" smtClean="0">
                <a:solidFill>
                  <a:schemeClr val="tx1"/>
                </a:solidFill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</a:rPr>
              <a:t>등록을 완료하였으며</a:t>
            </a:r>
            <a:r>
              <a:rPr lang="en-US" altLang="ko-KR" dirty="0" smtClean="0">
                <a:solidFill>
                  <a:schemeClr val="tx1"/>
                </a:solidFill>
              </a:rPr>
              <a:t>,</a:t>
            </a:r>
            <a:r>
              <a:rPr lang="ko-KR" altLang="en-US" dirty="0" smtClean="0">
                <a:solidFill>
                  <a:schemeClr val="tx1"/>
                </a:solidFill>
              </a:rPr>
              <a:t> 금융의 다양한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ko-KR" altLang="en-US" dirty="0" smtClean="0">
                <a:solidFill>
                  <a:schemeClr val="tx1"/>
                </a:solidFill>
              </a:rPr>
              <a:t>영역에 인공지능을 접목한 사업확장을 추진하고 있습니다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sz="500" dirty="0">
                <a:solidFill>
                  <a:schemeClr val="tx1"/>
                </a:solidFill>
              </a:rPr>
              <a:t/>
            </a:r>
            <a:br>
              <a:rPr lang="en-US" altLang="ko-KR" sz="500" dirty="0">
                <a:solidFill>
                  <a:schemeClr val="tx1"/>
                </a:solidFill>
              </a:rPr>
            </a:b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  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설립일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그룹사 편입일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): 2019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년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7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월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31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일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altLang="ko-KR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  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자본총계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: 429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억원</a:t>
            </a:r>
            <a:endParaRPr lang="en-US" altLang="ko-KR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     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업종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: 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투자자문업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응용 소프트웨어 개발 및 공급업</a:t>
            </a:r>
            <a:endParaRPr lang="en-US" altLang="ko-KR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ko-KR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     </a:t>
            </a:r>
            <a:r>
              <a:rPr lang="ko-KR" altLang="en-US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연혁</a:t>
            </a:r>
            <a:endParaRPr lang="en-US" altLang="ko-KR" dirty="0" smtClean="0">
              <a:solidFill>
                <a:schemeClr val="accent1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</a:pP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0" name="텍스트 개체 틀 36"/>
          <p:cNvSpPr>
            <a:spLocks noGrp="1"/>
          </p:cNvSpPr>
          <p:nvPr>
            <p:ph type="body" idx="15"/>
          </p:nvPr>
        </p:nvSpPr>
        <p:spPr>
          <a:xfrm>
            <a:off x="5395049" y="1311483"/>
            <a:ext cx="4493588" cy="291486"/>
          </a:xfrm>
        </p:spPr>
        <p:txBody>
          <a:bodyPr>
            <a:normAutofit lnSpcReduction="10000"/>
          </a:bodyPr>
          <a:lstStyle/>
          <a:p>
            <a:r>
              <a:rPr lang="ko-KR" altLang="en-US" dirty="0" smtClean="0"/>
              <a:t>영업 현황</a:t>
            </a:r>
            <a:endParaRPr lang="ko-KR" altLang="en-US" sz="1000" dirty="0"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</p:txBody>
      </p:sp>
      <p:sp>
        <p:nvSpPr>
          <p:cNvPr id="31" name="텍스트 개체 틀 33"/>
          <p:cNvSpPr txBox="1">
            <a:spLocks/>
          </p:cNvSpPr>
          <p:nvPr/>
        </p:nvSpPr>
        <p:spPr>
          <a:xfrm>
            <a:off x="5395049" y="1726422"/>
            <a:ext cx="4493588" cy="1117822"/>
          </a:xfrm>
          <a:prstGeom prst="rect">
            <a:avLst/>
          </a:prstGeom>
        </p:spPr>
        <p:txBody>
          <a:bodyPr vert="horz" lIns="91454" tIns="45727" rIns="91454" bIns="45727" rtlCol="0" anchor="t" anchorCtr="0">
            <a:noAutofit/>
          </a:bodyPr>
          <a:lstStyle>
            <a:lvl1pPr marL="171450" indent="-171450" defTabSz="974293" latinLnBrk="1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  <a:defRPr sz="1100" b="0">
                <a:latin typeface="원신한 Medium" panose="020B0603000000000000" pitchFamily="50" charset="-127"/>
                <a:ea typeface="원신한 Medium" panose="020B0603000000000000" pitchFamily="50" charset="-127"/>
              </a:defRPr>
            </a:lvl1pPr>
            <a:lvl2pPr marL="487147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/>
            </a:lvl2pPr>
            <a:lvl3pPr marL="97429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/>
            </a:lvl3pPr>
            <a:lvl4pPr marL="146144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4pPr>
            <a:lvl5pPr marL="194858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5pPr>
            <a:lvl6pPr marL="243573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6pPr>
            <a:lvl7pPr marL="2922880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7pPr>
            <a:lvl8pPr marL="3410026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8pPr>
            <a:lvl9pPr marL="3897173" indent="0" defTabSz="974293" latinLnBrk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/>
            </a:lvl9pPr>
          </a:lstStyle>
          <a:p>
            <a:r>
              <a:rPr lang="ko-KR" altLang="en-US" dirty="0" smtClean="0"/>
              <a:t>신한금융그룹내 </a:t>
            </a:r>
            <a:r>
              <a:rPr lang="ko-KR" altLang="en-US" dirty="0" err="1" smtClean="0"/>
              <a:t>그룹사를</a:t>
            </a:r>
            <a:r>
              <a:rPr lang="ko-KR" altLang="en-US" dirty="0" smtClean="0"/>
              <a:t> 대상으로 인공지능 투자자문 </a:t>
            </a:r>
            <a:r>
              <a:rPr lang="ko-KR" altLang="en-US" dirty="0"/>
              <a:t>플랫폼 </a:t>
            </a:r>
            <a:r>
              <a:rPr lang="en-US" altLang="ko-KR" dirty="0"/>
              <a:t>NEO</a:t>
            </a:r>
            <a:r>
              <a:rPr lang="ko-KR" altLang="en-US" dirty="0"/>
              <a:t>를 </a:t>
            </a:r>
            <a:r>
              <a:rPr lang="ko-KR" altLang="en-US" dirty="0" err="1" smtClean="0"/>
              <a:t>기반으로한</a:t>
            </a:r>
            <a:r>
              <a:rPr lang="ko-KR" altLang="en-US" dirty="0" smtClean="0"/>
              <a:t> 투자자문 서비스와</a:t>
            </a:r>
            <a:r>
              <a:rPr lang="en-US" altLang="ko-KR" dirty="0" smtClean="0"/>
              <a:t> </a:t>
            </a:r>
            <a:r>
              <a:rPr lang="ko-KR" altLang="en-US" dirty="0" smtClean="0"/>
              <a:t>시장리스크를 사전에 예측</a:t>
            </a:r>
            <a:r>
              <a:rPr lang="en-US" altLang="ko-KR" dirty="0" smtClean="0"/>
              <a:t>·</a:t>
            </a:r>
            <a:r>
              <a:rPr lang="ko-KR" altLang="en-US" dirty="0" smtClean="0"/>
              <a:t>관리할 수 있도록 지원하는 </a:t>
            </a:r>
            <a:r>
              <a:rPr lang="ko-KR" altLang="en-US" dirty="0" err="1" smtClean="0"/>
              <a:t>마켓워닝시스템을</a:t>
            </a:r>
            <a:r>
              <a:rPr lang="ko-KR" altLang="en-US" dirty="0" smtClean="0"/>
              <a:t> 제공하고 있습니다</a:t>
            </a:r>
            <a:r>
              <a:rPr lang="en-US" altLang="ko-KR" dirty="0" smtClean="0"/>
              <a:t>.</a:t>
            </a:r>
            <a:r>
              <a:rPr lang="ko-KR" altLang="en-US" dirty="0" smtClean="0"/>
              <a:t> 향후 금융가치사슬 혁신을 위해 </a:t>
            </a:r>
            <a:r>
              <a:rPr lang="en-US" altLang="ko-KR" dirty="0" smtClean="0"/>
              <a:t>AI </a:t>
            </a:r>
            <a:r>
              <a:rPr lang="ko-KR" altLang="en-US" dirty="0" err="1" smtClean="0"/>
              <a:t>활용영역을</a:t>
            </a:r>
            <a:r>
              <a:rPr lang="ko-KR" altLang="en-US" dirty="0" smtClean="0"/>
              <a:t> 지속적으로 확대해 나갈 계획입니다</a:t>
            </a:r>
            <a:r>
              <a:rPr lang="en-US" altLang="ko-KR" dirty="0" smtClean="0"/>
              <a:t>.</a:t>
            </a:r>
            <a:endParaRPr lang="en-US" altLang="ko-KR" sz="100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ko-KR" altLang="en-US" u="sng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신한</a:t>
            </a:r>
            <a:r>
              <a:rPr lang="en-US" altLang="ko-KR" u="sng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AI </a:t>
            </a:r>
            <a:r>
              <a:rPr lang="ko-KR" altLang="en-US" u="sng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사업추진 현황</a:t>
            </a:r>
            <a:endParaRPr lang="en-US" altLang="ko-KR" u="sng" dirty="0"/>
          </a:p>
        </p:txBody>
      </p:sp>
      <p:graphicFrame>
        <p:nvGraphicFramePr>
          <p:cNvPr id="32" name="표 31"/>
          <p:cNvGraphicFramePr>
            <a:graphicFrameLocks noGrp="1"/>
          </p:cNvGraphicFramePr>
          <p:nvPr>
            <p:extLst/>
          </p:nvPr>
        </p:nvGraphicFramePr>
        <p:xfrm>
          <a:off x="943230" y="3942457"/>
          <a:ext cx="3943939" cy="2654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2313">
                  <a:extLst>
                    <a:ext uri="{9D8B030D-6E8A-4147-A177-3AD203B41FA5}">
                      <a16:colId xmlns:a16="http://schemas.microsoft.com/office/drawing/2014/main" val="3366555984"/>
                    </a:ext>
                  </a:extLst>
                </a:gridCol>
                <a:gridCol w="3011626">
                  <a:extLst>
                    <a:ext uri="{9D8B030D-6E8A-4147-A177-3AD203B41FA5}">
                      <a16:colId xmlns:a16="http://schemas.microsoft.com/office/drawing/2014/main" val="1393992116"/>
                    </a:ext>
                  </a:extLst>
                </a:gridCol>
              </a:tblGrid>
              <a:tr h="31786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’18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12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법인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설립 및 자회사 편입 결의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지주 이사회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26019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299670"/>
                  </a:ext>
                </a:extLst>
              </a:tr>
              <a:tr h="31786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’19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법인 설립 등기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초기 자본금 출자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억원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26019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367822"/>
                  </a:ext>
                </a:extLst>
              </a:tr>
              <a:tr h="42899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’19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7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금융위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 투자자문업 인가 등록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(31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日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)</a:t>
                      </a:r>
                    </a:p>
                    <a:p>
                      <a:pPr marL="171450" indent="-171450" algn="l" latinLnBrk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  <a:sym typeface="Wingdings" panose="05000000000000000000" pitchFamily="2" charset="2"/>
                        </a:rPr>
                        <a:t>신한금융그룹 자회사 정식 편입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(31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日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)</a:t>
                      </a:r>
                      <a:endParaRPr lang="ko-KR" altLang="en-US" sz="11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26019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402527"/>
                  </a:ext>
                </a:extLst>
              </a:tr>
              <a:tr h="31786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’19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8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자본금 증액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억원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 420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억원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) (6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日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sym typeface="Wingdings" panose="05000000000000000000" pitchFamily="2" charset="2"/>
                        </a:rPr>
                        <a:t>)</a:t>
                      </a:r>
                    </a:p>
                  </a:txBody>
                  <a:tcPr marL="126019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9433561"/>
                  </a:ext>
                </a:extLst>
              </a:tr>
              <a:tr h="317867">
                <a:tc>
                  <a:txBody>
                    <a:bodyPr/>
                    <a:lstStyle/>
                    <a:p>
                      <a:pPr marL="0" marR="0" lvl="0" indent="0" algn="ctr" defTabSz="97439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’19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</a:t>
                      </a:r>
                    </a:p>
                  </a:txBody>
                  <a:tcPr marL="91454" marR="91454" marT="45727" marB="4572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7439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AI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대외 출범식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(3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日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11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26019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584584"/>
                  </a:ext>
                </a:extLst>
              </a:tr>
              <a:tr h="31786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‘20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AI 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자문 투자상품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2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종 출시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(28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日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11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26019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329605"/>
                  </a:ext>
                </a:extLst>
              </a:tr>
              <a:tr h="31786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’20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9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마켓워닝시스템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 서비스 개시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(1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日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11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26019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246771"/>
                  </a:ext>
                </a:extLst>
              </a:tr>
              <a:tr h="317867"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  <a:spcAft>
                          <a:spcPts val="300"/>
                        </a:spcAft>
                      </a:pP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‘20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월</a:t>
                      </a:r>
                      <a:endParaRPr lang="ko-KR" altLang="en-US" sz="1100" b="0" dirty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91454" marR="91454" marT="45727" marB="4572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신한자산운용 투자일임재산 자문 계약 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(14</a:t>
                      </a:r>
                      <a:r>
                        <a:rPr lang="ko-KR" altLang="en-US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日</a:t>
                      </a:r>
                      <a:r>
                        <a:rPr lang="en-US" altLang="ko-KR" sz="1100" b="0" baseline="0" dirty="0" smtClean="0">
                          <a:solidFill>
                            <a:schemeClr val="tx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ko-KR" altLang="en-US" sz="1100" b="0" dirty="0" smtClean="0">
                        <a:solidFill>
                          <a:schemeClr val="tx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126019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938904"/>
                  </a:ext>
                </a:extLst>
              </a:tr>
            </a:tbl>
          </a:graphicData>
        </a:graphic>
      </p:graphicFrame>
      <p:pic>
        <p:nvPicPr>
          <p:cNvPr id="21" name="그림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421" y="3222377"/>
            <a:ext cx="3600000" cy="35363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graphicFrame>
        <p:nvGraphicFramePr>
          <p:cNvPr id="15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505759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645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 bwMode="gray">
          <a:xfrm>
            <a:off x="6103069" y="1521893"/>
            <a:ext cx="3810627" cy="17687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14" name="직사각형 13"/>
          <p:cNvSpPr/>
          <p:nvPr/>
        </p:nvSpPr>
        <p:spPr bwMode="gray">
          <a:xfrm rot="5400000">
            <a:off x="5037781" y="-594688"/>
            <a:ext cx="672275" cy="9342902"/>
          </a:xfrm>
          <a:prstGeom prst="rect">
            <a:avLst/>
          </a:prstGeom>
          <a:solidFill>
            <a:srgbClr val="F3F6FB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5" name="제목 4">
            <a:extLst>
              <a:ext uri="{FF2B5EF4-FFF2-40B4-BE49-F238E27FC236}">
                <a16:creationId xmlns:a16="http://schemas.microsoft.com/office/drawing/2014/main" id="{375CB5E8-6C79-44E3-B492-68DFACA1A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현황</a:t>
            </a: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5327" y="1348584"/>
            <a:ext cx="4493588" cy="291467"/>
          </a:xfrm>
        </p:spPr>
        <p:txBody>
          <a:bodyPr>
            <a:normAutofit lnSpcReduction="10000"/>
          </a:bodyPr>
          <a:lstStyle/>
          <a:p>
            <a:r>
              <a:rPr lang="ko-KR" altLang="en-US" dirty="0">
                <a:solidFill>
                  <a:srgbClr val="7F7F7F"/>
                </a:solidFill>
              </a:rPr>
              <a:t>신한벤처투자</a:t>
            </a:r>
            <a:r>
              <a:rPr lang="ko-KR" altLang="en-US" dirty="0"/>
              <a:t> 개요</a:t>
            </a:r>
          </a:p>
        </p:txBody>
      </p:sp>
      <p:graphicFrame>
        <p:nvGraphicFramePr>
          <p:cNvPr id="53" name="표 11">
            <a:extLst>
              <a:ext uri="{FF2B5EF4-FFF2-40B4-BE49-F238E27FC236}">
                <a16:creationId xmlns:a16="http://schemas.microsoft.com/office/drawing/2014/main" id="{71489E47-1C74-449A-9BF3-14900C107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02028"/>
              </p:ext>
            </p:extLst>
          </p:nvPr>
        </p:nvGraphicFramePr>
        <p:xfrm>
          <a:off x="6319093" y="1350169"/>
          <a:ext cx="3726278" cy="1886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1566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5768"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운용업력</a:t>
                      </a:r>
                      <a:endParaRPr kumimoji="0" lang="en-US" altLang="ko-K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en-US" altLang="ko-KR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21</a:t>
                      </a:r>
                      <a:r>
                        <a:rPr kumimoji="0" lang="ko-KR" altLang="en-US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년</a:t>
                      </a:r>
                      <a:r>
                        <a:rPr kumimoji="0" lang="ko-KR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 </a:t>
                      </a:r>
                      <a:endParaRPr kumimoji="0" lang="ko-KR" alt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28E"/>
                        </a:solidFill>
                        <a:effectLst/>
                        <a:uLnTx/>
                        <a:uFillTx/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대표이사</a:t>
                      </a:r>
                      <a:endParaRPr kumimoji="0" lang="en-US" altLang="ko-K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Wingdings 2" panose="05020102010507070707" pitchFamily="18" charset="2"/>
                        <a:buNone/>
                        <a:tabLst/>
                        <a:defRPr/>
                      </a:pPr>
                      <a:r>
                        <a:rPr kumimoji="0" lang="ko-KR" alt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이 동 </a:t>
                      </a:r>
                      <a:r>
                        <a:rPr kumimoji="0" lang="ko-KR" alt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현</a:t>
                      </a:r>
                      <a:r>
                        <a:rPr kumimoji="0" lang="ko-KR" alt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428E"/>
                          </a:solidFill>
                          <a:effectLst/>
                          <a:uLnTx/>
                          <a:uFillTx/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 </a:t>
                      </a:r>
                      <a:endParaRPr kumimoji="0" lang="ko-KR" alt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428E"/>
                        </a:solidFill>
                        <a:effectLst/>
                        <a:uLnTx/>
                        <a:uFillTx/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0" marR="0" marT="45727" marB="45727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1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ko-KR" altLang="en-US" sz="900" b="0" dirty="0">
                          <a:solidFill>
                            <a:schemeClr val="tx1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누적 펀드결성 및 투자회사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700"/>
                        </a:spcAft>
                      </a:pPr>
                      <a:r>
                        <a:rPr lang="en-US" altLang="ko-KR" sz="2400" b="0" dirty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30</a:t>
                      </a:r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개 펀드</a:t>
                      </a:r>
                      <a:r>
                        <a:rPr lang="en-US" altLang="ko-KR" sz="2400" b="0" dirty="0">
                          <a:solidFill>
                            <a:srgbClr val="EAB776"/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, 370</a:t>
                      </a:r>
                      <a:r>
                        <a:rPr kumimoji="0" lang="ko-KR" altLang="en-US" sz="9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개 회사</a:t>
                      </a:r>
                      <a:endParaRPr kumimoji="0" lang="en-US" altLang="ko-KR" sz="9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EAB776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누적 </a:t>
                      </a: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AUM</a:t>
                      </a:r>
                      <a:r>
                        <a:rPr kumimoji="0" lang="ko-KR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(</a:t>
                      </a:r>
                      <a:r>
                        <a:rPr kumimoji="0" lang="ko-KR" altLang="en-US" sz="9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약정액</a:t>
                      </a:r>
                      <a:r>
                        <a:rPr kumimoji="0" lang="ko-KR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기준</a:t>
                      </a: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)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l" defTabSz="97429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약</a:t>
                      </a:r>
                      <a:r>
                        <a:rPr kumimoji="0" lang="ko-KR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</a:t>
                      </a:r>
                      <a:r>
                        <a:rPr kumimoji="0" lang="en-US" altLang="ko-KR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1.8 </a:t>
                      </a:r>
                      <a:r>
                        <a:rPr kumimoji="0" lang="ko-KR" alt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AB776"/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kumimoji="0" lang="en-US" altLang="ko-KR" sz="9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EAB776"/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45727" marB="45727" anchor="b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graphicFrame>
        <p:nvGraphicFramePr>
          <p:cNvPr id="32" name="표 11">
            <a:extLst>
              <a:ext uri="{FF2B5EF4-FFF2-40B4-BE49-F238E27FC236}">
                <a16:creationId xmlns:a16="http://schemas.microsoft.com/office/drawing/2014/main" id="{BF85C6DD-C671-48D3-B7B7-03B3FCF54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73980"/>
              </p:ext>
            </p:extLst>
          </p:nvPr>
        </p:nvGraphicFramePr>
        <p:xfrm>
          <a:off x="8946635" y="892597"/>
          <a:ext cx="1404906" cy="432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06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</a:tblGrid>
              <a:tr h="432745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500"/>
                        </a:spcAft>
                      </a:pP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(2020</a:t>
                      </a:r>
                      <a:r>
                        <a:rPr lang="ko-KR" altLang="en-US" sz="900" b="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년말 </a:t>
                      </a:r>
                      <a:r>
                        <a:rPr lang="ko-KR" altLang="en-US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기준</a:t>
                      </a:r>
                      <a:r>
                        <a:rPr lang="en-US" altLang="ko-KR" sz="900" b="0" baseline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)</a:t>
                      </a:r>
                      <a:endParaRPr lang="en-US" altLang="ko-KR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36005" marB="36005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612805"/>
                  </a:ext>
                </a:extLst>
              </a:tr>
            </a:tbl>
          </a:graphicData>
        </a:graphic>
      </p:graphicFrame>
      <p:sp>
        <p:nvSpPr>
          <p:cNvPr id="34" name="텍스트 개체 틀 5">
            <a:extLst>
              <a:ext uri="{FF2B5EF4-FFF2-40B4-BE49-F238E27FC236}">
                <a16:creationId xmlns:a16="http://schemas.microsoft.com/office/drawing/2014/main" id="{B2A00EFC-D44B-4504-8AFA-7A0C06B670CA}"/>
              </a:ext>
            </a:extLst>
          </p:cNvPr>
          <p:cNvSpPr txBox="1">
            <a:spLocks/>
          </p:cNvSpPr>
          <p:nvPr/>
        </p:nvSpPr>
        <p:spPr>
          <a:xfrm>
            <a:off x="663873" y="3510409"/>
            <a:ext cx="4502187" cy="292144"/>
          </a:xfrm>
          <a:prstGeom prst="rect">
            <a:avLst/>
          </a:prstGeom>
        </p:spPr>
        <p:txBody>
          <a:bodyPr vert="horz" lIns="91454" tIns="45727" rIns="91454" bIns="45727" rtlCol="0">
            <a:noAutofit/>
          </a:bodyPr>
          <a:lstStyle>
            <a:lvl1pPr marL="243573" indent="-243573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Char char="•"/>
              <a:defRPr sz="29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72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867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501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216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7930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66453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600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0746" indent="-243573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1200" dirty="0">
                <a:solidFill>
                  <a:srgbClr val="00428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주요 연혁</a:t>
            </a:r>
          </a:p>
        </p:txBody>
      </p:sp>
      <p:sp>
        <p:nvSpPr>
          <p:cNvPr id="38" name="텍스트 개체 틀 8">
            <a:extLst>
              <a:ext uri="{FF2B5EF4-FFF2-40B4-BE49-F238E27FC236}">
                <a16:creationId xmlns:a16="http://schemas.microsoft.com/office/drawing/2014/main" id="{3F14FB5F-8288-4DA0-850A-58C41BAFAD8E}"/>
              </a:ext>
            </a:extLst>
          </p:cNvPr>
          <p:cNvSpPr txBox="1">
            <a:spLocks/>
          </p:cNvSpPr>
          <p:nvPr/>
        </p:nvSpPr>
        <p:spPr>
          <a:xfrm>
            <a:off x="6089392" y="3510409"/>
            <a:ext cx="3830101" cy="29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74390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 b="0" kern="12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defRPr>
            </a:lvl1pPr>
            <a:lvl2pPr marL="48719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390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586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781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97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3172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367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563" indent="0" algn="l" defTabSz="974390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" dirty="0">
                <a:ea typeface="원신한 Medium" panose="020B0603000000000000" pitchFamily="50" charset="-127"/>
              </a:rPr>
              <a:t>주요 재무 현황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45571CF-D4E5-4B4B-B95A-4A10011DB9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08" y="306192"/>
            <a:ext cx="1736776" cy="45752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 bwMode="gray">
          <a:xfrm>
            <a:off x="5094957" y="1206153"/>
            <a:ext cx="504961" cy="2772308"/>
          </a:xfrm>
          <a:prstGeom prst="rect">
            <a:avLst/>
          </a:prstGeom>
          <a:solidFill>
            <a:srgbClr val="F3F6FB"/>
          </a:solidFill>
          <a:ln>
            <a:noFill/>
          </a:ln>
          <a:effectLst/>
        </p:spPr>
        <p:txBody>
          <a:bodyPr lIns="45440" tIns="45440" rIns="45440" bIns="45440" rtlCol="0" anchor="ctr"/>
          <a:lstStyle/>
          <a:p>
            <a:pPr algn="ctr" defTabSz="908794" latinLnBrk="0">
              <a:spcAft>
                <a:spcPts val="300"/>
              </a:spcAft>
            </a:pPr>
            <a:endParaRPr lang="ko-KR" altLang="en-US" sz="1100" kern="0" dirty="0" smtClean="0">
              <a:solidFill>
                <a:srgbClr val="FFFFFF"/>
              </a:solidFill>
              <a:latin typeface="원신한 Bold" pitchFamily="50" charset="-127"/>
              <a:ea typeface="원신한 Bold" pitchFamily="50" charset="-127"/>
              <a:cs typeface="Arial" pitchFamily="34" charset="0"/>
            </a:endParaRPr>
          </a:p>
        </p:txBody>
      </p:sp>
      <p:sp>
        <p:nvSpPr>
          <p:cNvPr id="45" name="텍스트 개체 틀 6">
            <a:extLst>
              <a:ext uri="{FF2B5EF4-FFF2-40B4-BE49-F238E27FC236}">
                <a16:creationId xmlns:a16="http://schemas.microsoft.com/office/drawing/2014/main" id="{371FA155-4633-475D-9EA1-7BF7FD69DEAD}"/>
              </a:ext>
            </a:extLst>
          </p:cNvPr>
          <p:cNvSpPr txBox="1">
            <a:spLocks/>
          </p:cNvSpPr>
          <p:nvPr/>
        </p:nvSpPr>
        <p:spPr>
          <a:xfrm>
            <a:off x="708269" y="1475713"/>
            <a:ext cx="5394800" cy="2029023"/>
          </a:xfrm>
          <a:prstGeom prst="rect">
            <a:avLst/>
          </a:prstGeom>
        </p:spPr>
        <p:txBody>
          <a:bodyPr vert="horz" lIns="91454" tIns="45727" rIns="91454" bIns="45727" rtlCol="0" anchor="ctr">
            <a:noAutofit/>
          </a:bodyPr>
          <a:lstStyle>
            <a:lvl1pPr marL="0" indent="0" algn="l" defTabSz="974293" rtl="0" eaLnBrk="1" latinLnBrk="1" hangingPunct="1">
              <a:lnSpc>
                <a:spcPct val="90000"/>
              </a:lnSpc>
              <a:spcBef>
                <a:spcPts val="1066"/>
              </a:spcBef>
              <a:buFont typeface="Arial" panose="020B0604020202020204" pitchFamily="34" charset="0"/>
              <a:buNone/>
              <a:defRPr sz="1500" b="0" kern="1200">
                <a:solidFill>
                  <a:srgbClr val="00428E"/>
                </a:solidFill>
                <a:latin typeface="원신한 Bold" panose="020B0803000000000000" pitchFamily="50" charset="-127"/>
                <a:ea typeface="원신한 Bold" panose="020B0803000000000000" pitchFamily="50" charset="-127"/>
                <a:cs typeface="+mn-cs"/>
              </a:defRPr>
            </a:lvl1pPr>
            <a:lvl2pPr marL="487147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213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429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91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144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858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573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22880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0026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97173" indent="0" algn="l" defTabSz="974293" rtl="0" eaLnBrk="1" latinLnBrk="1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None/>
              <a:defRPr sz="17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2000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4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월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일에 중소기업창업지원을 목적으로 하는 </a:t>
            </a:r>
            <a:r>
              <a:rPr lang="ko-KR" altLang="en-US" sz="1050" dirty="0" err="1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네오플럭스캐피탈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주식회사로 </a:t>
            </a:r>
            <a:r>
              <a:rPr lang="en-US" altLang="ko-KR" sz="1050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ko-KR" altLang="en-US" sz="1050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설립되었으며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,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2020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9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월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29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일자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(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)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신한금융지주회사가 인수하여 </a:t>
            </a:r>
            <a:r>
              <a:rPr lang="en-US" altLang="ko-KR" sz="1050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r>
              <a:rPr lang="en-US" altLang="ko-KR" sz="1050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2021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년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월 </a:t>
            </a:r>
            <a:r>
              <a:rPr lang="en-US" altLang="ko-KR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11</a:t>
            </a:r>
            <a:r>
              <a:rPr lang="ko-KR" altLang="en-US" sz="1050" dirty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일자 상호를 주식회사 신한벤처투자로 </a:t>
            </a:r>
            <a:r>
              <a:rPr lang="ko-KR" altLang="en-US" sz="1050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변경하였습니다</a:t>
            </a:r>
            <a:r>
              <a:rPr lang="en-US" altLang="ko-KR" sz="1050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/>
            </a:r>
            <a:br>
              <a:rPr lang="en-US" altLang="ko-KR" sz="1050" dirty="0" smtClean="0">
                <a:solidFill>
                  <a:schemeClr val="tx1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</a:br>
            <a:endParaRPr lang="en-US" altLang="ko-KR" sz="500" dirty="0">
              <a:solidFill>
                <a:schemeClr val="tx1"/>
              </a:solidFill>
              <a:latin typeface="원신한 Light" panose="020B0303000000000000" pitchFamily="50" charset="-127"/>
              <a:ea typeface="원신한 Light" panose="020B0303000000000000" pitchFamily="50" charset="-127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ko-KR" altLang="en-US" sz="1050" b="1" dirty="0">
                <a:solidFill>
                  <a:srgbClr val="0083CD"/>
                </a:solidFill>
                <a:ea typeface="원신한 Light" panose="020B0303000000000000" pitchFamily="50" charset="-127"/>
              </a:rPr>
              <a:t>중소</a:t>
            </a:r>
            <a:r>
              <a:rPr lang="en-US" altLang="ko-KR" sz="1050" b="1" dirty="0">
                <a:solidFill>
                  <a:srgbClr val="0083CD"/>
                </a:solidFill>
                <a:ea typeface="원신한 Light" panose="020B0303000000000000" pitchFamily="50" charset="-127"/>
              </a:rPr>
              <a:t>,</a:t>
            </a:r>
            <a:r>
              <a:rPr lang="ko-KR" altLang="en-US" sz="1050" b="1" dirty="0">
                <a:solidFill>
                  <a:srgbClr val="0083CD"/>
                </a:solidFill>
                <a:ea typeface="원신한 Light" panose="020B0303000000000000" pitchFamily="50" charset="-127"/>
              </a:rPr>
              <a:t>벤처기업에 대한 투자금융을 제공하는 </a:t>
            </a:r>
            <a:r>
              <a:rPr lang="ko-KR" altLang="en-US" sz="1050" b="1" dirty="0" err="1">
                <a:solidFill>
                  <a:srgbClr val="0083CD"/>
                </a:solidFill>
                <a:ea typeface="원신한 Light" panose="020B0303000000000000" pitchFamily="50" charset="-127"/>
              </a:rPr>
              <a:t>벤처캐피탈</a:t>
            </a:r>
            <a:r>
              <a:rPr lang="en-US" altLang="ko-KR" sz="1050" b="1" dirty="0">
                <a:solidFill>
                  <a:srgbClr val="0083CD"/>
                </a:solidFill>
                <a:ea typeface="원신한 Light" panose="020B0303000000000000" pitchFamily="50" charset="-127"/>
              </a:rPr>
              <a:t>(Venture Capital, VC)</a:t>
            </a:r>
            <a:r>
              <a:rPr lang="ko-KR" altLang="en-US" sz="1050" dirty="0">
                <a:solidFill>
                  <a:schemeClr val="tx1"/>
                </a:solidFill>
                <a:ea typeface="원신한 Light" panose="020B0303000000000000" pitchFamily="50" charset="-127"/>
              </a:rPr>
              <a:t>로 </a:t>
            </a:r>
            <a:r>
              <a:rPr lang="en-US" altLang="ko-KR" sz="1050" dirty="0" smtClean="0">
                <a:solidFill>
                  <a:schemeClr val="tx1"/>
                </a:solidFill>
                <a:ea typeface="원신한 Light" panose="020B0303000000000000" pitchFamily="50" charset="-127"/>
              </a:rPr>
              <a:t/>
            </a:r>
            <a:br>
              <a:rPr lang="en-US" altLang="ko-KR" sz="1050" dirty="0" smtClean="0">
                <a:solidFill>
                  <a:schemeClr val="tx1"/>
                </a:solidFill>
                <a:ea typeface="원신한 Light" panose="020B0303000000000000" pitchFamily="50" charset="-127"/>
              </a:rPr>
            </a:br>
            <a:r>
              <a:rPr lang="ko-KR" altLang="en-US" sz="1050" dirty="0" smtClean="0">
                <a:solidFill>
                  <a:schemeClr val="tx1"/>
                </a:solidFill>
                <a:ea typeface="원신한 Light" panose="020B0303000000000000" pitchFamily="50" charset="-127"/>
              </a:rPr>
              <a:t>벤처투자촉진에 </a:t>
            </a:r>
            <a:r>
              <a:rPr lang="ko-KR" altLang="en-US" sz="1050" dirty="0">
                <a:solidFill>
                  <a:schemeClr val="tx1"/>
                </a:solidFill>
                <a:ea typeface="원신한 Light" panose="020B0303000000000000" pitchFamily="50" charset="-127"/>
              </a:rPr>
              <a:t>관한 법률에 의거 중소벤처기업부에 등록된 </a:t>
            </a:r>
            <a:r>
              <a:rPr lang="ko-KR" altLang="en-US" sz="1050" dirty="0" err="1">
                <a:solidFill>
                  <a:schemeClr val="tx1"/>
                </a:solidFill>
                <a:ea typeface="원신한 Light" panose="020B0303000000000000" pitchFamily="50" charset="-127"/>
              </a:rPr>
              <a:t>중소기업창업투자회사이며</a:t>
            </a:r>
            <a:r>
              <a:rPr lang="en-US" altLang="ko-KR" sz="1050" dirty="0">
                <a:solidFill>
                  <a:schemeClr val="tx1"/>
                </a:solidFill>
                <a:ea typeface="원신한 Light" panose="020B0303000000000000" pitchFamily="50" charset="-127"/>
              </a:rPr>
              <a:t>, </a:t>
            </a:r>
            <a:r>
              <a:rPr lang="en-US" altLang="ko-KR" sz="1050" dirty="0" smtClean="0">
                <a:solidFill>
                  <a:schemeClr val="tx1"/>
                </a:solidFill>
                <a:ea typeface="원신한 Light" panose="020B0303000000000000" pitchFamily="50" charset="-127"/>
              </a:rPr>
              <a:t/>
            </a:r>
            <a:br>
              <a:rPr lang="en-US" altLang="ko-KR" sz="1050" dirty="0" smtClean="0">
                <a:solidFill>
                  <a:schemeClr val="tx1"/>
                </a:solidFill>
                <a:ea typeface="원신한 Light" panose="020B0303000000000000" pitchFamily="50" charset="-127"/>
              </a:rPr>
            </a:br>
            <a:r>
              <a:rPr lang="ko-KR" altLang="en-US" sz="1050" dirty="0" smtClean="0">
                <a:solidFill>
                  <a:schemeClr val="tx1"/>
                </a:solidFill>
                <a:ea typeface="원신한 Light" panose="020B0303000000000000" pitchFamily="50" charset="-127"/>
              </a:rPr>
              <a:t>벤처투자조합 </a:t>
            </a:r>
            <a:r>
              <a:rPr lang="ko-KR" altLang="en-US" sz="1050" dirty="0">
                <a:solidFill>
                  <a:schemeClr val="tx1"/>
                </a:solidFill>
                <a:ea typeface="원신한 Light" panose="020B0303000000000000" pitchFamily="50" charset="-127"/>
              </a:rPr>
              <a:t>조합결성을 통한 중소</a:t>
            </a:r>
            <a:r>
              <a:rPr lang="en-US" altLang="ko-KR" sz="1050" dirty="0">
                <a:solidFill>
                  <a:schemeClr val="tx1"/>
                </a:solidFill>
                <a:ea typeface="원신한 Light" panose="020B0303000000000000" pitchFamily="50" charset="-127"/>
              </a:rPr>
              <a:t>, </a:t>
            </a:r>
            <a:r>
              <a:rPr lang="ko-KR" altLang="en-US" sz="1050" dirty="0">
                <a:solidFill>
                  <a:schemeClr val="tx1"/>
                </a:solidFill>
                <a:ea typeface="원신한 Light" panose="020B0303000000000000" pitchFamily="50" charset="-127"/>
              </a:rPr>
              <a:t>벤처 기업 투자 및 </a:t>
            </a:r>
            <a:r>
              <a:rPr lang="ko-KR" altLang="en-US" sz="1050" dirty="0" err="1">
                <a:solidFill>
                  <a:schemeClr val="tx1"/>
                </a:solidFill>
                <a:ea typeface="원신한 Light" panose="020B0303000000000000" pitchFamily="50" charset="-127"/>
              </a:rPr>
              <a:t>경영참여형</a:t>
            </a:r>
            <a:r>
              <a:rPr lang="ko-KR" altLang="en-US" sz="1050" dirty="0">
                <a:solidFill>
                  <a:schemeClr val="tx1"/>
                </a:solidFill>
                <a:ea typeface="원신한 Light" panose="020B0303000000000000" pitchFamily="50" charset="-127"/>
              </a:rPr>
              <a:t> </a:t>
            </a:r>
            <a:r>
              <a:rPr lang="ko-KR" altLang="en-US" sz="1050" dirty="0" smtClean="0">
                <a:solidFill>
                  <a:schemeClr val="tx1"/>
                </a:solidFill>
                <a:ea typeface="원신한 Light" panose="020B0303000000000000" pitchFamily="50" charset="-127"/>
              </a:rPr>
              <a:t>사모집합투자기구</a:t>
            </a:r>
            <a:r>
              <a:rPr lang="en-US" altLang="ko-KR" sz="1050" dirty="0" smtClean="0">
                <a:solidFill>
                  <a:schemeClr val="tx1"/>
                </a:solidFill>
                <a:ea typeface="원신한 Light" panose="020B0303000000000000" pitchFamily="50" charset="-127"/>
              </a:rPr>
              <a:t/>
            </a:r>
            <a:br>
              <a:rPr lang="en-US" altLang="ko-KR" sz="1050" dirty="0" smtClean="0">
                <a:solidFill>
                  <a:schemeClr val="tx1"/>
                </a:solidFill>
                <a:ea typeface="원신한 Light" panose="020B0303000000000000" pitchFamily="50" charset="-127"/>
              </a:rPr>
            </a:br>
            <a:r>
              <a:rPr lang="en-US" altLang="ko-KR" sz="1050" dirty="0" smtClean="0">
                <a:solidFill>
                  <a:schemeClr val="tx1"/>
                </a:solidFill>
                <a:ea typeface="원신한 Light" panose="020B0303000000000000" pitchFamily="50" charset="-127"/>
              </a:rPr>
              <a:t>(</a:t>
            </a:r>
            <a:r>
              <a:rPr lang="ko-KR" altLang="en-US" sz="1050" dirty="0">
                <a:solidFill>
                  <a:schemeClr val="tx1"/>
                </a:solidFill>
                <a:ea typeface="원신한 Light" panose="020B0303000000000000" pitchFamily="50" charset="-127"/>
              </a:rPr>
              <a:t>이하 </a:t>
            </a:r>
            <a:r>
              <a:rPr lang="en-US" altLang="ko-KR" sz="1050" dirty="0">
                <a:solidFill>
                  <a:schemeClr val="tx1"/>
                </a:solidFill>
                <a:ea typeface="원신한 Light" panose="020B0303000000000000" pitchFamily="50" charset="-127"/>
              </a:rPr>
              <a:t>PEF) </a:t>
            </a:r>
            <a:r>
              <a:rPr lang="ko-KR" altLang="en-US" sz="1050" dirty="0">
                <a:solidFill>
                  <a:schemeClr val="tx1"/>
                </a:solidFill>
                <a:ea typeface="원신한 Light" panose="020B0303000000000000" pitchFamily="50" charset="-127"/>
              </a:rPr>
              <a:t>결성 및 운영을 주력 사업으로 영위하고 있습니다</a:t>
            </a:r>
            <a:r>
              <a:rPr lang="en-US" altLang="ko-KR" sz="1050" dirty="0">
                <a:solidFill>
                  <a:schemeClr val="tx1"/>
                </a:solidFill>
                <a:ea typeface="원신한 Light" panose="020B0303000000000000" pitchFamily="50" charset="-127"/>
              </a:rPr>
              <a:t>. </a:t>
            </a:r>
          </a:p>
        </p:txBody>
      </p:sp>
      <p:cxnSp>
        <p:nvCxnSpPr>
          <p:cNvPr id="17" name="직선 연결선 16"/>
          <p:cNvCxnSpPr/>
          <p:nvPr/>
        </p:nvCxnSpPr>
        <p:spPr>
          <a:xfrm rot="5400000">
            <a:off x="5296381" y="-1138531"/>
            <a:ext cx="0" cy="917421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rot="5400000">
            <a:off x="8010115" y="430432"/>
            <a:ext cx="0" cy="3890763"/>
          </a:xfrm>
          <a:prstGeom prst="line">
            <a:avLst/>
          </a:prstGeom>
          <a:ln w="22225">
            <a:solidFill>
              <a:srgbClr val="F3F6F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983293"/>
              </p:ext>
            </p:extLst>
          </p:nvPr>
        </p:nvGraphicFramePr>
        <p:xfrm>
          <a:off x="738472" y="3852917"/>
          <a:ext cx="4844583" cy="2804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7212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4077371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</a:tblGrid>
              <a:tr h="17009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2000.04</a:t>
                      </a:r>
                    </a:p>
                  </a:txBody>
                  <a:tcPr marL="71530" marR="35765" marT="44200" marB="442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납입자본금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100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억으로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네오플럭스캐피탈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주식회사 설립</a:t>
                      </a: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2000.04</a:t>
                      </a:r>
                      <a:endParaRPr kumimoji="0" lang="ko-KR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중소기업창업투자회사 등록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중기청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2000-141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호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2001.01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4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차례 유상증자를 통한 자본금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22,024,775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천원으로 증액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(2001.01-2004.04)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500685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2002.06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기업구조조정전문회사 등록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산업자원부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2002-115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호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779593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2004.12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주식회사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노보스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흡수합병 및 주식회사 네오플러스로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상호변경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898109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2004.12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국민연금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04-2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네오플럭스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기업구조조정조합 결성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(630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 IRR 13.4%)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6449123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2007.03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New Wave 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제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3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호 투자조합 결성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(200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 IRR 25.2%)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5731047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2007.04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국민연금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07-4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네오플럭스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</a:t>
                      </a: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벤처주합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결성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(280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 IRR 20.6%)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897733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2008.12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네오플럭스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제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호 사모투자전문회사 결성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(2,000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, IRR 11.5%)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306673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2017.06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kern="1200" dirty="0" err="1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네오홀딩스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 주식회사 흡수합병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394519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2020.09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㈜신한금융지주회사로 최대주주 변경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7292025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2020.12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-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네오 소재부품장비 투자조합 결성 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(199</a:t>
                      </a: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</a:t>
                      </a: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009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2021.01</a:t>
                      </a:r>
                    </a:p>
                  </a:txBody>
                  <a:tcPr marL="71530" marR="35765" marT="44200" marB="442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신한</a:t>
                      </a:r>
                      <a:r>
                        <a:rPr lang="en-US" altLang="ko-KR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-</a:t>
                      </a:r>
                      <a:r>
                        <a:rPr lang="ko-KR" altLang="en-US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네오 </a:t>
                      </a:r>
                      <a:r>
                        <a:rPr lang="en-US" altLang="ko-KR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Market-Frontier </a:t>
                      </a:r>
                      <a:r>
                        <a:rPr lang="ko-KR" altLang="en-US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투자조합 </a:t>
                      </a:r>
                      <a:r>
                        <a:rPr lang="en-US" altLang="ko-KR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</a:t>
                      </a:r>
                      <a:r>
                        <a:rPr lang="ko-KR" altLang="en-US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호 결성 </a:t>
                      </a:r>
                      <a:r>
                        <a:rPr lang="en-US" altLang="ko-KR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(1,000</a:t>
                      </a:r>
                      <a:r>
                        <a:rPr lang="ko-KR" altLang="en-US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억</a:t>
                      </a:r>
                      <a:r>
                        <a:rPr lang="en-US" altLang="ko-KR" sz="800" b="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)</a:t>
                      </a:r>
                      <a:endParaRPr lang="ko-KR" altLang="en-US" sz="800" b="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671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  <a:cs typeface="+mn-cs"/>
                        </a:rPr>
                        <a:t>2021.01</a:t>
                      </a: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ko-KR" altLang="en-US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주식회사 신한벤처투자로 상호 변경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107295" marR="0" marT="34803" marB="34803" anchor="ctr">
                    <a:lnL w="38100" cap="flat" cmpd="sng" algn="ctr">
                      <a:solidFill>
                        <a:srgbClr val="F3F6F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0" name="바닥글 개체 틀 2">
            <a:extLst>
              <a:ext uri="{FF2B5EF4-FFF2-40B4-BE49-F238E27FC236}">
                <a16:creationId xmlns:a16="http://schemas.microsoft.com/office/drawing/2014/main" id="{421AEAB4-A0B1-490D-8D79-F2AC14CD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r>
              <a:rPr lang="en-US" altLang="ko-KR" dirty="0" smtClean="0"/>
              <a:t>FY2020</a:t>
            </a:r>
            <a:endParaRPr lang="ko-KR" altLang="en-US" dirty="0"/>
          </a:p>
        </p:txBody>
      </p:sp>
      <p:sp>
        <p:nvSpPr>
          <p:cNvPr id="21" name="슬라이드 번호 개체 틀 3">
            <a:extLst>
              <a:ext uri="{FF2B5EF4-FFF2-40B4-BE49-F238E27FC236}">
                <a16:creationId xmlns:a16="http://schemas.microsoft.com/office/drawing/2014/main" id="{58E7BA60-3CBF-40C3-BD14-0B328A38F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349" y="6857526"/>
            <a:ext cx="813253" cy="255656"/>
          </a:xfrm>
        </p:spPr>
        <p:txBody>
          <a:bodyPr/>
          <a:lstStyle/>
          <a:p>
            <a:r>
              <a:rPr lang="en-US" altLang="ko-KR" dirty="0" smtClean="0"/>
              <a:t>82</a:t>
            </a:r>
            <a:endParaRPr lang="ko-KR" altLang="en-US" dirty="0"/>
          </a:p>
        </p:txBody>
      </p:sp>
      <p:graphicFrame>
        <p:nvGraphicFramePr>
          <p:cNvPr id="22" name="표 7">
            <a:extLst>
              <a:ext uri="{FF2B5EF4-FFF2-40B4-BE49-F238E27FC236}">
                <a16:creationId xmlns:a16="http://schemas.microsoft.com/office/drawing/2014/main" id="{A6052F3C-29FC-4249-981F-E68744412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849322"/>
              </p:ext>
            </p:extLst>
          </p:nvPr>
        </p:nvGraphicFramePr>
        <p:xfrm>
          <a:off x="6175078" y="3850490"/>
          <a:ext cx="3708414" cy="2807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79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  <a:gridCol w="597667">
                  <a:extLst>
                    <a:ext uri="{9D8B030D-6E8A-4147-A177-3AD203B41FA5}">
                      <a16:colId xmlns:a16="http://schemas.microsoft.com/office/drawing/2014/main" val="913018818"/>
                    </a:ext>
                  </a:extLst>
                </a:gridCol>
                <a:gridCol w="597667">
                  <a:extLst>
                    <a:ext uri="{9D8B030D-6E8A-4147-A177-3AD203B41FA5}">
                      <a16:colId xmlns:a16="http://schemas.microsoft.com/office/drawing/2014/main" val="2513211093"/>
                    </a:ext>
                  </a:extLst>
                </a:gridCol>
                <a:gridCol w="597667">
                  <a:extLst>
                    <a:ext uri="{9D8B030D-6E8A-4147-A177-3AD203B41FA5}">
                      <a16:colId xmlns:a16="http://schemas.microsoft.com/office/drawing/2014/main" val="489095305"/>
                    </a:ext>
                  </a:extLst>
                </a:gridCol>
                <a:gridCol w="597667">
                  <a:extLst>
                    <a:ext uri="{9D8B030D-6E8A-4147-A177-3AD203B41FA5}">
                      <a16:colId xmlns:a16="http://schemas.microsoft.com/office/drawing/2014/main" val="100108026"/>
                    </a:ext>
                  </a:extLst>
                </a:gridCol>
                <a:gridCol w="597667">
                  <a:extLst>
                    <a:ext uri="{9D8B030D-6E8A-4147-A177-3AD203B41FA5}">
                      <a16:colId xmlns:a16="http://schemas.microsoft.com/office/drawing/2014/main" val="2868045977"/>
                    </a:ext>
                  </a:extLst>
                </a:gridCol>
              </a:tblGrid>
              <a:tr h="32805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(</a:t>
                      </a:r>
                      <a:r>
                        <a:rPr kumimoji="0" lang="ko-KR" alt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단위</a:t>
                      </a:r>
                      <a:r>
                        <a:rPr kumimoji="0" lang="en-US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: </a:t>
                      </a:r>
                      <a:r>
                        <a:rPr kumimoji="0" lang="ko-KR" altLang="en-US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백만원</a:t>
                      </a:r>
                      <a:r>
                        <a:rPr kumimoji="0" lang="en-US" altLang="ko-KR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Light" panose="020B0303000000000000" pitchFamily="50" charset="-127"/>
                          <a:ea typeface="원신한 Light" panose="020B0303000000000000" pitchFamily="50" charset="-127"/>
                          <a:cs typeface="+mn-cs"/>
                        </a:rPr>
                        <a:t>)</a:t>
                      </a:r>
                    </a:p>
                  </a:txBody>
                  <a:tcPr marL="71530" marR="35765" marT="44200" marB="442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2016</a:t>
                      </a:r>
                      <a:endParaRPr lang="ko-KR" altLang="en-US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2017</a:t>
                      </a:r>
                      <a:endParaRPr lang="ko-KR" altLang="en-US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2018</a:t>
                      </a:r>
                      <a:endParaRPr lang="ko-KR" altLang="en-US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2019</a:t>
                      </a:r>
                      <a:endParaRPr lang="ko-KR" altLang="en-US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2020</a:t>
                      </a:r>
                      <a:endParaRPr lang="ko-KR" altLang="en-US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  <a:tr h="30987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손익계산서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95690" rtl="0" eaLnBrk="1" fontAlgn="auto" latinLnBrk="1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800" kern="1200" dirty="0" smtClean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624905"/>
                  </a:ext>
                </a:extLst>
              </a:tr>
              <a:tr h="30987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</a:t>
                      </a: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영업수익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20,793</a:t>
                      </a: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19,129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22,219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15,486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12,737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500685"/>
                  </a:ext>
                </a:extLst>
              </a:tr>
              <a:tr h="30987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</a:t>
                      </a: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영업비용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10,504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15,129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11,649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21,875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14,675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6779593"/>
                  </a:ext>
                </a:extLst>
              </a:tr>
              <a:tr h="30987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</a:t>
                      </a: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영업이익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10,289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4,000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10,570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(6,389)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(1,938)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898109"/>
                  </a:ext>
                </a:extLst>
              </a:tr>
              <a:tr h="30987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</a:t>
                      </a: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당기순이익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7,969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2,862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8,452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(5,335)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(863)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6449123"/>
                  </a:ext>
                </a:extLst>
              </a:tr>
              <a:tr h="30987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재무상태표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731047"/>
                  </a:ext>
                </a:extLst>
              </a:tr>
              <a:tr h="30987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 </a:t>
                      </a: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총자산</a:t>
                      </a:r>
                      <a:endParaRPr kumimoji="0" lang="en-US" altLang="ko-KR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76,280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63,495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81,283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71,602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72,550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0897733"/>
                  </a:ext>
                </a:extLst>
              </a:tr>
              <a:tr h="309873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 </a:t>
                      </a:r>
                      <a:r>
                        <a:rPr kumimoji="0" lang="ko-KR" alt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원신한 Bold" pitchFamily="50" charset="-127"/>
                          <a:ea typeface="원신한 Bold" pitchFamily="50" charset="-127"/>
                        </a:rPr>
                        <a:t>자본총계</a:t>
                      </a:r>
                      <a:endParaRPr kumimoji="0" lang="en-US" altLang="ko-KR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원신한 Bold" pitchFamily="50" charset="-127"/>
                        <a:ea typeface="원신한 Bold" pitchFamily="50" charset="-127"/>
                        <a:cs typeface="+mn-cs"/>
                      </a:endParaRPr>
                    </a:p>
                  </a:txBody>
                  <a:tcPr marL="71530" marR="35765" marT="38372" marB="38372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69,468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57,369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65,978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60,400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r" eaLnBrk="0" fontAlgn="base" latinLnBrk="0" hangingPunct="0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10000"/>
                        </a:spcAft>
                        <a:buClr>
                          <a:srgbClr val="003399"/>
                        </a:buClr>
                        <a:buSzPct val="100000"/>
                      </a:pPr>
                      <a:r>
                        <a:rPr lang="en-US" altLang="ko-KR" sz="800" kern="1200" dirty="0" smtClean="0">
                          <a:solidFill>
                            <a:schemeClr val="dk1"/>
                          </a:solidFill>
                          <a:latin typeface="원신한 Light" pitchFamily="50" charset="-127"/>
                          <a:ea typeface="원신한 Light" pitchFamily="50" charset="-127"/>
                          <a:cs typeface="+mn-cs"/>
                        </a:rPr>
                        <a:t>59,853</a:t>
                      </a:r>
                      <a:endParaRPr lang="ko-KR" altLang="en-US" sz="800" kern="1200" dirty="0">
                        <a:solidFill>
                          <a:schemeClr val="dk1"/>
                        </a:solidFill>
                        <a:latin typeface="원신한 Light" pitchFamily="50" charset="-127"/>
                        <a:ea typeface="원신한 Light" pitchFamily="50" charset="-127"/>
                        <a:cs typeface="+mn-cs"/>
                      </a:endParaRPr>
                    </a:p>
                  </a:txBody>
                  <a:tcPr marL="36000" marR="36000" marT="34803" marB="348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rgbClr val="00428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42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08384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90" y="6247895"/>
            <a:ext cx="6089759" cy="792722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129920" y="977607"/>
            <a:ext cx="8177505" cy="346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800" tIns="48899" rIns="97800" bIns="48899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b="1" dirty="0">
                <a:solidFill>
                  <a:srgbClr val="00428E"/>
                </a:solidFill>
                <a:latin typeface="Arial" panose="020B0604020202020204" pitchFamily="34" charset="0"/>
                <a:ea typeface="원신한 Bold" pitchFamily="50" charset="-127"/>
                <a:cs typeface="Arial" panose="020B0604020202020204" pitchFamily="34" charset="0"/>
              </a:rPr>
              <a:t>Forward-Looking Statements</a:t>
            </a:r>
          </a:p>
          <a:p>
            <a:pPr>
              <a:lnSpc>
                <a:spcPct val="150000"/>
              </a:lnSpc>
            </a:pPr>
            <a:endParaRPr lang="en-US" altLang="ko-KR" sz="1100" dirty="0">
              <a:solidFill>
                <a:srgbClr val="00428E"/>
              </a:solidFill>
              <a:latin typeface="Arial" panose="020B0604020202020204" pitchFamily="34" charset="0"/>
              <a:ea typeface="원신한 Medium" pitchFamily="50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 err="1">
                <a:solidFill>
                  <a:srgbClr val="00428E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Shinhan</a:t>
            </a:r>
            <a:r>
              <a:rPr lang="en-US" altLang="ko-KR" sz="1100" dirty="0">
                <a:solidFill>
                  <a:srgbClr val="00428E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 Financial Group’s </a:t>
            </a:r>
            <a:r>
              <a:rPr lang="en-US" altLang="ko-KR" sz="1100" dirty="0" smtClean="0">
                <a:solidFill>
                  <a:srgbClr val="00428E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FY2020 </a:t>
            </a:r>
            <a:r>
              <a:rPr lang="en-US" altLang="ko-KR" sz="1100" dirty="0">
                <a:solidFill>
                  <a:srgbClr val="00428E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e-Brochure may contain forward-looking statements to provide value-added account of </a:t>
            </a:r>
            <a:r>
              <a:rPr lang="en-US" altLang="ko-KR" sz="1100" dirty="0" err="1">
                <a:solidFill>
                  <a:srgbClr val="00428E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Shinhan</a:t>
            </a:r>
            <a:r>
              <a:rPr lang="en-US" altLang="ko-KR" sz="1100" dirty="0">
                <a:solidFill>
                  <a:srgbClr val="00428E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 Financial Group’s businesses and results of operations.</a:t>
            </a:r>
          </a:p>
          <a:p>
            <a:pPr>
              <a:lnSpc>
                <a:spcPct val="150000"/>
              </a:lnSpc>
            </a:pPr>
            <a:endParaRPr lang="en-US" altLang="ko-KR" sz="1100" dirty="0">
              <a:solidFill>
                <a:srgbClr val="00428E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rgbClr val="00428E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These forward-looking statements reflect our current views with respect to future events and performance, and are generally identified by the use of forward-looking terminology, such as “expect”, “plan”, “intend”, and similar expressions.</a:t>
            </a:r>
          </a:p>
          <a:p>
            <a:pPr>
              <a:lnSpc>
                <a:spcPct val="150000"/>
              </a:lnSpc>
            </a:pPr>
            <a:endParaRPr lang="en-US" altLang="ko-KR" sz="1100" dirty="0">
              <a:solidFill>
                <a:srgbClr val="00428E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rgbClr val="00428E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You are cautioned not to place undue reliance in these forward-looking statements, which reflect management’s current analysis of future events.</a:t>
            </a:r>
          </a:p>
          <a:p>
            <a:pPr>
              <a:lnSpc>
                <a:spcPct val="150000"/>
              </a:lnSpc>
            </a:pPr>
            <a:endParaRPr lang="en-US" altLang="ko-KR" sz="1100" dirty="0">
              <a:solidFill>
                <a:srgbClr val="00428E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rgbClr val="00428E"/>
                </a:solidFill>
                <a:latin typeface="Arial" panose="020B0604020202020204" pitchFamily="34" charset="0"/>
                <a:ea typeface="원신한 Light" panose="020B0303000000000000" pitchFamily="50" charset="-127"/>
                <a:cs typeface="Arial" panose="020B0604020202020204" pitchFamily="34" charset="0"/>
              </a:rPr>
              <a:t>We undertake no obligation to publicly update or revise any forward-looking statements, whether as a result of new information, future events, or otherwise.</a:t>
            </a:r>
            <a:endParaRPr lang="ko-KR" altLang="en-US" sz="1100" dirty="0">
              <a:solidFill>
                <a:srgbClr val="00428E"/>
              </a:solidFill>
              <a:latin typeface="Arial" panose="020B0604020202020204" pitchFamily="34" charset="0"/>
              <a:ea typeface="원신한 Light" panose="020B0303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882431" y="1002980"/>
            <a:ext cx="45726" cy="4055601"/>
          </a:xfrm>
          <a:prstGeom prst="rect">
            <a:avLst/>
          </a:prstGeom>
          <a:solidFill>
            <a:srgbClr val="D3A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388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CE8B48-D057-426F-AD90-67F079E1B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주요 그룹사 현황</a:t>
            </a:r>
          </a:p>
        </p:txBody>
      </p:sp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1A9CE0F3-2643-4703-8500-5644994C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46" latinLnBrk="0"/>
            <a:fld id="{C9D9C8C3-6F37-4D2F-BAF7-EB539F32775E}" type="slidenum">
              <a:rPr lang="ko-KR" altLang="en-US">
                <a:solidFill>
                  <a:prstClr val="white">
                    <a:lumMod val="65000"/>
                  </a:prstClr>
                </a:solidFill>
              </a:rPr>
              <a:pPr defTabSz="457246" latinLnBrk="0"/>
              <a:t>8</a:t>
            </a:fld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graphicFrame>
        <p:nvGraphicFramePr>
          <p:cNvPr id="18" name="표 7">
            <a:extLst>
              <a:ext uri="{FF2B5EF4-FFF2-40B4-BE49-F238E27FC236}">
                <a16:creationId xmlns:a16="http://schemas.microsoft.com/office/drawing/2014/main" id="{6C5E9512-B302-4BAF-853D-883B9D216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682730"/>
              </p:ext>
            </p:extLst>
          </p:nvPr>
        </p:nvGraphicFramePr>
        <p:xfrm>
          <a:off x="541295" y="2394285"/>
          <a:ext cx="1169124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124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신한은행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1C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국내 </a:t>
                      </a:r>
                      <a:r>
                        <a:rPr lang="ko-KR" altLang="en-US" sz="8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최우량</a:t>
                      </a:r>
                      <a:r>
                        <a:rPr lang="en-US" altLang="ko-KR" sz="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/>
                      </a:r>
                      <a:br>
                        <a:rPr lang="en-US" altLang="ko-KR" sz="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상업은행</a:t>
                      </a:r>
                      <a:endParaRPr lang="en-US" altLang="ko-KR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marL="0" marR="0" lvl="0" indent="0" algn="ctr" defTabSz="9143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총자산</a:t>
                      </a:r>
                      <a:endParaRPr kumimoji="0" lang="en-US" altLang="ko-KR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  <a:p>
                      <a:pPr marL="0" marR="0" lvl="0" indent="0" algn="ctr" defTabSz="9143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517.1 </a:t>
                      </a:r>
                      <a:r>
                        <a:rPr kumimoji="0" lang="ko-KR" altLang="en-US" sz="7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조원</a:t>
                      </a:r>
                      <a:endParaRPr kumimoji="0" lang="en-US" altLang="ko-KR" sz="7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  <a:p>
                      <a:pPr marL="0" marR="0" lvl="0" indent="0" algn="ctr" defTabSz="9143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9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  <a:p>
                      <a:pPr marL="0" marR="0" lvl="0" indent="0" algn="ctr" defTabSz="9143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총자본</a:t>
                      </a:r>
                      <a:endParaRPr kumimoji="0" lang="en-US" altLang="ko-KR" sz="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  <a:p>
                      <a:pPr marL="0" marR="0" lvl="0" indent="0" algn="ctr" defTabSz="91439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27.7 </a:t>
                      </a:r>
                      <a:r>
                        <a:rPr kumimoji="0" lang="ko-KR" altLang="en-US" sz="7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원신한 Medium" panose="020B0603000000000000" pitchFamily="50" charset="-127"/>
                          <a:ea typeface="원신한 Medium" panose="020B0603000000000000" pitchFamily="50" charset="-127"/>
                          <a:cs typeface="+mn-cs"/>
                        </a:rPr>
                        <a:t>조원</a:t>
                      </a:r>
                      <a:endParaRPr kumimoji="0" lang="ko-KR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원신한 Medium" panose="020B0603000000000000" pitchFamily="50" charset="-127"/>
                        <a:ea typeface="원신한 Medium" panose="020B0603000000000000" pitchFamily="50" charset="-127"/>
                        <a:cs typeface="+mn-cs"/>
                      </a:endParaRPr>
                    </a:p>
                  </a:txBody>
                  <a:tcPr marL="91454" marR="91454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21" name="표 7">
            <a:extLst>
              <a:ext uri="{FF2B5EF4-FFF2-40B4-BE49-F238E27FC236}">
                <a16:creationId xmlns:a16="http://schemas.microsoft.com/office/drawing/2014/main" id="{249F8319-AFD3-4F97-B0F0-7A5DDB7B05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266454"/>
              </p:ext>
            </p:extLst>
          </p:nvPr>
        </p:nvGraphicFramePr>
        <p:xfrm>
          <a:off x="1739737" y="2394285"/>
          <a:ext cx="1169124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124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신한카드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국내 </a:t>
                      </a:r>
                      <a:r>
                        <a:rPr lang="en-US" altLang="ko-KR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</a:t>
                      </a: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위</a:t>
                      </a:r>
                      <a:b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신용카드회사</a:t>
                      </a:r>
                      <a:endParaRPr lang="en-US" altLang="ko-KR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34.9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6.4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</a:p>
                  </a:txBody>
                  <a:tcPr marL="91454" marR="91454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91" name="표 7">
            <a:extLst>
              <a:ext uri="{FF2B5EF4-FFF2-40B4-BE49-F238E27FC236}">
                <a16:creationId xmlns:a16="http://schemas.microsoft.com/office/drawing/2014/main" id="{DD1CB4EE-D047-4FD0-8870-C9BF9CF09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958811"/>
              </p:ext>
            </p:extLst>
          </p:nvPr>
        </p:nvGraphicFramePr>
        <p:xfrm>
          <a:off x="2938179" y="2394285"/>
          <a:ext cx="1169124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124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신한금융투자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1C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국내</a:t>
                      </a:r>
                      <a:r>
                        <a:rPr lang="en-US" altLang="ko-KR" sz="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/>
                      </a:r>
                      <a:br>
                        <a:rPr lang="en-US" altLang="ko-KR" sz="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주요 증권사</a:t>
                      </a:r>
                      <a:endParaRPr lang="en-US" altLang="ko-KR" sz="8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71.9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4.4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</a:p>
                  </a:txBody>
                  <a:tcPr marL="0" marR="0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92" name="표 7">
            <a:extLst>
              <a:ext uri="{FF2B5EF4-FFF2-40B4-BE49-F238E27FC236}">
                <a16:creationId xmlns:a16="http://schemas.microsoft.com/office/drawing/2014/main" id="{69B365CB-86B0-42AB-AEA1-4D5D90F741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784163"/>
              </p:ext>
            </p:extLst>
          </p:nvPr>
        </p:nvGraphicFramePr>
        <p:xfrm>
          <a:off x="4136621" y="2394285"/>
          <a:ext cx="1169124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124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신한생명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DB</a:t>
                      </a: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마케팅 강점</a:t>
                      </a:r>
                      <a:b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생명보험사</a:t>
                      </a:r>
                      <a:endParaRPr lang="en-US" altLang="ko-KR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36.8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2.5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</a:p>
                  </a:txBody>
                  <a:tcPr marL="91454" marR="91454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97" name="표 7">
            <a:extLst>
              <a:ext uri="{FF2B5EF4-FFF2-40B4-BE49-F238E27FC236}">
                <a16:creationId xmlns:a16="http://schemas.microsoft.com/office/drawing/2014/main" id="{C603D501-A5C2-4CD4-AF57-751E6F989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896165"/>
              </p:ext>
            </p:extLst>
          </p:nvPr>
        </p:nvGraphicFramePr>
        <p:xfrm>
          <a:off x="5335063" y="2394285"/>
          <a:ext cx="1169124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124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오렌지라이프</a:t>
                      </a:r>
                      <a:r>
                        <a:rPr lang="en-US" altLang="ko-KR" sz="800" b="0" baseline="3000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2)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1C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en-US" altLang="ko-KR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FC</a:t>
                      </a: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기반 고수익성 </a:t>
                      </a:r>
                      <a:b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생명보험사</a:t>
                      </a:r>
                      <a:endParaRPr lang="en-US" altLang="ko-KR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33.8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3.2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</a:p>
                  </a:txBody>
                  <a:tcPr marL="91454" marR="91454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98" name="표 7">
            <a:extLst>
              <a:ext uri="{FF2B5EF4-FFF2-40B4-BE49-F238E27FC236}">
                <a16:creationId xmlns:a16="http://schemas.microsoft.com/office/drawing/2014/main" id="{5674F2F6-1885-44B5-BE58-353F5599D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274299"/>
              </p:ext>
            </p:extLst>
          </p:nvPr>
        </p:nvGraphicFramePr>
        <p:xfrm>
          <a:off x="6533505" y="2394285"/>
          <a:ext cx="1169124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124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 err="1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신한캐피탈</a:t>
                      </a:r>
                      <a:endParaRPr lang="ko-KR" altLang="en-US" sz="800" b="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시설리스</a:t>
                      </a:r>
                      <a:r>
                        <a:rPr lang="en-US" altLang="ko-KR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/</a:t>
                      </a: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할부금융</a:t>
                      </a:r>
                      <a:b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특화 여신전문금융회사</a:t>
                      </a:r>
                      <a:endParaRPr lang="en-US" altLang="ko-KR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8.9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1.2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</a:t>
                      </a:r>
                      <a:r>
                        <a:rPr lang="ko-KR" altLang="en-US" sz="7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원</a:t>
                      </a:r>
                      <a:endParaRPr lang="ko-KR" altLang="en-US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0" marR="0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99" name="표 7">
            <a:extLst>
              <a:ext uri="{FF2B5EF4-FFF2-40B4-BE49-F238E27FC236}">
                <a16:creationId xmlns:a16="http://schemas.microsoft.com/office/drawing/2014/main" id="{3ABC23E8-2EA0-4CCD-8413-E15010AC5A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17266"/>
              </p:ext>
            </p:extLst>
          </p:nvPr>
        </p:nvGraphicFramePr>
        <p:xfrm>
          <a:off x="7731947" y="2394285"/>
          <a:ext cx="1169124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124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 smtClean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신한자산운용</a:t>
                      </a:r>
                      <a:r>
                        <a:rPr lang="en-US" altLang="ko-KR" sz="800" b="0" baseline="30000" dirty="0" smtClean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3)</a:t>
                      </a:r>
                      <a:endParaRPr lang="ko-KR" altLang="en-US" sz="800" b="0" baseline="3000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1C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en-US" altLang="ko-KR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자산운용 산업의</a:t>
                      </a:r>
                      <a:b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선두주자</a:t>
                      </a:r>
                      <a:endParaRPr lang="en-US" altLang="ko-KR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58.9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1,706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</a:p>
                  </a:txBody>
                  <a:tcPr marL="0" marR="0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00" name="표 7">
            <a:extLst>
              <a:ext uri="{FF2B5EF4-FFF2-40B4-BE49-F238E27FC236}">
                <a16:creationId xmlns:a16="http://schemas.microsoft.com/office/drawing/2014/main" id="{68000E5A-CBDA-405C-9359-D91899E217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553832"/>
              </p:ext>
            </p:extLst>
          </p:nvPr>
        </p:nvGraphicFramePr>
        <p:xfrm>
          <a:off x="8930390" y="2394285"/>
          <a:ext cx="1169124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9124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제주은행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75.31%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 제주 지역 점유율</a:t>
                      </a:r>
                      <a:b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en-US" altLang="ko-KR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</a:t>
                      </a: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위 향토은행</a:t>
                      </a:r>
                      <a:endParaRPr lang="en-US" altLang="ko-KR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6.6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5,094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</a:p>
                  </a:txBody>
                  <a:tcPr marL="91454" marR="91454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01" name="표 7">
            <a:extLst>
              <a:ext uri="{FF2B5EF4-FFF2-40B4-BE49-F238E27FC236}">
                <a16:creationId xmlns:a16="http://schemas.microsoft.com/office/drawing/2014/main" id="{73756C5B-7E91-4D09-ACF2-2D4E1D9F8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251941"/>
              </p:ext>
            </p:extLst>
          </p:nvPr>
        </p:nvGraphicFramePr>
        <p:xfrm>
          <a:off x="551768" y="4392199"/>
          <a:ext cx="1050638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638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신한저축은행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1C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국내 주요</a:t>
                      </a: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/>
                      </a:r>
                      <a:b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서민금융회사</a:t>
                      </a:r>
                      <a:endParaRPr lang="en-US" altLang="ko-KR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1.8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2,068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</a:p>
                  </a:txBody>
                  <a:tcPr marL="91454" marR="91454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02" name="표 7">
            <a:extLst>
              <a:ext uri="{FF2B5EF4-FFF2-40B4-BE49-F238E27FC236}">
                <a16:creationId xmlns:a16="http://schemas.microsoft.com/office/drawing/2014/main" id="{5F049CFE-2D3E-4075-A21B-C90E0C27E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654922"/>
              </p:ext>
            </p:extLst>
          </p:nvPr>
        </p:nvGraphicFramePr>
        <p:xfrm>
          <a:off x="1613906" y="4392199"/>
          <a:ext cx="1050638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638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아시아신탁</a:t>
                      </a:r>
                      <a:r>
                        <a:rPr lang="en-US" altLang="ko-KR" sz="800" b="0" baseline="3000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2)</a:t>
                      </a:r>
                      <a:endParaRPr lang="ko-KR" altLang="en-US" sz="800" b="0" baseline="3000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60%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선도적 지위의</a:t>
                      </a:r>
                      <a:b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부동산신탁회사 </a:t>
                      </a:r>
                      <a:endParaRPr lang="en-US" altLang="ko-KR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49.7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1,746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</a:p>
                  </a:txBody>
                  <a:tcPr marL="91454" marR="91454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03" name="표 7">
            <a:extLst>
              <a:ext uri="{FF2B5EF4-FFF2-40B4-BE49-F238E27FC236}">
                <a16:creationId xmlns:a16="http://schemas.microsoft.com/office/drawing/2014/main" id="{0AA31086-F0AB-4FE2-9336-5CD86382C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585576"/>
              </p:ext>
            </p:extLst>
          </p:nvPr>
        </p:nvGraphicFramePr>
        <p:xfrm>
          <a:off x="2676044" y="4392199"/>
          <a:ext cx="1050638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638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</a:t>
                      </a:r>
                      <a:r>
                        <a:rPr lang="en-US" altLang="ko-KR" sz="80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DS</a:t>
                      </a:r>
                      <a:endParaRPr lang="ko-KR" altLang="en-US" sz="800" b="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1C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금융 </a:t>
                      </a:r>
                      <a:r>
                        <a:rPr lang="en-US" altLang="ko-KR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IT </a:t>
                      </a:r>
                      <a:br>
                        <a:rPr lang="en-US" altLang="ko-KR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전문회사</a:t>
                      </a:r>
                      <a:endParaRPr lang="en-US" altLang="ko-KR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951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242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</a:p>
                  </a:txBody>
                  <a:tcPr marL="0" marR="0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04" name="표 7">
            <a:extLst>
              <a:ext uri="{FF2B5EF4-FFF2-40B4-BE49-F238E27FC236}">
                <a16:creationId xmlns:a16="http://schemas.microsoft.com/office/drawing/2014/main" id="{8C8C6865-510F-4D1A-96A7-1F376331B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407816"/>
              </p:ext>
            </p:extLst>
          </p:nvPr>
        </p:nvGraphicFramePr>
        <p:xfrm>
          <a:off x="7986734" y="4392199"/>
          <a:ext cx="1050638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638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</a:t>
                      </a:r>
                      <a:r>
                        <a:rPr lang="en-US" altLang="ko-KR" sz="80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AI</a:t>
                      </a:r>
                      <a:endParaRPr lang="ko-KR" altLang="en-US" sz="800" b="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인공지능 기반의</a:t>
                      </a:r>
                      <a:b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투자자문 회사</a:t>
                      </a:r>
                      <a:endParaRPr lang="en-US" altLang="ko-KR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429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410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</a:p>
                  </a:txBody>
                  <a:tcPr marL="91454" marR="91454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05" name="표 7">
            <a:extLst>
              <a:ext uri="{FF2B5EF4-FFF2-40B4-BE49-F238E27FC236}">
                <a16:creationId xmlns:a16="http://schemas.microsoft.com/office/drawing/2014/main" id="{54EC4BEF-3FD8-4D75-99D8-2DBBC37AD7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407595"/>
              </p:ext>
            </p:extLst>
          </p:nvPr>
        </p:nvGraphicFramePr>
        <p:xfrm>
          <a:off x="3738182" y="4392199"/>
          <a:ext cx="1050638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638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 err="1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신한아이타스</a:t>
                      </a:r>
                      <a:endParaRPr lang="ko-KR" altLang="en-US" sz="800" b="0" baseline="3000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99.8%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국내 </a:t>
                      </a:r>
                      <a:r>
                        <a:rPr lang="en-US" altLang="ko-KR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</a:t>
                      </a: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위</a:t>
                      </a:r>
                      <a:b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spc="-5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펀드 서비스 전문회사</a:t>
                      </a:r>
                      <a:endParaRPr lang="en-US" altLang="ko-KR" sz="800" spc="-50" baseline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874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752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</a:p>
                  </a:txBody>
                  <a:tcPr marL="91454" marR="91454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06" name="표 7">
            <a:extLst>
              <a:ext uri="{FF2B5EF4-FFF2-40B4-BE49-F238E27FC236}">
                <a16:creationId xmlns:a16="http://schemas.microsoft.com/office/drawing/2014/main" id="{700FA920-C209-4269-B04C-75EEFD09C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29305"/>
              </p:ext>
            </p:extLst>
          </p:nvPr>
        </p:nvGraphicFramePr>
        <p:xfrm>
          <a:off x="4800320" y="4392199"/>
          <a:ext cx="1050638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638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신한신용정보</a:t>
                      </a: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1C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신용관리 </a:t>
                      </a:r>
                      <a:r>
                        <a:rPr lang="en-US" altLang="ko-KR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/>
                      </a:r>
                      <a:br>
                        <a:rPr lang="en-US" altLang="ko-KR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전문회사</a:t>
                      </a: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278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170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</a:p>
                  </a:txBody>
                  <a:tcPr marL="0" marR="0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07" name="표 7">
            <a:extLst>
              <a:ext uri="{FF2B5EF4-FFF2-40B4-BE49-F238E27FC236}">
                <a16:creationId xmlns:a16="http://schemas.microsoft.com/office/drawing/2014/main" id="{80F949C0-ED1D-4D54-9885-D751F8955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811750"/>
              </p:ext>
            </p:extLst>
          </p:nvPr>
        </p:nvGraphicFramePr>
        <p:xfrm>
          <a:off x="5862458" y="4392199"/>
          <a:ext cx="1050638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638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 err="1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신한대체투자운용</a:t>
                      </a:r>
                      <a:endParaRPr lang="ko-KR" altLang="en-US" sz="800" b="0" baseline="3000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AA3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대체투자 특화</a:t>
                      </a:r>
                    </a:p>
                    <a:p>
                      <a:pPr algn="ctr" latinLnBrk="1"/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전문운용사</a:t>
                      </a:r>
                      <a:endParaRPr lang="en-US" altLang="ko-KR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5.5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149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</a:p>
                  </a:txBody>
                  <a:tcPr marL="91454" marR="91454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graphicFrame>
        <p:nvGraphicFramePr>
          <p:cNvPr id="108" name="표 7">
            <a:extLst>
              <a:ext uri="{FF2B5EF4-FFF2-40B4-BE49-F238E27FC236}">
                <a16:creationId xmlns:a16="http://schemas.microsoft.com/office/drawing/2014/main" id="{1B986310-7AB9-4B72-A526-075643F59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821335"/>
              </p:ext>
            </p:extLst>
          </p:nvPr>
        </p:nvGraphicFramePr>
        <p:xfrm>
          <a:off x="6924596" y="4392199"/>
          <a:ext cx="1050638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638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 err="1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신한리츠운용</a:t>
                      </a:r>
                      <a:endParaRPr lang="ko-KR" altLang="en-US" sz="800" b="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1C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ko-KR" altLang="en-US" sz="900" b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부동산 전문</a:t>
                      </a:r>
                    </a:p>
                    <a:p>
                      <a:pPr algn="ctr" latinLnBrk="1"/>
                      <a:r>
                        <a:rPr lang="en-US" altLang="ko-KR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REITs </a:t>
                      </a:r>
                      <a:r>
                        <a:rPr lang="ko-KR" altLang="en-US" sz="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운용사</a:t>
                      </a:r>
                      <a:endParaRPr lang="en-US" altLang="ko-KR" sz="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2.3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440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</a:p>
                  </a:txBody>
                  <a:tcPr marL="0" marR="0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sp>
        <p:nvSpPr>
          <p:cNvPr id="109" name="TextBox 108">
            <a:extLst>
              <a:ext uri="{FF2B5EF4-FFF2-40B4-BE49-F238E27FC236}">
                <a16:creationId xmlns:a16="http://schemas.microsoft.com/office/drawing/2014/main" id="{35DF3E0A-3C59-4822-8941-80A1699EC2AF}"/>
              </a:ext>
            </a:extLst>
          </p:cNvPr>
          <p:cNvSpPr txBox="1"/>
          <p:nvPr/>
        </p:nvSpPr>
        <p:spPr>
          <a:xfrm>
            <a:off x="453162" y="6390113"/>
            <a:ext cx="464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주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1) 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총자산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: AUM 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포함 기준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, 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자본총계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: 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연결재무제표 기준</a:t>
            </a:r>
          </a:p>
          <a:p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주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2) 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오렌지라이프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: 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자회사 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편입일 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2019.02.01 | 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아시아신탁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: 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자회사 편입일 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2019.05.02</a:t>
            </a:r>
            <a:endParaRPr lang="ko-KR" altLang="ko-KR" sz="900" dirty="0">
              <a:latin typeface="원신한 Light" pitchFamily="50" charset="-127"/>
              <a:ea typeface="원신한 Light" pitchFamily="50" charset="-127"/>
              <a:cs typeface="Arial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46AAA29-15C7-451C-ABB9-A7385F14F1C6}"/>
              </a:ext>
            </a:extLst>
          </p:cNvPr>
          <p:cNvSpPr txBox="1"/>
          <p:nvPr/>
        </p:nvSpPr>
        <p:spPr>
          <a:xfrm>
            <a:off x="5958895" y="1976030"/>
            <a:ext cx="42104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(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2020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년말 </a:t>
            </a:r>
            <a:r>
              <a:rPr lang="ko-KR" altLang="en-US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기준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)</a:t>
            </a:r>
            <a:endParaRPr lang="ko-KR" altLang="ko-KR" sz="900" dirty="0">
              <a:latin typeface="원신한 Light" pitchFamily="50" charset="-127"/>
              <a:ea typeface="원신한 Light" pitchFamily="50" charset="-127"/>
              <a:cs typeface="Arial" pitchFamily="34" charset="0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5EE6B58-6B43-4E28-8957-D079E4335681}"/>
              </a:ext>
            </a:extLst>
          </p:cNvPr>
          <p:cNvCxnSpPr/>
          <p:nvPr/>
        </p:nvCxnSpPr>
        <p:spPr>
          <a:xfrm>
            <a:off x="522449" y="2250269"/>
            <a:ext cx="9577065" cy="0"/>
          </a:xfrm>
          <a:prstGeom prst="line">
            <a:avLst/>
          </a:prstGeom>
          <a:ln w="9525">
            <a:solidFill>
              <a:srgbClr val="D3A24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>
            <a:extLst>
              <a:ext uri="{FF2B5EF4-FFF2-40B4-BE49-F238E27FC236}">
                <a16:creationId xmlns:a16="http://schemas.microsoft.com/office/drawing/2014/main" id="{6127CD74-AC6C-490A-9D46-216A63939A83}"/>
              </a:ext>
            </a:extLst>
          </p:cNvPr>
          <p:cNvSpPr txBox="1"/>
          <p:nvPr/>
        </p:nvSpPr>
        <p:spPr>
          <a:xfrm>
            <a:off x="3205773" y="1097260"/>
            <a:ext cx="4210417" cy="318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46" latinLnBrk="0">
              <a:lnSpc>
                <a:spcPts val="2000"/>
              </a:lnSpc>
              <a:spcAft>
                <a:spcPts val="500"/>
              </a:spcAft>
            </a:pPr>
            <a:r>
              <a:rPr lang="ko-KR" altLang="en-US" sz="1000" dirty="0">
                <a:solidFill>
                  <a:srgbClr val="021C69"/>
                </a:solidFill>
                <a:latin typeface="원신한 Light" panose="020B0303000000000000" pitchFamily="50" charset="-127"/>
                <a:ea typeface="원신한 Light" panose="020B0303000000000000" pitchFamily="50" charset="-127"/>
              </a:rPr>
              <a:t>대한민국을 대표하는 종합 금융그룹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E238B26-5799-40B1-994C-C15FB1A84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676" y="1454517"/>
            <a:ext cx="1016610" cy="632413"/>
          </a:xfrm>
          <a:prstGeom prst="rect">
            <a:avLst/>
          </a:prstGeom>
        </p:spPr>
      </p:pic>
      <p:graphicFrame>
        <p:nvGraphicFramePr>
          <p:cNvPr id="26" name="표 7">
            <a:extLst>
              <a:ext uri="{FF2B5EF4-FFF2-40B4-BE49-F238E27FC236}">
                <a16:creationId xmlns:a16="http://schemas.microsoft.com/office/drawing/2014/main" id="{1B986310-7AB9-4B72-A526-075643F59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582414"/>
              </p:ext>
            </p:extLst>
          </p:nvPr>
        </p:nvGraphicFramePr>
        <p:xfrm>
          <a:off x="9048876" y="4392199"/>
          <a:ext cx="1050638" cy="1779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638">
                  <a:extLst>
                    <a:ext uri="{9D8B030D-6E8A-4147-A177-3AD203B41FA5}">
                      <a16:colId xmlns:a16="http://schemas.microsoft.com/office/drawing/2014/main" val="6299991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b="0" dirty="0" smtClean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신한벤처투자</a:t>
                      </a:r>
                      <a:r>
                        <a:rPr lang="en-US" altLang="ko-KR" sz="800" b="0" baseline="30000" dirty="0" smtClean="0">
                          <a:solidFill>
                            <a:schemeClr val="bg1"/>
                          </a:solidFill>
                          <a:latin typeface="원신한 Bold" panose="020B0803000000000000" pitchFamily="50" charset="-127"/>
                          <a:ea typeface="원신한 Bold" panose="020B0803000000000000" pitchFamily="50" charset="-127"/>
                        </a:rPr>
                        <a:t>4)</a:t>
                      </a:r>
                      <a:endParaRPr lang="ko-KR" altLang="en-US" sz="800" b="0" baseline="30000" dirty="0">
                        <a:solidFill>
                          <a:schemeClr val="bg1"/>
                        </a:solidFill>
                        <a:latin typeface="원신한 Bold" panose="020B0803000000000000" pitchFamily="50" charset="-127"/>
                        <a:ea typeface="원신한 Bold" panose="020B08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1C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4055067"/>
                  </a:ext>
                </a:extLst>
              </a:tr>
              <a:tr h="18405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b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100%</a:t>
                      </a:r>
                      <a:endParaRPr lang="ko-KR" altLang="en-US" sz="900" b="0" baseline="30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</a:txBody>
                  <a:tcPr marL="91454" marR="91454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068501"/>
                  </a:ext>
                </a:extLst>
              </a:tr>
              <a:tr h="12144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전업</a:t>
                      </a:r>
                      <a:r>
                        <a:rPr lang="en-US" altLang="ko-KR" sz="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/>
                      </a:r>
                      <a:br>
                        <a:rPr lang="en-US" altLang="ko-KR" sz="8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</a:br>
                      <a:r>
                        <a:rPr lang="ko-KR" altLang="en-US" sz="8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벤처투자사</a:t>
                      </a:r>
                      <a:endParaRPr lang="en-US" altLang="ko-KR" sz="8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rgbClr val="6AA3D8"/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총자산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0.5 </a:t>
                      </a:r>
                      <a:r>
                        <a:rPr lang="ko-KR" altLang="en-US" sz="7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조원</a:t>
                      </a:r>
                      <a:endParaRPr lang="en-US" altLang="ko-KR" sz="7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endParaRPr lang="en-US" altLang="ko-KR" sz="9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ko-KR" altLang="en-US" sz="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총자본</a:t>
                      </a:r>
                      <a:endParaRPr lang="en-US" altLang="ko-KR" sz="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원신한 Medium" panose="020B0603000000000000" pitchFamily="50" charset="-127"/>
                        <a:ea typeface="원신한 Medium" panose="020B0603000000000000" pitchFamily="50" charset="-127"/>
                      </a:endParaRP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599 </a:t>
                      </a:r>
                      <a:r>
                        <a:rPr lang="ko-KR" alt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원신한 Medium" panose="020B0603000000000000" pitchFamily="50" charset="-127"/>
                          <a:ea typeface="원신한 Medium" panose="020B0603000000000000" pitchFamily="50" charset="-127"/>
                        </a:rPr>
                        <a:t>억원</a:t>
                      </a:r>
                    </a:p>
                  </a:txBody>
                  <a:tcPr marL="0" marR="0" marT="108000" marB="3600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6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429233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35DF3E0A-3C59-4822-8941-80A1699EC2AF}"/>
              </a:ext>
            </a:extLst>
          </p:cNvPr>
          <p:cNvSpPr txBox="1"/>
          <p:nvPr/>
        </p:nvSpPr>
        <p:spPr>
          <a:xfrm>
            <a:off x="5491001" y="6390113"/>
            <a:ext cx="4984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주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3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) 2021.01.15 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신한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BNP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파리바자산운용에서 신한자산운용으로 사명 변경 </a:t>
            </a:r>
            <a:endParaRPr lang="ko-KR" altLang="en-US" sz="900" dirty="0">
              <a:latin typeface="원신한 Light" pitchFamily="50" charset="-127"/>
              <a:ea typeface="원신한 Light" pitchFamily="50" charset="-127"/>
              <a:cs typeface="Arial" pitchFamily="34" charset="0"/>
            </a:endParaRPr>
          </a:p>
          <a:p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주</a:t>
            </a:r>
            <a:r>
              <a:rPr lang="en-US" altLang="ko-KR" sz="900" dirty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4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) 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자회사 편입일 </a:t>
            </a:r>
            <a:r>
              <a:rPr lang="en-US" altLang="ko-KR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2020.09.29 | 2021.01.11 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㈜</a:t>
            </a:r>
            <a:r>
              <a:rPr lang="ko-KR" altLang="en-US" sz="900" dirty="0" err="1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네오플럭스에서</a:t>
            </a:r>
            <a:r>
              <a:rPr lang="ko-KR" altLang="en-US" sz="900" dirty="0" smtClean="0">
                <a:latin typeface="원신한 Light" pitchFamily="50" charset="-127"/>
                <a:ea typeface="원신한 Light" pitchFamily="50" charset="-127"/>
                <a:cs typeface="Arial" pitchFamily="34" charset="0"/>
              </a:rPr>
              <a:t> 신한벤처투자로 사명변경</a:t>
            </a:r>
            <a:endParaRPr lang="ko-KR" altLang="ko-KR" sz="900" dirty="0">
              <a:latin typeface="원신한 Light" pitchFamily="50" charset="-127"/>
              <a:ea typeface="원신한 Light" pitchFamily="50" charset="-127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20954" y="-368458"/>
            <a:ext cx="4788532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solidFill>
                  <a:schemeClr val="bg1"/>
                </a:solidFill>
                <a:latin typeface="원신한 Bold" panose="020B0803000000000000" pitchFamily="50" charset="-127"/>
                <a:ea typeface="원신한 Bold" panose="020B0803000000000000" pitchFamily="50" charset="-127"/>
              </a:rPr>
              <a:t>업데이트 완료</a:t>
            </a:r>
            <a:endParaRPr lang="ko-KR" altLang="en-US" sz="1400" dirty="0">
              <a:solidFill>
                <a:schemeClr val="bg1"/>
              </a:solidFill>
              <a:latin typeface="원신한 Bold" panose="020B0803000000000000" pitchFamily="50" charset="-127"/>
              <a:ea typeface="원신한 Bold" panose="020B0803000000000000" pitchFamily="50" charset="-127"/>
            </a:endParaRPr>
          </a:p>
        </p:txBody>
      </p:sp>
      <p:sp>
        <p:nvSpPr>
          <p:cNvPr id="46" name="바닥글 개체 틀 18">
            <a:extLst>
              <a:ext uri="{FF2B5EF4-FFF2-40B4-BE49-F238E27FC236}">
                <a16:creationId xmlns:a16="http://schemas.microsoft.com/office/drawing/2014/main" id="{FFED1C46-88E1-47AB-8647-CB894F87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362" y="6856149"/>
            <a:ext cx="1263833" cy="257033"/>
          </a:xfrm>
        </p:spPr>
        <p:txBody>
          <a:bodyPr/>
          <a:lstStyle/>
          <a:p>
            <a:pPr defTabSz="457246" latinLnBrk="0"/>
            <a:r>
              <a:rPr lang="en-US" altLang="ko-KR" dirty="0" smtClean="0">
                <a:solidFill>
                  <a:prstClr val="white">
                    <a:lumMod val="65000"/>
                  </a:prstClr>
                </a:solidFill>
              </a:rPr>
              <a:t>FY 2020</a:t>
            </a:r>
            <a:endParaRPr lang="ko-KR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2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4C8DDE-5D5B-497B-A370-E78921CCC1CF}"/>
              </a:ext>
            </a:extLst>
          </p:cNvPr>
          <p:cNvSpPr txBox="1"/>
          <p:nvPr/>
        </p:nvSpPr>
        <p:spPr>
          <a:xfrm>
            <a:off x="3157297" y="2351211"/>
            <a:ext cx="4605151" cy="64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46" latinLnBrk="0"/>
            <a:r>
              <a:rPr lang="ko-KR" altLang="en-US" sz="3600" dirty="0">
                <a:solidFill>
                  <a:prstClr val="white"/>
                </a:solidFill>
                <a:latin typeface="원신한 Medium" panose="020B0603000000000000" pitchFamily="50" charset="-127"/>
                <a:ea typeface="원신한 Medium" panose="020B0603000000000000" pitchFamily="50" charset="-127"/>
              </a:rPr>
              <a:t>신한금융그룹</a:t>
            </a:r>
          </a:p>
        </p:txBody>
      </p:sp>
      <p:graphicFrame>
        <p:nvGraphicFramePr>
          <p:cNvPr id="6" name="표 11">
            <a:extLst>
              <a:ext uri="{FF2B5EF4-FFF2-40B4-BE49-F238E27FC236}">
                <a16:creationId xmlns:a16="http://schemas.microsoft.com/office/drawing/2014/main" id="{21FA79F8-5504-4369-AAB0-1431062D8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568555"/>
              </p:ext>
            </p:extLst>
          </p:nvPr>
        </p:nvGraphicFramePr>
        <p:xfrm>
          <a:off x="3267130" y="3820167"/>
          <a:ext cx="3448007" cy="1219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683">
                  <a:extLst>
                    <a:ext uri="{9D8B030D-6E8A-4147-A177-3AD203B41FA5}">
                      <a16:colId xmlns:a16="http://schemas.microsoft.com/office/drawing/2014/main" val="1262281045"/>
                    </a:ext>
                  </a:extLst>
                </a:gridCol>
                <a:gridCol w="2916324">
                  <a:extLst>
                    <a:ext uri="{9D8B030D-6E8A-4147-A177-3AD203B41FA5}">
                      <a16:colId xmlns:a16="http://schemas.microsoft.com/office/drawing/2014/main" val="4007136974"/>
                    </a:ext>
                  </a:extLst>
                </a:gridCol>
              </a:tblGrid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1-01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신한금융그룹 현황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518390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1-02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미션</a:t>
                      </a:r>
                      <a:r>
                        <a:rPr lang="en-US" altLang="ko-KR" sz="1400" b="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, </a:t>
                      </a:r>
                      <a:r>
                        <a:rPr lang="ko-KR" altLang="en-US" sz="1400" b="0" dirty="0" smtClean="0">
                          <a:solidFill>
                            <a:schemeClr val="bg1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비전 및 가치체계</a:t>
                      </a:r>
                      <a:endParaRPr lang="ko-KR" altLang="en-US" sz="1400" b="0" dirty="0">
                        <a:solidFill>
                          <a:schemeClr val="bg1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57199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1-03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 smtClean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F.R.E.S.H 2020s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742377"/>
                  </a:ext>
                </a:extLst>
              </a:tr>
              <a:tr h="30484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1-04</a:t>
                      </a:r>
                      <a:endParaRPr lang="ko-KR" altLang="en-US" sz="1400" b="0" dirty="0">
                        <a:solidFill>
                          <a:srgbClr val="6AA3D8"/>
                        </a:solidFill>
                        <a:latin typeface="원신한 Light" panose="020B0303000000000000" pitchFamily="50" charset="-127"/>
                        <a:ea typeface="원신한 Light" panose="020B0303000000000000" pitchFamily="50" charset="-127"/>
                      </a:endParaRP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b="0" dirty="0">
                          <a:solidFill>
                            <a:srgbClr val="6AA3D8"/>
                          </a:solidFill>
                          <a:latin typeface="원신한 Light" panose="020B0303000000000000" pitchFamily="50" charset="-127"/>
                          <a:ea typeface="원신한 Light" panose="020B0303000000000000" pitchFamily="50" charset="-127"/>
                        </a:rPr>
                        <a:t>지속가능경영 체계 구축 현황 </a:t>
                      </a:r>
                    </a:p>
                  </a:txBody>
                  <a:tcPr marL="0" marR="0"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5854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65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rgbClr val="6AA3D8"/>
        </a:solidFill>
        <a:ln>
          <a:noFill/>
        </a:ln>
        <a:effectLst/>
      </a:spPr>
      <a:bodyPr lIns="45440" tIns="45440" rIns="45440" bIns="45440" anchor="ctr"/>
      <a:lstStyle>
        <a:defPPr algn="ctr" defTabSz="908794" latinLnBrk="0">
          <a:spcAft>
            <a:spcPts val="300"/>
          </a:spcAft>
          <a:defRPr sz="1100" kern="0" dirty="0" smtClean="0">
            <a:solidFill>
              <a:srgbClr val="FFFFFF"/>
            </a:solidFill>
            <a:latin typeface="원신한 Bold" pitchFamily="50" charset="-127"/>
            <a:ea typeface="원신한 Bold" pitchFamily="50" charset="-127"/>
            <a:cs typeface="Arial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0C02083EDE80EF4EA06E41837780E8AE" ma:contentTypeVersion="0" ma:contentTypeDescription="새 문서를 만듭니다." ma:contentTypeScope="" ma:versionID="94105dce52e27279de97d1a58556395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8509c16e2068e4d5d0612c501c1975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92ACB2-3643-4742-BA0B-133E5C007BF4}"/>
</file>

<file path=customXml/itemProps2.xml><?xml version="1.0" encoding="utf-8"?>
<ds:datastoreItem xmlns:ds="http://schemas.openxmlformats.org/officeDocument/2006/customXml" ds:itemID="{BA40C983-7F4B-4EDB-826F-40D5E82BB042}"/>
</file>

<file path=customXml/itemProps3.xml><?xml version="1.0" encoding="utf-8"?>
<ds:datastoreItem xmlns:ds="http://schemas.openxmlformats.org/officeDocument/2006/customXml" ds:itemID="{CBF93351-D795-4438-B325-0639E9D2FC8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54068</TotalTime>
  <Words>10310</Words>
  <Application>Microsoft Office PowerPoint</Application>
  <PresentationFormat>사용자 지정</PresentationFormat>
  <Paragraphs>3713</Paragraphs>
  <Slides>78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18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78</vt:i4>
      </vt:variant>
    </vt:vector>
  </HeadingPairs>
  <TitlesOfParts>
    <vt:vector size="97" baseType="lpstr">
      <vt:lpstr>HY견고딕</vt:lpstr>
      <vt:lpstr>원신한 Medium</vt:lpstr>
      <vt:lpstr>Wingdings</vt:lpstr>
      <vt:lpstr>Symbol</vt:lpstr>
      <vt:lpstr>Calibri Light</vt:lpstr>
      <vt:lpstr>Wingdings 2</vt:lpstr>
      <vt:lpstr>원신한 Bold</vt:lpstr>
      <vt:lpstr>Shinhan Bold</vt:lpstr>
      <vt:lpstr>Times New Roman</vt:lpstr>
      <vt:lpstr>OneShinhan Medium</vt:lpstr>
      <vt:lpstr>Century Gothic</vt:lpstr>
      <vt:lpstr>Arial</vt:lpstr>
      <vt:lpstr>하나 L</vt:lpstr>
      <vt:lpstr>Arial Unicode MS</vt:lpstr>
      <vt:lpstr>맑은 고딕</vt:lpstr>
      <vt:lpstr>-윤고딕360</vt:lpstr>
      <vt:lpstr>원신한 Light</vt:lpstr>
      <vt:lpstr>Calibri</vt:lpstr>
      <vt:lpstr>3_Office 테마</vt:lpstr>
      <vt:lpstr>PowerPoint 프레젠테이션</vt:lpstr>
      <vt:lpstr>PowerPoint 프레젠테이션</vt:lpstr>
      <vt:lpstr>PowerPoint 프레젠테이션</vt:lpstr>
      <vt:lpstr>주요 현황</vt:lpstr>
      <vt:lpstr>주요 현황</vt:lpstr>
      <vt:lpstr>사업 다변화를 통한 지속성장</vt:lpstr>
      <vt:lpstr>주요 성과 &amp; 포트폴리오</vt:lpstr>
      <vt:lpstr>주요 그룹사 현황</vt:lpstr>
      <vt:lpstr>PowerPoint 프레젠테이션</vt:lpstr>
      <vt:lpstr>그룹 가치경영체계</vt:lpstr>
      <vt:lpstr>그룹 미션</vt:lpstr>
      <vt:lpstr>역사와 그룹 비전</vt:lpstr>
      <vt:lpstr>지배구조 현황</vt:lpstr>
      <vt:lpstr>고객중심의 One Shinhan 체계</vt:lpstr>
      <vt:lpstr>PowerPoint 프레젠테이션</vt:lpstr>
      <vt:lpstr>F.R.E.S.H 2020s</vt:lpstr>
      <vt:lpstr>F.R.E.S.H 2020s</vt:lpstr>
      <vt:lpstr>[4대 전략] 01 효율적인 성장 추구</vt:lpstr>
      <vt:lpstr>4대 전략 02 글로벌 연결과 확장</vt:lpstr>
      <vt:lpstr>Case Study 글로벌 사업 성공사례 (베트남)</vt:lpstr>
      <vt:lpstr>4대 전략 03 혁신·개방형 디지털 전환</vt:lpstr>
      <vt:lpstr>4대 전략 03 혁신·개방형 디지털 전환</vt:lpstr>
      <vt:lpstr>외부 제휴를 통한 디지털 전환</vt:lpstr>
      <vt:lpstr>4대 전략 04 지속가능경영 성과 창출</vt:lpstr>
      <vt:lpstr>글로벌 이니셔티브 참여</vt:lpstr>
      <vt:lpstr>PowerPoint 프레젠테이션</vt:lpstr>
      <vt:lpstr>지속가능경영 전략 </vt:lpstr>
      <vt:lpstr>그룹 ESG 거버넌스 스냅샷</vt:lpstr>
      <vt:lpstr>기후변화 대응 전략 Zero Carbon Drive</vt:lpstr>
      <vt:lpstr>스타트업을 위한 혁신금융 플랫폼 Triple-K Project</vt:lpstr>
      <vt:lpstr>금융취약계층을 위한 포용금융 Hope Together SFG</vt:lpstr>
      <vt:lpstr>사회적 가치 측정 신한SVMF </vt:lpstr>
      <vt:lpstr>신한 N.E.O Project</vt:lpstr>
      <vt:lpstr>여성리더 육성</vt:lpstr>
      <vt:lpstr>고객중심의 상품 거버넌스</vt:lpstr>
      <vt:lpstr>주요 ESG 평가 지표</vt:lpstr>
      <vt:lpstr>PowerPoint 프레젠테이션</vt:lpstr>
      <vt:lpstr>PowerPoint 프레젠테이션</vt:lpstr>
      <vt:lpstr>주요 현황</vt:lpstr>
      <vt:lpstr>시장 지위</vt:lpstr>
      <vt:lpstr>주요 재무 현황</vt:lpstr>
      <vt:lpstr>핵심 역량</vt:lpstr>
      <vt:lpstr>PowerPoint 프레젠테이션</vt:lpstr>
      <vt:lpstr>주요 현황</vt:lpstr>
      <vt:lpstr>시장 지위</vt:lpstr>
      <vt:lpstr>주요 재무 현황</vt:lpstr>
      <vt:lpstr>PowerPoint 프레젠테이션</vt:lpstr>
      <vt:lpstr>주요 현황</vt:lpstr>
      <vt:lpstr>시장 지위</vt:lpstr>
      <vt:lpstr>주요 재무 현황</vt:lpstr>
      <vt:lpstr>PowerPoint 프레젠테이션</vt:lpstr>
      <vt:lpstr>주요 현황</vt:lpstr>
      <vt:lpstr>주요 재무 현황</vt:lpstr>
      <vt:lpstr>PowerPoint 프레젠테이션</vt:lpstr>
      <vt:lpstr>주요 현황</vt:lpstr>
      <vt:lpstr>주요 재무 현황</vt:lpstr>
      <vt:lpstr>PowerPoint 프레젠테이션</vt:lpstr>
      <vt:lpstr>주요 현황</vt:lpstr>
      <vt:lpstr>주요 재무 현황 및 시장 지위</vt:lpstr>
      <vt:lpstr>PowerPoint 프레젠테이션</vt:lpstr>
      <vt:lpstr>주요 현황</vt:lpstr>
      <vt:lpstr>주요 재무 현황 및 시장 지위</vt:lpstr>
      <vt:lpstr>PowerPoint 프레젠테이션</vt:lpstr>
      <vt:lpstr>주요 현황</vt:lpstr>
      <vt:lpstr>주요 현황</vt:lpstr>
      <vt:lpstr>주요 현황</vt:lpstr>
      <vt:lpstr>주요 현황</vt:lpstr>
      <vt:lpstr>주요 현황</vt:lpstr>
      <vt:lpstr>주요 재무 현황 및 시장 지위</vt:lpstr>
      <vt:lpstr>주요 현황</vt:lpstr>
      <vt:lpstr>주요 현황</vt:lpstr>
      <vt:lpstr>주요 현황</vt:lpstr>
      <vt:lpstr>주요 재무 현황 및 시장 지위</vt:lpstr>
      <vt:lpstr>주요 현황</vt:lpstr>
      <vt:lpstr>주요 현황</vt:lpstr>
      <vt:lpstr>주요 현황</vt:lpstr>
      <vt:lpstr>주요 현황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SFG</dc:creator>
  <cp:lastModifiedBy>차진아</cp:lastModifiedBy>
  <cp:revision>3083</cp:revision>
  <cp:lastPrinted>2021-04-12T08:32:47Z</cp:lastPrinted>
  <dcterms:created xsi:type="dcterms:W3CDTF">2013-08-09T10:06:35Z</dcterms:created>
  <dcterms:modified xsi:type="dcterms:W3CDTF">2021-05-11T04:31:41Z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0x0101000C02083EDE80EF4EA06E41837780E8AE</vt:lpwstr>
  </property>
</Properties>
</file>