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74"/>
  </p:notesMasterIdLst>
  <p:sldIdLst>
    <p:sldId id="262" r:id="rId3"/>
    <p:sldId id="1313" r:id="rId4"/>
    <p:sldId id="1329" r:id="rId5"/>
    <p:sldId id="1330" r:id="rId6"/>
    <p:sldId id="1328" r:id="rId7"/>
    <p:sldId id="481" r:id="rId8"/>
    <p:sldId id="432" r:id="rId9"/>
    <p:sldId id="386" r:id="rId10"/>
    <p:sldId id="1327" r:id="rId11"/>
    <p:sldId id="1331" r:id="rId12"/>
    <p:sldId id="1333" r:id="rId13"/>
    <p:sldId id="416" r:id="rId14"/>
    <p:sldId id="388" r:id="rId15"/>
    <p:sldId id="264" r:id="rId16"/>
    <p:sldId id="443" r:id="rId17"/>
    <p:sldId id="318" r:id="rId18"/>
    <p:sldId id="1304" r:id="rId19"/>
    <p:sldId id="442" r:id="rId20"/>
    <p:sldId id="1273" r:id="rId21"/>
    <p:sldId id="1279" r:id="rId22"/>
    <p:sldId id="1244" r:id="rId23"/>
    <p:sldId id="1245" r:id="rId24"/>
    <p:sldId id="1227" r:id="rId25"/>
    <p:sldId id="1275" r:id="rId26"/>
    <p:sldId id="1318" r:id="rId27"/>
    <p:sldId id="1232" r:id="rId28"/>
    <p:sldId id="1233" r:id="rId29"/>
    <p:sldId id="486" r:id="rId30"/>
    <p:sldId id="487" r:id="rId31"/>
    <p:sldId id="1321" r:id="rId32"/>
    <p:sldId id="1209" r:id="rId33"/>
    <p:sldId id="417" r:id="rId34"/>
    <p:sldId id="1270" r:id="rId35"/>
    <p:sldId id="1271" r:id="rId36"/>
    <p:sldId id="1272" r:id="rId37"/>
    <p:sldId id="1276" r:id="rId38"/>
    <p:sldId id="1322" r:id="rId39"/>
    <p:sldId id="480" r:id="rId40"/>
    <p:sldId id="1300" r:id="rId41"/>
    <p:sldId id="1301" r:id="rId42"/>
    <p:sldId id="1302" r:id="rId43"/>
    <p:sldId id="1326" r:id="rId44"/>
    <p:sldId id="1335" r:id="rId45"/>
    <p:sldId id="1337" r:id="rId46"/>
    <p:sldId id="1332" r:id="rId47"/>
    <p:sldId id="1341" r:id="rId48"/>
    <p:sldId id="1342" r:id="rId49"/>
    <p:sldId id="1299" r:id="rId50"/>
    <p:sldId id="1325" r:id="rId51"/>
    <p:sldId id="1334" r:id="rId52"/>
    <p:sldId id="1228" r:id="rId53"/>
    <p:sldId id="1229" r:id="rId54"/>
    <p:sldId id="1230" r:id="rId55"/>
    <p:sldId id="1338" r:id="rId56"/>
    <p:sldId id="1298" r:id="rId57"/>
    <p:sldId id="1340" r:id="rId58"/>
    <p:sldId id="1296" r:id="rId59"/>
    <p:sldId id="1339" r:id="rId60"/>
    <p:sldId id="1323" r:id="rId61"/>
    <p:sldId id="1242" r:id="rId62"/>
    <p:sldId id="454" r:id="rId63"/>
    <p:sldId id="424" r:id="rId64"/>
    <p:sldId id="455" r:id="rId65"/>
    <p:sldId id="1224" r:id="rId66"/>
    <p:sldId id="266" r:id="rId67"/>
    <p:sldId id="1198" r:id="rId68"/>
    <p:sldId id="1199" r:id="rId69"/>
    <p:sldId id="1200" r:id="rId70"/>
    <p:sldId id="336" r:id="rId71"/>
    <p:sldId id="1305" r:id="rId72"/>
    <p:sldId id="451" r:id="rId73"/>
  </p:sldIdLst>
  <p:sldSz cx="12192000" cy="6858000"/>
  <p:notesSz cx="6797675" cy="9926638"/>
  <p:defaultTextStyle>
    <a:defPPr>
      <a:defRPr lang="en-US"/>
    </a:defPPr>
    <a:lvl1pPr marL="0" algn="l" defTabSz="1097253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26" algn="l" defTabSz="1097253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53" algn="l" defTabSz="1097253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879" algn="l" defTabSz="1097253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05" algn="l" defTabSz="1097253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131" algn="l" defTabSz="1097253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758" algn="l" defTabSz="1097253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384" algn="l" defTabSz="1097253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010" algn="l" defTabSz="1097253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559" userDrawn="1">
          <p15:clr>
            <a:srgbClr val="A4A3A4"/>
          </p15:clr>
        </p15:guide>
        <p15:guide id="4" orient="horz" pos="436" userDrawn="1">
          <p15:clr>
            <a:srgbClr val="A4A3A4"/>
          </p15:clr>
        </p15:guide>
        <p15:guide id="7" orient="horz" pos="3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979797"/>
    <a:srgbClr val="1D3971"/>
    <a:srgbClr val="4DA6B7"/>
    <a:srgbClr val="1262AA"/>
    <a:srgbClr val="D76155"/>
    <a:srgbClr val="FFCC00"/>
    <a:srgbClr val="0EBEA9"/>
    <a:srgbClr val="0EC4AE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보통 스타일 3 - 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25" autoAdjust="0"/>
    <p:restoredTop sz="96395" autoAdjust="0"/>
  </p:normalViewPr>
  <p:slideViewPr>
    <p:cSldViewPr>
      <p:cViewPr varScale="1">
        <p:scale>
          <a:sx n="109" d="100"/>
          <a:sy n="109" d="100"/>
        </p:scale>
        <p:origin x="1152" y="108"/>
      </p:cViewPr>
      <p:guideLst>
        <p:guide orient="horz" pos="2160"/>
        <p:guide pos="3840"/>
        <p:guide pos="7559"/>
        <p:guide orient="horz" pos="436"/>
        <p:guide orient="horz" pos="392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6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FA091C-D33A-4A88-AFA0-F50BB70B724E}" type="doc">
      <dgm:prSet loTypeId="urn:microsoft.com/office/officeart/2008/layout/CircleAccentTimeline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F91F7327-DE40-430C-B835-AF6E48D8F37B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2019</a:t>
          </a:r>
          <a:endParaRPr lang="ko-KR" altLang="en-US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C9C2AE11-1931-4FDD-83DC-2A1D4C79DC24}" type="parTrans" cxnId="{AFF3B122-C4CC-449A-A369-453315E8E3BB}">
      <dgm:prSet/>
      <dgm:spPr/>
      <dgm:t>
        <a:bodyPr/>
        <a:lstStyle/>
        <a:p>
          <a:pPr latinLnBrk="1"/>
          <a:endParaRPr lang="ko-KR" altLang="en-US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EA2DCD7-0A73-412D-9630-03E75190CD5E}" type="sibTrans" cxnId="{AFF3B122-C4CC-449A-A369-453315E8E3BB}">
      <dgm:prSet/>
      <dgm:spPr/>
      <dgm:t>
        <a:bodyPr/>
        <a:lstStyle/>
        <a:p>
          <a:pPr latinLnBrk="1"/>
          <a:endParaRPr lang="ko-KR" altLang="en-US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A9445EF-FE69-417A-A382-8EB50670572B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Market</a:t>
          </a:r>
          <a:r>
            <a:rPr lang="ko-KR" altLang="en-U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 </a:t>
          </a:r>
          <a:r>
            <a:rPr lang="en-US" altLang="ko-K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Transition</a:t>
          </a:r>
          <a:endParaRPr lang="ko-KR" altLang="en-US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F388ED95-C975-4C2C-B22F-21C8A05C6265}" type="parTrans" cxnId="{2BC38C82-23B9-44DE-BC68-8E1F34135FF7}">
      <dgm:prSet/>
      <dgm:spPr/>
      <dgm:t>
        <a:bodyPr/>
        <a:lstStyle/>
        <a:p>
          <a:pPr latinLnBrk="1"/>
          <a:endParaRPr lang="ko-KR" altLang="en-US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E74CE2B-1E04-469A-B0E8-AADA4185461D}" type="sibTrans" cxnId="{2BC38C82-23B9-44DE-BC68-8E1F34135FF7}">
      <dgm:prSet/>
      <dgm:spPr/>
      <dgm:t>
        <a:bodyPr/>
        <a:lstStyle/>
        <a:p>
          <a:pPr latinLnBrk="1"/>
          <a:endParaRPr lang="ko-KR" altLang="en-US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5794275-8C3F-4032-9BB3-DBD6924AA9C7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3</a:t>
          </a:r>
          <a:r>
            <a:rPr lang="en-US" altLang="ko-KR" baseline="30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rd</a:t>
          </a:r>
          <a:r>
            <a:rPr lang="en-US" altLang="ko-K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 Party Adoptability</a:t>
          </a:r>
          <a:endParaRPr lang="ko-KR" altLang="en-US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630D2A7E-8562-4451-A1DC-509389304BFF}" type="parTrans" cxnId="{084F54EF-C024-4054-8742-6B9B530BAF9F}">
      <dgm:prSet/>
      <dgm:spPr/>
      <dgm:t>
        <a:bodyPr/>
        <a:lstStyle/>
        <a:p>
          <a:pPr latinLnBrk="1"/>
          <a:endParaRPr lang="ko-KR" altLang="en-US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095A77E-2FA9-4562-BE9C-E1A0E65BA0B0}" type="sibTrans" cxnId="{084F54EF-C024-4054-8742-6B9B530BAF9F}">
      <dgm:prSet/>
      <dgm:spPr/>
      <dgm:t>
        <a:bodyPr/>
        <a:lstStyle/>
        <a:p>
          <a:pPr latinLnBrk="1"/>
          <a:endParaRPr lang="ko-KR" altLang="en-US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F4D4DF7-96B4-46F6-9187-61771471B1BE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2020</a:t>
          </a:r>
          <a:endParaRPr lang="ko-KR" altLang="en-US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A8938CA9-F1A8-4721-87EF-DE670CA50F97}" type="parTrans" cxnId="{77430CF9-C436-4402-A5A7-2BCA729AF595}">
      <dgm:prSet/>
      <dgm:spPr/>
      <dgm:t>
        <a:bodyPr/>
        <a:lstStyle/>
        <a:p>
          <a:pPr latinLnBrk="1"/>
          <a:endParaRPr lang="ko-KR" altLang="en-US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20ABEB9-DFB1-4353-B45E-1DE393D76DFD}" type="sibTrans" cxnId="{77430CF9-C436-4402-A5A7-2BCA729AF595}">
      <dgm:prSet/>
      <dgm:spPr/>
      <dgm:t>
        <a:bodyPr/>
        <a:lstStyle/>
        <a:p>
          <a:pPr latinLnBrk="1"/>
          <a:endParaRPr lang="ko-KR" altLang="en-US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2A86D9D-2A71-447B-90D4-13D4366DC548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Full Package development for Smart City</a:t>
          </a:r>
          <a:endParaRPr lang="ko-KR" altLang="en-US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5241EC0F-D736-4B1A-A19E-EE73B0DBE6E5}" type="parTrans" cxnId="{329A41FE-5BC9-49F9-ABC9-BCFB7BF80312}">
      <dgm:prSet/>
      <dgm:spPr/>
      <dgm:t>
        <a:bodyPr/>
        <a:lstStyle/>
        <a:p>
          <a:pPr latinLnBrk="1"/>
          <a:endParaRPr lang="ko-KR" altLang="en-US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C322258-BD64-4666-B95A-1EE804135DCB}" type="sibTrans" cxnId="{329A41FE-5BC9-49F9-ABC9-BCFB7BF80312}">
      <dgm:prSet/>
      <dgm:spPr/>
      <dgm:t>
        <a:bodyPr/>
        <a:lstStyle/>
        <a:p>
          <a:pPr latinLnBrk="1"/>
          <a:endParaRPr lang="ko-KR" altLang="en-US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0BE47AC-83DE-4F11-B9D6-5763784E2369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Mobility Data Business tapping</a:t>
          </a:r>
          <a:endParaRPr lang="ko-KR" altLang="en-US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BA78269E-EBCE-4841-961D-B8DA01675E1B}" type="parTrans" cxnId="{FBB44BFB-636B-4113-8CB8-6750D0BF9D46}">
      <dgm:prSet/>
      <dgm:spPr/>
      <dgm:t>
        <a:bodyPr/>
        <a:lstStyle/>
        <a:p>
          <a:pPr latinLnBrk="1"/>
          <a:endParaRPr lang="ko-KR" altLang="en-US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28A3040-39F6-4247-A9A5-766F194CDF82}" type="sibTrans" cxnId="{FBB44BFB-636B-4113-8CB8-6750D0BF9D46}">
      <dgm:prSet/>
      <dgm:spPr/>
      <dgm:t>
        <a:bodyPr/>
        <a:lstStyle/>
        <a:p>
          <a:pPr latinLnBrk="1"/>
          <a:endParaRPr lang="ko-KR" altLang="en-US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4A2A78F-EB2E-4A81-8E38-391EF5C046DA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2021</a:t>
          </a:r>
          <a:endParaRPr lang="ko-KR" altLang="en-US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CA8526B3-2530-4529-B33B-D621EFAE23B1}" type="parTrans" cxnId="{ACB7F6B7-D6E1-4DD1-B66A-C9A43A8CE4CB}">
      <dgm:prSet/>
      <dgm:spPr/>
      <dgm:t>
        <a:bodyPr/>
        <a:lstStyle/>
        <a:p>
          <a:pPr latinLnBrk="1"/>
          <a:endParaRPr lang="ko-KR" altLang="en-US">
            <a:solidFill>
              <a:schemeClr val="accent5">
                <a:lumMod val="50000"/>
              </a:schemeClr>
            </a:solidFill>
          </a:endParaRPr>
        </a:p>
      </dgm:t>
    </dgm:pt>
    <dgm:pt modelId="{D9CD2A03-3AF6-46A2-8BC2-407C8148A755}" type="sibTrans" cxnId="{ACB7F6B7-D6E1-4DD1-B66A-C9A43A8CE4CB}">
      <dgm:prSet/>
      <dgm:spPr/>
      <dgm:t>
        <a:bodyPr/>
        <a:lstStyle/>
        <a:p>
          <a:pPr latinLnBrk="1"/>
          <a:endParaRPr lang="ko-KR" altLang="en-US">
            <a:solidFill>
              <a:schemeClr val="accent5">
                <a:lumMod val="50000"/>
              </a:schemeClr>
            </a:solidFill>
          </a:endParaRPr>
        </a:p>
      </dgm:t>
    </dgm:pt>
    <dgm:pt modelId="{7FF3D95E-87C7-435A-83A2-202D7CE6EC4E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No.1 Digital Twin Solution Company</a:t>
          </a:r>
          <a:endParaRPr lang="ko-KR" altLang="en-US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5C08EC71-9A2F-43F8-AD75-DB553D0BC2F4}" type="parTrans" cxnId="{C83DCB67-3A5B-4AF2-9566-47C52049ADBE}">
      <dgm:prSet/>
      <dgm:spPr/>
      <dgm:t>
        <a:bodyPr/>
        <a:lstStyle/>
        <a:p>
          <a:pPr latinLnBrk="1"/>
          <a:endParaRPr lang="ko-KR" altLang="en-US">
            <a:solidFill>
              <a:schemeClr val="accent5">
                <a:lumMod val="50000"/>
              </a:schemeClr>
            </a:solidFill>
          </a:endParaRPr>
        </a:p>
      </dgm:t>
    </dgm:pt>
    <dgm:pt modelId="{2818978F-CC86-49B1-940C-43198436298E}" type="sibTrans" cxnId="{C83DCB67-3A5B-4AF2-9566-47C52049ADBE}">
      <dgm:prSet/>
      <dgm:spPr/>
      <dgm:t>
        <a:bodyPr/>
        <a:lstStyle/>
        <a:p>
          <a:pPr latinLnBrk="1"/>
          <a:endParaRPr lang="ko-KR" altLang="en-US">
            <a:solidFill>
              <a:schemeClr val="accent5">
                <a:lumMod val="50000"/>
              </a:schemeClr>
            </a:solidFill>
          </a:endParaRPr>
        </a:p>
      </dgm:t>
    </dgm:pt>
    <dgm:pt modelId="{E688AAB1-FBED-4E54-A60A-94FF36ADD878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2022</a:t>
          </a:r>
          <a:endParaRPr lang="ko-KR" altLang="en-US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4B860829-A3AC-4DB6-AEE0-2CC7A95B4EC9}" type="parTrans" cxnId="{B8EFC818-FA05-4FF1-9EFD-5DA96AC926C4}">
      <dgm:prSet/>
      <dgm:spPr/>
      <dgm:t>
        <a:bodyPr/>
        <a:lstStyle/>
        <a:p>
          <a:pPr latinLnBrk="1"/>
          <a:endParaRPr lang="ko-KR" altLang="en-US"/>
        </a:p>
      </dgm:t>
    </dgm:pt>
    <dgm:pt modelId="{826B7BC8-1B37-4F0B-846F-A09FC9C4F0B3}" type="sibTrans" cxnId="{B8EFC818-FA05-4FF1-9EFD-5DA96AC926C4}">
      <dgm:prSet/>
      <dgm:spPr/>
      <dgm:t>
        <a:bodyPr/>
        <a:lstStyle/>
        <a:p>
          <a:pPr latinLnBrk="1"/>
          <a:endParaRPr lang="ko-KR" altLang="en-US"/>
        </a:p>
      </dgm:t>
    </dgm:pt>
    <dgm:pt modelId="{E75B53BD-437C-4804-8051-36035D5187DB}">
      <dgm:prSet phldrT="[텍스트]"/>
      <dgm:spPr/>
      <dgm:t>
        <a:bodyPr/>
        <a:lstStyle/>
        <a:p>
          <a:pPr latinLnBrk="1"/>
          <a:r>
            <a:rPr lang="en-US" altLang="ko-K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Cloud based subscription Model</a:t>
          </a:r>
          <a:endParaRPr lang="ko-KR" altLang="en-US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BE38F525-2120-4FB8-B93B-5583685503E6}" type="parTrans" cxnId="{96FEC9D9-2093-4DC4-8585-B57C88F0EA49}">
      <dgm:prSet/>
      <dgm:spPr/>
      <dgm:t>
        <a:bodyPr/>
        <a:lstStyle/>
        <a:p>
          <a:pPr latinLnBrk="1"/>
          <a:endParaRPr lang="ko-KR" altLang="en-US"/>
        </a:p>
      </dgm:t>
    </dgm:pt>
    <dgm:pt modelId="{0B47123B-2D52-4ACB-9A14-7BA41D9AADBC}" type="sibTrans" cxnId="{96FEC9D9-2093-4DC4-8585-B57C88F0EA49}">
      <dgm:prSet/>
      <dgm:spPr/>
      <dgm:t>
        <a:bodyPr/>
        <a:lstStyle/>
        <a:p>
          <a:pPr latinLnBrk="1"/>
          <a:endParaRPr lang="ko-KR" altLang="en-US"/>
        </a:p>
      </dgm:t>
    </dgm:pt>
    <dgm:pt modelId="{54E12E78-5A03-49C5-B911-561447537351}" type="pres">
      <dgm:prSet presAssocID="{76FA091C-D33A-4A88-AFA0-F50BB70B724E}" presName="Name0" presStyleCnt="0">
        <dgm:presLayoutVars>
          <dgm:dir/>
        </dgm:presLayoutVars>
      </dgm:prSet>
      <dgm:spPr/>
    </dgm:pt>
    <dgm:pt modelId="{433D12AF-E3EA-4CF9-8838-959AC6E877A7}" type="pres">
      <dgm:prSet presAssocID="{F91F7327-DE40-430C-B835-AF6E48D8F37B}" presName="parComposite" presStyleCnt="0"/>
      <dgm:spPr/>
    </dgm:pt>
    <dgm:pt modelId="{DA8C6E73-32CF-4C3D-A467-55B113405BF7}" type="pres">
      <dgm:prSet presAssocID="{F91F7327-DE40-430C-B835-AF6E48D8F37B}" presName="parBigCircle" presStyleLbl="node0" presStyleIdx="0" presStyleCnt="4"/>
      <dgm:spPr/>
    </dgm:pt>
    <dgm:pt modelId="{5B3F126C-2198-430F-A356-94B828C20342}" type="pres">
      <dgm:prSet presAssocID="{F91F7327-DE40-430C-B835-AF6E48D8F37B}" presName="parTx" presStyleLbl="revTx" presStyleIdx="0" presStyleCnt="16"/>
      <dgm:spPr/>
    </dgm:pt>
    <dgm:pt modelId="{B582E03A-939A-419C-BC22-C5EFA7E530E4}" type="pres">
      <dgm:prSet presAssocID="{F91F7327-DE40-430C-B835-AF6E48D8F37B}" presName="bSpace" presStyleCnt="0"/>
      <dgm:spPr/>
    </dgm:pt>
    <dgm:pt modelId="{8D12A394-3815-4830-8295-36C35C1AF992}" type="pres">
      <dgm:prSet presAssocID="{F91F7327-DE40-430C-B835-AF6E48D8F37B}" presName="parBackupNorm" presStyleCnt="0"/>
      <dgm:spPr/>
    </dgm:pt>
    <dgm:pt modelId="{44BD1429-7D98-4E26-921F-F52FCF82753C}" type="pres">
      <dgm:prSet presAssocID="{4EA2DCD7-0A73-412D-9630-03E75190CD5E}" presName="parSpace" presStyleCnt="0"/>
      <dgm:spPr/>
    </dgm:pt>
    <dgm:pt modelId="{1748F36C-EA13-4A6E-A8D8-3D62F0F8C91D}" type="pres">
      <dgm:prSet presAssocID="{4A9445EF-FE69-417A-A382-8EB50670572B}" presName="desBackupLeftNorm" presStyleCnt="0"/>
      <dgm:spPr/>
    </dgm:pt>
    <dgm:pt modelId="{B909F82E-76B9-4AA3-9EDF-DC73B2A0DFD2}" type="pres">
      <dgm:prSet presAssocID="{4A9445EF-FE69-417A-A382-8EB50670572B}" presName="desComposite" presStyleCnt="0"/>
      <dgm:spPr/>
    </dgm:pt>
    <dgm:pt modelId="{2BBD670E-B61B-46D0-A741-7D5EE30DF2B7}" type="pres">
      <dgm:prSet presAssocID="{4A9445EF-FE69-417A-A382-8EB50670572B}" presName="desCircle" presStyleLbl="node1" presStyleIdx="0" presStyleCnt="6"/>
      <dgm:spPr/>
    </dgm:pt>
    <dgm:pt modelId="{7F1B0675-7798-4E82-A53F-001E2E635586}" type="pres">
      <dgm:prSet presAssocID="{4A9445EF-FE69-417A-A382-8EB50670572B}" presName="chTx" presStyleLbl="revTx" presStyleIdx="1" presStyleCnt="16"/>
      <dgm:spPr/>
    </dgm:pt>
    <dgm:pt modelId="{9EB785B0-1540-494B-9C49-BC92FDA5B8F0}" type="pres">
      <dgm:prSet presAssocID="{4A9445EF-FE69-417A-A382-8EB50670572B}" presName="desTx" presStyleLbl="revTx" presStyleIdx="2" presStyleCnt="16">
        <dgm:presLayoutVars>
          <dgm:bulletEnabled val="1"/>
        </dgm:presLayoutVars>
      </dgm:prSet>
      <dgm:spPr/>
    </dgm:pt>
    <dgm:pt modelId="{5FE3604C-57DC-4797-8C1C-D947F256B419}" type="pres">
      <dgm:prSet presAssocID="{4A9445EF-FE69-417A-A382-8EB50670572B}" presName="desBackupRightNorm" presStyleCnt="0"/>
      <dgm:spPr/>
    </dgm:pt>
    <dgm:pt modelId="{3D47C910-C4E5-41C0-8A77-CDBF2CDB27F8}" type="pres">
      <dgm:prSet presAssocID="{AE74CE2B-1E04-469A-B0E8-AADA4185461D}" presName="desSpace" presStyleCnt="0"/>
      <dgm:spPr/>
    </dgm:pt>
    <dgm:pt modelId="{06D4692A-57A6-4FC2-87CC-7FB8A4D7E152}" type="pres">
      <dgm:prSet presAssocID="{F5794275-8C3F-4032-9BB3-DBD6924AA9C7}" presName="desBackupLeftNorm" presStyleCnt="0"/>
      <dgm:spPr/>
    </dgm:pt>
    <dgm:pt modelId="{16100BD7-CA17-4076-8AB6-F65023ED78EC}" type="pres">
      <dgm:prSet presAssocID="{F5794275-8C3F-4032-9BB3-DBD6924AA9C7}" presName="desComposite" presStyleCnt="0"/>
      <dgm:spPr/>
    </dgm:pt>
    <dgm:pt modelId="{5C297A67-569A-4B8D-A3B9-D7E1A5E44D3A}" type="pres">
      <dgm:prSet presAssocID="{F5794275-8C3F-4032-9BB3-DBD6924AA9C7}" presName="desCircle" presStyleLbl="node1" presStyleIdx="1" presStyleCnt="6"/>
      <dgm:spPr/>
    </dgm:pt>
    <dgm:pt modelId="{F1D95015-46E6-4167-A556-5649E0F52875}" type="pres">
      <dgm:prSet presAssocID="{F5794275-8C3F-4032-9BB3-DBD6924AA9C7}" presName="chTx" presStyleLbl="revTx" presStyleIdx="3" presStyleCnt="16"/>
      <dgm:spPr/>
    </dgm:pt>
    <dgm:pt modelId="{C22130E2-CE3A-4835-8E3C-FE12CDD35EB0}" type="pres">
      <dgm:prSet presAssocID="{F5794275-8C3F-4032-9BB3-DBD6924AA9C7}" presName="desTx" presStyleLbl="revTx" presStyleIdx="4" presStyleCnt="16">
        <dgm:presLayoutVars>
          <dgm:bulletEnabled val="1"/>
        </dgm:presLayoutVars>
      </dgm:prSet>
      <dgm:spPr/>
    </dgm:pt>
    <dgm:pt modelId="{E16A9607-7B07-44E3-9D92-06461EEAE02A}" type="pres">
      <dgm:prSet presAssocID="{F5794275-8C3F-4032-9BB3-DBD6924AA9C7}" presName="desBackupRightNorm" presStyleCnt="0"/>
      <dgm:spPr/>
    </dgm:pt>
    <dgm:pt modelId="{307C2D10-1120-4913-B702-25C4EC4DFF8E}" type="pres">
      <dgm:prSet presAssocID="{2095A77E-2FA9-4562-BE9C-E1A0E65BA0B0}" presName="desSpace" presStyleCnt="0"/>
      <dgm:spPr/>
    </dgm:pt>
    <dgm:pt modelId="{E83A55F1-8F13-4B00-8339-6E0B172E1A92}" type="pres">
      <dgm:prSet presAssocID="{4F4D4DF7-96B4-46F6-9187-61771471B1BE}" presName="parComposite" presStyleCnt="0"/>
      <dgm:spPr/>
    </dgm:pt>
    <dgm:pt modelId="{9C337CDA-B53F-42A5-B22F-E7244BEEB356}" type="pres">
      <dgm:prSet presAssocID="{4F4D4DF7-96B4-46F6-9187-61771471B1BE}" presName="parBigCircle" presStyleLbl="node0" presStyleIdx="1" presStyleCnt="4"/>
      <dgm:spPr/>
    </dgm:pt>
    <dgm:pt modelId="{00D234D6-62F6-472B-BE18-3C1955251338}" type="pres">
      <dgm:prSet presAssocID="{4F4D4DF7-96B4-46F6-9187-61771471B1BE}" presName="parTx" presStyleLbl="revTx" presStyleIdx="5" presStyleCnt="16"/>
      <dgm:spPr/>
    </dgm:pt>
    <dgm:pt modelId="{533A09B0-7B09-4ECA-8F01-397A639AB83D}" type="pres">
      <dgm:prSet presAssocID="{4F4D4DF7-96B4-46F6-9187-61771471B1BE}" presName="bSpace" presStyleCnt="0"/>
      <dgm:spPr/>
    </dgm:pt>
    <dgm:pt modelId="{89FBDBF8-4B4A-4C92-B0F5-5CE0327935D9}" type="pres">
      <dgm:prSet presAssocID="{4F4D4DF7-96B4-46F6-9187-61771471B1BE}" presName="parBackupNorm" presStyleCnt="0"/>
      <dgm:spPr/>
    </dgm:pt>
    <dgm:pt modelId="{47648EB7-BCDE-4611-9FE7-5C7C030D8D34}" type="pres">
      <dgm:prSet presAssocID="{A20ABEB9-DFB1-4353-B45E-1DE393D76DFD}" presName="parSpace" presStyleCnt="0"/>
      <dgm:spPr/>
    </dgm:pt>
    <dgm:pt modelId="{8F439D58-3D50-4FE1-9462-8AF004D8D2AF}" type="pres">
      <dgm:prSet presAssocID="{52A86D9D-2A71-447B-90D4-13D4366DC548}" presName="desBackupLeftNorm" presStyleCnt="0"/>
      <dgm:spPr/>
    </dgm:pt>
    <dgm:pt modelId="{50B446E7-3403-41B7-84A4-9CAACA10560A}" type="pres">
      <dgm:prSet presAssocID="{52A86D9D-2A71-447B-90D4-13D4366DC548}" presName="desComposite" presStyleCnt="0"/>
      <dgm:spPr/>
    </dgm:pt>
    <dgm:pt modelId="{1F7B0C67-8703-4D73-A56F-18F5DCE68880}" type="pres">
      <dgm:prSet presAssocID="{52A86D9D-2A71-447B-90D4-13D4366DC548}" presName="desCircle" presStyleLbl="node1" presStyleIdx="2" presStyleCnt="6"/>
      <dgm:spPr/>
    </dgm:pt>
    <dgm:pt modelId="{DF5853E7-EA89-4C14-BB84-423A373482D6}" type="pres">
      <dgm:prSet presAssocID="{52A86D9D-2A71-447B-90D4-13D4366DC548}" presName="chTx" presStyleLbl="revTx" presStyleIdx="6" presStyleCnt="16"/>
      <dgm:spPr/>
    </dgm:pt>
    <dgm:pt modelId="{999BFCA0-9C05-40C1-AD0A-5D32495D94A0}" type="pres">
      <dgm:prSet presAssocID="{52A86D9D-2A71-447B-90D4-13D4366DC548}" presName="desTx" presStyleLbl="revTx" presStyleIdx="7" presStyleCnt="16">
        <dgm:presLayoutVars>
          <dgm:bulletEnabled val="1"/>
        </dgm:presLayoutVars>
      </dgm:prSet>
      <dgm:spPr/>
    </dgm:pt>
    <dgm:pt modelId="{696042C6-6360-49EC-93E2-B824D9337020}" type="pres">
      <dgm:prSet presAssocID="{52A86D9D-2A71-447B-90D4-13D4366DC548}" presName="desBackupRightNorm" presStyleCnt="0"/>
      <dgm:spPr/>
    </dgm:pt>
    <dgm:pt modelId="{FA40ED5B-2B4B-4A26-804D-77D1B4A08523}" type="pres">
      <dgm:prSet presAssocID="{BC322258-BD64-4666-B95A-1EE804135DCB}" presName="desSpace" presStyleCnt="0"/>
      <dgm:spPr/>
    </dgm:pt>
    <dgm:pt modelId="{866E8783-DC5D-4334-9B2C-B49343D55849}" type="pres">
      <dgm:prSet presAssocID="{30BE47AC-83DE-4F11-B9D6-5763784E2369}" presName="desBackupLeftNorm" presStyleCnt="0"/>
      <dgm:spPr/>
    </dgm:pt>
    <dgm:pt modelId="{3C1BE616-36D5-4F06-BE20-58E038A402BF}" type="pres">
      <dgm:prSet presAssocID="{30BE47AC-83DE-4F11-B9D6-5763784E2369}" presName="desComposite" presStyleCnt="0"/>
      <dgm:spPr/>
    </dgm:pt>
    <dgm:pt modelId="{229B0723-6449-4D88-8BD1-04C64F652475}" type="pres">
      <dgm:prSet presAssocID="{30BE47AC-83DE-4F11-B9D6-5763784E2369}" presName="desCircle" presStyleLbl="node1" presStyleIdx="3" presStyleCnt="6"/>
      <dgm:spPr/>
    </dgm:pt>
    <dgm:pt modelId="{55CADB45-2A39-4B50-822E-8CFDDDB5204A}" type="pres">
      <dgm:prSet presAssocID="{30BE47AC-83DE-4F11-B9D6-5763784E2369}" presName="chTx" presStyleLbl="revTx" presStyleIdx="8" presStyleCnt="16"/>
      <dgm:spPr/>
    </dgm:pt>
    <dgm:pt modelId="{573B2D80-1824-481B-A17A-083923B0EB42}" type="pres">
      <dgm:prSet presAssocID="{30BE47AC-83DE-4F11-B9D6-5763784E2369}" presName="desTx" presStyleLbl="revTx" presStyleIdx="9" presStyleCnt="16">
        <dgm:presLayoutVars>
          <dgm:bulletEnabled val="1"/>
        </dgm:presLayoutVars>
      </dgm:prSet>
      <dgm:spPr/>
    </dgm:pt>
    <dgm:pt modelId="{DFD521F0-4446-4A31-8124-89EA7C62695E}" type="pres">
      <dgm:prSet presAssocID="{30BE47AC-83DE-4F11-B9D6-5763784E2369}" presName="desBackupRightNorm" presStyleCnt="0"/>
      <dgm:spPr/>
    </dgm:pt>
    <dgm:pt modelId="{2C8C16A1-BED8-4E79-BDE1-4549B87E5F6F}" type="pres">
      <dgm:prSet presAssocID="{228A3040-39F6-4247-A9A5-766F194CDF82}" presName="desSpace" presStyleCnt="0"/>
      <dgm:spPr/>
    </dgm:pt>
    <dgm:pt modelId="{F41099D7-B71A-4B6D-80D7-AE61A02B4743}" type="pres">
      <dgm:prSet presAssocID="{A4A2A78F-EB2E-4A81-8E38-391EF5C046DA}" presName="parComposite" presStyleCnt="0"/>
      <dgm:spPr/>
    </dgm:pt>
    <dgm:pt modelId="{AEFD8210-CAB3-48D4-A6D7-720B327D41E0}" type="pres">
      <dgm:prSet presAssocID="{A4A2A78F-EB2E-4A81-8E38-391EF5C046DA}" presName="parBigCircle" presStyleLbl="node0" presStyleIdx="2" presStyleCnt="4"/>
      <dgm:spPr/>
    </dgm:pt>
    <dgm:pt modelId="{6B1A5BA5-11FE-4799-9349-13097AC3A22A}" type="pres">
      <dgm:prSet presAssocID="{A4A2A78F-EB2E-4A81-8E38-391EF5C046DA}" presName="parTx" presStyleLbl="revTx" presStyleIdx="10" presStyleCnt="16"/>
      <dgm:spPr/>
    </dgm:pt>
    <dgm:pt modelId="{2107F10F-0741-42F7-9820-8B06E0F1626C}" type="pres">
      <dgm:prSet presAssocID="{A4A2A78F-EB2E-4A81-8E38-391EF5C046DA}" presName="bSpace" presStyleCnt="0"/>
      <dgm:spPr/>
    </dgm:pt>
    <dgm:pt modelId="{1863CE90-56A8-462A-BD58-DFED790B6F82}" type="pres">
      <dgm:prSet presAssocID="{A4A2A78F-EB2E-4A81-8E38-391EF5C046DA}" presName="parBackupNorm" presStyleCnt="0"/>
      <dgm:spPr/>
    </dgm:pt>
    <dgm:pt modelId="{325EA710-5E38-4ABB-A82A-B2F1D24DC930}" type="pres">
      <dgm:prSet presAssocID="{D9CD2A03-3AF6-46A2-8BC2-407C8148A755}" presName="parSpace" presStyleCnt="0"/>
      <dgm:spPr/>
    </dgm:pt>
    <dgm:pt modelId="{9D63E9A5-578A-4D1C-94B4-743ED777D5D1}" type="pres">
      <dgm:prSet presAssocID="{7FF3D95E-87C7-435A-83A2-202D7CE6EC4E}" presName="desBackupLeftNorm" presStyleCnt="0"/>
      <dgm:spPr/>
    </dgm:pt>
    <dgm:pt modelId="{90B0915A-C2EC-4FC3-B8F7-B4BC0680AE13}" type="pres">
      <dgm:prSet presAssocID="{7FF3D95E-87C7-435A-83A2-202D7CE6EC4E}" presName="desComposite" presStyleCnt="0"/>
      <dgm:spPr/>
    </dgm:pt>
    <dgm:pt modelId="{95E70381-41B7-44DD-AC69-1CDDA3D69FC3}" type="pres">
      <dgm:prSet presAssocID="{7FF3D95E-87C7-435A-83A2-202D7CE6EC4E}" presName="desCircle" presStyleLbl="node1" presStyleIdx="4" presStyleCnt="6"/>
      <dgm:spPr/>
    </dgm:pt>
    <dgm:pt modelId="{1578412E-4F4F-492C-83AF-16D1B6EF57D6}" type="pres">
      <dgm:prSet presAssocID="{7FF3D95E-87C7-435A-83A2-202D7CE6EC4E}" presName="chTx" presStyleLbl="revTx" presStyleIdx="11" presStyleCnt="16"/>
      <dgm:spPr/>
    </dgm:pt>
    <dgm:pt modelId="{C8AEE91C-CC94-40A5-B6CA-B33909F60166}" type="pres">
      <dgm:prSet presAssocID="{7FF3D95E-87C7-435A-83A2-202D7CE6EC4E}" presName="desTx" presStyleLbl="revTx" presStyleIdx="12" presStyleCnt="16">
        <dgm:presLayoutVars>
          <dgm:bulletEnabled val="1"/>
        </dgm:presLayoutVars>
      </dgm:prSet>
      <dgm:spPr/>
    </dgm:pt>
    <dgm:pt modelId="{DC3B587B-48D1-47A9-BDAD-524398914EFC}" type="pres">
      <dgm:prSet presAssocID="{7FF3D95E-87C7-435A-83A2-202D7CE6EC4E}" presName="desBackupRightNorm" presStyleCnt="0"/>
      <dgm:spPr/>
    </dgm:pt>
    <dgm:pt modelId="{8E0419D2-FDA2-42D1-8E84-53A859FDB25C}" type="pres">
      <dgm:prSet presAssocID="{2818978F-CC86-49B1-940C-43198436298E}" presName="desSpace" presStyleCnt="0"/>
      <dgm:spPr/>
    </dgm:pt>
    <dgm:pt modelId="{005CEBBE-16D5-4A3B-8BFD-B5F032CB4BC1}" type="pres">
      <dgm:prSet presAssocID="{E75B53BD-437C-4804-8051-36035D5187DB}" presName="desBackupLeftNorm" presStyleCnt="0"/>
      <dgm:spPr/>
    </dgm:pt>
    <dgm:pt modelId="{69955DB7-FC4A-42E1-BCD6-2946FCF6EBF4}" type="pres">
      <dgm:prSet presAssocID="{E75B53BD-437C-4804-8051-36035D5187DB}" presName="desComposite" presStyleCnt="0"/>
      <dgm:spPr/>
    </dgm:pt>
    <dgm:pt modelId="{9915FE08-4D06-48C6-879B-7E9813F499E2}" type="pres">
      <dgm:prSet presAssocID="{E75B53BD-437C-4804-8051-36035D5187DB}" presName="desCircle" presStyleLbl="node1" presStyleIdx="5" presStyleCnt="6"/>
      <dgm:spPr/>
    </dgm:pt>
    <dgm:pt modelId="{821DED12-FBDE-4536-86CF-EC47D3C8B8E8}" type="pres">
      <dgm:prSet presAssocID="{E75B53BD-437C-4804-8051-36035D5187DB}" presName="chTx" presStyleLbl="revTx" presStyleIdx="13" presStyleCnt="16"/>
      <dgm:spPr/>
    </dgm:pt>
    <dgm:pt modelId="{D97B5E2E-5536-4B5A-816A-786B9175F8B9}" type="pres">
      <dgm:prSet presAssocID="{E75B53BD-437C-4804-8051-36035D5187DB}" presName="desTx" presStyleLbl="revTx" presStyleIdx="14" presStyleCnt="16">
        <dgm:presLayoutVars>
          <dgm:bulletEnabled val="1"/>
        </dgm:presLayoutVars>
      </dgm:prSet>
      <dgm:spPr/>
    </dgm:pt>
    <dgm:pt modelId="{944BD4E5-3AB8-47EC-98DA-F4ADF6DE4292}" type="pres">
      <dgm:prSet presAssocID="{E75B53BD-437C-4804-8051-36035D5187DB}" presName="desBackupRightNorm" presStyleCnt="0"/>
      <dgm:spPr/>
    </dgm:pt>
    <dgm:pt modelId="{DAE46BFB-FEA3-4991-9FDF-7DE5A5C8DABF}" type="pres">
      <dgm:prSet presAssocID="{0B47123B-2D52-4ACB-9A14-7BA41D9AADBC}" presName="desSpace" presStyleCnt="0"/>
      <dgm:spPr/>
    </dgm:pt>
    <dgm:pt modelId="{E98C20B7-3079-467C-A8C5-F7B9AE1B93B6}" type="pres">
      <dgm:prSet presAssocID="{E688AAB1-FBED-4E54-A60A-94FF36ADD878}" presName="parComposite" presStyleCnt="0"/>
      <dgm:spPr/>
    </dgm:pt>
    <dgm:pt modelId="{E956C254-0D6A-4525-A19D-0765D6112589}" type="pres">
      <dgm:prSet presAssocID="{E688AAB1-FBED-4E54-A60A-94FF36ADD878}" presName="parBigCircle" presStyleLbl="node0" presStyleIdx="3" presStyleCnt="4"/>
      <dgm:spPr/>
    </dgm:pt>
    <dgm:pt modelId="{5E5BB0B9-56BF-468F-BC64-238764CB9C5C}" type="pres">
      <dgm:prSet presAssocID="{E688AAB1-FBED-4E54-A60A-94FF36ADD878}" presName="parTx" presStyleLbl="revTx" presStyleIdx="15" presStyleCnt="16"/>
      <dgm:spPr/>
    </dgm:pt>
    <dgm:pt modelId="{97D3D566-DD87-4E8F-BE49-5E56501E2116}" type="pres">
      <dgm:prSet presAssocID="{E688AAB1-FBED-4E54-A60A-94FF36ADD878}" presName="bSpace" presStyleCnt="0"/>
      <dgm:spPr/>
    </dgm:pt>
    <dgm:pt modelId="{BEB61686-F31D-4384-B8D9-54B4EE5B2285}" type="pres">
      <dgm:prSet presAssocID="{E688AAB1-FBED-4E54-A60A-94FF36ADD878}" presName="parBackupNorm" presStyleCnt="0"/>
      <dgm:spPr/>
    </dgm:pt>
    <dgm:pt modelId="{7CCAA248-7E4A-4523-B23A-6AFEDFF16A73}" type="pres">
      <dgm:prSet presAssocID="{826B7BC8-1B37-4F0B-846F-A09FC9C4F0B3}" presName="parSpace" presStyleCnt="0"/>
      <dgm:spPr/>
    </dgm:pt>
  </dgm:ptLst>
  <dgm:cxnLst>
    <dgm:cxn modelId="{F9F9F414-AC98-40BD-B8AD-E89E93F76EED}" type="presOf" srcId="{4A9445EF-FE69-417A-A382-8EB50670572B}" destId="{7F1B0675-7798-4E82-A53F-001E2E635586}" srcOrd="0" destOrd="0" presId="urn:microsoft.com/office/officeart/2008/layout/CircleAccentTimeline"/>
    <dgm:cxn modelId="{B8EFC818-FA05-4FF1-9EFD-5DA96AC926C4}" srcId="{76FA091C-D33A-4A88-AFA0-F50BB70B724E}" destId="{E688AAB1-FBED-4E54-A60A-94FF36ADD878}" srcOrd="3" destOrd="0" parTransId="{4B860829-A3AC-4DB6-AEE0-2CC7A95B4EC9}" sibTransId="{826B7BC8-1B37-4F0B-846F-A09FC9C4F0B3}"/>
    <dgm:cxn modelId="{AFF3B122-C4CC-449A-A369-453315E8E3BB}" srcId="{76FA091C-D33A-4A88-AFA0-F50BB70B724E}" destId="{F91F7327-DE40-430C-B835-AF6E48D8F37B}" srcOrd="0" destOrd="0" parTransId="{C9C2AE11-1931-4FDD-83DC-2A1D4C79DC24}" sibTransId="{4EA2DCD7-0A73-412D-9630-03E75190CD5E}"/>
    <dgm:cxn modelId="{4B18A85B-37AB-4CCD-A00D-62F67952884B}" type="presOf" srcId="{E688AAB1-FBED-4E54-A60A-94FF36ADD878}" destId="{5E5BB0B9-56BF-468F-BC64-238764CB9C5C}" srcOrd="0" destOrd="0" presId="urn:microsoft.com/office/officeart/2008/layout/CircleAccentTimeline"/>
    <dgm:cxn modelId="{256CC843-45D2-4305-826B-6A31A3DA9D61}" type="presOf" srcId="{30BE47AC-83DE-4F11-B9D6-5763784E2369}" destId="{55CADB45-2A39-4B50-822E-8CFDDDB5204A}" srcOrd="0" destOrd="0" presId="urn:microsoft.com/office/officeart/2008/layout/CircleAccentTimeline"/>
    <dgm:cxn modelId="{C83DCB67-3A5B-4AF2-9566-47C52049ADBE}" srcId="{A4A2A78F-EB2E-4A81-8E38-391EF5C046DA}" destId="{7FF3D95E-87C7-435A-83A2-202D7CE6EC4E}" srcOrd="0" destOrd="0" parTransId="{5C08EC71-9A2F-43F8-AD75-DB553D0BC2F4}" sibTransId="{2818978F-CC86-49B1-940C-43198436298E}"/>
    <dgm:cxn modelId="{C3350C4F-B4DF-48D1-A968-63FBADB7A4AB}" type="presOf" srcId="{E75B53BD-437C-4804-8051-36035D5187DB}" destId="{821DED12-FBDE-4536-86CF-EC47D3C8B8E8}" srcOrd="0" destOrd="0" presId="urn:microsoft.com/office/officeart/2008/layout/CircleAccentTimeline"/>
    <dgm:cxn modelId="{65455870-63F1-494E-9E38-F257C7C3AFAC}" type="presOf" srcId="{76FA091C-D33A-4A88-AFA0-F50BB70B724E}" destId="{54E12E78-5A03-49C5-B911-561447537351}" srcOrd="0" destOrd="0" presId="urn:microsoft.com/office/officeart/2008/layout/CircleAccentTimeline"/>
    <dgm:cxn modelId="{2BC38C82-23B9-44DE-BC68-8E1F34135FF7}" srcId="{F91F7327-DE40-430C-B835-AF6E48D8F37B}" destId="{4A9445EF-FE69-417A-A382-8EB50670572B}" srcOrd="0" destOrd="0" parTransId="{F388ED95-C975-4C2C-B22F-21C8A05C6265}" sibTransId="{AE74CE2B-1E04-469A-B0E8-AADA4185461D}"/>
    <dgm:cxn modelId="{20C4FB93-A09A-4E32-90F5-671E0DB71098}" type="presOf" srcId="{A4A2A78F-EB2E-4A81-8E38-391EF5C046DA}" destId="{6B1A5BA5-11FE-4799-9349-13097AC3A22A}" srcOrd="0" destOrd="0" presId="urn:microsoft.com/office/officeart/2008/layout/CircleAccentTimeline"/>
    <dgm:cxn modelId="{335A38A3-0B62-4E35-9B04-FD908C3B2740}" type="presOf" srcId="{7FF3D95E-87C7-435A-83A2-202D7CE6EC4E}" destId="{1578412E-4F4F-492C-83AF-16D1B6EF57D6}" srcOrd="0" destOrd="0" presId="urn:microsoft.com/office/officeart/2008/layout/CircleAccentTimeline"/>
    <dgm:cxn modelId="{ACB7F6B7-D6E1-4DD1-B66A-C9A43A8CE4CB}" srcId="{76FA091C-D33A-4A88-AFA0-F50BB70B724E}" destId="{A4A2A78F-EB2E-4A81-8E38-391EF5C046DA}" srcOrd="2" destOrd="0" parTransId="{CA8526B3-2530-4529-B33B-D621EFAE23B1}" sibTransId="{D9CD2A03-3AF6-46A2-8BC2-407C8148A755}"/>
    <dgm:cxn modelId="{C5D48DB9-6A3B-474A-8633-23474E246B74}" type="presOf" srcId="{4F4D4DF7-96B4-46F6-9187-61771471B1BE}" destId="{00D234D6-62F6-472B-BE18-3C1955251338}" srcOrd="0" destOrd="0" presId="urn:microsoft.com/office/officeart/2008/layout/CircleAccentTimeline"/>
    <dgm:cxn modelId="{7E048BC6-DB7B-43B9-A6D0-F66AEB0B2BF1}" type="presOf" srcId="{52A86D9D-2A71-447B-90D4-13D4366DC548}" destId="{DF5853E7-EA89-4C14-BB84-423A373482D6}" srcOrd="0" destOrd="0" presId="urn:microsoft.com/office/officeart/2008/layout/CircleAccentTimeline"/>
    <dgm:cxn modelId="{E0DA65D9-73B3-43B2-8B11-57697070A28C}" type="presOf" srcId="{F5794275-8C3F-4032-9BB3-DBD6924AA9C7}" destId="{F1D95015-46E6-4167-A556-5649E0F52875}" srcOrd="0" destOrd="0" presId="urn:microsoft.com/office/officeart/2008/layout/CircleAccentTimeline"/>
    <dgm:cxn modelId="{96FEC9D9-2093-4DC4-8585-B57C88F0EA49}" srcId="{A4A2A78F-EB2E-4A81-8E38-391EF5C046DA}" destId="{E75B53BD-437C-4804-8051-36035D5187DB}" srcOrd="1" destOrd="0" parTransId="{BE38F525-2120-4FB8-B93B-5583685503E6}" sibTransId="{0B47123B-2D52-4ACB-9A14-7BA41D9AADBC}"/>
    <dgm:cxn modelId="{3A6677E6-4645-4FC6-9B6B-D3D01010FDF8}" type="presOf" srcId="{F91F7327-DE40-430C-B835-AF6E48D8F37B}" destId="{5B3F126C-2198-430F-A356-94B828C20342}" srcOrd="0" destOrd="0" presId="urn:microsoft.com/office/officeart/2008/layout/CircleAccentTimeline"/>
    <dgm:cxn modelId="{084F54EF-C024-4054-8742-6B9B530BAF9F}" srcId="{F91F7327-DE40-430C-B835-AF6E48D8F37B}" destId="{F5794275-8C3F-4032-9BB3-DBD6924AA9C7}" srcOrd="1" destOrd="0" parTransId="{630D2A7E-8562-4451-A1DC-509389304BFF}" sibTransId="{2095A77E-2FA9-4562-BE9C-E1A0E65BA0B0}"/>
    <dgm:cxn modelId="{77430CF9-C436-4402-A5A7-2BCA729AF595}" srcId="{76FA091C-D33A-4A88-AFA0-F50BB70B724E}" destId="{4F4D4DF7-96B4-46F6-9187-61771471B1BE}" srcOrd="1" destOrd="0" parTransId="{A8938CA9-F1A8-4721-87EF-DE670CA50F97}" sibTransId="{A20ABEB9-DFB1-4353-B45E-1DE393D76DFD}"/>
    <dgm:cxn modelId="{FBB44BFB-636B-4113-8CB8-6750D0BF9D46}" srcId="{4F4D4DF7-96B4-46F6-9187-61771471B1BE}" destId="{30BE47AC-83DE-4F11-B9D6-5763784E2369}" srcOrd="1" destOrd="0" parTransId="{BA78269E-EBCE-4841-961D-B8DA01675E1B}" sibTransId="{228A3040-39F6-4247-A9A5-766F194CDF82}"/>
    <dgm:cxn modelId="{329A41FE-5BC9-49F9-ABC9-BCFB7BF80312}" srcId="{4F4D4DF7-96B4-46F6-9187-61771471B1BE}" destId="{52A86D9D-2A71-447B-90D4-13D4366DC548}" srcOrd="0" destOrd="0" parTransId="{5241EC0F-D736-4B1A-A19E-EE73B0DBE6E5}" sibTransId="{BC322258-BD64-4666-B95A-1EE804135DCB}"/>
    <dgm:cxn modelId="{EDC1E32F-ED89-47F7-BF83-14DC19F92CBC}" type="presParOf" srcId="{54E12E78-5A03-49C5-B911-561447537351}" destId="{433D12AF-E3EA-4CF9-8838-959AC6E877A7}" srcOrd="0" destOrd="0" presId="urn:microsoft.com/office/officeart/2008/layout/CircleAccentTimeline"/>
    <dgm:cxn modelId="{37F1749C-31DA-4EBB-B082-7439B21B2494}" type="presParOf" srcId="{433D12AF-E3EA-4CF9-8838-959AC6E877A7}" destId="{DA8C6E73-32CF-4C3D-A467-55B113405BF7}" srcOrd="0" destOrd="0" presId="urn:microsoft.com/office/officeart/2008/layout/CircleAccentTimeline"/>
    <dgm:cxn modelId="{2927F53D-6B39-4E06-AB38-B4761FCB33B6}" type="presParOf" srcId="{433D12AF-E3EA-4CF9-8838-959AC6E877A7}" destId="{5B3F126C-2198-430F-A356-94B828C20342}" srcOrd="1" destOrd="0" presId="urn:microsoft.com/office/officeart/2008/layout/CircleAccentTimeline"/>
    <dgm:cxn modelId="{3AAA7D57-5F50-48CE-B871-12E7933FD9E2}" type="presParOf" srcId="{433D12AF-E3EA-4CF9-8838-959AC6E877A7}" destId="{B582E03A-939A-419C-BC22-C5EFA7E530E4}" srcOrd="2" destOrd="0" presId="urn:microsoft.com/office/officeart/2008/layout/CircleAccentTimeline"/>
    <dgm:cxn modelId="{C143436E-A3E1-483A-AD85-30C61E826B85}" type="presParOf" srcId="{54E12E78-5A03-49C5-B911-561447537351}" destId="{8D12A394-3815-4830-8295-36C35C1AF992}" srcOrd="1" destOrd="0" presId="urn:microsoft.com/office/officeart/2008/layout/CircleAccentTimeline"/>
    <dgm:cxn modelId="{23375373-9FC0-4D6A-B01D-AEF3EB9C88C0}" type="presParOf" srcId="{54E12E78-5A03-49C5-B911-561447537351}" destId="{44BD1429-7D98-4E26-921F-F52FCF82753C}" srcOrd="2" destOrd="0" presId="urn:microsoft.com/office/officeart/2008/layout/CircleAccentTimeline"/>
    <dgm:cxn modelId="{CF10F44F-DF58-4AB7-8442-DB5DBF5F7506}" type="presParOf" srcId="{54E12E78-5A03-49C5-B911-561447537351}" destId="{1748F36C-EA13-4A6E-A8D8-3D62F0F8C91D}" srcOrd="3" destOrd="0" presId="urn:microsoft.com/office/officeart/2008/layout/CircleAccentTimeline"/>
    <dgm:cxn modelId="{BD3E6708-00A3-450B-94E2-4B7673BB854E}" type="presParOf" srcId="{54E12E78-5A03-49C5-B911-561447537351}" destId="{B909F82E-76B9-4AA3-9EDF-DC73B2A0DFD2}" srcOrd="4" destOrd="0" presId="urn:microsoft.com/office/officeart/2008/layout/CircleAccentTimeline"/>
    <dgm:cxn modelId="{E4D04CEE-38EE-4233-8C11-829CFE212115}" type="presParOf" srcId="{B909F82E-76B9-4AA3-9EDF-DC73B2A0DFD2}" destId="{2BBD670E-B61B-46D0-A741-7D5EE30DF2B7}" srcOrd="0" destOrd="0" presId="urn:microsoft.com/office/officeart/2008/layout/CircleAccentTimeline"/>
    <dgm:cxn modelId="{05968C25-942E-449B-A932-C70175567F7A}" type="presParOf" srcId="{B909F82E-76B9-4AA3-9EDF-DC73B2A0DFD2}" destId="{7F1B0675-7798-4E82-A53F-001E2E635586}" srcOrd="1" destOrd="0" presId="urn:microsoft.com/office/officeart/2008/layout/CircleAccentTimeline"/>
    <dgm:cxn modelId="{D3C6527C-5DEF-4268-B34A-6777FC7E5F69}" type="presParOf" srcId="{B909F82E-76B9-4AA3-9EDF-DC73B2A0DFD2}" destId="{9EB785B0-1540-494B-9C49-BC92FDA5B8F0}" srcOrd="2" destOrd="0" presId="urn:microsoft.com/office/officeart/2008/layout/CircleAccentTimeline"/>
    <dgm:cxn modelId="{A4ADCD42-AD86-4476-B883-6605F149D621}" type="presParOf" srcId="{54E12E78-5A03-49C5-B911-561447537351}" destId="{5FE3604C-57DC-4797-8C1C-D947F256B419}" srcOrd="5" destOrd="0" presId="urn:microsoft.com/office/officeart/2008/layout/CircleAccentTimeline"/>
    <dgm:cxn modelId="{303E71CD-A7F9-4255-8ADE-569E9A509916}" type="presParOf" srcId="{54E12E78-5A03-49C5-B911-561447537351}" destId="{3D47C910-C4E5-41C0-8A77-CDBF2CDB27F8}" srcOrd="6" destOrd="0" presId="urn:microsoft.com/office/officeart/2008/layout/CircleAccentTimeline"/>
    <dgm:cxn modelId="{EE82B62A-7E92-4BFE-8B9F-CCD0ADB63A34}" type="presParOf" srcId="{54E12E78-5A03-49C5-B911-561447537351}" destId="{06D4692A-57A6-4FC2-87CC-7FB8A4D7E152}" srcOrd="7" destOrd="0" presId="urn:microsoft.com/office/officeart/2008/layout/CircleAccentTimeline"/>
    <dgm:cxn modelId="{E0D35FB2-4A44-4ABD-924C-8B43AF035637}" type="presParOf" srcId="{54E12E78-5A03-49C5-B911-561447537351}" destId="{16100BD7-CA17-4076-8AB6-F65023ED78EC}" srcOrd="8" destOrd="0" presId="urn:microsoft.com/office/officeart/2008/layout/CircleAccentTimeline"/>
    <dgm:cxn modelId="{99540C50-21A8-44F1-ADE7-C7C8CD7DFEF2}" type="presParOf" srcId="{16100BD7-CA17-4076-8AB6-F65023ED78EC}" destId="{5C297A67-569A-4B8D-A3B9-D7E1A5E44D3A}" srcOrd="0" destOrd="0" presId="urn:microsoft.com/office/officeart/2008/layout/CircleAccentTimeline"/>
    <dgm:cxn modelId="{8FD9CB9E-1E6D-4D67-9512-AFACBD677A66}" type="presParOf" srcId="{16100BD7-CA17-4076-8AB6-F65023ED78EC}" destId="{F1D95015-46E6-4167-A556-5649E0F52875}" srcOrd="1" destOrd="0" presId="urn:microsoft.com/office/officeart/2008/layout/CircleAccentTimeline"/>
    <dgm:cxn modelId="{1861D37D-29F6-4F23-A818-F13DD56019BC}" type="presParOf" srcId="{16100BD7-CA17-4076-8AB6-F65023ED78EC}" destId="{C22130E2-CE3A-4835-8E3C-FE12CDD35EB0}" srcOrd="2" destOrd="0" presId="urn:microsoft.com/office/officeart/2008/layout/CircleAccentTimeline"/>
    <dgm:cxn modelId="{2AC90F15-7DCF-4384-9414-D452B37790EC}" type="presParOf" srcId="{54E12E78-5A03-49C5-B911-561447537351}" destId="{E16A9607-7B07-44E3-9D92-06461EEAE02A}" srcOrd="9" destOrd="0" presId="urn:microsoft.com/office/officeart/2008/layout/CircleAccentTimeline"/>
    <dgm:cxn modelId="{CF9A06A6-5FCC-4629-963E-252DF85F6F5E}" type="presParOf" srcId="{54E12E78-5A03-49C5-B911-561447537351}" destId="{307C2D10-1120-4913-B702-25C4EC4DFF8E}" srcOrd="10" destOrd="0" presId="urn:microsoft.com/office/officeart/2008/layout/CircleAccentTimeline"/>
    <dgm:cxn modelId="{BA07E2FD-1916-4BEE-BDB5-967B6C8AA940}" type="presParOf" srcId="{54E12E78-5A03-49C5-B911-561447537351}" destId="{E83A55F1-8F13-4B00-8339-6E0B172E1A92}" srcOrd="11" destOrd="0" presId="urn:microsoft.com/office/officeart/2008/layout/CircleAccentTimeline"/>
    <dgm:cxn modelId="{1EAB6BD2-5CD7-4F8B-87AC-D1338538AB5A}" type="presParOf" srcId="{E83A55F1-8F13-4B00-8339-6E0B172E1A92}" destId="{9C337CDA-B53F-42A5-B22F-E7244BEEB356}" srcOrd="0" destOrd="0" presId="urn:microsoft.com/office/officeart/2008/layout/CircleAccentTimeline"/>
    <dgm:cxn modelId="{FA1C4F60-093C-4835-AEAD-8883C74A6EDA}" type="presParOf" srcId="{E83A55F1-8F13-4B00-8339-6E0B172E1A92}" destId="{00D234D6-62F6-472B-BE18-3C1955251338}" srcOrd="1" destOrd="0" presId="urn:microsoft.com/office/officeart/2008/layout/CircleAccentTimeline"/>
    <dgm:cxn modelId="{4F96B58E-3DCB-4404-A457-A49363F53B47}" type="presParOf" srcId="{E83A55F1-8F13-4B00-8339-6E0B172E1A92}" destId="{533A09B0-7B09-4ECA-8F01-397A639AB83D}" srcOrd="2" destOrd="0" presId="urn:microsoft.com/office/officeart/2008/layout/CircleAccentTimeline"/>
    <dgm:cxn modelId="{AF27D61E-90A8-4B9C-A867-3B13FFDACA6E}" type="presParOf" srcId="{54E12E78-5A03-49C5-B911-561447537351}" destId="{89FBDBF8-4B4A-4C92-B0F5-5CE0327935D9}" srcOrd="12" destOrd="0" presId="urn:microsoft.com/office/officeart/2008/layout/CircleAccentTimeline"/>
    <dgm:cxn modelId="{2271D545-CE1F-43F8-961E-83A02EEE5A47}" type="presParOf" srcId="{54E12E78-5A03-49C5-B911-561447537351}" destId="{47648EB7-BCDE-4611-9FE7-5C7C030D8D34}" srcOrd="13" destOrd="0" presId="urn:microsoft.com/office/officeart/2008/layout/CircleAccentTimeline"/>
    <dgm:cxn modelId="{77EB5FA1-507E-4E94-96AA-742545C7B434}" type="presParOf" srcId="{54E12E78-5A03-49C5-B911-561447537351}" destId="{8F439D58-3D50-4FE1-9462-8AF004D8D2AF}" srcOrd="14" destOrd="0" presId="urn:microsoft.com/office/officeart/2008/layout/CircleAccentTimeline"/>
    <dgm:cxn modelId="{E1D85F80-99FC-4C8B-B5A0-D0CFE0C4D5A4}" type="presParOf" srcId="{54E12E78-5A03-49C5-B911-561447537351}" destId="{50B446E7-3403-41B7-84A4-9CAACA10560A}" srcOrd="15" destOrd="0" presId="urn:microsoft.com/office/officeart/2008/layout/CircleAccentTimeline"/>
    <dgm:cxn modelId="{B1A846EB-7BDD-4078-ACB9-93CE0FFAC6F2}" type="presParOf" srcId="{50B446E7-3403-41B7-84A4-9CAACA10560A}" destId="{1F7B0C67-8703-4D73-A56F-18F5DCE68880}" srcOrd="0" destOrd="0" presId="urn:microsoft.com/office/officeart/2008/layout/CircleAccentTimeline"/>
    <dgm:cxn modelId="{D0BE60BA-EA25-46DB-915C-45F0283559A2}" type="presParOf" srcId="{50B446E7-3403-41B7-84A4-9CAACA10560A}" destId="{DF5853E7-EA89-4C14-BB84-423A373482D6}" srcOrd="1" destOrd="0" presId="urn:microsoft.com/office/officeart/2008/layout/CircleAccentTimeline"/>
    <dgm:cxn modelId="{B5859945-3A55-4371-879C-0BCB60471A62}" type="presParOf" srcId="{50B446E7-3403-41B7-84A4-9CAACA10560A}" destId="{999BFCA0-9C05-40C1-AD0A-5D32495D94A0}" srcOrd="2" destOrd="0" presId="urn:microsoft.com/office/officeart/2008/layout/CircleAccentTimeline"/>
    <dgm:cxn modelId="{FD28B80F-AEFB-4640-BDC4-4F15BAA345CC}" type="presParOf" srcId="{54E12E78-5A03-49C5-B911-561447537351}" destId="{696042C6-6360-49EC-93E2-B824D9337020}" srcOrd="16" destOrd="0" presId="urn:microsoft.com/office/officeart/2008/layout/CircleAccentTimeline"/>
    <dgm:cxn modelId="{7B935642-097E-40E2-802E-4F3C98C2F40B}" type="presParOf" srcId="{54E12E78-5A03-49C5-B911-561447537351}" destId="{FA40ED5B-2B4B-4A26-804D-77D1B4A08523}" srcOrd="17" destOrd="0" presId="urn:microsoft.com/office/officeart/2008/layout/CircleAccentTimeline"/>
    <dgm:cxn modelId="{B77E7D77-47DC-43CF-A19F-25B8A6B8A61A}" type="presParOf" srcId="{54E12E78-5A03-49C5-B911-561447537351}" destId="{866E8783-DC5D-4334-9B2C-B49343D55849}" srcOrd="18" destOrd="0" presId="urn:microsoft.com/office/officeart/2008/layout/CircleAccentTimeline"/>
    <dgm:cxn modelId="{A8F7D37C-9412-4709-B46E-663660AE6682}" type="presParOf" srcId="{54E12E78-5A03-49C5-B911-561447537351}" destId="{3C1BE616-36D5-4F06-BE20-58E038A402BF}" srcOrd="19" destOrd="0" presId="urn:microsoft.com/office/officeart/2008/layout/CircleAccentTimeline"/>
    <dgm:cxn modelId="{AE63A70C-5B05-47EA-A9B7-E8330D55A88F}" type="presParOf" srcId="{3C1BE616-36D5-4F06-BE20-58E038A402BF}" destId="{229B0723-6449-4D88-8BD1-04C64F652475}" srcOrd="0" destOrd="0" presId="urn:microsoft.com/office/officeart/2008/layout/CircleAccentTimeline"/>
    <dgm:cxn modelId="{6635B605-3905-493A-A947-716D5CFA78C3}" type="presParOf" srcId="{3C1BE616-36D5-4F06-BE20-58E038A402BF}" destId="{55CADB45-2A39-4B50-822E-8CFDDDB5204A}" srcOrd="1" destOrd="0" presId="urn:microsoft.com/office/officeart/2008/layout/CircleAccentTimeline"/>
    <dgm:cxn modelId="{036C7475-5C8E-4426-B732-4B505EB776B6}" type="presParOf" srcId="{3C1BE616-36D5-4F06-BE20-58E038A402BF}" destId="{573B2D80-1824-481B-A17A-083923B0EB42}" srcOrd="2" destOrd="0" presId="urn:microsoft.com/office/officeart/2008/layout/CircleAccentTimeline"/>
    <dgm:cxn modelId="{BDCE35E0-5C70-4330-B27F-2F80620E044C}" type="presParOf" srcId="{54E12E78-5A03-49C5-B911-561447537351}" destId="{DFD521F0-4446-4A31-8124-89EA7C62695E}" srcOrd="20" destOrd="0" presId="urn:microsoft.com/office/officeart/2008/layout/CircleAccentTimeline"/>
    <dgm:cxn modelId="{8AF04511-8F34-4DA3-81B5-5FDB21FD7EDF}" type="presParOf" srcId="{54E12E78-5A03-49C5-B911-561447537351}" destId="{2C8C16A1-BED8-4E79-BDE1-4549B87E5F6F}" srcOrd="21" destOrd="0" presId="urn:microsoft.com/office/officeart/2008/layout/CircleAccentTimeline"/>
    <dgm:cxn modelId="{6BFFFD9B-88D2-482A-952B-6E19B1BB60AA}" type="presParOf" srcId="{54E12E78-5A03-49C5-B911-561447537351}" destId="{F41099D7-B71A-4B6D-80D7-AE61A02B4743}" srcOrd="22" destOrd="0" presId="urn:microsoft.com/office/officeart/2008/layout/CircleAccentTimeline"/>
    <dgm:cxn modelId="{6A9ADA01-3147-4FFF-B75D-80CEAB13A895}" type="presParOf" srcId="{F41099D7-B71A-4B6D-80D7-AE61A02B4743}" destId="{AEFD8210-CAB3-48D4-A6D7-720B327D41E0}" srcOrd="0" destOrd="0" presId="urn:microsoft.com/office/officeart/2008/layout/CircleAccentTimeline"/>
    <dgm:cxn modelId="{6AA92536-E083-4C69-8C5E-770F55EA177C}" type="presParOf" srcId="{F41099D7-B71A-4B6D-80D7-AE61A02B4743}" destId="{6B1A5BA5-11FE-4799-9349-13097AC3A22A}" srcOrd="1" destOrd="0" presId="urn:microsoft.com/office/officeart/2008/layout/CircleAccentTimeline"/>
    <dgm:cxn modelId="{FA110674-7A62-43EE-9369-9132F4657161}" type="presParOf" srcId="{F41099D7-B71A-4B6D-80D7-AE61A02B4743}" destId="{2107F10F-0741-42F7-9820-8B06E0F1626C}" srcOrd="2" destOrd="0" presId="urn:microsoft.com/office/officeart/2008/layout/CircleAccentTimeline"/>
    <dgm:cxn modelId="{89848929-A534-46C7-A87D-F0C8047C0BC4}" type="presParOf" srcId="{54E12E78-5A03-49C5-B911-561447537351}" destId="{1863CE90-56A8-462A-BD58-DFED790B6F82}" srcOrd="23" destOrd="0" presId="urn:microsoft.com/office/officeart/2008/layout/CircleAccentTimeline"/>
    <dgm:cxn modelId="{8EA9AB97-E4C9-418F-8C17-B4B208F63A8C}" type="presParOf" srcId="{54E12E78-5A03-49C5-B911-561447537351}" destId="{325EA710-5E38-4ABB-A82A-B2F1D24DC930}" srcOrd="24" destOrd="0" presId="urn:microsoft.com/office/officeart/2008/layout/CircleAccentTimeline"/>
    <dgm:cxn modelId="{56F9B1DB-2158-4092-BA15-3154B26D1D64}" type="presParOf" srcId="{54E12E78-5A03-49C5-B911-561447537351}" destId="{9D63E9A5-578A-4D1C-94B4-743ED777D5D1}" srcOrd="25" destOrd="0" presId="urn:microsoft.com/office/officeart/2008/layout/CircleAccentTimeline"/>
    <dgm:cxn modelId="{F9E6B894-C9D6-4555-9A12-67B605055E86}" type="presParOf" srcId="{54E12E78-5A03-49C5-B911-561447537351}" destId="{90B0915A-C2EC-4FC3-B8F7-B4BC0680AE13}" srcOrd="26" destOrd="0" presId="urn:microsoft.com/office/officeart/2008/layout/CircleAccentTimeline"/>
    <dgm:cxn modelId="{590DCF5A-E3DD-4A7A-8CD3-496F039C9FF1}" type="presParOf" srcId="{90B0915A-C2EC-4FC3-B8F7-B4BC0680AE13}" destId="{95E70381-41B7-44DD-AC69-1CDDA3D69FC3}" srcOrd="0" destOrd="0" presId="urn:microsoft.com/office/officeart/2008/layout/CircleAccentTimeline"/>
    <dgm:cxn modelId="{F3F5606C-AE89-4D5C-B16A-FA480FEAAA0E}" type="presParOf" srcId="{90B0915A-C2EC-4FC3-B8F7-B4BC0680AE13}" destId="{1578412E-4F4F-492C-83AF-16D1B6EF57D6}" srcOrd="1" destOrd="0" presId="urn:microsoft.com/office/officeart/2008/layout/CircleAccentTimeline"/>
    <dgm:cxn modelId="{82802582-8842-4F01-B271-12A3CEA2CF8D}" type="presParOf" srcId="{90B0915A-C2EC-4FC3-B8F7-B4BC0680AE13}" destId="{C8AEE91C-CC94-40A5-B6CA-B33909F60166}" srcOrd="2" destOrd="0" presId="urn:microsoft.com/office/officeart/2008/layout/CircleAccentTimeline"/>
    <dgm:cxn modelId="{C86DF149-B479-48A7-AE2C-4D87C2AF235A}" type="presParOf" srcId="{54E12E78-5A03-49C5-B911-561447537351}" destId="{DC3B587B-48D1-47A9-BDAD-524398914EFC}" srcOrd="27" destOrd="0" presId="urn:microsoft.com/office/officeart/2008/layout/CircleAccentTimeline"/>
    <dgm:cxn modelId="{AEBB53EB-7270-43B6-9EB4-903152A83CF8}" type="presParOf" srcId="{54E12E78-5A03-49C5-B911-561447537351}" destId="{8E0419D2-FDA2-42D1-8E84-53A859FDB25C}" srcOrd="28" destOrd="0" presId="urn:microsoft.com/office/officeart/2008/layout/CircleAccentTimeline"/>
    <dgm:cxn modelId="{AB3AD342-5903-42B4-919D-E11E3FBD90AD}" type="presParOf" srcId="{54E12E78-5A03-49C5-B911-561447537351}" destId="{005CEBBE-16D5-4A3B-8BFD-B5F032CB4BC1}" srcOrd="29" destOrd="0" presId="urn:microsoft.com/office/officeart/2008/layout/CircleAccentTimeline"/>
    <dgm:cxn modelId="{4AB5BF28-F056-4889-B7F7-81FE9297A446}" type="presParOf" srcId="{54E12E78-5A03-49C5-B911-561447537351}" destId="{69955DB7-FC4A-42E1-BCD6-2946FCF6EBF4}" srcOrd="30" destOrd="0" presId="urn:microsoft.com/office/officeart/2008/layout/CircleAccentTimeline"/>
    <dgm:cxn modelId="{326CB4C0-7581-41DF-A678-1D9D020AB24A}" type="presParOf" srcId="{69955DB7-FC4A-42E1-BCD6-2946FCF6EBF4}" destId="{9915FE08-4D06-48C6-879B-7E9813F499E2}" srcOrd="0" destOrd="0" presId="urn:microsoft.com/office/officeart/2008/layout/CircleAccentTimeline"/>
    <dgm:cxn modelId="{4BE09444-0B0D-4A65-941B-2CB1F7433F2B}" type="presParOf" srcId="{69955DB7-FC4A-42E1-BCD6-2946FCF6EBF4}" destId="{821DED12-FBDE-4536-86CF-EC47D3C8B8E8}" srcOrd="1" destOrd="0" presId="urn:microsoft.com/office/officeart/2008/layout/CircleAccentTimeline"/>
    <dgm:cxn modelId="{84F8F417-5B0B-4943-92FC-66305D4117DF}" type="presParOf" srcId="{69955DB7-FC4A-42E1-BCD6-2946FCF6EBF4}" destId="{D97B5E2E-5536-4B5A-816A-786B9175F8B9}" srcOrd="2" destOrd="0" presId="urn:microsoft.com/office/officeart/2008/layout/CircleAccentTimeline"/>
    <dgm:cxn modelId="{6ED0B8C1-1D04-496B-817A-35D7551B9ED0}" type="presParOf" srcId="{54E12E78-5A03-49C5-B911-561447537351}" destId="{944BD4E5-3AB8-47EC-98DA-F4ADF6DE4292}" srcOrd="31" destOrd="0" presId="urn:microsoft.com/office/officeart/2008/layout/CircleAccentTimeline"/>
    <dgm:cxn modelId="{29751409-C26E-4FA4-B8E3-4179B56B7A12}" type="presParOf" srcId="{54E12E78-5A03-49C5-B911-561447537351}" destId="{DAE46BFB-FEA3-4991-9FDF-7DE5A5C8DABF}" srcOrd="32" destOrd="0" presId="urn:microsoft.com/office/officeart/2008/layout/CircleAccentTimeline"/>
    <dgm:cxn modelId="{589874B9-BAA6-4379-800A-E1D04411915E}" type="presParOf" srcId="{54E12E78-5A03-49C5-B911-561447537351}" destId="{E98C20B7-3079-467C-A8C5-F7B9AE1B93B6}" srcOrd="33" destOrd="0" presId="urn:microsoft.com/office/officeart/2008/layout/CircleAccentTimeline"/>
    <dgm:cxn modelId="{E304AD64-8DD9-4B86-AD99-38FA2A9F1366}" type="presParOf" srcId="{E98C20B7-3079-467C-A8C5-F7B9AE1B93B6}" destId="{E956C254-0D6A-4525-A19D-0765D6112589}" srcOrd="0" destOrd="0" presId="urn:microsoft.com/office/officeart/2008/layout/CircleAccentTimeline"/>
    <dgm:cxn modelId="{03A9EBD2-EE42-4ED4-A0C2-1B0AC37D1EC9}" type="presParOf" srcId="{E98C20B7-3079-467C-A8C5-F7B9AE1B93B6}" destId="{5E5BB0B9-56BF-468F-BC64-238764CB9C5C}" srcOrd="1" destOrd="0" presId="urn:microsoft.com/office/officeart/2008/layout/CircleAccentTimeline"/>
    <dgm:cxn modelId="{C6DB0941-5F9D-4937-9BFB-6C78DD495A1F}" type="presParOf" srcId="{E98C20B7-3079-467C-A8C5-F7B9AE1B93B6}" destId="{97D3D566-DD87-4E8F-BE49-5E56501E2116}" srcOrd="2" destOrd="0" presId="urn:microsoft.com/office/officeart/2008/layout/CircleAccentTimeline"/>
    <dgm:cxn modelId="{696999A3-26EE-41F7-82A9-A19DBFBAD21D}" type="presParOf" srcId="{54E12E78-5A03-49C5-B911-561447537351}" destId="{BEB61686-F31D-4384-B8D9-54B4EE5B2285}" srcOrd="34" destOrd="0" presId="urn:microsoft.com/office/officeart/2008/layout/CircleAccentTimeline"/>
    <dgm:cxn modelId="{32D0BCB5-64D3-4C25-8512-4B79B6499B7C}" type="presParOf" srcId="{54E12E78-5A03-49C5-B911-561447537351}" destId="{7CCAA248-7E4A-4523-B23A-6AFEDFF16A73}" srcOrd="3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3B20ED-B752-4865-AD1E-CB2A757F306A}" type="doc">
      <dgm:prSet loTypeId="urn:microsoft.com/office/officeart/2005/8/layout/radial5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F2028FA6-AFCF-4016-B6E1-16D274EF5231}">
      <dgm:prSet phldrT="[텍스트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ln/>
        <a:effectLst/>
      </dgm:spPr>
      <dgm:t>
        <a:bodyPr/>
        <a:lstStyle/>
        <a:p>
          <a:pPr latinLnBrk="1"/>
          <a:r>
            <a:rPr lang="ko-KR" altLang="en-US" sz="105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디지털 트윈</a:t>
          </a:r>
          <a:endParaRPr lang="en-US" altLang="ko-KR" sz="1050" b="1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  <a:p>
          <a:pPr latinLnBrk="1"/>
          <a:r>
            <a:rPr lang="en-US" altLang="ko-KR" sz="105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3D</a:t>
          </a:r>
        </a:p>
        <a:p>
          <a:pPr latinLnBrk="1"/>
          <a:r>
            <a:rPr lang="ko-KR" altLang="en-US" sz="105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엔진</a:t>
          </a:r>
          <a:r>
            <a:rPr lang="en-US" altLang="ko-KR" sz="105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/</a:t>
          </a:r>
          <a:r>
            <a:rPr lang="ko-KR" altLang="en-US" sz="105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에디터</a:t>
          </a:r>
        </a:p>
      </dgm:t>
    </dgm:pt>
    <dgm:pt modelId="{93E407D1-7BD2-4269-BFAA-A6B9A7C6DDFC}" type="parTrans" cxnId="{C662E892-AC91-4105-8518-655E007EC93B}">
      <dgm:prSet/>
      <dgm:spPr/>
      <dgm:t>
        <a:bodyPr/>
        <a:lstStyle/>
        <a:p>
          <a:pPr latinLnBrk="1"/>
          <a:endParaRPr lang="ko-KR" altLang="en-US" sz="320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4943F5D-83AC-443E-9E2D-E04007CF6B3B}" type="sibTrans" cxnId="{C662E892-AC91-4105-8518-655E007EC93B}">
      <dgm:prSet/>
      <dgm:spPr/>
      <dgm:t>
        <a:bodyPr/>
        <a:lstStyle/>
        <a:p>
          <a:pPr latinLnBrk="1"/>
          <a:endParaRPr lang="ko-KR" altLang="en-US" sz="320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98D6C51-A9D2-47C1-BAF2-8B4C63C9D0C0}">
      <dgm:prSet phldrT="[텍스트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latinLnBrk="1"/>
          <a:r>
            <a:rPr lang="en-US" altLang="ko-KR" sz="12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Localization &amp; </a:t>
          </a:r>
        </a:p>
        <a:p>
          <a:pPr latinLnBrk="1"/>
          <a:r>
            <a:rPr lang="en-US" altLang="ko-KR" sz="12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Customization</a:t>
          </a:r>
          <a:endParaRPr lang="ko-KR" altLang="en-US" sz="1200" b="1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B6193B80-527E-4A38-B876-E7E491217A33}" type="parTrans" cxnId="{0A2B1723-F3CF-433D-8B99-AAFC1A2CA165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latinLnBrk="1"/>
          <a:endParaRPr lang="ko-KR" altLang="en-US" sz="105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D3290271-D2DE-4178-89DE-9DB69902243E}" type="sibTrans" cxnId="{0A2B1723-F3CF-433D-8B99-AAFC1A2CA165}">
      <dgm:prSet/>
      <dgm:spPr/>
      <dgm:t>
        <a:bodyPr/>
        <a:lstStyle/>
        <a:p>
          <a:pPr latinLnBrk="1"/>
          <a:endParaRPr lang="ko-KR" altLang="en-US" sz="320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DBBB639-1E9B-403A-B8FC-F71DC2FCEB28}">
      <dgm:prSet phldrT="[텍스트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latinLnBrk="1"/>
          <a:r>
            <a:rPr lang="en-US" altLang="ko-KR" sz="14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Industry</a:t>
          </a:r>
        </a:p>
        <a:p>
          <a:pPr latinLnBrk="1"/>
          <a:r>
            <a:rPr lang="en-US" altLang="ko-KR" sz="14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Optimized</a:t>
          </a:r>
          <a:endParaRPr lang="ko-KR" altLang="en-US" sz="1400" b="1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771EFF2F-3E27-4EC4-9A6C-5DEF60CEF39B}" type="parTrans" cxnId="{C163D296-4E8D-4EC6-858A-CAC6401B6C3C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latinLnBrk="1"/>
          <a:endParaRPr lang="ko-KR" altLang="en-US" sz="105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2F4C2E7C-E999-49A4-A317-F86FDB1D825D}" type="sibTrans" cxnId="{C163D296-4E8D-4EC6-858A-CAC6401B6C3C}">
      <dgm:prSet/>
      <dgm:spPr/>
      <dgm:t>
        <a:bodyPr/>
        <a:lstStyle/>
        <a:p>
          <a:pPr latinLnBrk="1"/>
          <a:endParaRPr lang="ko-KR" altLang="en-US" sz="320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37220E9-7560-4B7F-B579-075E43E2C99D}">
      <dgm:prSet phldrT="[텍스트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latinLnBrk="1"/>
          <a:r>
            <a:rPr lang="en-US" altLang="ko-KR" sz="14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monetize </a:t>
          </a:r>
          <a:endParaRPr lang="ko-KR" altLang="en-US" sz="1400" b="1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7407E7ED-89C3-4746-969E-65D1BCFE2A80}" type="parTrans" cxnId="{EB7C53A6-1411-4E70-8459-0072AA6E4A3B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latinLnBrk="1"/>
          <a:endParaRPr lang="ko-KR" altLang="en-US" sz="105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0CC0D7A2-2FA1-4AD9-A014-7156C6E62663}" type="sibTrans" cxnId="{EB7C53A6-1411-4E70-8459-0072AA6E4A3B}">
      <dgm:prSet/>
      <dgm:spPr/>
      <dgm:t>
        <a:bodyPr/>
        <a:lstStyle/>
        <a:p>
          <a:pPr latinLnBrk="1"/>
          <a:endParaRPr lang="ko-KR" altLang="en-US" sz="320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3B660CC-5725-43C0-A922-D11142AB1727}">
      <dgm:prSet phldrT="[텍스트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100" b="1" kern="1200" dirty="0">
              <a:solidFill>
                <a:prstClr val="white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High Performance</a:t>
          </a:r>
          <a:endParaRPr lang="ko-KR" altLang="en-US" sz="1100" b="1" kern="1200" dirty="0">
            <a:solidFill>
              <a:prstClr val="white"/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85EAA617-2B5A-4D5A-B8DC-BA465C28F9E4}" type="parTrans" cxnId="{5CD38E01-DB56-4E55-BA14-2F6A3541BB15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latinLnBrk="1"/>
          <a:endParaRPr lang="ko-KR" altLang="en-US" sz="105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C17858DC-FCBA-4DA4-9884-8C051BAFBE5B}" type="sibTrans" cxnId="{5CD38E01-DB56-4E55-BA14-2F6A3541BB15}">
      <dgm:prSet/>
      <dgm:spPr/>
      <dgm:t>
        <a:bodyPr/>
        <a:lstStyle/>
        <a:p>
          <a:pPr latinLnBrk="1"/>
          <a:endParaRPr lang="ko-KR" altLang="en-US" sz="320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5BFAC1B-DE48-4A67-AF75-3CC3089D131D}" type="pres">
      <dgm:prSet presAssocID="{433B20ED-B752-4865-AD1E-CB2A757F306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4E02BD8-EFAF-485E-9CD7-0D958210A5FB}" type="pres">
      <dgm:prSet presAssocID="{F2028FA6-AFCF-4016-B6E1-16D274EF5231}" presName="centerShape" presStyleLbl="node0" presStyleIdx="0" presStyleCnt="1"/>
      <dgm:spPr/>
    </dgm:pt>
    <dgm:pt modelId="{9AEE38BE-BA1A-4FC8-8FF3-091933E92B2A}" type="pres">
      <dgm:prSet presAssocID="{B6193B80-527E-4A38-B876-E7E491217A33}" presName="parTrans" presStyleLbl="sibTrans2D1" presStyleIdx="0" presStyleCnt="4"/>
      <dgm:spPr/>
    </dgm:pt>
    <dgm:pt modelId="{76BEF25A-976D-4605-B258-BBEE8B8AF02C}" type="pres">
      <dgm:prSet presAssocID="{B6193B80-527E-4A38-B876-E7E491217A33}" presName="connectorText" presStyleLbl="sibTrans2D1" presStyleIdx="0" presStyleCnt="4"/>
      <dgm:spPr/>
    </dgm:pt>
    <dgm:pt modelId="{17412254-53DF-4CDD-9C32-7D392F21CBD1}" type="pres">
      <dgm:prSet presAssocID="{998D6C51-A9D2-47C1-BAF2-8B4C63C9D0C0}" presName="node" presStyleLbl="node1" presStyleIdx="0" presStyleCnt="4" custScaleX="119144" custScaleY="103023">
        <dgm:presLayoutVars>
          <dgm:bulletEnabled val="1"/>
        </dgm:presLayoutVars>
      </dgm:prSet>
      <dgm:spPr/>
    </dgm:pt>
    <dgm:pt modelId="{DCAB8BB5-658C-4E81-B9A9-C57AC3CCFE52}" type="pres">
      <dgm:prSet presAssocID="{771EFF2F-3E27-4EC4-9A6C-5DEF60CEF39B}" presName="parTrans" presStyleLbl="sibTrans2D1" presStyleIdx="1" presStyleCnt="4"/>
      <dgm:spPr/>
    </dgm:pt>
    <dgm:pt modelId="{CD6F0F9D-C9B3-4D01-A0E9-D1683A11CAF4}" type="pres">
      <dgm:prSet presAssocID="{771EFF2F-3E27-4EC4-9A6C-5DEF60CEF39B}" presName="connectorText" presStyleLbl="sibTrans2D1" presStyleIdx="1" presStyleCnt="4"/>
      <dgm:spPr/>
    </dgm:pt>
    <dgm:pt modelId="{8109D396-88DF-4FA5-AEB7-2D17AFE82E3B}" type="pres">
      <dgm:prSet presAssocID="{BDBBB639-1E9B-403A-B8FC-F71DC2FCEB28}" presName="node" presStyleLbl="node1" presStyleIdx="1" presStyleCnt="4">
        <dgm:presLayoutVars>
          <dgm:bulletEnabled val="1"/>
        </dgm:presLayoutVars>
      </dgm:prSet>
      <dgm:spPr/>
    </dgm:pt>
    <dgm:pt modelId="{FB5D61D7-72A8-4FB4-9A74-75B92D4554B9}" type="pres">
      <dgm:prSet presAssocID="{7407E7ED-89C3-4746-969E-65D1BCFE2A80}" presName="parTrans" presStyleLbl="sibTrans2D1" presStyleIdx="2" presStyleCnt="4"/>
      <dgm:spPr/>
    </dgm:pt>
    <dgm:pt modelId="{F4790B20-39FC-4DCB-B5D3-052343820BF6}" type="pres">
      <dgm:prSet presAssocID="{7407E7ED-89C3-4746-969E-65D1BCFE2A80}" presName="connectorText" presStyleLbl="sibTrans2D1" presStyleIdx="2" presStyleCnt="4"/>
      <dgm:spPr/>
    </dgm:pt>
    <dgm:pt modelId="{A657515A-CF53-4921-89B8-F89CC06F179D}" type="pres">
      <dgm:prSet presAssocID="{D37220E9-7560-4B7F-B579-075E43E2C99D}" presName="node" presStyleLbl="node1" presStyleIdx="2" presStyleCnt="4">
        <dgm:presLayoutVars>
          <dgm:bulletEnabled val="1"/>
        </dgm:presLayoutVars>
      </dgm:prSet>
      <dgm:spPr/>
    </dgm:pt>
    <dgm:pt modelId="{04AE3B4E-B1C0-492F-B951-22698806B4B4}" type="pres">
      <dgm:prSet presAssocID="{85EAA617-2B5A-4D5A-B8DC-BA465C28F9E4}" presName="parTrans" presStyleLbl="sibTrans2D1" presStyleIdx="3" presStyleCnt="4" custScaleX="144899"/>
      <dgm:spPr/>
    </dgm:pt>
    <dgm:pt modelId="{6CEFDAE6-B3D8-4FA6-B09F-2A53293D3BC0}" type="pres">
      <dgm:prSet presAssocID="{85EAA617-2B5A-4D5A-B8DC-BA465C28F9E4}" presName="connectorText" presStyleLbl="sibTrans2D1" presStyleIdx="3" presStyleCnt="4"/>
      <dgm:spPr/>
    </dgm:pt>
    <dgm:pt modelId="{331D4B19-26E7-440C-ACD6-BDDF540D1AC6}" type="pres">
      <dgm:prSet presAssocID="{33B660CC-5725-43C0-A922-D11142AB1727}" presName="node" presStyleLbl="node1" presStyleIdx="3" presStyleCnt="4">
        <dgm:presLayoutVars>
          <dgm:bulletEnabled val="1"/>
        </dgm:presLayoutVars>
      </dgm:prSet>
      <dgm:spPr>
        <a:xfrm>
          <a:off x="1265508" y="1539273"/>
          <a:ext cx="1097917" cy="1097917"/>
        </a:xfrm>
        <a:prstGeom prst="ellipse">
          <a:avLst/>
        </a:prstGeom>
      </dgm:spPr>
    </dgm:pt>
  </dgm:ptLst>
  <dgm:cxnLst>
    <dgm:cxn modelId="{5CD38E01-DB56-4E55-BA14-2F6A3541BB15}" srcId="{F2028FA6-AFCF-4016-B6E1-16D274EF5231}" destId="{33B660CC-5725-43C0-A922-D11142AB1727}" srcOrd="3" destOrd="0" parTransId="{85EAA617-2B5A-4D5A-B8DC-BA465C28F9E4}" sibTransId="{C17858DC-FCBA-4DA4-9884-8C051BAFBE5B}"/>
    <dgm:cxn modelId="{0A2B1723-F3CF-433D-8B99-AAFC1A2CA165}" srcId="{F2028FA6-AFCF-4016-B6E1-16D274EF5231}" destId="{998D6C51-A9D2-47C1-BAF2-8B4C63C9D0C0}" srcOrd="0" destOrd="0" parTransId="{B6193B80-527E-4A38-B876-E7E491217A33}" sibTransId="{D3290271-D2DE-4178-89DE-9DB69902243E}"/>
    <dgm:cxn modelId="{83CDC764-A39E-4B91-9A4F-CCC8F6F67BF6}" type="presOf" srcId="{771EFF2F-3E27-4EC4-9A6C-5DEF60CEF39B}" destId="{DCAB8BB5-658C-4E81-B9A9-C57AC3CCFE52}" srcOrd="0" destOrd="0" presId="urn:microsoft.com/office/officeart/2005/8/layout/radial5"/>
    <dgm:cxn modelId="{E1B01649-AE24-4C9C-8D1C-2B36738D5FB3}" type="presOf" srcId="{7407E7ED-89C3-4746-969E-65D1BCFE2A80}" destId="{FB5D61D7-72A8-4FB4-9A74-75B92D4554B9}" srcOrd="0" destOrd="0" presId="urn:microsoft.com/office/officeart/2005/8/layout/radial5"/>
    <dgm:cxn modelId="{33B59350-4B4E-4CE6-91D5-F94819D57C17}" type="presOf" srcId="{85EAA617-2B5A-4D5A-B8DC-BA465C28F9E4}" destId="{6CEFDAE6-B3D8-4FA6-B09F-2A53293D3BC0}" srcOrd="1" destOrd="0" presId="urn:microsoft.com/office/officeart/2005/8/layout/radial5"/>
    <dgm:cxn modelId="{45C63275-74A2-4615-8193-C2D523127465}" type="presOf" srcId="{7407E7ED-89C3-4746-969E-65D1BCFE2A80}" destId="{F4790B20-39FC-4DCB-B5D3-052343820BF6}" srcOrd="1" destOrd="0" presId="urn:microsoft.com/office/officeart/2005/8/layout/radial5"/>
    <dgm:cxn modelId="{37A55856-5AFC-496E-89DE-3B66B16B3EAC}" type="presOf" srcId="{B6193B80-527E-4A38-B876-E7E491217A33}" destId="{76BEF25A-976D-4605-B258-BBEE8B8AF02C}" srcOrd="1" destOrd="0" presId="urn:microsoft.com/office/officeart/2005/8/layout/radial5"/>
    <dgm:cxn modelId="{5D794557-2822-4D96-B186-31E5CD1378EC}" type="presOf" srcId="{D37220E9-7560-4B7F-B579-075E43E2C99D}" destId="{A657515A-CF53-4921-89B8-F89CC06F179D}" srcOrd="0" destOrd="0" presId="urn:microsoft.com/office/officeart/2005/8/layout/radial5"/>
    <dgm:cxn modelId="{0BBBBA78-ED3F-4310-8CB9-E104C15D236F}" type="presOf" srcId="{33B660CC-5725-43C0-A922-D11142AB1727}" destId="{331D4B19-26E7-440C-ACD6-BDDF540D1AC6}" srcOrd="0" destOrd="0" presId="urn:microsoft.com/office/officeart/2005/8/layout/radial5"/>
    <dgm:cxn modelId="{D33E657C-719D-4731-AF13-29F291C7E9CB}" type="presOf" srcId="{85EAA617-2B5A-4D5A-B8DC-BA465C28F9E4}" destId="{04AE3B4E-B1C0-492F-B951-22698806B4B4}" srcOrd="0" destOrd="0" presId="urn:microsoft.com/office/officeart/2005/8/layout/radial5"/>
    <dgm:cxn modelId="{C662E892-AC91-4105-8518-655E007EC93B}" srcId="{433B20ED-B752-4865-AD1E-CB2A757F306A}" destId="{F2028FA6-AFCF-4016-B6E1-16D274EF5231}" srcOrd="0" destOrd="0" parTransId="{93E407D1-7BD2-4269-BFAA-A6B9A7C6DDFC}" sibTransId="{B4943F5D-83AC-443E-9E2D-E04007CF6B3B}"/>
    <dgm:cxn modelId="{C163D296-4E8D-4EC6-858A-CAC6401B6C3C}" srcId="{F2028FA6-AFCF-4016-B6E1-16D274EF5231}" destId="{BDBBB639-1E9B-403A-B8FC-F71DC2FCEB28}" srcOrd="1" destOrd="0" parTransId="{771EFF2F-3E27-4EC4-9A6C-5DEF60CEF39B}" sibTransId="{2F4C2E7C-E999-49A4-A317-F86FDB1D825D}"/>
    <dgm:cxn modelId="{B168629D-8F79-44B3-AE5C-39B12D8F1797}" type="presOf" srcId="{771EFF2F-3E27-4EC4-9A6C-5DEF60CEF39B}" destId="{CD6F0F9D-C9B3-4D01-A0E9-D1683A11CAF4}" srcOrd="1" destOrd="0" presId="urn:microsoft.com/office/officeart/2005/8/layout/radial5"/>
    <dgm:cxn modelId="{EB7C53A6-1411-4E70-8459-0072AA6E4A3B}" srcId="{F2028FA6-AFCF-4016-B6E1-16D274EF5231}" destId="{D37220E9-7560-4B7F-B579-075E43E2C99D}" srcOrd="2" destOrd="0" parTransId="{7407E7ED-89C3-4746-969E-65D1BCFE2A80}" sibTransId="{0CC0D7A2-2FA1-4AD9-A014-7156C6E62663}"/>
    <dgm:cxn modelId="{2700B8B0-28DE-42DA-967D-9F12BF663550}" type="presOf" srcId="{F2028FA6-AFCF-4016-B6E1-16D274EF5231}" destId="{34E02BD8-EFAF-485E-9CD7-0D958210A5FB}" srcOrd="0" destOrd="0" presId="urn:microsoft.com/office/officeart/2005/8/layout/radial5"/>
    <dgm:cxn modelId="{669D0AC2-0F95-4C25-A125-B1B7D71DF04B}" type="presOf" srcId="{BDBBB639-1E9B-403A-B8FC-F71DC2FCEB28}" destId="{8109D396-88DF-4FA5-AEB7-2D17AFE82E3B}" srcOrd="0" destOrd="0" presId="urn:microsoft.com/office/officeart/2005/8/layout/radial5"/>
    <dgm:cxn modelId="{EFFFF8D6-6FA8-4EA7-918D-E031E51CB077}" type="presOf" srcId="{433B20ED-B752-4865-AD1E-CB2A757F306A}" destId="{15BFAC1B-DE48-4A67-AF75-3CC3089D131D}" srcOrd="0" destOrd="0" presId="urn:microsoft.com/office/officeart/2005/8/layout/radial5"/>
    <dgm:cxn modelId="{73E323E3-93CA-49E2-871B-0B9E55FE2ED1}" type="presOf" srcId="{998D6C51-A9D2-47C1-BAF2-8B4C63C9D0C0}" destId="{17412254-53DF-4CDD-9C32-7D392F21CBD1}" srcOrd="0" destOrd="0" presId="urn:microsoft.com/office/officeart/2005/8/layout/radial5"/>
    <dgm:cxn modelId="{0D684FE8-2555-4F3A-93B0-52FD34F4F478}" type="presOf" srcId="{B6193B80-527E-4A38-B876-E7E491217A33}" destId="{9AEE38BE-BA1A-4FC8-8FF3-091933E92B2A}" srcOrd="0" destOrd="0" presId="urn:microsoft.com/office/officeart/2005/8/layout/radial5"/>
    <dgm:cxn modelId="{E9646BBC-FE15-4B0F-BCD4-FCDBF19399B0}" type="presParOf" srcId="{15BFAC1B-DE48-4A67-AF75-3CC3089D131D}" destId="{34E02BD8-EFAF-485E-9CD7-0D958210A5FB}" srcOrd="0" destOrd="0" presId="urn:microsoft.com/office/officeart/2005/8/layout/radial5"/>
    <dgm:cxn modelId="{F32B3B58-E45B-48B2-821F-A9FCCC180649}" type="presParOf" srcId="{15BFAC1B-DE48-4A67-AF75-3CC3089D131D}" destId="{9AEE38BE-BA1A-4FC8-8FF3-091933E92B2A}" srcOrd="1" destOrd="0" presId="urn:microsoft.com/office/officeart/2005/8/layout/radial5"/>
    <dgm:cxn modelId="{4F49E0E2-C991-4943-A29D-144C7B176B2C}" type="presParOf" srcId="{9AEE38BE-BA1A-4FC8-8FF3-091933E92B2A}" destId="{76BEF25A-976D-4605-B258-BBEE8B8AF02C}" srcOrd="0" destOrd="0" presId="urn:microsoft.com/office/officeart/2005/8/layout/radial5"/>
    <dgm:cxn modelId="{4F7B7085-917D-4988-AF8F-1C7632DDC223}" type="presParOf" srcId="{15BFAC1B-DE48-4A67-AF75-3CC3089D131D}" destId="{17412254-53DF-4CDD-9C32-7D392F21CBD1}" srcOrd="2" destOrd="0" presId="urn:microsoft.com/office/officeart/2005/8/layout/radial5"/>
    <dgm:cxn modelId="{D371FE7E-0E51-4301-A93E-9466644BD295}" type="presParOf" srcId="{15BFAC1B-DE48-4A67-AF75-3CC3089D131D}" destId="{DCAB8BB5-658C-4E81-B9A9-C57AC3CCFE52}" srcOrd="3" destOrd="0" presId="urn:microsoft.com/office/officeart/2005/8/layout/radial5"/>
    <dgm:cxn modelId="{41862731-4086-4969-8D6A-666DE93350A4}" type="presParOf" srcId="{DCAB8BB5-658C-4E81-B9A9-C57AC3CCFE52}" destId="{CD6F0F9D-C9B3-4D01-A0E9-D1683A11CAF4}" srcOrd="0" destOrd="0" presId="urn:microsoft.com/office/officeart/2005/8/layout/radial5"/>
    <dgm:cxn modelId="{DA313680-F26F-4354-B465-10F76E4F2DC4}" type="presParOf" srcId="{15BFAC1B-DE48-4A67-AF75-3CC3089D131D}" destId="{8109D396-88DF-4FA5-AEB7-2D17AFE82E3B}" srcOrd="4" destOrd="0" presId="urn:microsoft.com/office/officeart/2005/8/layout/radial5"/>
    <dgm:cxn modelId="{62937539-93E2-4212-923C-AEA0A02F8326}" type="presParOf" srcId="{15BFAC1B-DE48-4A67-AF75-3CC3089D131D}" destId="{FB5D61D7-72A8-4FB4-9A74-75B92D4554B9}" srcOrd="5" destOrd="0" presId="urn:microsoft.com/office/officeart/2005/8/layout/radial5"/>
    <dgm:cxn modelId="{4EAB7F01-1DEB-424C-8DB0-6F5A77974B15}" type="presParOf" srcId="{FB5D61D7-72A8-4FB4-9A74-75B92D4554B9}" destId="{F4790B20-39FC-4DCB-B5D3-052343820BF6}" srcOrd="0" destOrd="0" presId="urn:microsoft.com/office/officeart/2005/8/layout/radial5"/>
    <dgm:cxn modelId="{C6033C47-9352-4883-9E8D-B070482D7BD3}" type="presParOf" srcId="{15BFAC1B-DE48-4A67-AF75-3CC3089D131D}" destId="{A657515A-CF53-4921-89B8-F89CC06F179D}" srcOrd="6" destOrd="0" presId="urn:microsoft.com/office/officeart/2005/8/layout/radial5"/>
    <dgm:cxn modelId="{DE63439B-FA05-4BDA-B603-3F1CBFB85C12}" type="presParOf" srcId="{15BFAC1B-DE48-4A67-AF75-3CC3089D131D}" destId="{04AE3B4E-B1C0-492F-B951-22698806B4B4}" srcOrd="7" destOrd="0" presId="urn:microsoft.com/office/officeart/2005/8/layout/radial5"/>
    <dgm:cxn modelId="{BA924923-ACC3-4445-B30F-54A657C0F16D}" type="presParOf" srcId="{04AE3B4E-B1C0-492F-B951-22698806B4B4}" destId="{6CEFDAE6-B3D8-4FA6-B09F-2A53293D3BC0}" srcOrd="0" destOrd="0" presId="urn:microsoft.com/office/officeart/2005/8/layout/radial5"/>
    <dgm:cxn modelId="{0DC62DD7-1613-4F14-856A-4CD9D6E98B82}" type="presParOf" srcId="{15BFAC1B-DE48-4A67-AF75-3CC3089D131D}" destId="{331D4B19-26E7-440C-ACD6-BDDF540D1AC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3B20ED-B752-4865-AD1E-CB2A757F306A}" type="doc">
      <dgm:prSet loTypeId="urn:microsoft.com/office/officeart/2005/8/layout/radial5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F2028FA6-AFCF-4016-B6E1-16D274EF5231}">
      <dgm:prSet phldrT="[텍스트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dk1">
                <a:lumMod val="67000"/>
              </a:schemeClr>
            </a:gs>
            <a:gs pos="48000">
              <a:schemeClr val="dk1">
                <a:lumMod val="97000"/>
                <a:lumOff val="3000"/>
              </a:schemeClr>
            </a:gs>
            <a:gs pos="100000">
              <a:schemeClr val="dk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gm:spPr>
      <dgm:t>
        <a:bodyPr/>
        <a:lstStyle/>
        <a:p>
          <a:pPr latinLnBrk="1"/>
          <a:r>
            <a:rPr lang="en-US" altLang="ko-KR" sz="9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DT</a:t>
          </a:r>
        </a:p>
        <a:p>
          <a:pPr latinLnBrk="1"/>
          <a:r>
            <a:rPr lang="en-US" altLang="ko-KR" sz="9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Safety Management</a:t>
          </a:r>
          <a:endParaRPr lang="ko-KR" altLang="en-US" sz="900" b="1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93E407D1-7BD2-4269-BFAA-A6B9A7C6DDFC}" type="parTrans" cxnId="{C662E892-AC91-4105-8518-655E007EC93B}">
      <dgm:prSet/>
      <dgm:spPr/>
      <dgm:t>
        <a:bodyPr/>
        <a:lstStyle/>
        <a:p>
          <a:pPr latinLnBrk="1"/>
          <a:endParaRPr lang="ko-KR" altLang="en-US" sz="320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4943F5D-83AC-443E-9E2D-E04007CF6B3B}" type="sibTrans" cxnId="{C662E892-AC91-4105-8518-655E007EC93B}">
      <dgm:prSet/>
      <dgm:spPr/>
      <dgm:t>
        <a:bodyPr/>
        <a:lstStyle/>
        <a:p>
          <a:pPr latinLnBrk="1"/>
          <a:endParaRPr lang="ko-KR" altLang="en-US" sz="320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98D6C51-A9D2-47C1-BAF2-8B4C63C9D0C0}">
      <dgm:prSet phldrT="[텍스트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latinLnBrk="1"/>
          <a:r>
            <a:rPr lang="en-US" altLang="ko-KR" sz="12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Smart City</a:t>
          </a:r>
          <a:endParaRPr lang="ko-KR" altLang="en-US" sz="1200" b="1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B6193B80-527E-4A38-B876-E7E491217A33}" type="parTrans" cxnId="{0A2B1723-F3CF-433D-8B99-AAFC1A2CA16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latinLnBrk="1"/>
          <a:endParaRPr lang="ko-KR" altLang="en-US" sz="105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D3290271-D2DE-4178-89DE-9DB69902243E}" type="sibTrans" cxnId="{0A2B1723-F3CF-433D-8B99-AAFC1A2CA165}">
      <dgm:prSet/>
      <dgm:spPr/>
      <dgm:t>
        <a:bodyPr/>
        <a:lstStyle/>
        <a:p>
          <a:pPr latinLnBrk="1"/>
          <a:endParaRPr lang="ko-KR" altLang="en-US" sz="320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DBBB639-1E9B-403A-B8FC-F71DC2FCEB28}">
      <dgm:prSet phldrT="[텍스트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latinLnBrk="1"/>
          <a:r>
            <a:rPr lang="en-US" altLang="ko-KR" sz="12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Smart Factory</a:t>
          </a:r>
          <a:endParaRPr lang="ko-KR" altLang="en-US" sz="1200" b="1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771EFF2F-3E27-4EC4-9A6C-5DEF60CEF39B}" type="parTrans" cxnId="{C163D296-4E8D-4EC6-858A-CAC6401B6C3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latinLnBrk="1"/>
          <a:endParaRPr lang="ko-KR" altLang="en-US" sz="105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2F4C2E7C-E999-49A4-A317-F86FDB1D825D}" type="sibTrans" cxnId="{C163D296-4E8D-4EC6-858A-CAC6401B6C3C}">
      <dgm:prSet/>
      <dgm:spPr/>
      <dgm:t>
        <a:bodyPr/>
        <a:lstStyle/>
        <a:p>
          <a:pPr latinLnBrk="1"/>
          <a:endParaRPr lang="ko-KR" altLang="en-US" sz="320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37220E9-7560-4B7F-B579-075E43E2C99D}">
      <dgm:prSet phldrT="[텍스트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latinLnBrk="1"/>
          <a:r>
            <a:rPr lang="en-US" altLang="ko-KR" sz="12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Smart Metro</a:t>
          </a:r>
          <a:endParaRPr lang="ko-KR" altLang="en-US" sz="1200" b="1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7407E7ED-89C3-4746-969E-65D1BCFE2A80}" type="parTrans" cxnId="{EB7C53A6-1411-4E70-8459-0072AA6E4A3B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latinLnBrk="1"/>
          <a:endParaRPr lang="ko-KR" altLang="en-US" sz="105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0CC0D7A2-2FA1-4AD9-A014-7156C6E62663}" type="sibTrans" cxnId="{EB7C53A6-1411-4E70-8459-0072AA6E4A3B}">
      <dgm:prSet/>
      <dgm:spPr/>
      <dgm:t>
        <a:bodyPr/>
        <a:lstStyle/>
        <a:p>
          <a:pPr latinLnBrk="1"/>
          <a:endParaRPr lang="ko-KR" altLang="en-US" sz="320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3B660CC-5725-43C0-A922-D11142AB1727}">
      <dgm:prSet phldrT="[텍스트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>
              <a:solidFill>
                <a:prstClr val="white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Smart Building</a:t>
          </a:r>
          <a:endParaRPr lang="ko-KR" altLang="en-US" sz="1200" b="1" kern="1200" dirty="0">
            <a:solidFill>
              <a:prstClr val="white"/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85EAA617-2B5A-4D5A-B8DC-BA465C28F9E4}" type="parTrans" cxnId="{5CD38E01-DB56-4E55-BA14-2F6A3541BB1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latinLnBrk="1"/>
          <a:endParaRPr lang="ko-KR" altLang="en-US" sz="105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C17858DC-FCBA-4DA4-9884-8C051BAFBE5B}" type="sibTrans" cxnId="{5CD38E01-DB56-4E55-BA14-2F6A3541BB15}">
      <dgm:prSet/>
      <dgm:spPr/>
      <dgm:t>
        <a:bodyPr/>
        <a:lstStyle/>
        <a:p>
          <a:pPr latinLnBrk="1"/>
          <a:endParaRPr lang="ko-KR" altLang="en-US" sz="320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5BFAC1B-DE48-4A67-AF75-3CC3089D131D}" type="pres">
      <dgm:prSet presAssocID="{433B20ED-B752-4865-AD1E-CB2A757F306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4E02BD8-EFAF-485E-9CD7-0D958210A5FB}" type="pres">
      <dgm:prSet presAssocID="{F2028FA6-AFCF-4016-B6E1-16D274EF5231}" presName="centerShape" presStyleLbl="node0" presStyleIdx="0" presStyleCnt="1"/>
      <dgm:spPr/>
    </dgm:pt>
    <dgm:pt modelId="{9AEE38BE-BA1A-4FC8-8FF3-091933E92B2A}" type="pres">
      <dgm:prSet presAssocID="{B6193B80-527E-4A38-B876-E7E491217A33}" presName="parTrans" presStyleLbl="sibTrans2D1" presStyleIdx="0" presStyleCnt="4"/>
      <dgm:spPr/>
    </dgm:pt>
    <dgm:pt modelId="{76BEF25A-976D-4605-B258-BBEE8B8AF02C}" type="pres">
      <dgm:prSet presAssocID="{B6193B80-527E-4A38-B876-E7E491217A33}" presName="connectorText" presStyleLbl="sibTrans2D1" presStyleIdx="0" presStyleCnt="4"/>
      <dgm:spPr/>
    </dgm:pt>
    <dgm:pt modelId="{17412254-53DF-4CDD-9C32-7D392F21CBD1}" type="pres">
      <dgm:prSet presAssocID="{998D6C51-A9D2-47C1-BAF2-8B4C63C9D0C0}" presName="node" presStyleLbl="node1" presStyleIdx="0" presStyleCnt="4">
        <dgm:presLayoutVars>
          <dgm:bulletEnabled val="1"/>
        </dgm:presLayoutVars>
      </dgm:prSet>
      <dgm:spPr/>
    </dgm:pt>
    <dgm:pt modelId="{DCAB8BB5-658C-4E81-B9A9-C57AC3CCFE52}" type="pres">
      <dgm:prSet presAssocID="{771EFF2F-3E27-4EC4-9A6C-5DEF60CEF39B}" presName="parTrans" presStyleLbl="sibTrans2D1" presStyleIdx="1" presStyleCnt="4"/>
      <dgm:spPr/>
    </dgm:pt>
    <dgm:pt modelId="{CD6F0F9D-C9B3-4D01-A0E9-D1683A11CAF4}" type="pres">
      <dgm:prSet presAssocID="{771EFF2F-3E27-4EC4-9A6C-5DEF60CEF39B}" presName="connectorText" presStyleLbl="sibTrans2D1" presStyleIdx="1" presStyleCnt="4"/>
      <dgm:spPr/>
    </dgm:pt>
    <dgm:pt modelId="{8109D396-88DF-4FA5-AEB7-2D17AFE82E3B}" type="pres">
      <dgm:prSet presAssocID="{BDBBB639-1E9B-403A-B8FC-F71DC2FCEB28}" presName="node" presStyleLbl="node1" presStyleIdx="1" presStyleCnt="4">
        <dgm:presLayoutVars>
          <dgm:bulletEnabled val="1"/>
        </dgm:presLayoutVars>
      </dgm:prSet>
      <dgm:spPr/>
    </dgm:pt>
    <dgm:pt modelId="{FB5D61D7-72A8-4FB4-9A74-75B92D4554B9}" type="pres">
      <dgm:prSet presAssocID="{7407E7ED-89C3-4746-969E-65D1BCFE2A80}" presName="parTrans" presStyleLbl="sibTrans2D1" presStyleIdx="2" presStyleCnt="4"/>
      <dgm:spPr/>
    </dgm:pt>
    <dgm:pt modelId="{F4790B20-39FC-4DCB-B5D3-052343820BF6}" type="pres">
      <dgm:prSet presAssocID="{7407E7ED-89C3-4746-969E-65D1BCFE2A80}" presName="connectorText" presStyleLbl="sibTrans2D1" presStyleIdx="2" presStyleCnt="4"/>
      <dgm:spPr/>
    </dgm:pt>
    <dgm:pt modelId="{A657515A-CF53-4921-89B8-F89CC06F179D}" type="pres">
      <dgm:prSet presAssocID="{D37220E9-7560-4B7F-B579-075E43E2C99D}" presName="node" presStyleLbl="node1" presStyleIdx="2" presStyleCnt="4">
        <dgm:presLayoutVars>
          <dgm:bulletEnabled val="1"/>
        </dgm:presLayoutVars>
      </dgm:prSet>
      <dgm:spPr/>
    </dgm:pt>
    <dgm:pt modelId="{04AE3B4E-B1C0-492F-B951-22698806B4B4}" type="pres">
      <dgm:prSet presAssocID="{85EAA617-2B5A-4D5A-B8DC-BA465C28F9E4}" presName="parTrans" presStyleLbl="sibTrans2D1" presStyleIdx="3" presStyleCnt="4"/>
      <dgm:spPr/>
    </dgm:pt>
    <dgm:pt modelId="{6CEFDAE6-B3D8-4FA6-B09F-2A53293D3BC0}" type="pres">
      <dgm:prSet presAssocID="{85EAA617-2B5A-4D5A-B8DC-BA465C28F9E4}" presName="connectorText" presStyleLbl="sibTrans2D1" presStyleIdx="3" presStyleCnt="4"/>
      <dgm:spPr/>
    </dgm:pt>
    <dgm:pt modelId="{331D4B19-26E7-440C-ACD6-BDDF540D1AC6}" type="pres">
      <dgm:prSet presAssocID="{33B660CC-5725-43C0-A922-D11142AB1727}" presName="node" presStyleLbl="node1" presStyleIdx="3" presStyleCnt="4">
        <dgm:presLayoutVars>
          <dgm:bulletEnabled val="1"/>
        </dgm:presLayoutVars>
      </dgm:prSet>
      <dgm:spPr>
        <a:xfrm>
          <a:off x="1265508" y="1539273"/>
          <a:ext cx="1097917" cy="1097917"/>
        </a:xfrm>
        <a:prstGeom prst="ellipse">
          <a:avLst/>
        </a:prstGeom>
      </dgm:spPr>
    </dgm:pt>
  </dgm:ptLst>
  <dgm:cxnLst>
    <dgm:cxn modelId="{5CD38E01-DB56-4E55-BA14-2F6A3541BB15}" srcId="{F2028FA6-AFCF-4016-B6E1-16D274EF5231}" destId="{33B660CC-5725-43C0-A922-D11142AB1727}" srcOrd="3" destOrd="0" parTransId="{85EAA617-2B5A-4D5A-B8DC-BA465C28F9E4}" sibTransId="{C17858DC-FCBA-4DA4-9884-8C051BAFBE5B}"/>
    <dgm:cxn modelId="{0A2B1723-F3CF-433D-8B99-AAFC1A2CA165}" srcId="{F2028FA6-AFCF-4016-B6E1-16D274EF5231}" destId="{998D6C51-A9D2-47C1-BAF2-8B4C63C9D0C0}" srcOrd="0" destOrd="0" parTransId="{B6193B80-527E-4A38-B876-E7E491217A33}" sibTransId="{D3290271-D2DE-4178-89DE-9DB69902243E}"/>
    <dgm:cxn modelId="{83CDC764-A39E-4B91-9A4F-CCC8F6F67BF6}" type="presOf" srcId="{771EFF2F-3E27-4EC4-9A6C-5DEF60CEF39B}" destId="{DCAB8BB5-658C-4E81-B9A9-C57AC3CCFE52}" srcOrd="0" destOrd="0" presId="urn:microsoft.com/office/officeart/2005/8/layout/radial5"/>
    <dgm:cxn modelId="{E1B01649-AE24-4C9C-8D1C-2B36738D5FB3}" type="presOf" srcId="{7407E7ED-89C3-4746-969E-65D1BCFE2A80}" destId="{FB5D61D7-72A8-4FB4-9A74-75B92D4554B9}" srcOrd="0" destOrd="0" presId="urn:microsoft.com/office/officeart/2005/8/layout/radial5"/>
    <dgm:cxn modelId="{33B59350-4B4E-4CE6-91D5-F94819D57C17}" type="presOf" srcId="{85EAA617-2B5A-4D5A-B8DC-BA465C28F9E4}" destId="{6CEFDAE6-B3D8-4FA6-B09F-2A53293D3BC0}" srcOrd="1" destOrd="0" presId="urn:microsoft.com/office/officeart/2005/8/layout/radial5"/>
    <dgm:cxn modelId="{45C63275-74A2-4615-8193-C2D523127465}" type="presOf" srcId="{7407E7ED-89C3-4746-969E-65D1BCFE2A80}" destId="{F4790B20-39FC-4DCB-B5D3-052343820BF6}" srcOrd="1" destOrd="0" presId="urn:microsoft.com/office/officeart/2005/8/layout/radial5"/>
    <dgm:cxn modelId="{37A55856-5AFC-496E-89DE-3B66B16B3EAC}" type="presOf" srcId="{B6193B80-527E-4A38-B876-E7E491217A33}" destId="{76BEF25A-976D-4605-B258-BBEE8B8AF02C}" srcOrd="1" destOrd="0" presId="urn:microsoft.com/office/officeart/2005/8/layout/radial5"/>
    <dgm:cxn modelId="{5D794557-2822-4D96-B186-31E5CD1378EC}" type="presOf" srcId="{D37220E9-7560-4B7F-B579-075E43E2C99D}" destId="{A657515A-CF53-4921-89B8-F89CC06F179D}" srcOrd="0" destOrd="0" presId="urn:microsoft.com/office/officeart/2005/8/layout/radial5"/>
    <dgm:cxn modelId="{0BBBBA78-ED3F-4310-8CB9-E104C15D236F}" type="presOf" srcId="{33B660CC-5725-43C0-A922-D11142AB1727}" destId="{331D4B19-26E7-440C-ACD6-BDDF540D1AC6}" srcOrd="0" destOrd="0" presId="urn:microsoft.com/office/officeart/2005/8/layout/radial5"/>
    <dgm:cxn modelId="{D33E657C-719D-4731-AF13-29F291C7E9CB}" type="presOf" srcId="{85EAA617-2B5A-4D5A-B8DC-BA465C28F9E4}" destId="{04AE3B4E-B1C0-492F-B951-22698806B4B4}" srcOrd="0" destOrd="0" presId="urn:microsoft.com/office/officeart/2005/8/layout/radial5"/>
    <dgm:cxn modelId="{C662E892-AC91-4105-8518-655E007EC93B}" srcId="{433B20ED-B752-4865-AD1E-CB2A757F306A}" destId="{F2028FA6-AFCF-4016-B6E1-16D274EF5231}" srcOrd="0" destOrd="0" parTransId="{93E407D1-7BD2-4269-BFAA-A6B9A7C6DDFC}" sibTransId="{B4943F5D-83AC-443E-9E2D-E04007CF6B3B}"/>
    <dgm:cxn modelId="{C163D296-4E8D-4EC6-858A-CAC6401B6C3C}" srcId="{F2028FA6-AFCF-4016-B6E1-16D274EF5231}" destId="{BDBBB639-1E9B-403A-B8FC-F71DC2FCEB28}" srcOrd="1" destOrd="0" parTransId="{771EFF2F-3E27-4EC4-9A6C-5DEF60CEF39B}" sibTransId="{2F4C2E7C-E999-49A4-A317-F86FDB1D825D}"/>
    <dgm:cxn modelId="{B168629D-8F79-44B3-AE5C-39B12D8F1797}" type="presOf" srcId="{771EFF2F-3E27-4EC4-9A6C-5DEF60CEF39B}" destId="{CD6F0F9D-C9B3-4D01-A0E9-D1683A11CAF4}" srcOrd="1" destOrd="0" presId="urn:microsoft.com/office/officeart/2005/8/layout/radial5"/>
    <dgm:cxn modelId="{EB7C53A6-1411-4E70-8459-0072AA6E4A3B}" srcId="{F2028FA6-AFCF-4016-B6E1-16D274EF5231}" destId="{D37220E9-7560-4B7F-B579-075E43E2C99D}" srcOrd="2" destOrd="0" parTransId="{7407E7ED-89C3-4746-969E-65D1BCFE2A80}" sibTransId="{0CC0D7A2-2FA1-4AD9-A014-7156C6E62663}"/>
    <dgm:cxn modelId="{2700B8B0-28DE-42DA-967D-9F12BF663550}" type="presOf" srcId="{F2028FA6-AFCF-4016-B6E1-16D274EF5231}" destId="{34E02BD8-EFAF-485E-9CD7-0D958210A5FB}" srcOrd="0" destOrd="0" presId="urn:microsoft.com/office/officeart/2005/8/layout/radial5"/>
    <dgm:cxn modelId="{669D0AC2-0F95-4C25-A125-B1B7D71DF04B}" type="presOf" srcId="{BDBBB639-1E9B-403A-B8FC-F71DC2FCEB28}" destId="{8109D396-88DF-4FA5-AEB7-2D17AFE82E3B}" srcOrd="0" destOrd="0" presId="urn:microsoft.com/office/officeart/2005/8/layout/radial5"/>
    <dgm:cxn modelId="{EFFFF8D6-6FA8-4EA7-918D-E031E51CB077}" type="presOf" srcId="{433B20ED-B752-4865-AD1E-CB2A757F306A}" destId="{15BFAC1B-DE48-4A67-AF75-3CC3089D131D}" srcOrd="0" destOrd="0" presId="urn:microsoft.com/office/officeart/2005/8/layout/radial5"/>
    <dgm:cxn modelId="{73E323E3-93CA-49E2-871B-0B9E55FE2ED1}" type="presOf" srcId="{998D6C51-A9D2-47C1-BAF2-8B4C63C9D0C0}" destId="{17412254-53DF-4CDD-9C32-7D392F21CBD1}" srcOrd="0" destOrd="0" presId="urn:microsoft.com/office/officeart/2005/8/layout/radial5"/>
    <dgm:cxn modelId="{0D684FE8-2555-4F3A-93B0-52FD34F4F478}" type="presOf" srcId="{B6193B80-527E-4A38-B876-E7E491217A33}" destId="{9AEE38BE-BA1A-4FC8-8FF3-091933E92B2A}" srcOrd="0" destOrd="0" presId="urn:microsoft.com/office/officeart/2005/8/layout/radial5"/>
    <dgm:cxn modelId="{E9646BBC-FE15-4B0F-BCD4-FCDBF19399B0}" type="presParOf" srcId="{15BFAC1B-DE48-4A67-AF75-3CC3089D131D}" destId="{34E02BD8-EFAF-485E-9CD7-0D958210A5FB}" srcOrd="0" destOrd="0" presId="urn:microsoft.com/office/officeart/2005/8/layout/radial5"/>
    <dgm:cxn modelId="{F32B3B58-E45B-48B2-821F-A9FCCC180649}" type="presParOf" srcId="{15BFAC1B-DE48-4A67-AF75-3CC3089D131D}" destId="{9AEE38BE-BA1A-4FC8-8FF3-091933E92B2A}" srcOrd="1" destOrd="0" presId="urn:microsoft.com/office/officeart/2005/8/layout/radial5"/>
    <dgm:cxn modelId="{4F49E0E2-C991-4943-A29D-144C7B176B2C}" type="presParOf" srcId="{9AEE38BE-BA1A-4FC8-8FF3-091933E92B2A}" destId="{76BEF25A-976D-4605-B258-BBEE8B8AF02C}" srcOrd="0" destOrd="0" presId="urn:microsoft.com/office/officeart/2005/8/layout/radial5"/>
    <dgm:cxn modelId="{4F7B7085-917D-4988-AF8F-1C7632DDC223}" type="presParOf" srcId="{15BFAC1B-DE48-4A67-AF75-3CC3089D131D}" destId="{17412254-53DF-4CDD-9C32-7D392F21CBD1}" srcOrd="2" destOrd="0" presId="urn:microsoft.com/office/officeart/2005/8/layout/radial5"/>
    <dgm:cxn modelId="{D371FE7E-0E51-4301-A93E-9466644BD295}" type="presParOf" srcId="{15BFAC1B-DE48-4A67-AF75-3CC3089D131D}" destId="{DCAB8BB5-658C-4E81-B9A9-C57AC3CCFE52}" srcOrd="3" destOrd="0" presId="urn:microsoft.com/office/officeart/2005/8/layout/radial5"/>
    <dgm:cxn modelId="{41862731-4086-4969-8D6A-666DE93350A4}" type="presParOf" srcId="{DCAB8BB5-658C-4E81-B9A9-C57AC3CCFE52}" destId="{CD6F0F9D-C9B3-4D01-A0E9-D1683A11CAF4}" srcOrd="0" destOrd="0" presId="urn:microsoft.com/office/officeart/2005/8/layout/radial5"/>
    <dgm:cxn modelId="{DA313680-F26F-4354-B465-10F76E4F2DC4}" type="presParOf" srcId="{15BFAC1B-DE48-4A67-AF75-3CC3089D131D}" destId="{8109D396-88DF-4FA5-AEB7-2D17AFE82E3B}" srcOrd="4" destOrd="0" presId="urn:microsoft.com/office/officeart/2005/8/layout/radial5"/>
    <dgm:cxn modelId="{62937539-93E2-4212-923C-AEA0A02F8326}" type="presParOf" srcId="{15BFAC1B-DE48-4A67-AF75-3CC3089D131D}" destId="{FB5D61D7-72A8-4FB4-9A74-75B92D4554B9}" srcOrd="5" destOrd="0" presId="urn:microsoft.com/office/officeart/2005/8/layout/radial5"/>
    <dgm:cxn modelId="{4EAB7F01-1DEB-424C-8DB0-6F5A77974B15}" type="presParOf" srcId="{FB5D61D7-72A8-4FB4-9A74-75B92D4554B9}" destId="{F4790B20-39FC-4DCB-B5D3-052343820BF6}" srcOrd="0" destOrd="0" presId="urn:microsoft.com/office/officeart/2005/8/layout/radial5"/>
    <dgm:cxn modelId="{C6033C47-9352-4883-9E8D-B070482D7BD3}" type="presParOf" srcId="{15BFAC1B-DE48-4A67-AF75-3CC3089D131D}" destId="{A657515A-CF53-4921-89B8-F89CC06F179D}" srcOrd="6" destOrd="0" presId="urn:microsoft.com/office/officeart/2005/8/layout/radial5"/>
    <dgm:cxn modelId="{DE63439B-FA05-4BDA-B603-3F1CBFB85C12}" type="presParOf" srcId="{15BFAC1B-DE48-4A67-AF75-3CC3089D131D}" destId="{04AE3B4E-B1C0-492F-B951-22698806B4B4}" srcOrd="7" destOrd="0" presId="urn:microsoft.com/office/officeart/2005/8/layout/radial5"/>
    <dgm:cxn modelId="{BA924923-ACC3-4445-B30F-54A657C0F16D}" type="presParOf" srcId="{04AE3B4E-B1C0-492F-B951-22698806B4B4}" destId="{6CEFDAE6-B3D8-4FA6-B09F-2A53293D3BC0}" srcOrd="0" destOrd="0" presId="urn:microsoft.com/office/officeart/2005/8/layout/radial5"/>
    <dgm:cxn modelId="{0DC62DD7-1613-4F14-856A-4CD9D6E98B82}" type="presParOf" srcId="{15BFAC1B-DE48-4A67-AF75-3CC3089D131D}" destId="{331D4B19-26E7-440C-ACD6-BDDF540D1AC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3B20ED-B752-4865-AD1E-CB2A757F306A}" type="doc">
      <dgm:prSet loTypeId="urn:microsoft.com/office/officeart/2005/8/layout/radial5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F2028FA6-AFCF-4016-B6E1-16D274EF5231}">
      <dgm:prSet phldrT="[텍스트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dk1">
                <a:lumMod val="67000"/>
              </a:schemeClr>
            </a:gs>
            <a:gs pos="48000">
              <a:schemeClr val="dk1">
                <a:lumMod val="97000"/>
                <a:lumOff val="3000"/>
              </a:schemeClr>
            </a:gs>
            <a:gs pos="100000">
              <a:schemeClr val="dk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gm:spPr>
      <dgm:t>
        <a:bodyPr/>
        <a:lstStyle/>
        <a:p>
          <a:pPr latinLnBrk="1"/>
          <a:r>
            <a:rPr lang="en-US" altLang="ko-KR" sz="9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DT</a:t>
          </a:r>
        </a:p>
        <a:p>
          <a:pPr latinLnBrk="1"/>
          <a:r>
            <a:rPr lang="en-US" altLang="ko-KR" sz="9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Improve Performance</a:t>
          </a:r>
          <a:endParaRPr lang="ko-KR" altLang="en-US" sz="900" b="1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93E407D1-7BD2-4269-BFAA-A6B9A7C6DDFC}" type="parTrans" cxnId="{C662E892-AC91-4105-8518-655E007EC93B}">
      <dgm:prSet/>
      <dgm:spPr/>
      <dgm:t>
        <a:bodyPr/>
        <a:lstStyle/>
        <a:p>
          <a:pPr latinLnBrk="1"/>
          <a:endParaRPr lang="ko-KR" altLang="en-US" b="1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4943F5D-83AC-443E-9E2D-E04007CF6B3B}" type="sibTrans" cxnId="{C662E892-AC91-4105-8518-655E007EC93B}">
      <dgm:prSet/>
      <dgm:spPr/>
      <dgm:t>
        <a:bodyPr/>
        <a:lstStyle/>
        <a:p>
          <a:pPr latinLnBrk="1"/>
          <a:endParaRPr lang="ko-KR" altLang="en-US" b="1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98D6C51-A9D2-47C1-BAF2-8B4C63C9D0C0}">
      <dgm:prSet phldrT="[텍스트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latinLnBrk="1"/>
          <a:r>
            <a:rPr lang="en-US" altLang="ko-KR" sz="12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Smart Port</a:t>
          </a:r>
          <a:endParaRPr lang="ko-KR" altLang="en-US" sz="1200" b="1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B6193B80-527E-4A38-B876-E7E491217A33}" type="parTrans" cxnId="{0A2B1723-F3CF-433D-8B99-AAFC1A2CA165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latinLnBrk="1"/>
          <a:endParaRPr lang="ko-KR" altLang="en-US" b="1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D3290271-D2DE-4178-89DE-9DB69902243E}" type="sibTrans" cxnId="{0A2B1723-F3CF-433D-8B99-AAFC1A2CA165}">
      <dgm:prSet/>
      <dgm:spPr/>
      <dgm:t>
        <a:bodyPr/>
        <a:lstStyle/>
        <a:p>
          <a:pPr latinLnBrk="1"/>
          <a:endParaRPr lang="ko-KR" altLang="en-US" b="1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DBBB639-1E9B-403A-B8FC-F71DC2FCEB28}">
      <dgm:prSet phldrT="[텍스트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latinLnBrk="1"/>
          <a:r>
            <a:rPr lang="en-US" altLang="ko-KR" sz="12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Smart Factory</a:t>
          </a:r>
          <a:endParaRPr lang="ko-KR" altLang="en-US" sz="1200" b="1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771EFF2F-3E27-4EC4-9A6C-5DEF60CEF39B}" type="parTrans" cxnId="{C163D296-4E8D-4EC6-858A-CAC6401B6C3C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latinLnBrk="1"/>
          <a:endParaRPr lang="ko-KR" altLang="en-US" b="1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2F4C2E7C-E999-49A4-A317-F86FDB1D825D}" type="sibTrans" cxnId="{C163D296-4E8D-4EC6-858A-CAC6401B6C3C}">
      <dgm:prSet/>
      <dgm:spPr/>
      <dgm:t>
        <a:bodyPr/>
        <a:lstStyle/>
        <a:p>
          <a:pPr latinLnBrk="1"/>
          <a:endParaRPr lang="ko-KR" altLang="en-US" b="1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37220E9-7560-4B7F-B579-075E43E2C99D}">
      <dgm:prSet phldrT="[텍스트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ctr" latinLnBrk="1"/>
          <a:r>
            <a:rPr lang="en-US" altLang="ko-KR" sz="12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Smart Building</a:t>
          </a:r>
          <a:endParaRPr lang="ko-KR" altLang="en-US" sz="1200" b="1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7407E7ED-89C3-4746-969E-65D1BCFE2A80}" type="parTrans" cxnId="{EB7C53A6-1411-4E70-8459-0072AA6E4A3B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latinLnBrk="1"/>
          <a:endParaRPr lang="ko-KR" altLang="en-US" b="1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0CC0D7A2-2FA1-4AD9-A014-7156C6E62663}" type="sibTrans" cxnId="{EB7C53A6-1411-4E70-8459-0072AA6E4A3B}">
      <dgm:prSet/>
      <dgm:spPr/>
      <dgm:t>
        <a:bodyPr/>
        <a:lstStyle/>
        <a:p>
          <a:pPr latinLnBrk="1"/>
          <a:endParaRPr lang="ko-KR" altLang="en-US" b="1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3B660CC-5725-43C0-A922-D11142AB1727}">
      <dgm:prSet phldrT="[텍스트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latinLnBrk="1"/>
          <a:r>
            <a:rPr lang="en-US" altLang="ko-KR" sz="12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Smart City</a:t>
          </a:r>
          <a:endParaRPr lang="ko-KR" altLang="en-US" sz="1200" b="1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85EAA617-2B5A-4D5A-B8DC-BA465C28F9E4}" type="parTrans" cxnId="{5CD38E01-DB56-4E55-BA14-2F6A3541BB15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latinLnBrk="1"/>
          <a:endParaRPr lang="ko-KR" altLang="en-US" b="1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gm:t>
    </dgm:pt>
    <dgm:pt modelId="{C17858DC-FCBA-4DA4-9884-8C051BAFBE5B}" type="sibTrans" cxnId="{5CD38E01-DB56-4E55-BA14-2F6A3541BB15}">
      <dgm:prSet/>
      <dgm:spPr/>
      <dgm:t>
        <a:bodyPr/>
        <a:lstStyle/>
        <a:p>
          <a:pPr latinLnBrk="1"/>
          <a:endParaRPr lang="ko-KR" altLang="en-US" b="1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5BFAC1B-DE48-4A67-AF75-3CC3089D131D}" type="pres">
      <dgm:prSet presAssocID="{433B20ED-B752-4865-AD1E-CB2A757F306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4E02BD8-EFAF-485E-9CD7-0D958210A5FB}" type="pres">
      <dgm:prSet presAssocID="{F2028FA6-AFCF-4016-B6E1-16D274EF5231}" presName="centerShape" presStyleLbl="node0" presStyleIdx="0" presStyleCnt="1"/>
      <dgm:spPr/>
    </dgm:pt>
    <dgm:pt modelId="{9AEE38BE-BA1A-4FC8-8FF3-091933E92B2A}" type="pres">
      <dgm:prSet presAssocID="{B6193B80-527E-4A38-B876-E7E491217A33}" presName="parTrans" presStyleLbl="sibTrans2D1" presStyleIdx="0" presStyleCnt="4"/>
      <dgm:spPr/>
    </dgm:pt>
    <dgm:pt modelId="{76BEF25A-976D-4605-B258-BBEE8B8AF02C}" type="pres">
      <dgm:prSet presAssocID="{B6193B80-527E-4A38-B876-E7E491217A33}" presName="connectorText" presStyleLbl="sibTrans2D1" presStyleIdx="0" presStyleCnt="4"/>
      <dgm:spPr/>
    </dgm:pt>
    <dgm:pt modelId="{17412254-53DF-4CDD-9C32-7D392F21CBD1}" type="pres">
      <dgm:prSet presAssocID="{998D6C51-A9D2-47C1-BAF2-8B4C63C9D0C0}" presName="node" presStyleLbl="node1" presStyleIdx="0" presStyleCnt="4">
        <dgm:presLayoutVars>
          <dgm:bulletEnabled val="1"/>
        </dgm:presLayoutVars>
      </dgm:prSet>
      <dgm:spPr/>
    </dgm:pt>
    <dgm:pt modelId="{DCAB8BB5-658C-4E81-B9A9-C57AC3CCFE52}" type="pres">
      <dgm:prSet presAssocID="{771EFF2F-3E27-4EC4-9A6C-5DEF60CEF39B}" presName="parTrans" presStyleLbl="sibTrans2D1" presStyleIdx="1" presStyleCnt="4"/>
      <dgm:spPr/>
    </dgm:pt>
    <dgm:pt modelId="{CD6F0F9D-C9B3-4D01-A0E9-D1683A11CAF4}" type="pres">
      <dgm:prSet presAssocID="{771EFF2F-3E27-4EC4-9A6C-5DEF60CEF39B}" presName="connectorText" presStyleLbl="sibTrans2D1" presStyleIdx="1" presStyleCnt="4"/>
      <dgm:spPr/>
    </dgm:pt>
    <dgm:pt modelId="{8109D396-88DF-4FA5-AEB7-2D17AFE82E3B}" type="pres">
      <dgm:prSet presAssocID="{BDBBB639-1E9B-403A-B8FC-F71DC2FCEB28}" presName="node" presStyleLbl="node1" presStyleIdx="1" presStyleCnt="4">
        <dgm:presLayoutVars>
          <dgm:bulletEnabled val="1"/>
        </dgm:presLayoutVars>
      </dgm:prSet>
      <dgm:spPr/>
    </dgm:pt>
    <dgm:pt modelId="{FB5D61D7-72A8-4FB4-9A74-75B92D4554B9}" type="pres">
      <dgm:prSet presAssocID="{7407E7ED-89C3-4746-969E-65D1BCFE2A80}" presName="parTrans" presStyleLbl="sibTrans2D1" presStyleIdx="2" presStyleCnt="4"/>
      <dgm:spPr/>
    </dgm:pt>
    <dgm:pt modelId="{F4790B20-39FC-4DCB-B5D3-052343820BF6}" type="pres">
      <dgm:prSet presAssocID="{7407E7ED-89C3-4746-969E-65D1BCFE2A80}" presName="connectorText" presStyleLbl="sibTrans2D1" presStyleIdx="2" presStyleCnt="4"/>
      <dgm:spPr/>
    </dgm:pt>
    <dgm:pt modelId="{A657515A-CF53-4921-89B8-F89CC06F179D}" type="pres">
      <dgm:prSet presAssocID="{D37220E9-7560-4B7F-B579-075E43E2C99D}" presName="node" presStyleLbl="node1" presStyleIdx="2" presStyleCnt="4">
        <dgm:presLayoutVars>
          <dgm:bulletEnabled val="1"/>
        </dgm:presLayoutVars>
      </dgm:prSet>
      <dgm:spPr/>
    </dgm:pt>
    <dgm:pt modelId="{04AE3B4E-B1C0-492F-B951-22698806B4B4}" type="pres">
      <dgm:prSet presAssocID="{85EAA617-2B5A-4D5A-B8DC-BA465C28F9E4}" presName="parTrans" presStyleLbl="sibTrans2D1" presStyleIdx="3" presStyleCnt="4"/>
      <dgm:spPr/>
    </dgm:pt>
    <dgm:pt modelId="{6CEFDAE6-B3D8-4FA6-B09F-2A53293D3BC0}" type="pres">
      <dgm:prSet presAssocID="{85EAA617-2B5A-4D5A-B8DC-BA465C28F9E4}" presName="connectorText" presStyleLbl="sibTrans2D1" presStyleIdx="3" presStyleCnt="4"/>
      <dgm:spPr/>
    </dgm:pt>
    <dgm:pt modelId="{331D4B19-26E7-440C-ACD6-BDDF540D1AC6}" type="pres">
      <dgm:prSet presAssocID="{33B660CC-5725-43C0-A922-D11142AB1727}" presName="node" presStyleLbl="node1" presStyleIdx="3" presStyleCnt="4">
        <dgm:presLayoutVars>
          <dgm:bulletEnabled val="1"/>
        </dgm:presLayoutVars>
      </dgm:prSet>
      <dgm:spPr/>
    </dgm:pt>
  </dgm:ptLst>
  <dgm:cxnLst>
    <dgm:cxn modelId="{5CD38E01-DB56-4E55-BA14-2F6A3541BB15}" srcId="{F2028FA6-AFCF-4016-B6E1-16D274EF5231}" destId="{33B660CC-5725-43C0-A922-D11142AB1727}" srcOrd="3" destOrd="0" parTransId="{85EAA617-2B5A-4D5A-B8DC-BA465C28F9E4}" sibTransId="{C17858DC-FCBA-4DA4-9884-8C051BAFBE5B}"/>
    <dgm:cxn modelId="{0A2B1723-F3CF-433D-8B99-AAFC1A2CA165}" srcId="{F2028FA6-AFCF-4016-B6E1-16D274EF5231}" destId="{998D6C51-A9D2-47C1-BAF2-8B4C63C9D0C0}" srcOrd="0" destOrd="0" parTransId="{B6193B80-527E-4A38-B876-E7E491217A33}" sibTransId="{D3290271-D2DE-4178-89DE-9DB69902243E}"/>
    <dgm:cxn modelId="{83CDC764-A39E-4B91-9A4F-CCC8F6F67BF6}" type="presOf" srcId="{771EFF2F-3E27-4EC4-9A6C-5DEF60CEF39B}" destId="{DCAB8BB5-658C-4E81-B9A9-C57AC3CCFE52}" srcOrd="0" destOrd="0" presId="urn:microsoft.com/office/officeart/2005/8/layout/radial5"/>
    <dgm:cxn modelId="{E1B01649-AE24-4C9C-8D1C-2B36738D5FB3}" type="presOf" srcId="{7407E7ED-89C3-4746-969E-65D1BCFE2A80}" destId="{FB5D61D7-72A8-4FB4-9A74-75B92D4554B9}" srcOrd="0" destOrd="0" presId="urn:microsoft.com/office/officeart/2005/8/layout/radial5"/>
    <dgm:cxn modelId="{33B59350-4B4E-4CE6-91D5-F94819D57C17}" type="presOf" srcId="{85EAA617-2B5A-4D5A-B8DC-BA465C28F9E4}" destId="{6CEFDAE6-B3D8-4FA6-B09F-2A53293D3BC0}" srcOrd="1" destOrd="0" presId="urn:microsoft.com/office/officeart/2005/8/layout/radial5"/>
    <dgm:cxn modelId="{45C63275-74A2-4615-8193-C2D523127465}" type="presOf" srcId="{7407E7ED-89C3-4746-969E-65D1BCFE2A80}" destId="{F4790B20-39FC-4DCB-B5D3-052343820BF6}" srcOrd="1" destOrd="0" presId="urn:microsoft.com/office/officeart/2005/8/layout/radial5"/>
    <dgm:cxn modelId="{37A55856-5AFC-496E-89DE-3B66B16B3EAC}" type="presOf" srcId="{B6193B80-527E-4A38-B876-E7E491217A33}" destId="{76BEF25A-976D-4605-B258-BBEE8B8AF02C}" srcOrd="1" destOrd="0" presId="urn:microsoft.com/office/officeart/2005/8/layout/radial5"/>
    <dgm:cxn modelId="{5D794557-2822-4D96-B186-31E5CD1378EC}" type="presOf" srcId="{D37220E9-7560-4B7F-B579-075E43E2C99D}" destId="{A657515A-CF53-4921-89B8-F89CC06F179D}" srcOrd="0" destOrd="0" presId="urn:microsoft.com/office/officeart/2005/8/layout/radial5"/>
    <dgm:cxn modelId="{0BBBBA78-ED3F-4310-8CB9-E104C15D236F}" type="presOf" srcId="{33B660CC-5725-43C0-A922-D11142AB1727}" destId="{331D4B19-26E7-440C-ACD6-BDDF540D1AC6}" srcOrd="0" destOrd="0" presId="urn:microsoft.com/office/officeart/2005/8/layout/radial5"/>
    <dgm:cxn modelId="{D33E657C-719D-4731-AF13-29F291C7E9CB}" type="presOf" srcId="{85EAA617-2B5A-4D5A-B8DC-BA465C28F9E4}" destId="{04AE3B4E-B1C0-492F-B951-22698806B4B4}" srcOrd="0" destOrd="0" presId="urn:microsoft.com/office/officeart/2005/8/layout/radial5"/>
    <dgm:cxn modelId="{C662E892-AC91-4105-8518-655E007EC93B}" srcId="{433B20ED-B752-4865-AD1E-CB2A757F306A}" destId="{F2028FA6-AFCF-4016-B6E1-16D274EF5231}" srcOrd="0" destOrd="0" parTransId="{93E407D1-7BD2-4269-BFAA-A6B9A7C6DDFC}" sibTransId="{B4943F5D-83AC-443E-9E2D-E04007CF6B3B}"/>
    <dgm:cxn modelId="{C163D296-4E8D-4EC6-858A-CAC6401B6C3C}" srcId="{F2028FA6-AFCF-4016-B6E1-16D274EF5231}" destId="{BDBBB639-1E9B-403A-B8FC-F71DC2FCEB28}" srcOrd="1" destOrd="0" parTransId="{771EFF2F-3E27-4EC4-9A6C-5DEF60CEF39B}" sibTransId="{2F4C2E7C-E999-49A4-A317-F86FDB1D825D}"/>
    <dgm:cxn modelId="{B168629D-8F79-44B3-AE5C-39B12D8F1797}" type="presOf" srcId="{771EFF2F-3E27-4EC4-9A6C-5DEF60CEF39B}" destId="{CD6F0F9D-C9B3-4D01-A0E9-D1683A11CAF4}" srcOrd="1" destOrd="0" presId="urn:microsoft.com/office/officeart/2005/8/layout/radial5"/>
    <dgm:cxn modelId="{EB7C53A6-1411-4E70-8459-0072AA6E4A3B}" srcId="{F2028FA6-AFCF-4016-B6E1-16D274EF5231}" destId="{D37220E9-7560-4B7F-B579-075E43E2C99D}" srcOrd="2" destOrd="0" parTransId="{7407E7ED-89C3-4746-969E-65D1BCFE2A80}" sibTransId="{0CC0D7A2-2FA1-4AD9-A014-7156C6E62663}"/>
    <dgm:cxn modelId="{2700B8B0-28DE-42DA-967D-9F12BF663550}" type="presOf" srcId="{F2028FA6-AFCF-4016-B6E1-16D274EF5231}" destId="{34E02BD8-EFAF-485E-9CD7-0D958210A5FB}" srcOrd="0" destOrd="0" presId="urn:microsoft.com/office/officeart/2005/8/layout/radial5"/>
    <dgm:cxn modelId="{669D0AC2-0F95-4C25-A125-B1B7D71DF04B}" type="presOf" srcId="{BDBBB639-1E9B-403A-B8FC-F71DC2FCEB28}" destId="{8109D396-88DF-4FA5-AEB7-2D17AFE82E3B}" srcOrd="0" destOrd="0" presId="urn:microsoft.com/office/officeart/2005/8/layout/radial5"/>
    <dgm:cxn modelId="{EFFFF8D6-6FA8-4EA7-918D-E031E51CB077}" type="presOf" srcId="{433B20ED-B752-4865-AD1E-CB2A757F306A}" destId="{15BFAC1B-DE48-4A67-AF75-3CC3089D131D}" srcOrd="0" destOrd="0" presId="urn:microsoft.com/office/officeart/2005/8/layout/radial5"/>
    <dgm:cxn modelId="{73E323E3-93CA-49E2-871B-0B9E55FE2ED1}" type="presOf" srcId="{998D6C51-A9D2-47C1-BAF2-8B4C63C9D0C0}" destId="{17412254-53DF-4CDD-9C32-7D392F21CBD1}" srcOrd="0" destOrd="0" presId="urn:microsoft.com/office/officeart/2005/8/layout/radial5"/>
    <dgm:cxn modelId="{0D684FE8-2555-4F3A-93B0-52FD34F4F478}" type="presOf" srcId="{B6193B80-527E-4A38-B876-E7E491217A33}" destId="{9AEE38BE-BA1A-4FC8-8FF3-091933E92B2A}" srcOrd="0" destOrd="0" presId="urn:microsoft.com/office/officeart/2005/8/layout/radial5"/>
    <dgm:cxn modelId="{E9646BBC-FE15-4B0F-BCD4-FCDBF19399B0}" type="presParOf" srcId="{15BFAC1B-DE48-4A67-AF75-3CC3089D131D}" destId="{34E02BD8-EFAF-485E-9CD7-0D958210A5FB}" srcOrd="0" destOrd="0" presId="urn:microsoft.com/office/officeart/2005/8/layout/radial5"/>
    <dgm:cxn modelId="{F32B3B58-E45B-48B2-821F-A9FCCC180649}" type="presParOf" srcId="{15BFAC1B-DE48-4A67-AF75-3CC3089D131D}" destId="{9AEE38BE-BA1A-4FC8-8FF3-091933E92B2A}" srcOrd="1" destOrd="0" presId="urn:microsoft.com/office/officeart/2005/8/layout/radial5"/>
    <dgm:cxn modelId="{4F49E0E2-C991-4943-A29D-144C7B176B2C}" type="presParOf" srcId="{9AEE38BE-BA1A-4FC8-8FF3-091933E92B2A}" destId="{76BEF25A-976D-4605-B258-BBEE8B8AF02C}" srcOrd="0" destOrd="0" presId="urn:microsoft.com/office/officeart/2005/8/layout/radial5"/>
    <dgm:cxn modelId="{4F7B7085-917D-4988-AF8F-1C7632DDC223}" type="presParOf" srcId="{15BFAC1B-DE48-4A67-AF75-3CC3089D131D}" destId="{17412254-53DF-4CDD-9C32-7D392F21CBD1}" srcOrd="2" destOrd="0" presId="urn:microsoft.com/office/officeart/2005/8/layout/radial5"/>
    <dgm:cxn modelId="{D371FE7E-0E51-4301-A93E-9466644BD295}" type="presParOf" srcId="{15BFAC1B-DE48-4A67-AF75-3CC3089D131D}" destId="{DCAB8BB5-658C-4E81-B9A9-C57AC3CCFE52}" srcOrd="3" destOrd="0" presId="urn:microsoft.com/office/officeart/2005/8/layout/radial5"/>
    <dgm:cxn modelId="{41862731-4086-4969-8D6A-666DE93350A4}" type="presParOf" srcId="{DCAB8BB5-658C-4E81-B9A9-C57AC3CCFE52}" destId="{CD6F0F9D-C9B3-4D01-A0E9-D1683A11CAF4}" srcOrd="0" destOrd="0" presId="urn:microsoft.com/office/officeart/2005/8/layout/radial5"/>
    <dgm:cxn modelId="{DA313680-F26F-4354-B465-10F76E4F2DC4}" type="presParOf" srcId="{15BFAC1B-DE48-4A67-AF75-3CC3089D131D}" destId="{8109D396-88DF-4FA5-AEB7-2D17AFE82E3B}" srcOrd="4" destOrd="0" presId="urn:microsoft.com/office/officeart/2005/8/layout/radial5"/>
    <dgm:cxn modelId="{62937539-93E2-4212-923C-AEA0A02F8326}" type="presParOf" srcId="{15BFAC1B-DE48-4A67-AF75-3CC3089D131D}" destId="{FB5D61D7-72A8-4FB4-9A74-75B92D4554B9}" srcOrd="5" destOrd="0" presId="urn:microsoft.com/office/officeart/2005/8/layout/radial5"/>
    <dgm:cxn modelId="{4EAB7F01-1DEB-424C-8DB0-6F5A77974B15}" type="presParOf" srcId="{FB5D61D7-72A8-4FB4-9A74-75B92D4554B9}" destId="{F4790B20-39FC-4DCB-B5D3-052343820BF6}" srcOrd="0" destOrd="0" presId="urn:microsoft.com/office/officeart/2005/8/layout/radial5"/>
    <dgm:cxn modelId="{C6033C47-9352-4883-9E8D-B070482D7BD3}" type="presParOf" srcId="{15BFAC1B-DE48-4A67-AF75-3CC3089D131D}" destId="{A657515A-CF53-4921-89B8-F89CC06F179D}" srcOrd="6" destOrd="0" presId="urn:microsoft.com/office/officeart/2005/8/layout/radial5"/>
    <dgm:cxn modelId="{DE63439B-FA05-4BDA-B603-3F1CBFB85C12}" type="presParOf" srcId="{15BFAC1B-DE48-4A67-AF75-3CC3089D131D}" destId="{04AE3B4E-B1C0-492F-B951-22698806B4B4}" srcOrd="7" destOrd="0" presId="urn:microsoft.com/office/officeart/2005/8/layout/radial5"/>
    <dgm:cxn modelId="{BA924923-ACC3-4445-B30F-54A657C0F16D}" type="presParOf" srcId="{04AE3B4E-B1C0-492F-B951-22698806B4B4}" destId="{6CEFDAE6-B3D8-4FA6-B09F-2A53293D3BC0}" srcOrd="0" destOrd="0" presId="urn:microsoft.com/office/officeart/2005/8/layout/radial5"/>
    <dgm:cxn modelId="{0DC62DD7-1613-4F14-856A-4CD9D6E98B82}" type="presParOf" srcId="{15BFAC1B-DE48-4A67-AF75-3CC3089D131D}" destId="{331D4B19-26E7-440C-ACD6-BDDF540D1AC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C6E73-32CF-4C3D-A467-55B113405BF7}">
      <dsp:nvSpPr>
        <dsp:cNvPr id="0" name=""/>
        <dsp:cNvSpPr/>
      </dsp:nvSpPr>
      <dsp:spPr>
        <a:xfrm>
          <a:off x="6427" y="2138190"/>
          <a:ext cx="1433222" cy="1433222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B3F126C-2198-430F-A356-94B828C20342}">
      <dsp:nvSpPr>
        <dsp:cNvPr id="0" name=""/>
        <dsp:cNvSpPr/>
      </dsp:nvSpPr>
      <dsp:spPr>
        <a:xfrm rot="17700000">
          <a:off x="511430" y="969821"/>
          <a:ext cx="1781655" cy="858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0" rIns="0" bIns="0" numCol="1" spcCol="1270" anchor="ctr" anchorCtr="0">
          <a:noAutofit/>
        </a:bodyPr>
        <a:lstStyle/>
        <a:p>
          <a:pPr marL="0" lvl="0" indent="0" algn="l" defTabSz="2533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57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2019</a:t>
          </a:r>
          <a:endParaRPr lang="ko-KR" altLang="en-US" sz="5700" kern="12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511430" y="969821"/>
        <a:ext cx="1781655" cy="858620"/>
      </dsp:txXfrm>
    </dsp:sp>
    <dsp:sp modelId="{2BBD670E-B61B-46D0-A741-7D5EE30DF2B7}">
      <dsp:nvSpPr>
        <dsp:cNvPr id="0" name=""/>
        <dsp:cNvSpPr/>
      </dsp:nvSpPr>
      <dsp:spPr>
        <a:xfrm>
          <a:off x="1547605" y="2482835"/>
          <a:ext cx="743933" cy="74393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F1B0675-7798-4E82-A53F-001E2E635586}">
      <dsp:nvSpPr>
        <dsp:cNvPr id="0" name=""/>
        <dsp:cNvSpPr/>
      </dsp:nvSpPr>
      <dsp:spPr>
        <a:xfrm rot="17700000">
          <a:off x="666518" y="3518273"/>
          <a:ext cx="1541215" cy="743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Market</a:t>
          </a:r>
          <a:r>
            <a:rPr lang="ko-KR" altLang="en-US" sz="18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 </a:t>
          </a:r>
          <a:r>
            <a:rPr lang="en-US" altLang="ko-KR" sz="18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Transition</a:t>
          </a:r>
          <a:endParaRPr lang="ko-KR" altLang="en-US" sz="1800" kern="12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666518" y="3518273"/>
        <a:ext cx="1541215" cy="743116"/>
      </dsp:txXfrm>
    </dsp:sp>
    <dsp:sp modelId="{9EB785B0-1540-494B-9C49-BC92FDA5B8F0}">
      <dsp:nvSpPr>
        <dsp:cNvPr id="0" name=""/>
        <dsp:cNvSpPr/>
      </dsp:nvSpPr>
      <dsp:spPr>
        <a:xfrm rot="17700000">
          <a:off x="1631410" y="1448214"/>
          <a:ext cx="1541215" cy="743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297A67-569A-4B8D-A3B9-D7E1A5E44D3A}">
      <dsp:nvSpPr>
        <dsp:cNvPr id="0" name=""/>
        <dsp:cNvSpPr/>
      </dsp:nvSpPr>
      <dsp:spPr>
        <a:xfrm>
          <a:off x="2399379" y="2482835"/>
          <a:ext cx="743933" cy="743933"/>
        </a:xfrm>
        <a:prstGeom prst="ellipse">
          <a:avLst/>
        </a:prstGeom>
        <a:gradFill rotWithShape="0">
          <a:gsLst>
            <a:gs pos="0">
              <a:schemeClr val="accent2">
                <a:hueOff val="-154758"/>
                <a:satOff val="-1342"/>
                <a:lumOff val="-628"/>
                <a:alphaOff val="0"/>
                <a:shade val="51000"/>
                <a:satMod val="130000"/>
              </a:schemeClr>
            </a:gs>
            <a:gs pos="80000">
              <a:schemeClr val="accent2">
                <a:hueOff val="-154758"/>
                <a:satOff val="-1342"/>
                <a:lumOff val="-628"/>
                <a:alphaOff val="0"/>
                <a:shade val="93000"/>
                <a:satMod val="130000"/>
              </a:schemeClr>
            </a:gs>
            <a:gs pos="100000">
              <a:schemeClr val="accent2">
                <a:hueOff val="-154758"/>
                <a:satOff val="-1342"/>
                <a:lumOff val="-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D95015-46E6-4167-A556-5649E0F52875}">
      <dsp:nvSpPr>
        <dsp:cNvPr id="0" name=""/>
        <dsp:cNvSpPr/>
      </dsp:nvSpPr>
      <dsp:spPr>
        <a:xfrm rot="17700000">
          <a:off x="1518292" y="3518273"/>
          <a:ext cx="1541215" cy="743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3</a:t>
          </a:r>
          <a:r>
            <a:rPr lang="en-US" altLang="ko-KR" sz="1800" kern="1200" baseline="30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rd</a:t>
          </a:r>
          <a:r>
            <a:rPr lang="en-US" altLang="ko-KR" sz="18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 Party Adoptability</a:t>
          </a:r>
          <a:endParaRPr lang="ko-KR" altLang="en-US" sz="1800" kern="12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1518292" y="3518273"/>
        <a:ext cx="1541215" cy="743116"/>
      </dsp:txXfrm>
    </dsp:sp>
    <dsp:sp modelId="{C22130E2-CE3A-4835-8E3C-FE12CDD35EB0}">
      <dsp:nvSpPr>
        <dsp:cNvPr id="0" name=""/>
        <dsp:cNvSpPr/>
      </dsp:nvSpPr>
      <dsp:spPr>
        <a:xfrm rot="17700000">
          <a:off x="2483184" y="1448214"/>
          <a:ext cx="1541215" cy="743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337CDA-B53F-42A5-B22F-E7244BEEB356}">
      <dsp:nvSpPr>
        <dsp:cNvPr id="0" name=""/>
        <dsp:cNvSpPr/>
      </dsp:nvSpPr>
      <dsp:spPr>
        <a:xfrm>
          <a:off x="3251268" y="2138190"/>
          <a:ext cx="1433222" cy="1433222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0D234D6-62F6-472B-BE18-3C1955251338}">
      <dsp:nvSpPr>
        <dsp:cNvPr id="0" name=""/>
        <dsp:cNvSpPr/>
      </dsp:nvSpPr>
      <dsp:spPr>
        <a:xfrm rot="17700000">
          <a:off x="3756271" y="969821"/>
          <a:ext cx="1781655" cy="858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0" rIns="0" bIns="0" numCol="1" spcCol="1270" anchor="ctr" anchorCtr="0">
          <a:noAutofit/>
        </a:bodyPr>
        <a:lstStyle/>
        <a:p>
          <a:pPr marL="0" lvl="0" indent="0" algn="l" defTabSz="2533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57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2020</a:t>
          </a:r>
          <a:endParaRPr lang="ko-KR" altLang="en-US" sz="5700" kern="12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3756271" y="969821"/>
        <a:ext cx="1781655" cy="858620"/>
      </dsp:txXfrm>
    </dsp:sp>
    <dsp:sp modelId="{1F7B0C67-8703-4D73-A56F-18F5DCE68880}">
      <dsp:nvSpPr>
        <dsp:cNvPr id="0" name=""/>
        <dsp:cNvSpPr/>
      </dsp:nvSpPr>
      <dsp:spPr>
        <a:xfrm>
          <a:off x="4792446" y="2482835"/>
          <a:ext cx="743933" cy="743933"/>
        </a:xfrm>
        <a:prstGeom prst="ellipse">
          <a:avLst/>
        </a:prstGeom>
        <a:gradFill rotWithShape="0">
          <a:gsLst>
            <a:gs pos="0">
              <a:schemeClr val="accent2">
                <a:hueOff val="-309516"/>
                <a:satOff val="-2685"/>
                <a:lumOff val="-1255"/>
                <a:alphaOff val="0"/>
                <a:shade val="51000"/>
                <a:satMod val="130000"/>
              </a:schemeClr>
            </a:gs>
            <a:gs pos="80000">
              <a:schemeClr val="accent2">
                <a:hueOff val="-309516"/>
                <a:satOff val="-2685"/>
                <a:lumOff val="-1255"/>
                <a:alphaOff val="0"/>
                <a:shade val="93000"/>
                <a:satMod val="130000"/>
              </a:schemeClr>
            </a:gs>
            <a:gs pos="100000">
              <a:schemeClr val="accent2">
                <a:hueOff val="-309516"/>
                <a:satOff val="-2685"/>
                <a:lumOff val="-125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F5853E7-EA89-4C14-BB84-423A373482D6}">
      <dsp:nvSpPr>
        <dsp:cNvPr id="0" name=""/>
        <dsp:cNvSpPr/>
      </dsp:nvSpPr>
      <dsp:spPr>
        <a:xfrm rot="17700000">
          <a:off x="3911359" y="3518273"/>
          <a:ext cx="1541215" cy="743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Full Package development for Smart City</a:t>
          </a:r>
          <a:endParaRPr lang="ko-KR" altLang="en-US" sz="1800" kern="12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3911359" y="3518273"/>
        <a:ext cx="1541215" cy="743116"/>
      </dsp:txXfrm>
    </dsp:sp>
    <dsp:sp modelId="{999BFCA0-9C05-40C1-AD0A-5D32495D94A0}">
      <dsp:nvSpPr>
        <dsp:cNvPr id="0" name=""/>
        <dsp:cNvSpPr/>
      </dsp:nvSpPr>
      <dsp:spPr>
        <a:xfrm rot="17700000">
          <a:off x="4876251" y="1448214"/>
          <a:ext cx="1541215" cy="743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9B0723-6449-4D88-8BD1-04C64F652475}">
      <dsp:nvSpPr>
        <dsp:cNvPr id="0" name=""/>
        <dsp:cNvSpPr/>
      </dsp:nvSpPr>
      <dsp:spPr>
        <a:xfrm>
          <a:off x="5644221" y="2482835"/>
          <a:ext cx="743933" cy="743933"/>
        </a:xfrm>
        <a:prstGeom prst="ellipse">
          <a:avLst/>
        </a:prstGeom>
        <a:gradFill rotWithShape="0">
          <a:gsLst>
            <a:gs pos="0">
              <a:schemeClr val="accent2">
                <a:hueOff val="-464274"/>
                <a:satOff val="-4027"/>
                <a:lumOff val="-1883"/>
                <a:alphaOff val="0"/>
                <a:shade val="51000"/>
                <a:satMod val="130000"/>
              </a:schemeClr>
            </a:gs>
            <a:gs pos="80000">
              <a:schemeClr val="accent2">
                <a:hueOff val="-464274"/>
                <a:satOff val="-4027"/>
                <a:lumOff val="-1883"/>
                <a:alphaOff val="0"/>
                <a:shade val="93000"/>
                <a:satMod val="130000"/>
              </a:schemeClr>
            </a:gs>
            <a:gs pos="100000">
              <a:schemeClr val="accent2">
                <a:hueOff val="-464274"/>
                <a:satOff val="-4027"/>
                <a:lumOff val="-18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ADB45-2A39-4B50-822E-8CFDDDB5204A}">
      <dsp:nvSpPr>
        <dsp:cNvPr id="0" name=""/>
        <dsp:cNvSpPr/>
      </dsp:nvSpPr>
      <dsp:spPr>
        <a:xfrm rot="17700000">
          <a:off x="4763133" y="3518273"/>
          <a:ext cx="1541215" cy="743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Mobility Data Business tapping</a:t>
          </a:r>
          <a:endParaRPr lang="ko-KR" altLang="en-US" sz="1800" kern="12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4763133" y="3518273"/>
        <a:ext cx="1541215" cy="743116"/>
      </dsp:txXfrm>
    </dsp:sp>
    <dsp:sp modelId="{573B2D80-1824-481B-A17A-083923B0EB42}">
      <dsp:nvSpPr>
        <dsp:cNvPr id="0" name=""/>
        <dsp:cNvSpPr/>
      </dsp:nvSpPr>
      <dsp:spPr>
        <a:xfrm rot="17700000">
          <a:off x="5728026" y="1448214"/>
          <a:ext cx="1541215" cy="743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FD8210-CAB3-48D4-A6D7-720B327D41E0}">
      <dsp:nvSpPr>
        <dsp:cNvPr id="0" name=""/>
        <dsp:cNvSpPr/>
      </dsp:nvSpPr>
      <dsp:spPr>
        <a:xfrm>
          <a:off x="6496109" y="2138190"/>
          <a:ext cx="1433222" cy="1433222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B1A5BA5-11FE-4799-9349-13097AC3A22A}">
      <dsp:nvSpPr>
        <dsp:cNvPr id="0" name=""/>
        <dsp:cNvSpPr/>
      </dsp:nvSpPr>
      <dsp:spPr>
        <a:xfrm rot="17700000">
          <a:off x="7001112" y="969821"/>
          <a:ext cx="1781655" cy="858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0" rIns="0" bIns="0" numCol="1" spcCol="1270" anchor="ctr" anchorCtr="0">
          <a:noAutofit/>
        </a:bodyPr>
        <a:lstStyle/>
        <a:p>
          <a:pPr marL="0" lvl="0" indent="0" algn="l" defTabSz="2533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57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2021</a:t>
          </a:r>
          <a:endParaRPr lang="ko-KR" altLang="en-US" sz="5700" kern="12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7001112" y="969821"/>
        <a:ext cx="1781655" cy="858620"/>
      </dsp:txXfrm>
    </dsp:sp>
    <dsp:sp modelId="{95E70381-41B7-44DD-AC69-1CDDA3D69FC3}">
      <dsp:nvSpPr>
        <dsp:cNvPr id="0" name=""/>
        <dsp:cNvSpPr/>
      </dsp:nvSpPr>
      <dsp:spPr>
        <a:xfrm>
          <a:off x="8037288" y="2482835"/>
          <a:ext cx="743933" cy="743933"/>
        </a:xfrm>
        <a:prstGeom prst="ellipse">
          <a:avLst/>
        </a:prstGeom>
        <a:gradFill rotWithShape="0">
          <a:gsLst>
            <a:gs pos="0">
              <a:schemeClr val="accent2">
                <a:hueOff val="-619032"/>
                <a:satOff val="-5370"/>
                <a:lumOff val="-2510"/>
                <a:alphaOff val="0"/>
                <a:shade val="51000"/>
                <a:satMod val="130000"/>
              </a:schemeClr>
            </a:gs>
            <a:gs pos="80000">
              <a:schemeClr val="accent2">
                <a:hueOff val="-619032"/>
                <a:satOff val="-5370"/>
                <a:lumOff val="-2510"/>
                <a:alphaOff val="0"/>
                <a:shade val="93000"/>
                <a:satMod val="130000"/>
              </a:schemeClr>
            </a:gs>
            <a:gs pos="100000">
              <a:schemeClr val="accent2">
                <a:hueOff val="-619032"/>
                <a:satOff val="-5370"/>
                <a:lumOff val="-251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578412E-4F4F-492C-83AF-16D1B6EF57D6}">
      <dsp:nvSpPr>
        <dsp:cNvPr id="0" name=""/>
        <dsp:cNvSpPr/>
      </dsp:nvSpPr>
      <dsp:spPr>
        <a:xfrm rot="17700000">
          <a:off x="7156200" y="3518273"/>
          <a:ext cx="1541215" cy="743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No.1 Digital Twin Solution Company</a:t>
          </a:r>
          <a:endParaRPr lang="ko-KR" altLang="en-US" sz="1800" kern="12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7156200" y="3518273"/>
        <a:ext cx="1541215" cy="743116"/>
      </dsp:txXfrm>
    </dsp:sp>
    <dsp:sp modelId="{C8AEE91C-CC94-40A5-B6CA-B33909F60166}">
      <dsp:nvSpPr>
        <dsp:cNvPr id="0" name=""/>
        <dsp:cNvSpPr/>
      </dsp:nvSpPr>
      <dsp:spPr>
        <a:xfrm rot="17700000">
          <a:off x="8121093" y="1448214"/>
          <a:ext cx="1541215" cy="743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15FE08-4D06-48C6-879B-7E9813F499E2}">
      <dsp:nvSpPr>
        <dsp:cNvPr id="0" name=""/>
        <dsp:cNvSpPr/>
      </dsp:nvSpPr>
      <dsp:spPr>
        <a:xfrm>
          <a:off x="8889062" y="2482835"/>
          <a:ext cx="743933" cy="743933"/>
        </a:xfrm>
        <a:prstGeom prst="ellipse">
          <a:avLst/>
        </a:prstGeom>
        <a:gradFill rotWithShape="0">
          <a:gsLst>
            <a:gs pos="0">
              <a:schemeClr val="accent2">
                <a:hueOff val="-773790"/>
                <a:satOff val="-6712"/>
                <a:lumOff val="-3138"/>
                <a:alphaOff val="0"/>
                <a:shade val="51000"/>
                <a:satMod val="130000"/>
              </a:schemeClr>
            </a:gs>
            <a:gs pos="80000">
              <a:schemeClr val="accent2">
                <a:hueOff val="-773790"/>
                <a:satOff val="-6712"/>
                <a:lumOff val="-3138"/>
                <a:alphaOff val="0"/>
                <a:shade val="93000"/>
                <a:satMod val="130000"/>
              </a:schemeClr>
            </a:gs>
            <a:gs pos="100000">
              <a:schemeClr val="accent2">
                <a:hueOff val="-773790"/>
                <a:satOff val="-6712"/>
                <a:lumOff val="-31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1DED12-FBDE-4536-86CF-EC47D3C8B8E8}">
      <dsp:nvSpPr>
        <dsp:cNvPr id="0" name=""/>
        <dsp:cNvSpPr/>
      </dsp:nvSpPr>
      <dsp:spPr>
        <a:xfrm rot="17700000">
          <a:off x="8007975" y="3518273"/>
          <a:ext cx="1541215" cy="743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Cloud based subscription Model</a:t>
          </a:r>
          <a:endParaRPr lang="ko-KR" altLang="en-US" sz="1800" kern="12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8007975" y="3518273"/>
        <a:ext cx="1541215" cy="743116"/>
      </dsp:txXfrm>
    </dsp:sp>
    <dsp:sp modelId="{D97B5E2E-5536-4B5A-816A-786B9175F8B9}">
      <dsp:nvSpPr>
        <dsp:cNvPr id="0" name=""/>
        <dsp:cNvSpPr/>
      </dsp:nvSpPr>
      <dsp:spPr>
        <a:xfrm rot="17700000">
          <a:off x="8972867" y="1448214"/>
          <a:ext cx="1541215" cy="743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56C254-0D6A-4525-A19D-0765D6112589}">
      <dsp:nvSpPr>
        <dsp:cNvPr id="0" name=""/>
        <dsp:cNvSpPr/>
      </dsp:nvSpPr>
      <dsp:spPr>
        <a:xfrm>
          <a:off x="9740951" y="2138190"/>
          <a:ext cx="1433222" cy="1433222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E5BB0B9-56BF-468F-BC64-238764CB9C5C}">
      <dsp:nvSpPr>
        <dsp:cNvPr id="0" name=""/>
        <dsp:cNvSpPr/>
      </dsp:nvSpPr>
      <dsp:spPr>
        <a:xfrm rot="17700000">
          <a:off x="10245954" y="969821"/>
          <a:ext cx="1781655" cy="858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0" rIns="0" bIns="0" numCol="1" spcCol="1270" anchor="ctr" anchorCtr="0">
          <a:noAutofit/>
        </a:bodyPr>
        <a:lstStyle/>
        <a:p>
          <a:pPr marL="0" lvl="0" indent="0" algn="l" defTabSz="2533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57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2022</a:t>
          </a:r>
          <a:endParaRPr lang="ko-KR" altLang="en-US" sz="5700" kern="12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10245954" y="969821"/>
        <a:ext cx="1781655" cy="8586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02BD8-EFAF-485E-9CD7-0D958210A5FB}">
      <dsp:nvSpPr>
        <dsp:cNvPr id="0" name=""/>
        <dsp:cNvSpPr/>
      </dsp:nvSpPr>
      <dsp:spPr>
        <a:xfrm>
          <a:off x="3395411" y="1890023"/>
          <a:ext cx="1251625" cy="1251625"/>
        </a:xfrm>
        <a:prstGeom prst="ellipse">
          <a:avLst/>
        </a:prstGeom>
        <a:gradFill rotWithShape="1">
          <a:gsLst>
            <a:gs pos="0">
              <a:schemeClr val="dk1">
                <a:satMod val="103000"/>
                <a:lumMod val="102000"/>
                <a:tint val="94000"/>
              </a:schemeClr>
            </a:gs>
            <a:gs pos="50000">
              <a:schemeClr val="dk1">
                <a:satMod val="110000"/>
                <a:lumMod val="100000"/>
                <a:shade val="100000"/>
              </a:schemeClr>
            </a:gs>
            <a:gs pos="100000">
              <a:schemeClr val="dk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05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디지털 트윈</a:t>
          </a:r>
          <a:endParaRPr lang="en-US" altLang="ko-KR" sz="1050" b="1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  <a:p>
          <a:pPr marL="0" lvl="0" indent="0" algn="ctr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05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3D</a:t>
          </a:r>
        </a:p>
        <a:p>
          <a:pPr marL="0" lvl="0" indent="0" algn="ctr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05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엔진</a:t>
          </a:r>
          <a:r>
            <a:rPr lang="en-US" altLang="ko-KR" sz="105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/</a:t>
          </a:r>
          <a:r>
            <a:rPr lang="ko-KR" altLang="en-US" sz="105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에디터</a:t>
          </a:r>
        </a:p>
      </dsp:txBody>
      <dsp:txXfrm>
        <a:off x="3578707" y="2073319"/>
        <a:ext cx="885033" cy="885033"/>
      </dsp:txXfrm>
    </dsp:sp>
    <dsp:sp modelId="{9AEE38BE-BA1A-4FC8-8FF3-091933E92B2A}">
      <dsp:nvSpPr>
        <dsp:cNvPr id="0" name=""/>
        <dsp:cNvSpPr/>
      </dsp:nvSpPr>
      <dsp:spPr>
        <a:xfrm rot="16200000">
          <a:off x="3878286" y="1404445"/>
          <a:ext cx="285875" cy="4479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050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3921167" y="1536916"/>
        <a:ext cx="200113" cy="268770"/>
      </dsp:txXfrm>
    </dsp:sp>
    <dsp:sp modelId="{17412254-53DF-4CDD-9C32-7D392F21CBD1}">
      <dsp:nvSpPr>
        <dsp:cNvPr id="0" name=""/>
        <dsp:cNvSpPr/>
      </dsp:nvSpPr>
      <dsp:spPr>
        <a:xfrm>
          <a:off x="3236362" y="-6692"/>
          <a:ext cx="1569723" cy="1357328"/>
        </a:xfrm>
        <a:prstGeom prst="ellipse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Localization &amp; </a:t>
          </a:r>
        </a:p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Customization</a:t>
          </a:r>
          <a:endParaRPr lang="ko-KR" altLang="en-US" sz="1200" b="1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3466243" y="192084"/>
        <a:ext cx="1109961" cy="959776"/>
      </dsp:txXfrm>
    </dsp:sp>
    <dsp:sp modelId="{DCAB8BB5-658C-4E81-B9A9-C57AC3CCFE52}">
      <dsp:nvSpPr>
        <dsp:cNvPr id="0" name=""/>
        <dsp:cNvSpPr/>
      </dsp:nvSpPr>
      <dsp:spPr>
        <a:xfrm>
          <a:off x="4770083" y="2291860"/>
          <a:ext cx="296429" cy="4479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050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4770083" y="2381450"/>
        <a:ext cx="207500" cy="268770"/>
      </dsp:txXfrm>
    </dsp:sp>
    <dsp:sp modelId="{8109D396-88DF-4FA5-AEB7-2D17AFE82E3B}">
      <dsp:nvSpPr>
        <dsp:cNvPr id="0" name=""/>
        <dsp:cNvSpPr/>
      </dsp:nvSpPr>
      <dsp:spPr>
        <a:xfrm>
          <a:off x="5206338" y="1857085"/>
          <a:ext cx="1317500" cy="1317500"/>
        </a:xfrm>
        <a:prstGeom prst="ellipse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Industry</a:t>
          </a:r>
        </a:p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Optimized</a:t>
          </a:r>
          <a:endParaRPr lang="ko-KR" altLang="en-US" sz="1400" b="1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5399281" y="2050028"/>
        <a:ext cx="931614" cy="931614"/>
      </dsp:txXfrm>
    </dsp:sp>
    <dsp:sp modelId="{FB5D61D7-72A8-4FB4-9A74-75B92D4554B9}">
      <dsp:nvSpPr>
        <dsp:cNvPr id="0" name=""/>
        <dsp:cNvSpPr/>
      </dsp:nvSpPr>
      <dsp:spPr>
        <a:xfrm rot="5400000">
          <a:off x="3873009" y="3188934"/>
          <a:ext cx="296429" cy="4479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050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3917474" y="3234060"/>
        <a:ext cx="207500" cy="268770"/>
      </dsp:txXfrm>
    </dsp:sp>
    <dsp:sp modelId="{A657515A-CF53-4921-89B8-F89CC06F179D}">
      <dsp:nvSpPr>
        <dsp:cNvPr id="0" name=""/>
        <dsp:cNvSpPr/>
      </dsp:nvSpPr>
      <dsp:spPr>
        <a:xfrm>
          <a:off x="3362474" y="3700950"/>
          <a:ext cx="1317500" cy="1317500"/>
        </a:xfrm>
        <a:prstGeom prst="ellipse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monetize </a:t>
          </a:r>
          <a:endParaRPr lang="ko-KR" altLang="en-US" sz="1400" b="1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3555417" y="3893893"/>
        <a:ext cx="931614" cy="931614"/>
      </dsp:txXfrm>
    </dsp:sp>
    <dsp:sp modelId="{04AE3B4E-B1C0-492F-B951-22698806B4B4}">
      <dsp:nvSpPr>
        <dsp:cNvPr id="0" name=""/>
        <dsp:cNvSpPr/>
      </dsp:nvSpPr>
      <dsp:spPr>
        <a:xfrm rot="10800000">
          <a:off x="2909388" y="2291860"/>
          <a:ext cx="429523" cy="4479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050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 rot="10800000">
        <a:off x="3038245" y="2381450"/>
        <a:ext cx="300666" cy="268770"/>
      </dsp:txXfrm>
    </dsp:sp>
    <dsp:sp modelId="{331D4B19-26E7-440C-ACD6-BDDF540D1AC6}">
      <dsp:nvSpPr>
        <dsp:cNvPr id="0" name=""/>
        <dsp:cNvSpPr/>
      </dsp:nvSpPr>
      <dsp:spPr>
        <a:xfrm>
          <a:off x="1518609" y="1857085"/>
          <a:ext cx="1317500" cy="1317500"/>
        </a:xfrm>
        <a:prstGeom prst="ellipse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100" b="1" kern="1200" dirty="0">
              <a:solidFill>
                <a:prstClr val="white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High Performance</a:t>
          </a:r>
          <a:endParaRPr lang="ko-KR" altLang="en-US" sz="1100" b="1" kern="1200" dirty="0">
            <a:solidFill>
              <a:prstClr val="white"/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1711552" y="2050028"/>
        <a:ext cx="931614" cy="9316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02BD8-EFAF-485E-9CD7-0D958210A5FB}">
      <dsp:nvSpPr>
        <dsp:cNvPr id="0" name=""/>
        <dsp:cNvSpPr/>
      </dsp:nvSpPr>
      <dsp:spPr>
        <a:xfrm>
          <a:off x="3362474" y="1847128"/>
          <a:ext cx="1317500" cy="1317500"/>
        </a:xfrm>
        <a:prstGeom prst="ellipse">
          <a:avLst/>
        </a:prstGeom>
        <a:gradFill flip="none" rotWithShape="1">
          <a:gsLst>
            <a:gs pos="0">
              <a:schemeClr val="dk1">
                <a:lumMod val="67000"/>
              </a:schemeClr>
            </a:gs>
            <a:gs pos="48000">
              <a:schemeClr val="dk1">
                <a:lumMod val="97000"/>
                <a:lumOff val="3000"/>
              </a:schemeClr>
            </a:gs>
            <a:gs pos="100000">
              <a:schemeClr val="dk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90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DT</a:t>
          </a:r>
        </a:p>
        <a:p>
          <a:pPr marL="0" lvl="0" indent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90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Safety Management</a:t>
          </a:r>
          <a:endParaRPr lang="ko-KR" altLang="en-US" sz="900" b="1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3555417" y="2040071"/>
        <a:ext cx="931614" cy="931614"/>
      </dsp:txXfrm>
    </dsp:sp>
    <dsp:sp modelId="{9AEE38BE-BA1A-4FC8-8FF3-091933E92B2A}">
      <dsp:nvSpPr>
        <dsp:cNvPr id="0" name=""/>
        <dsp:cNvSpPr/>
      </dsp:nvSpPr>
      <dsp:spPr>
        <a:xfrm rot="16200000">
          <a:off x="3881738" y="1367867"/>
          <a:ext cx="278972" cy="447950"/>
        </a:xfrm>
        <a:prstGeom prst="rightArrow">
          <a:avLst>
            <a:gd name="adj1" fmla="val 60000"/>
            <a:gd name="adj2" fmla="val 50000"/>
          </a:avLst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050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3923584" y="1499303"/>
        <a:ext cx="195280" cy="268770"/>
      </dsp:txXfrm>
    </dsp:sp>
    <dsp:sp modelId="{17412254-53DF-4CDD-9C32-7D392F21CBD1}">
      <dsp:nvSpPr>
        <dsp:cNvPr id="0" name=""/>
        <dsp:cNvSpPr/>
      </dsp:nvSpPr>
      <dsp:spPr>
        <a:xfrm>
          <a:off x="3362474" y="3264"/>
          <a:ext cx="1317500" cy="1317500"/>
        </a:xfrm>
        <a:prstGeom prst="ellipse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Smart City</a:t>
          </a:r>
          <a:endParaRPr lang="ko-KR" altLang="en-US" sz="1200" b="1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3555417" y="196207"/>
        <a:ext cx="931614" cy="931614"/>
      </dsp:txXfrm>
    </dsp:sp>
    <dsp:sp modelId="{DCAB8BB5-658C-4E81-B9A9-C57AC3CCFE52}">
      <dsp:nvSpPr>
        <dsp:cNvPr id="0" name=""/>
        <dsp:cNvSpPr/>
      </dsp:nvSpPr>
      <dsp:spPr>
        <a:xfrm>
          <a:off x="4795774" y="2281903"/>
          <a:ext cx="278972" cy="447950"/>
        </a:xfrm>
        <a:prstGeom prst="rightArrow">
          <a:avLst>
            <a:gd name="adj1" fmla="val 60000"/>
            <a:gd name="adj2" fmla="val 50000"/>
          </a:avLst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050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4795774" y="2371493"/>
        <a:ext cx="195280" cy="268770"/>
      </dsp:txXfrm>
    </dsp:sp>
    <dsp:sp modelId="{8109D396-88DF-4FA5-AEB7-2D17AFE82E3B}">
      <dsp:nvSpPr>
        <dsp:cNvPr id="0" name=""/>
        <dsp:cNvSpPr/>
      </dsp:nvSpPr>
      <dsp:spPr>
        <a:xfrm>
          <a:off x="5206338" y="1847128"/>
          <a:ext cx="1317500" cy="1317500"/>
        </a:xfrm>
        <a:prstGeom prst="ellipse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Smart Factory</a:t>
          </a:r>
          <a:endParaRPr lang="ko-KR" altLang="en-US" sz="1200" b="1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5399281" y="2040071"/>
        <a:ext cx="931614" cy="931614"/>
      </dsp:txXfrm>
    </dsp:sp>
    <dsp:sp modelId="{FB5D61D7-72A8-4FB4-9A74-75B92D4554B9}">
      <dsp:nvSpPr>
        <dsp:cNvPr id="0" name=""/>
        <dsp:cNvSpPr/>
      </dsp:nvSpPr>
      <dsp:spPr>
        <a:xfrm rot="5400000">
          <a:off x="3881738" y="3195940"/>
          <a:ext cx="278972" cy="447950"/>
        </a:xfrm>
        <a:prstGeom prst="rightArrow">
          <a:avLst>
            <a:gd name="adj1" fmla="val 60000"/>
            <a:gd name="adj2" fmla="val 50000"/>
          </a:avLst>
        </a:prstGeom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050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3923584" y="3243684"/>
        <a:ext cx="195280" cy="268770"/>
      </dsp:txXfrm>
    </dsp:sp>
    <dsp:sp modelId="{A657515A-CF53-4921-89B8-F89CC06F179D}">
      <dsp:nvSpPr>
        <dsp:cNvPr id="0" name=""/>
        <dsp:cNvSpPr/>
      </dsp:nvSpPr>
      <dsp:spPr>
        <a:xfrm>
          <a:off x="3362474" y="3690993"/>
          <a:ext cx="1317500" cy="1317500"/>
        </a:xfrm>
        <a:prstGeom prst="ellipse">
          <a:avLst/>
        </a:prstGeom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Smart Metro</a:t>
          </a:r>
          <a:endParaRPr lang="ko-KR" altLang="en-US" sz="1200" b="1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3555417" y="3883936"/>
        <a:ext cx="931614" cy="931614"/>
      </dsp:txXfrm>
    </dsp:sp>
    <dsp:sp modelId="{04AE3B4E-B1C0-492F-B951-22698806B4B4}">
      <dsp:nvSpPr>
        <dsp:cNvPr id="0" name=""/>
        <dsp:cNvSpPr/>
      </dsp:nvSpPr>
      <dsp:spPr>
        <a:xfrm rot="10800000">
          <a:off x="2967701" y="2281903"/>
          <a:ext cx="278972" cy="447950"/>
        </a:xfrm>
        <a:prstGeom prst="rightArrow">
          <a:avLst>
            <a:gd name="adj1" fmla="val 60000"/>
            <a:gd name="adj2" fmla="val 50000"/>
          </a:avLst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050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 rot="10800000">
        <a:off x="3051393" y="2371493"/>
        <a:ext cx="195280" cy="268770"/>
      </dsp:txXfrm>
    </dsp:sp>
    <dsp:sp modelId="{331D4B19-26E7-440C-ACD6-BDDF540D1AC6}">
      <dsp:nvSpPr>
        <dsp:cNvPr id="0" name=""/>
        <dsp:cNvSpPr/>
      </dsp:nvSpPr>
      <dsp:spPr>
        <a:xfrm>
          <a:off x="1518609" y="1847128"/>
          <a:ext cx="1317500" cy="1317500"/>
        </a:xfrm>
        <a:prstGeom prst="ellipse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>
              <a:solidFill>
                <a:prstClr val="white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Smart Building</a:t>
          </a:r>
          <a:endParaRPr lang="ko-KR" altLang="en-US" sz="1200" b="1" kern="1200" dirty="0">
            <a:solidFill>
              <a:prstClr val="white"/>
            </a:solidFill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1711552" y="2040071"/>
        <a:ext cx="931614" cy="9316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02BD8-EFAF-485E-9CD7-0D958210A5FB}">
      <dsp:nvSpPr>
        <dsp:cNvPr id="0" name=""/>
        <dsp:cNvSpPr/>
      </dsp:nvSpPr>
      <dsp:spPr>
        <a:xfrm>
          <a:off x="3186831" y="1731811"/>
          <a:ext cx="1233132" cy="1233132"/>
        </a:xfrm>
        <a:prstGeom prst="ellipse">
          <a:avLst/>
        </a:prstGeom>
        <a:gradFill flip="none" rotWithShape="1">
          <a:gsLst>
            <a:gs pos="0">
              <a:schemeClr val="dk1">
                <a:lumMod val="67000"/>
              </a:schemeClr>
            </a:gs>
            <a:gs pos="48000">
              <a:schemeClr val="dk1">
                <a:lumMod val="97000"/>
                <a:lumOff val="3000"/>
              </a:schemeClr>
            </a:gs>
            <a:gs pos="100000">
              <a:schemeClr val="dk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90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DT</a:t>
          </a:r>
        </a:p>
        <a:p>
          <a:pPr marL="0" lvl="0" indent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90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Improve Performance</a:t>
          </a:r>
          <a:endParaRPr lang="ko-KR" altLang="en-US" sz="900" b="1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3367419" y="1912399"/>
        <a:ext cx="871956" cy="871956"/>
      </dsp:txXfrm>
    </dsp:sp>
    <dsp:sp modelId="{9AEE38BE-BA1A-4FC8-8FF3-091933E92B2A}">
      <dsp:nvSpPr>
        <dsp:cNvPr id="0" name=""/>
        <dsp:cNvSpPr/>
      </dsp:nvSpPr>
      <dsp:spPr>
        <a:xfrm rot="16200000">
          <a:off x="3672071" y="1281826"/>
          <a:ext cx="262652" cy="419265"/>
        </a:xfrm>
        <a:prstGeom prst="rightArrow">
          <a:avLst>
            <a:gd name="adj1" fmla="val 60000"/>
            <a:gd name="adj2" fmla="val 50000"/>
          </a:avLst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900" b="1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3711469" y="1405077"/>
        <a:ext cx="183856" cy="251559"/>
      </dsp:txXfrm>
    </dsp:sp>
    <dsp:sp modelId="{17412254-53DF-4CDD-9C32-7D392F21CBD1}">
      <dsp:nvSpPr>
        <dsp:cNvPr id="0" name=""/>
        <dsp:cNvSpPr/>
      </dsp:nvSpPr>
      <dsp:spPr>
        <a:xfrm>
          <a:off x="3186831" y="3107"/>
          <a:ext cx="1233132" cy="1233132"/>
        </a:xfrm>
        <a:prstGeom prst="ellipse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Smart Port</a:t>
          </a:r>
          <a:endParaRPr lang="ko-KR" altLang="en-US" sz="1200" b="1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3367419" y="183695"/>
        <a:ext cx="871956" cy="871956"/>
      </dsp:txXfrm>
    </dsp:sp>
    <dsp:sp modelId="{DCAB8BB5-658C-4E81-B9A9-C57AC3CCFE52}">
      <dsp:nvSpPr>
        <dsp:cNvPr id="0" name=""/>
        <dsp:cNvSpPr/>
      </dsp:nvSpPr>
      <dsp:spPr>
        <a:xfrm>
          <a:off x="4528989" y="2138744"/>
          <a:ext cx="262652" cy="419265"/>
        </a:xfrm>
        <a:prstGeom prst="rightArrow">
          <a:avLst>
            <a:gd name="adj1" fmla="val 60000"/>
            <a:gd name="adj2" fmla="val 50000"/>
          </a:avLst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900" b="1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4528989" y="2222597"/>
        <a:ext cx="183856" cy="251559"/>
      </dsp:txXfrm>
    </dsp:sp>
    <dsp:sp modelId="{8109D396-88DF-4FA5-AEB7-2D17AFE82E3B}">
      <dsp:nvSpPr>
        <dsp:cNvPr id="0" name=""/>
        <dsp:cNvSpPr/>
      </dsp:nvSpPr>
      <dsp:spPr>
        <a:xfrm>
          <a:off x="4915534" y="1731811"/>
          <a:ext cx="1233132" cy="1233132"/>
        </a:xfrm>
        <a:prstGeom prst="ellipse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Smart Factory</a:t>
          </a:r>
          <a:endParaRPr lang="ko-KR" altLang="en-US" sz="1200" b="1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5096122" y="1912399"/>
        <a:ext cx="871956" cy="871956"/>
      </dsp:txXfrm>
    </dsp:sp>
    <dsp:sp modelId="{FB5D61D7-72A8-4FB4-9A74-75B92D4554B9}">
      <dsp:nvSpPr>
        <dsp:cNvPr id="0" name=""/>
        <dsp:cNvSpPr/>
      </dsp:nvSpPr>
      <dsp:spPr>
        <a:xfrm rot="5400000">
          <a:off x="3672071" y="2995662"/>
          <a:ext cx="262652" cy="419265"/>
        </a:xfrm>
        <a:prstGeom prst="rightArrow">
          <a:avLst>
            <a:gd name="adj1" fmla="val 60000"/>
            <a:gd name="adj2" fmla="val 50000"/>
          </a:avLst>
        </a:prstGeom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900" b="1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3711469" y="3040117"/>
        <a:ext cx="183856" cy="251559"/>
      </dsp:txXfrm>
    </dsp:sp>
    <dsp:sp modelId="{A657515A-CF53-4921-89B8-F89CC06F179D}">
      <dsp:nvSpPr>
        <dsp:cNvPr id="0" name=""/>
        <dsp:cNvSpPr/>
      </dsp:nvSpPr>
      <dsp:spPr>
        <a:xfrm>
          <a:off x="3186831" y="3460514"/>
          <a:ext cx="1233132" cy="1233132"/>
        </a:xfrm>
        <a:prstGeom prst="ellipse">
          <a:avLst/>
        </a:prstGeom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Smart Building</a:t>
          </a:r>
          <a:endParaRPr lang="ko-KR" altLang="en-US" sz="1200" b="1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3367419" y="3641102"/>
        <a:ext cx="871956" cy="871956"/>
      </dsp:txXfrm>
    </dsp:sp>
    <dsp:sp modelId="{04AE3B4E-B1C0-492F-B951-22698806B4B4}">
      <dsp:nvSpPr>
        <dsp:cNvPr id="0" name=""/>
        <dsp:cNvSpPr/>
      </dsp:nvSpPr>
      <dsp:spPr>
        <a:xfrm rot="10800000">
          <a:off x="2815153" y="2138744"/>
          <a:ext cx="262652" cy="419265"/>
        </a:xfrm>
        <a:prstGeom prst="rightArrow">
          <a:avLst>
            <a:gd name="adj1" fmla="val 60000"/>
            <a:gd name="adj2" fmla="val 50000"/>
          </a:avLst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900" b="1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 rot="10800000">
        <a:off x="2893949" y="2222597"/>
        <a:ext cx="183856" cy="251559"/>
      </dsp:txXfrm>
    </dsp:sp>
    <dsp:sp modelId="{331D4B19-26E7-440C-ACD6-BDDF540D1AC6}">
      <dsp:nvSpPr>
        <dsp:cNvPr id="0" name=""/>
        <dsp:cNvSpPr/>
      </dsp:nvSpPr>
      <dsp:spPr>
        <a:xfrm>
          <a:off x="1458127" y="1731811"/>
          <a:ext cx="1233132" cy="1233132"/>
        </a:xfrm>
        <a:prstGeom prst="ellipse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rPr>
            <a:t>Smart City</a:t>
          </a:r>
          <a:endParaRPr lang="ko-KR" altLang="en-US" sz="1200" b="1" kern="1200" dirty="0">
            <a:latin typeface="Arial" panose="020B0604020202020204" pitchFamily="34" charset="0"/>
            <a:ea typeface="나눔고딕" panose="020D0604000000000000" pitchFamily="50" charset="-127"/>
            <a:cs typeface="Arial" panose="020B0604020202020204" pitchFamily="34" charset="0"/>
          </a:endParaRPr>
        </a:p>
      </dsp:txBody>
      <dsp:txXfrm>
        <a:off x="1638715" y="1912399"/>
        <a:ext cx="871956" cy="871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87CCE-2FF8-4C4F-814C-EE6E76026263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ACCD1-6A07-4099-ACBF-2EA331036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9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53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26" algn="l" defTabSz="1097253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53" algn="l" defTabSz="1097253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879" algn="l" defTabSz="1097253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05" algn="l" defTabSz="1097253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131" algn="l" defTabSz="1097253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758" algn="l" defTabSz="1097253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384" algn="l" defTabSz="1097253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010" algn="l" defTabSz="1097253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eosijae.org/posts/409?topic_id=2#cite_note-3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eosijae.org/posts/409?topic_id=2#cite_note-4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ACCD1-6A07-4099-ACBF-2EA3310362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7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ACCD1-6A07-4099-ACBF-2EA3310362E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98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ACCD1-6A07-4099-ACBF-2EA3310362E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24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ACCD1-6A07-4099-ACBF-2EA3310362E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7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ACCD1-6A07-4099-ACBF-2EA3310362E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08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ACCD1-6A07-4099-ACBF-2EA3310362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61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ACCD1-6A07-4099-ACBF-2EA3310362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31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ACCD1-6A07-4099-ACBF-2EA3310362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01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ea typeface="나눔고딕" panose="020D0604000000000000" pitchFamily="50" charset="-127"/>
              </a:rPr>
              <a:t>Safety, safety and safety! – Key goal of smart city, smart building, smart metro, smart factory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Effective Disaster Management 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IoT/BD/AI contributes the disaster prediction  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DT provides 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	early detection in visual manners 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	agile evacuation procedure by DM SOP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	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	Key requirement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		Holistic view 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		Effective warning based on process integration 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		VR/AR for training and virtual guide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		Intelligent vision sensor for safety distance warning</a:t>
            </a:r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ACCD1-6A07-4099-ACBF-2EA3310362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33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ea typeface="나눔고딕" panose="020D0604000000000000" pitchFamily="50" charset="-127"/>
              </a:rPr>
              <a:t>Safety, safety and safety! – Key goal of smart city, smart building, smart metro, smart factory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Effective Disaster Management 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IoT/BD/AI contributes the disaster prediction  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DT provides 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	early detection in visual manners 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	agile evacuation procedure by DM SOP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	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	Key requirement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		Holistic view 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		Effective warning based on process integration 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		VR/AR for training and virtual guide</a:t>
            </a:r>
          </a:p>
          <a:p>
            <a:r>
              <a:rPr lang="en-US" altLang="ko-KR" dirty="0">
                <a:ea typeface="나눔고딕" panose="020D0604000000000000" pitchFamily="50" charset="-127"/>
              </a:rPr>
              <a:t>				Intelligent vision sensor for safety distance warning</a:t>
            </a:r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ACCD1-6A07-4099-ACBF-2EA3310362E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80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900" b="1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스마트 시티가 가져올 효과</a:t>
            </a:r>
            <a:r>
              <a:rPr lang="en-US" altLang="ko-KR" sz="900" b="1" u="sng" kern="1200" baseline="300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  <a:hlinkClick r:id="rId3"/>
              </a:rPr>
              <a:t>[4]</a:t>
            </a:r>
            <a:r>
              <a:rPr lang="en-US" altLang="ko-KR" sz="900" b="1" u="sng" kern="1200" baseline="300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  <a:hlinkClick r:id="rId4"/>
              </a:rPr>
              <a:t>[5]</a:t>
            </a:r>
            <a:endParaRPr lang="ko-KR" altLang="ko-KR" sz="900" kern="1200" dirty="0">
              <a:solidFill>
                <a:schemeClr val="tx1"/>
              </a:solidFill>
              <a:effectLst/>
              <a:latin typeface="+mn-lt"/>
              <a:ea typeface="나눔고딕" panose="020D0604000000000000" pitchFamily="50" charset="-127"/>
              <a:cs typeface="+mn-cs"/>
            </a:endParaRPr>
          </a:p>
          <a:p>
            <a:pPr latinLnBrk="1"/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 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-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인텔의 후원을 받아 발표된 </a:t>
            </a:r>
            <a:r>
              <a:rPr lang="ko-KR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주니퍼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리서치 보고서에 따르면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,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스마트 시티는 도시 거주민들에게 매년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125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시간을 절약해주는 잠재력을 가짐</a:t>
            </a:r>
          </a:p>
          <a:p>
            <a:pPr latinLnBrk="1"/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-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본 보고서는 도시에서의 이동성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,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보건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(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헬스케어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),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공공안전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,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생산성 네 가지 부문에 걸쳐 스마트 시티가 어떻게 시간을 절약시켜주는지 계산했음</a:t>
            </a:r>
          </a:p>
          <a:p>
            <a:pPr latinLnBrk="1"/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 </a:t>
            </a:r>
            <a:endParaRPr lang="ko-KR" altLang="ko-KR" sz="900" kern="1200" dirty="0">
              <a:solidFill>
                <a:schemeClr val="tx1"/>
              </a:solidFill>
              <a:effectLst/>
              <a:latin typeface="+mn-lt"/>
              <a:ea typeface="나눔고딕" panose="020D0604000000000000" pitchFamily="50" charset="-127"/>
              <a:cs typeface="+mn-cs"/>
            </a:endParaRPr>
          </a:p>
          <a:p>
            <a:pPr latinLnBrk="1"/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 A.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이동성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: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연간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59.5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시간 절약</a:t>
            </a:r>
          </a:p>
          <a:p>
            <a:pPr latinLnBrk="1"/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-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교통 체증으로 인해 낭비되는 시간은 연간 최대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70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시간에 이름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.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특히 출퇴근 등 피크 시간대에 도시를 주행하는 차량들은 시속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5~6km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에 불과함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.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연구진은 사물인터넷에 기반한 지능형 교통 시스템과 자동 주차 및 통행료 결제 등이 구축될 경우 운전자들은 연간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59.5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시간을 절약할 수 있다고 예측함</a:t>
            </a:r>
          </a:p>
          <a:p>
            <a:pPr latinLnBrk="1"/>
            <a:b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</a:br>
            <a:endParaRPr lang="ko-KR" altLang="ko-KR" sz="900" kern="1200" dirty="0">
              <a:solidFill>
                <a:schemeClr val="tx1"/>
              </a:solidFill>
              <a:effectLst/>
              <a:latin typeface="+mn-lt"/>
              <a:ea typeface="나눔고딕" panose="020D0604000000000000" pitchFamily="50" charset="-127"/>
              <a:cs typeface="+mn-cs"/>
            </a:endParaRPr>
          </a:p>
          <a:p>
            <a:pPr latinLnBrk="1"/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 B.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보건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: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연간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9.7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시간 절약</a:t>
            </a:r>
          </a:p>
          <a:p>
            <a:pPr latinLnBrk="1"/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-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원격의료의 등장으로 시간 절약 효과는 극대화될 것임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.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웨어러블 앱 등을 이용해 혈압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,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통증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,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체온 등을 측정함으로써 병원에 가지 않고도 질환들을 관리할 수 있게 됨으로써 연간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9.7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시간이 절약될 것으로 예측됨</a:t>
            </a:r>
          </a:p>
          <a:p>
            <a:pPr latinLnBrk="1"/>
            <a:b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</a:br>
            <a:endParaRPr lang="ko-KR" altLang="ko-KR" sz="900" kern="1200" dirty="0">
              <a:solidFill>
                <a:schemeClr val="tx1"/>
              </a:solidFill>
              <a:effectLst/>
              <a:latin typeface="+mn-lt"/>
              <a:ea typeface="나눔고딕" panose="020D0604000000000000" pitchFamily="50" charset="-127"/>
              <a:cs typeface="+mn-cs"/>
            </a:endParaRPr>
          </a:p>
          <a:p>
            <a:pPr latinLnBrk="1"/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 C.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공공안전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: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연간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34.7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시간 절약</a:t>
            </a:r>
          </a:p>
          <a:p>
            <a:pPr latinLnBrk="1"/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- IoT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사용을 통해 강력범죄와 응급 서비스 상황을 각각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10%, 15%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씩 감소시킴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.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그 결과 공공 안전 부문에서 약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34.7</a:t>
            </a:r>
            <a:r>
              <a:rPr lang="ko-KR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시간가량이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절약될 것으로 예측됨</a:t>
            </a:r>
          </a:p>
          <a:p>
            <a:pPr latinLnBrk="1"/>
            <a:b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</a:br>
            <a:endParaRPr lang="ko-KR" altLang="ko-KR" sz="900" kern="1200" dirty="0">
              <a:solidFill>
                <a:schemeClr val="tx1"/>
              </a:solidFill>
              <a:effectLst/>
              <a:latin typeface="+mn-lt"/>
              <a:ea typeface="나눔고딕" panose="020D0604000000000000" pitchFamily="50" charset="-127"/>
              <a:cs typeface="+mn-cs"/>
            </a:endParaRPr>
          </a:p>
          <a:p>
            <a:pPr latinLnBrk="1"/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 D.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생산성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: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연간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21.2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시간 절약</a:t>
            </a:r>
          </a:p>
          <a:p>
            <a:pPr latinLnBrk="1"/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- IoT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인프라가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각종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규제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절차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간소화를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통해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연간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21.2시간을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절약해줄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것으로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예측됨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.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브라질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리우데자네이루의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경우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,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기존에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새로운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사업을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시작하는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데에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45일이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소요되던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절차가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스마트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인파르에서는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하루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만에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끝날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수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있다는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계산이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있었음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.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또한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교통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부문과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소매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부문에의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비현금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결제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시스템이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구축될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경우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,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건당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15초의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시간이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절약될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것으로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예측됨</a:t>
            </a:r>
            <a:endParaRPr lang="ko-KR" altLang="ko-KR" sz="900" kern="1200" dirty="0">
              <a:solidFill>
                <a:schemeClr val="tx1"/>
              </a:solidFill>
              <a:effectLst/>
              <a:latin typeface="+mn-lt"/>
              <a:ea typeface="나눔고딕" panose="020D0604000000000000" pitchFamily="50" charset="-127"/>
              <a:cs typeface="+mn-cs"/>
            </a:endParaRPr>
          </a:p>
          <a:p>
            <a:pPr latinLnBrk="1"/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 </a:t>
            </a:r>
            <a:endParaRPr lang="ko-KR" altLang="ko-KR" sz="900" kern="1200" dirty="0">
              <a:solidFill>
                <a:schemeClr val="tx1"/>
              </a:solidFill>
              <a:effectLst/>
              <a:latin typeface="+mn-lt"/>
              <a:ea typeface="나눔고딕" panose="020D0604000000000000" pitchFamily="50" charset="-127"/>
              <a:cs typeface="+mn-cs"/>
            </a:endParaRPr>
          </a:p>
          <a:p>
            <a:pPr latinLnBrk="1"/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 </a:t>
            </a:r>
            <a:endParaRPr lang="ko-KR" altLang="ko-KR" sz="900" kern="1200" dirty="0">
              <a:solidFill>
                <a:schemeClr val="tx1"/>
              </a:solidFill>
              <a:effectLst/>
              <a:latin typeface="+mn-lt"/>
              <a:ea typeface="나눔고딕" panose="020D0604000000000000" pitchFamily="50" charset="-127"/>
              <a:cs typeface="+mn-cs"/>
            </a:endParaRPr>
          </a:p>
          <a:p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스마트 시티가 절약해주는 시간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, </a:t>
            </a:r>
            <a:r>
              <a:rPr lang="ko-KR" altLang="ko-KR" sz="900" kern="1200" dirty="0" err="1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주니퍼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리서치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(2018)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n-lt"/>
                <a:ea typeface="나눔고딕" panose="020D0604000000000000" pitchFamily="50" charset="-127"/>
                <a:cs typeface="+mn-cs"/>
              </a:rPr>
              <a:t> </a:t>
            </a:r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ACCD1-6A07-4099-ACBF-2EA3310362E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21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ACCD1-6A07-4099-ACBF-2EA3310362E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74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ACCD1-6A07-4099-ACBF-2EA3310362E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14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77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54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31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09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86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06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41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18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4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33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55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98156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35A7634B-EECA-41D6-A1F8-F6A9AB56502E}" type="datetimeFigureOut">
              <a:rPr lang="ko-KR" altLang="en-US" smtClean="0"/>
              <a:pPr/>
              <a:t>2021-08-30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7E085512-F7D4-4398-97C0-B6D8C49EA2D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9780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35A7634B-EECA-41D6-A1F8-F6A9AB56502E}" type="datetimeFigureOut">
              <a:rPr lang="ko-KR" altLang="en-US" smtClean="0"/>
              <a:pPr/>
              <a:t>2021-08-30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7E085512-F7D4-4398-97C0-B6D8C49EA2D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7530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35A7634B-EECA-41D6-A1F8-F6A9AB56502E}" type="datetimeFigureOut">
              <a:rPr lang="ko-KR" altLang="en-US" smtClean="0"/>
              <a:pPr/>
              <a:t>2021-08-30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7E085512-F7D4-4398-97C0-B6D8C49EA2D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2880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35A7634B-EECA-41D6-A1F8-F6A9AB56502E}" type="datetimeFigureOut">
              <a:rPr lang="ko-KR" altLang="en-US" smtClean="0"/>
              <a:pPr/>
              <a:t>2021-08-30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7E085512-F7D4-4398-97C0-B6D8C49EA2D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2444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35A7634B-EECA-41D6-A1F8-F6A9AB56502E}" type="datetimeFigureOut">
              <a:rPr lang="ko-KR" altLang="en-US" smtClean="0"/>
              <a:pPr/>
              <a:t>2021-08-30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7E085512-F7D4-4398-97C0-B6D8C49EA2D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5071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35A7634B-EECA-41D6-A1F8-F6A9AB56502E}" type="datetimeFigureOut">
              <a:rPr lang="ko-KR" altLang="en-US" smtClean="0"/>
              <a:pPr/>
              <a:t>2021-08-30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7E085512-F7D4-4398-97C0-B6D8C49EA2D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6734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35A7634B-EECA-41D6-A1F8-F6A9AB56502E}" type="datetimeFigureOut">
              <a:rPr lang="ko-KR" altLang="en-US" smtClean="0"/>
              <a:pPr/>
              <a:t>2021-08-30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7E085512-F7D4-4398-97C0-B6D8C49EA2D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48539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62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35A7634B-EECA-41D6-A1F8-F6A9AB56502E}" type="datetimeFigureOut">
              <a:rPr lang="ko-KR" altLang="en-US" smtClean="0"/>
              <a:pPr/>
              <a:t>2021-08-30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7E085512-F7D4-4398-97C0-B6D8C49EA2D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9014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35A7634B-EECA-41D6-A1F8-F6A9AB56502E}" type="datetimeFigureOut">
              <a:rPr lang="ko-KR" altLang="en-US" smtClean="0"/>
              <a:pPr/>
              <a:t>2021-08-30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7E085512-F7D4-4398-97C0-B6D8C49EA2D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9300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35A7634B-EECA-41D6-A1F8-F6A9AB56502E}" type="datetimeFigureOut">
              <a:rPr lang="ko-KR" altLang="en-US" smtClean="0"/>
              <a:pPr/>
              <a:t>2021-08-30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7E085512-F7D4-4398-97C0-B6D8C49EA2D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9159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35A7634B-EECA-41D6-A1F8-F6A9AB56502E}" type="datetimeFigureOut">
              <a:rPr lang="ko-KR" altLang="en-US" smtClean="0"/>
              <a:pPr/>
              <a:t>2021-08-30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나눔고딕" panose="020D0604000000000000" pitchFamily="50" charset="-127"/>
              </a:defRPr>
            </a:lvl1pPr>
          </a:lstStyle>
          <a:p>
            <a:fld id="{7E085512-F7D4-4398-97C0-B6D8C49EA2D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5429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84002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76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92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963">
                <a:solidFill>
                  <a:schemeClr val="tx1">
                    <a:tint val="75000"/>
                  </a:schemeClr>
                </a:solidFill>
              </a:defRPr>
            </a:lvl1pPr>
            <a:lvl2pPr marL="677296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354591" indent="0">
              <a:buNone/>
              <a:defRPr sz="2371">
                <a:solidFill>
                  <a:schemeClr val="tx1">
                    <a:tint val="75000"/>
                  </a:schemeClr>
                </a:solidFill>
              </a:defRPr>
            </a:lvl3pPr>
            <a:lvl4pPr marL="2031889" indent="0">
              <a:buNone/>
              <a:defRPr sz="2075">
                <a:solidFill>
                  <a:schemeClr val="tx1">
                    <a:tint val="75000"/>
                  </a:schemeClr>
                </a:solidFill>
              </a:defRPr>
            </a:lvl4pPr>
            <a:lvl5pPr marL="2709186" indent="0">
              <a:buNone/>
              <a:defRPr sz="2075">
                <a:solidFill>
                  <a:schemeClr val="tx1">
                    <a:tint val="75000"/>
                  </a:schemeClr>
                </a:solidFill>
              </a:defRPr>
            </a:lvl5pPr>
            <a:lvl6pPr marL="3386479" indent="0">
              <a:buNone/>
              <a:defRPr sz="2075">
                <a:solidFill>
                  <a:schemeClr val="tx1">
                    <a:tint val="75000"/>
                  </a:schemeClr>
                </a:solidFill>
              </a:defRPr>
            </a:lvl6pPr>
            <a:lvl7pPr marL="4063777" indent="0">
              <a:buNone/>
              <a:defRPr sz="2075">
                <a:solidFill>
                  <a:schemeClr val="tx1">
                    <a:tint val="75000"/>
                  </a:schemeClr>
                </a:solidFill>
              </a:defRPr>
            </a:lvl7pPr>
            <a:lvl8pPr marL="4741073" indent="0">
              <a:buNone/>
              <a:defRPr sz="2075">
                <a:solidFill>
                  <a:schemeClr val="tx1">
                    <a:tint val="75000"/>
                  </a:schemeClr>
                </a:solidFill>
              </a:defRPr>
            </a:lvl8pPr>
            <a:lvl9pPr marL="5418369" indent="0">
              <a:buNone/>
              <a:defRPr sz="20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73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4148"/>
            </a:lvl1pPr>
            <a:lvl2pPr>
              <a:defRPr sz="3556"/>
            </a:lvl2pPr>
            <a:lvl3pPr>
              <a:defRPr sz="2963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1"/>
            <a:ext cx="5384800" cy="4525963"/>
          </a:xfrm>
        </p:spPr>
        <p:txBody>
          <a:bodyPr/>
          <a:lstStyle>
            <a:lvl1pPr>
              <a:defRPr sz="4148"/>
            </a:lvl1pPr>
            <a:lvl2pPr>
              <a:defRPr sz="3556"/>
            </a:lvl2pPr>
            <a:lvl3pPr>
              <a:defRPr sz="2963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67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556" b="1"/>
            </a:lvl1pPr>
            <a:lvl2pPr marL="677296" indent="0">
              <a:buNone/>
              <a:defRPr sz="2963" b="1"/>
            </a:lvl2pPr>
            <a:lvl3pPr marL="1354591" indent="0">
              <a:buNone/>
              <a:defRPr sz="2667" b="1"/>
            </a:lvl3pPr>
            <a:lvl4pPr marL="2031889" indent="0">
              <a:buNone/>
              <a:defRPr sz="2371" b="1"/>
            </a:lvl4pPr>
            <a:lvl5pPr marL="2709186" indent="0">
              <a:buNone/>
              <a:defRPr sz="2371" b="1"/>
            </a:lvl5pPr>
            <a:lvl6pPr marL="3386479" indent="0">
              <a:buNone/>
              <a:defRPr sz="2371" b="1"/>
            </a:lvl6pPr>
            <a:lvl7pPr marL="4063777" indent="0">
              <a:buNone/>
              <a:defRPr sz="2371" b="1"/>
            </a:lvl7pPr>
            <a:lvl8pPr marL="4741073" indent="0">
              <a:buNone/>
              <a:defRPr sz="2371" b="1"/>
            </a:lvl8pPr>
            <a:lvl9pPr marL="5418369" indent="0">
              <a:buNone/>
              <a:defRPr sz="23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556"/>
            </a:lvl1pPr>
            <a:lvl2pPr>
              <a:defRPr sz="2963"/>
            </a:lvl2pPr>
            <a:lvl3pPr>
              <a:defRPr sz="2667"/>
            </a:lvl3pPr>
            <a:lvl4pPr>
              <a:defRPr sz="2371"/>
            </a:lvl4pPr>
            <a:lvl5pPr>
              <a:defRPr sz="2371"/>
            </a:lvl5pPr>
            <a:lvl6pPr>
              <a:defRPr sz="2371"/>
            </a:lvl6pPr>
            <a:lvl7pPr>
              <a:defRPr sz="2371"/>
            </a:lvl7pPr>
            <a:lvl8pPr>
              <a:defRPr sz="2371"/>
            </a:lvl8pPr>
            <a:lvl9pPr>
              <a:defRPr sz="23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556" b="1"/>
            </a:lvl1pPr>
            <a:lvl2pPr marL="677296" indent="0">
              <a:buNone/>
              <a:defRPr sz="2963" b="1"/>
            </a:lvl2pPr>
            <a:lvl3pPr marL="1354591" indent="0">
              <a:buNone/>
              <a:defRPr sz="2667" b="1"/>
            </a:lvl3pPr>
            <a:lvl4pPr marL="2031889" indent="0">
              <a:buNone/>
              <a:defRPr sz="2371" b="1"/>
            </a:lvl4pPr>
            <a:lvl5pPr marL="2709186" indent="0">
              <a:buNone/>
              <a:defRPr sz="2371" b="1"/>
            </a:lvl5pPr>
            <a:lvl6pPr marL="3386479" indent="0">
              <a:buNone/>
              <a:defRPr sz="2371" b="1"/>
            </a:lvl6pPr>
            <a:lvl7pPr marL="4063777" indent="0">
              <a:buNone/>
              <a:defRPr sz="2371" b="1"/>
            </a:lvl7pPr>
            <a:lvl8pPr marL="4741073" indent="0">
              <a:buNone/>
              <a:defRPr sz="2371" b="1"/>
            </a:lvl8pPr>
            <a:lvl9pPr marL="5418369" indent="0">
              <a:buNone/>
              <a:defRPr sz="23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556"/>
            </a:lvl1pPr>
            <a:lvl2pPr>
              <a:defRPr sz="2963"/>
            </a:lvl2pPr>
            <a:lvl3pPr>
              <a:defRPr sz="2667"/>
            </a:lvl3pPr>
            <a:lvl4pPr>
              <a:defRPr sz="2371"/>
            </a:lvl4pPr>
            <a:lvl5pPr>
              <a:defRPr sz="2371"/>
            </a:lvl5pPr>
            <a:lvl6pPr>
              <a:defRPr sz="2371"/>
            </a:lvl6pPr>
            <a:lvl7pPr>
              <a:defRPr sz="2371"/>
            </a:lvl7pPr>
            <a:lvl8pPr>
              <a:defRPr sz="2371"/>
            </a:lvl8pPr>
            <a:lvl9pPr>
              <a:defRPr sz="23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2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93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63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96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741"/>
            </a:lvl1pPr>
            <a:lvl2pPr>
              <a:defRPr sz="4148"/>
            </a:lvl2pPr>
            <a:lvl3pPr>
              <a:defRPr sz="3556"/>
            </a:lvl3pPr>
            <a:lvl4pPr>
              <a:defRPr sz="2963"/>
            </a:lvl4pPr>
            <a:lvl5pPr>
              <a:defRPr sz="2963"/>
            </a:lvl5pPr>
            <a:lvl6pPr>
              <a:defRPr sz="2963"/>
            </a:lvl6pPr>
            <a:lvl7pPr>
              <a:defRPr sz="2963"/>
            </a:lvl7pPr>
            <a:lvl8pPr>
              <a:defRPr sz="2963"/>
            </a:lvl8pPr>
            <a:lvl9pPr>
              <a:defRPr sz="29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2075"/>
            </a:lvl1pPr>
            <a:lvl2pPr marL="677296" indent="0">
              <a:buNone/>
              <a:defRPr sz="1777"/>
            </a:lvl2pPr>
            <a:lvl3pPr marL="1354591" indent="0">
              <a:buNone/>
              <a:defRPr sz="1481"/>
            </a:lvl3pPr>
            <a:lvl4pPr marL="2031889" indent="0">
              <a:buNone/>
              <a:defRPr sz="1333"/>
            </a:lvl4pPr>
            <a:lvl5pPr marL="2709186" indent="0">
              <a:buNone/>
              <a:defRPr sz="1333"/>
            </a:lvl5pPr>
            <a:lvl6pPr marL="3386479" indent="0">
              <a:buNone/>
              <a:defRPr sz="1333"/>
            </a:lvl6pPr>
            <a:lvl7pPr marL="4063777" indent="0">
              <a:buNone/>
              <a:defRPr sz="1333"/>
            </a:lvl7pPr>
            <a:lvl8pPr marL="4741073" indent="0">
              <a:buNone/>
              <a:defRPr sz="1333"/>
            </a:lvl8pPr>
            <a:lvl9pPr marL="5418369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32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96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741"/>
            </a:lvl1pPr>
            <a:lvl2pPr marL="677296" indent="0">
              <a:buNone/>
              <a:defRPr sz="4148"/>
            </a:lvl2pPr>
            <a:lvl3pPr marL="1354591" indent="0">
              <a:buNone/>
              <a:defRPr sz="3556"/>
            </a:lvl3pPr>
            <a:lvl4pPr marL="2031889" indent="0">
              <a:buNone/>
              <a:defRPr sz="2963"/>
            </a:lvl4pPr>
            <a:lvl5pPr marL="2709186" indent="0">
              <a:buNone/>
              <a:defRPr sz="2963"/>
            </a:lvl5pPr>
            <a:lvl6pPr marL="3386479" indent="0">
              <a:buNone/>
              <a:defRPr sz="2963"/>
            </a:lvl6pPr>
            <a:lvl7pPr marL="4063777" indent="0">
              <a:buNone/>
              <a:defRPr sz="2963"/>
            </a:lvl7pPr>
            <a:lvl8pPr marL="4741073" indent="0">
              <a:buNone/>
              <a:defRPr sz="2963"/>
            </a:lvl8pPr>
            <a:lvl9pPr marL="5418369" indent="0">
              <a:buNone/>
              <a:defRPr sz="296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2075"/>
            </a:lvl1pPr>
            <a:lvl2pPr marL="677296" indent="0">
              <a:buNone/>
              <a:defRPr sz="1777"/>
            </a:lvl2pPr>
            <a:lvl3pPr marL="1354591" indent="0">
              <a:buNone/>
              <a:defRPr sz="1481"/>
            </a:lvl3pPr>
            <a:lvl4pPr marL="2031889" indent="0">
              <a:buNone/>
              <a:defRPr sz="1333"/>
            </a:lvl4pPr>
            <a:lvl5pPr marL="2709186" indent="0">
              <a:buNone/>
              <a:defRPr sz="1333"/>
            </a:lvl5pPr>
            <a:lvl6pPr marL="3386479" indent="0">
              <a:buNone/>
              <a:defRPr sz="1333"/>
            </a:lvl6pPr>
            <a:lvl7pPr marL="4063777" indent="0">
              <a:buNone/>
              <a:defRPr sz="1333"/>
            </a:lvl7pPr>
            <a:lvl8pPr marL="4741073" indent="0">
              <a:buNone/>
              <a:defRPr sz="1333"/>
            </a:lvl8pPr>
            <a:lvl9pPr marL="5418369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8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3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E402B-9921-40FA-8360-131077676729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4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EE9E8-4134-49B0-9AA7-3089E6521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1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9" r:id="rId12"/>
  </p:sldLayoutIdLst>
  <p:txStyles>
    <p:titleStyle>
      <a:lvl1pPr algn="ctr" defTabSz="1354591" rtl="0" eaLnBrk="1" latinLnBrk="0" hangingPunct="1">
        <a:spcBef>
          <a:spcPct val="0"/>
        </a:spcBef>
        <a:buNone/>
        <a:defRPr sz="65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7973" indent="-507973" algn="l" defTabSz="1354591" rtl="0" eaLnBrk="1" latinLnBrk="0" hangingPunct="1">
        <a:spcBef>
          <a:spcPct val="20000"/>
        </a:spcBef>
        <a:buFont typeface="Arial" pitchFamily="34" charset="0"/>
        <a:buChar char="•"/>
        <a:defRPr sz="4741" kern="1200">
          <a:solidFill>
            <a:schemeClr val="tx1"/>
          </a:solidFill>
          <a:latin typeface="+mn-lt"/>
          <a:ea typeface="+mn-ea"/>
          <a:cs typeface="+mn-cs"/>
        </a:defRPr>
      </a:lvl1pPr>
      <a:lvl2pPr marL="1100607" indent="-423311" algn="l" defTabSz="1354591" rtl="0" eaLnBrk="1" latinLnBrk="0" hangingPunct="1">
        <a:spcBef>
          <a:spcPct val="20000"/>
        </a:spcBef>
        <a:buFont typeface="Arial" pitchFamily="34" charset="0"/>
        <a:buChar char="–"/>
        <a:defRPr sz="4148" kern="1200">
          <a:solidFill>
            <a:schemeClr val="tx1"/>
          </a:solidFill>
          <a:latin typeface="+mn-lt"/>
          <a:ea typeface="+mn-ea"/>
          <a:cs typeface="+mn-cs"/>
        </a:defRPr>
      </a:lvl2pPr>
      <a:lvl3pPr marL="1693240" indent="-338648" algn="l" defTabSz="1354591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370535" indent="-338648" algn="l" defTabSz="1354591" rtl="0" eaLnBrk="1" latinLnBrk="0" hangingPunct="1">
        <a:spcBef>
          <a:spcPct val="20000"/>
        </a:spcBef>
        <a:buFont typeface="Arial" pitchFamily="34" charset="0"/>
        <a:buChar char="–"/>
        <a:defRPr sz="2963" kern="1200">
          <a:solidFill>
            <a:schemeClr val="tx1"/>
          </a:solidFill>
          <a:latin typeface="+mn-lt"/>
          <a:ea typeface="+mn-ea"/>
          <a:cs typeface="+mn-cs"/>
        </a:defRPr>
      </a:lvl4pPr>
      <a:lvl5pPr marL="3047832" indent="-338648" algn="l" defTabSz="1354591" rtl="0" eaLnBrk="1" latinLnBrk="0" hangingPunct="1">
        <a:spcBef>
          <a:spcPct val="20000"/>
        </a:spcBef>
        <a:buFont typeface="Arial" pitchFamily="34" charset="0"/>
        <a:buChar char="»"/>
        <a:defRPr sz="2963" kern="1200">
          <a:solidFill>
            <a:schemeClr val="tx1"/>
          </a:solidFill>
          <a:latin typeface="+mn-lt"/>
          <a:ea typeface="+mn-ea"/>
          <a:cs typeface="+mn-cs"/>
        </a:defRPr>
      </a:lvl5pPr>
      <a:lvl6pPr marL="3725128" indent="-338648" algn="l" defTabSz="1354591" rtl="0" eaLnBrk="1" latinLnBrk="0" hangingPunct="1">
        <a:spcBef>
          <a:spcPct val="20000"/>
        </a:spcBef>
        <a:buFont typeface="Arial" pitchFamily="34" charset="0"/>
        <a:buChar char="•"/>
        <a:defRPr sz="2963" kern="1200">
          <a:solidFill>
            <a:schemeClr val="tx1"/>
          </a:solidFill>
          <a:latin typeface="+mn-lt"/>
          <a:ea typeface="+mn-ea"/>
          <a:cs typeface="+mn-cs"/>
        </a:defRPr>
      </a:lvl6pPr>
      <a:lvl7pPr marL="4402425" indent="-338648" algn="l" defTabSz="1354591" rtl="0" eaLnBrk="1" latinLnBrk="0" hangingPunct="1">
        <a:spcBef>
          <a:spcPct val="20000"/>
        </a:spcBef>
        <a:buFont typeface="Arial" pitchFamily="34" charset="0"/>
        <a:buChar char="•"/>
        <a:defRPr sz="2963" kern="1200">
          <a:solidFill>
            <a:schemeClr val="tx1"/>
          </a:solidFill>
          <a:latin typeface="+mn-lt"/>
          <a:ea typeface="+mn-ea"/>
          <a:cs typeface="+mn-cs"/>
        </a:defRPr>
      </a:lvl7pPr>
      <a:lvl8pPr marL="5079721" indent="-338648" algn="l" defTabSz="1354591" rtl="0" eaLnBrk="1" latinLnBrk="0" hangingPunct="1">
        <a:spcBef>
          <a:spcPct val="20000"/>
        </a:spcBef>
        <a:buFont typeface="Arial" pitchFamily="34" charset="0"/>
        <a:buChar char="•"/>
        <a:defRPr sz="2963" kern="1200">
          <a:solidFill>
            <a:schemeClr val="tx1"/>
          </a:solidFill>
          <a:latin typeface="+mn-lt"/>
          <a:ea typeface="+mn-ea"/>
          <a:cs typeface="+mn-cs"/>
        </a:defRPr>
      </a:lvl8pPr>
      <a:lvl9pPr marL="5757017" indent="-338648" algn="l" defTabSz="1354591" rtl="0" eaLnBrk="1" latinLnBrk="0" hangingPunct="1">
        <a:spcBef>
          <a:spcPct val="20000"/>
        </a:spcBef>
        <a:buFont typeface="Arial" pitchFamily="34" charset="0"/>
        <a:buChar char="•"/>
        <a:defRPr sz="29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54591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77296" algn="l" defTabSz="1354591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354591" algn="l" defTabSz="1354591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031889" algn="l" defTabSz="1354591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09186" algn="l" defTabSz="1354591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86479" algn="l" defTabSz="1354591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4063777" algn="l" defTabSz="1354591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741073" algn="l" defTabSz="1354591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418369" algn="l" defTabSz="1354591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E402B-9921-40FA-8360-131077676729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EE9E8-4134-49B0-9AA7-3089E6521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4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8" r:id="rId13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나눔고딕" panose="020D0604000000000000" pitchFamily="50" charset="-127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나눔고딕" panose="020D0604000000000000" pitchFamily="50" charset="-127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나눔고딕" panose="020D0604000000000000" pitchFamily="50" charset="-127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나눔고딕" panose="020D0604000000000000" pitchFamily="50" charset="-127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나눔고딕" panose="020D0604000000000000" pitchFamily="50" charset="-127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나눔고딕" panose="020D0604000000000000" pitchFamily="50" charset="-127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4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9.png"/><Relationship Id="rId7" Type="http://schemas.openxmlformats.org/officeDocument/2006/relationships/image" Target="../media/image49.emf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78.jpe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5" Type="http://schemas.openxmlformats.org/officeDocument/2006/relationships/image" Target="../media/image81.png"/><Relationship Id="rId15" Type="http://schemas.openxmlformats.org/officeDocument/2006/relationships/image" Target="../media/image90.jpeg"/><Relationship Id="rId10" Type="http://schemas.openxmlformats.org/officeDocument/2006/relationships/image" Target="../media/image85.png"/><Relationship Id="rId4" Type="http://schemas.openxmlformats.org/officeDocument/2006/relationships/image" Target="../media/image80.jpe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microsoft.com/office/2007/relationships/hdphoto" Target="../media/hdphoto4.wdp"/><Relationship Id="rId18" Type="http://schemas.openxmlformats.org/officeDocument/2006/relationships/image" Target="../media/image104.jpe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12" Type="http://schemas.openxmlformats.org/officeDocument/2006/relationships/image" Target="../media/image100.png"/><Relationship Id="rId17" Type="http://schemas.openxmlformats.org/officeDocument/2006/relationships/image" Target="../media/image10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2.jpe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microsoft.com/office/2007/relationships/hdphoto" Target="../media/hdphoto3.wdp"/><Relationship Id="rId5" Type="http://schemas.openxmlformats.org/officeDocument/2006/relationships/image" Target="../media/image95.png"/><Relationship Id="rId15" Type="http://schemas.microsoft.com/office/2007/relationships/hdphoto" Target="../media/hdphoto5.wdp"/><Relationship Id="rId10" Type="http://schemas.openxmlformats.org/officeDocument/2006/relationships/image" Target="../media/image99.png"/><Relationship Id="rId19" Type="http://schemas.openxmlformats.org/officeDocument/2006/relationships/image" Target="../media/image105.png"/><Relationship Id="rId4" Type="http://schemas.openxmlformats.org/officeDocument/2006/relationships/image" Target="../media/image94.png"/><Relationship Id="rId9" Type="http://schemas.microsoft.com/office/2007/relationships/hdphoto" Target="../media/hdphoto2.wdp"/><Relationship Id="rId1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jpeg"/><Relationship Id="rId17" Type="http://schemas.openxmlformats.org/officeDocument/2006/relationships/image" Target="../media/image122.png"/><Relationship Id="rId2" Type="http://schemas.openxmlformats.org/officeDocument/2006/relationships/image" Target="../media/image107.png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6.jpeg"/><Relationship Id="rId5" Type="http://schemas.openxmlformats.org/officeDocument/2006/relationships/image" Target="../media/image110.png"/><Relationship Id="rId15" Type="http://schemas.openxmlformats.org/officeDocument/2006/relationships/image" Target="../media/image120.jpeg"/><Relationship Id="rId10" Type="http://schemas.openxmlformats.org/officeDocument/2006/relationships/image" Target="../media/image115.jpeg"/><Relationship Id="rId4" Type="http://schemas.openxmlformats.org/officeDocument/2006/relationships/image" Target="../media/image109.png"/><Relationship Id="rId9" Type="http://schemas.openxmlformats.org/officeDocument/2006/relationships/image" Target="../media/image114.jpeg"/><Relationship Id="rId14" Type="http://schemas.openxmlformats.org/officeDocument/2006/relationships/image" Target="../media/image1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emf"/><Relationship Id="rId5" Type="http://schemas.openxmlformats.org/officeDocument/2006/relationships/image" Target="../media/image135.gif"/><Relationship Id="rId4" Type="http://schemas.openxmlformats.org/officeDocument/2006/relationships/image" Target="../media/image1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RQlpfb58I64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13" Type="http://schemas.openxmlformats.org/officeDocument/2006/relationships/image" Target="../media/image162.jpeg"/><Relationship Id="rId3" Type="http://schemas.openxmlformats.org/officeDocument/2006/relationships/image" Target="../media/image152.png"/><Relationship Id="rId7" Type="http://schemas.openxmlformats.org/officeDocument/2006/relationships/image" Target="../media/image156.jpeg"/><Relationship Id="rId12" Type="http://schemas.openxmlformats.org/officeDocument/2006/relationships/image" Target="../media/image161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5.png"/><Relationship Id="rId11" Type="http://schemas.openxmlformats.org/officeDocument/2006/relationships/image" Target="../media/image160.jpeg"/><Relationship Id="rId5" Type="http://schemas.openxmlformats.org/officeDocument/2006/relationships/image" Target="../media/image154.jpeg"/><Relationship Id="rId10" Type="http://schemas.openxmlformats.org/officeDocument/2006/relationships/image" Target="../media/image159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10" Type="http://schemas.openxmlformats.org/officeDocument/2006/relationships/image" Target="../media/image171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2.jpe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7.png"/><Relationship Id="rId5" Type="http://schemas.openxmlformats.org/officeDocument/2006/relationships/image" Target="../media/image186.emf"/><Relationship Id="rId4" Type="http://schemas.openxmlformats.org/officeDocument/2006/relationships/image" Target="../media/image18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9.jpeg"/><Relationship Id="rId18" Type="http://schemas.openxmlformats.org/officeDocument/2006/relationships/image" Target="../media/image204.jpeg"/><Relationship Id="rId3" Type="http://schemas.openxmlformats.org/officeDocument/2006/relationships/image" Target="../media/image189.jpeg"/><Relationship Id="rId21" Type="http://schemas.openxmlformats.org/officeDocument/2006/relationships/image" Target="../media/image207.jpeg"/><Relationship Id="rId7" Type="http://schemas.openxmlformats.org/officeDocument/2006/relationships/image" Target="../media/image193.jpeg"/><Relationship Id="rId12" Type="http://schemas.openxmlformats.org/officeDocument/2006/relationships/image" Target="../media/image198.jpeg"/><Relationship Id="rId17" Type="http://schemas.openxmlformats.org/officeDocument/2006/relationships/image" Target="../media/image203.jpeg"/><Relationship Id="rId2" Type="http://schemas.openxmlformats.org/officeDocument/2006/relationships/image" Target="../media/image183.jpeg"/><Relationship Id="rId16" Type="http://schemas.openxmlformats.org/officeDocument/2006/relationships/image" Target="../media/image202.jpeg"/><Relationship Id="rId20" Type="http://schemas.openxmlformats.org/officeDocument/2006/relationships/image" Target="../media/image20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2.png"/><Relationship Id="rId11" Type="http://schemas.openxmlformats.org/officeDocument/2006/relationships/image" Target="../media/image197.png"/><Relationship Id="rId5" Type="http://schemas.openxmlformats.org/officeDocument/2006/relationships/image" Target="../media/image191.jpeg"/><Relationship Id="rId15" Type="http://schemas.openxmlformats.org/officeDocument/2006/relationships/image" Target="../media/image201.jpeg"/><Relationship Id="rId10" Type="http://schemas.openxmlformats.org/officeDocument/2006/relationships/image" Target="../media/image196.png"/><Relationship Id="rId19" Type="http://schemas.openxmlformats.org/officeDocument/2006/relationships/image" Target="../media/image205.png"/><Relationship Id="rId4" Type="http://schemas.openxmlformats.org/officeDocument/2006/relationships/image" Target="../media/image190.png"/><Relationship Id="rId9" Type="http://schemas.openxmlformats.org/officeDocument/2006/relationships/image" Target="../media/image195.jpeg"/><Relationship Id="rId14" Type="http://schemas.openxmlformats.org/officeDocument/2006/relationships/image" Target="../media/image200.jpeg"/><Relationship Id="rId22" Type="http://schemas.openxmlformats.org/officeDocument/2006/relationships/image" Target="../media/image20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13" Type="http://schemas.openxmlformats.org/officeDocument/2006/relationships/image" Target="../media/image219.jpeg"/><Relationship Id="rId3" Type="http://schemas.openxmlformats.org/officeDocument/2006/relationships/image" Target="../media/image85.png"/><Relationship Id="rId7" Type="http://schemas.openxmlformats.org/officeDocument/2006/relationships/image" Target="../media/image213.jpeg"/><Relationship Id="rId12" Type="http://schemas.openxmlformats.org/officeDocument/2006/relationships/image" Target="../media/image218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2.jpeg"/><Relationship Id="rId11" Type="http://schemas.openxmlformats.org/officeDocument/2006/relationships/image" Target="../media/image217.jpeg"/><Relationship Id="rId5" Type="http://schemas.openxmlformats.org/officeDocument/2006/relationships/image" Target="../media/image211.png"/><Relationship Id="rId10" Type="http://schemas.openxmlformats.org/officeDocument/2006/relationships/image" Target="../media/image216.jpeg"/><Relationship Id="rId4" Type="http://schemas.openxmlformats.org/officeDocument/2006/relationships/image" Target="../media/image210.jpeg"/><Relationship Id="rId9" Type="http://schemas.openxmlformats.org/officeDocument/2006/relationships/image" Target="../media/image21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0.jpeg"/><Relationship Id="rId7" Type="http://schemas.openxmlformats.org/officeDocument/2006/relationships/image" Target="../media/image224.png"/><Relationship Id="rId12" Type="http://schemas.openxmlformats.org/officeDocument/2006/relationships/image" Target="../media/image2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3.png"/><Relationship Id="rId11" Type="http://schemas.openxmlformats.org/officeDocument/2006/relationships/image" Target="../media/image228.jpeg"/><Relationship Id="rId5" Type="http://schemas.openxmlformats.org/officeDocument/2006/relationships/image" Target="../media/image222.jpeg"/><Relationship Id="rId10" Type="http://schemas.openxmlformats.org/officeDocument/2006/relationships/image" Target="../media/image227.jpeg"/><Relationship Id="rId4" Type="http://schemas.openxmlformats.org/officeDocument/2006/relationships/image" Target="../media/image221.jpeg"/><Relationship Id="rId9" Type="http://schemas.openxmlformats.org/officeDocument/2006/relationships/image" Target="../media/image22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jpeg"/><Relationship Id="rId3" Type="http://schemas.openxmlformats.org/officeDocument/2006/relationships/image" Target="../media/image230.jpeg"/><Relationship Id="rId7" Type="http://schemas.openxmlformats.org/officeDocument/2006/relationships/image" Target="../media/image2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3.jpeg"/><Relationship Id="rId11" Type="http://schemas.openxmlformats.org/officeDocument/2006/relationships/image" Target="../media/image237.jpeg"/><Relationship Id="rId5" Type="http://schemas.openxmlformats.org/officeDocument/2006/relationships/image" Target="../media/image232.jpeg"/><Relationship Id="rId10" Type="http://schemas.openxmlformats.org/officeDocument/2006/relationships/image" Target="../media/image85.png"/><Relationship Id="rId4" Type="http://schemas.openxmlformats.org/officeDocument/2006/relationships/image" Target="../media/image231.jpeg"/><Relationship Id="rId9" Type="http://schemas.openxmlformats.org/officeDocument/2006/relationships/image" Target="../media/image23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1.png"/><Relationship Id="rId5" Type="http://schemas.openxmlformats.org/officeDocument/2006/relationships/image" Target="../media/image240.jpeg"/><Relationship Id="rId4" Type="http://schemas.openxmlformats.org/officeDocument/2006/relationships/image" Target="../media/image23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2.png"/><Relationship Id="rId7" Type="http://schemas.openxmlformats.org/officeDocument/2006/relationships/image" Target="../media/image246.png"/><Relationship Id="rId12" Type="http://schemas.openxmlformats.org/officeDocument/2006/relationships/image" Target="../media/image2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5.png"/><Relationship Id="rId11" Type="http://schemas.openxmlformats.org/officeDocument/2006/relationships/image" Target="../media/image249.emf"/><Relationship Id="rId5" Type="http://schemas.openxmlformats.org/officeDocument/2006/relationships/image" Target="../media/image244.png"/><Relationship Id="rId10" Type="http://schemas.openxmlformats.org/officeDocument/2006/relationships/image" Target="../media/image248.png"/><Relationship Id="rId4" Type="http://schemas.openxmlformats.org/officeDocument/2006/relationships/image" Target="../media/image243.png"/><Relationship Id="rId9" Type="http://schemas.microsoft.com/office/2007/relationships/hdphoto" Target="../media/hdphoto6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image" Target="../media/image264.png"/><Relationship Id="rId3" Type="http://schemas.openxmlformats.org/officeDocument/2006/relationships/image" Target="../media/image254.png"/><Relationship Id="rId7" Type="http://schemas.openxmlformats.org/officeDocument/2006/relationships/image" Target="../media/image258.png"/><Relationship Id="rId12" Type="http://schemas.openxmlformats.org/officeDocument/2006/relationships/image" Target="../media/image26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7.jpeg"/><Relationship Id="rId11" Type="http://schemas.openxmlformats.org/officeDocument/2006/relationships/image" Target="../media/image262.png"/><Relationship Id="rId5" Type="http://schemas.openxmlformats.org/officeDocument/2006/relationships/image" Target="../media/image256.png"/><Relationship Id="rId15" Type="http://schemas.openxmlformats.org/officeDocument/2006/relationships/image" Target="../media/image266.png"/><Relationship Id="rId10" Type="http://schemas.openxmlformats.org/officeDocument/2006/relationships/image" Target="../media/image261.png"/><Relationship Id="rId4" Type="http://schemas.openxmlformats.org/officeDocument/2006/relationships/image" Target="../media/image255.png"/><Relationship Id="rId9" Type="http://schemas.openxmlformats.org/officeDocument/2006/relationships/image" Target="../media/image260.png"/><Relationship Id="rId14" Type="http://schemas.openxmlformats.org/officeDocument/2006/relationships/image" Target="../media/image26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jpeg"/><Relationship Id="rId3" Type="http://schemas.openxmlformats.org/officeDocument/2006/relationships/image" Target="../media/image268.jpeg"/><Relationship Id="rId7" Type="http://schemas.openxmlformats.org/officeDocument/2006/relationships/image" Target="../media/image272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1.jpeg"/><Relationship Id="rId5" Type="http://schemas.openxmlformats.org/officeDocument/2006/relationships/image" Target="../media/image270.jpeg"/><Relationship Id="rId4" Type="http://schemas.openxmlformats.org/officeDocument/2006/relationships/image" Target="../media/image26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jpeg"/><Relationship Id="rId3" Type="http://schemas.openxmlformats.org/officeDocument/2006/relationships/image" Target="../media/image280.png"/><Relationship Id="rId7" Type="http://schemas.openxmlformats.org/officeDocument/2006/relationships/image" Target="../media/image284.png"/><Relationship Id="rId2" Type="http://schemas.openxmlformats.org/officeDocument/2006/relationships/image" Target="../media/image279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Relationship Id="rId9" Type="http://schemas.openxmlformats.org/officeDocument/2006/relationships/image" Target="../media/image28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13" Type="http://schemas.openxmlformats.org/officeDocument/2006/relationships/image" Target="../media/image298.png"/><Relationship Id="rId3" Type="http://schemas.openxmlformats.org/officeDocument/2006/relationships/image" Target="../media/image288.png"/><Relationship Id="rId7" Type="http://schemas.openxmlformats.org/officeDocument/2006/relationships/image" Target="../media/image292.png"/><Relationship Id="rId12" Type="http://schemas.openxmlformats.org/officeDocument/2006/relationships/image" Target="../media/image297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1.png"/><Relationship Id="rId11" Type="http://schemas.openxmlformats.org/officeDocument/2006/relationships/image" Target="../media/image296.png"/><Relationship Id="rId5" Type="http://schemas.openxmlformats.org/officeDocument/2006/relationships/image" Target="../media/image290.png"/><Relationship Id="rId10" Type="http://schemas.openxmlformats.org/officeDocument/2006/relationships/image" Target="../media/image295.png"/><Relationship Id="rId4" Type="http://schemas.openxmlformats.org/officeDocument/2006/relationships/image" Target="../media/image289.png"/><Relationship Id="rId9" Type="http://schemas.openxmlformats.org/officeDocument/2006/relationships/image" Target="../media/image294.png"/><Relationship Id="rId14" Type="http://schemas.openxmlformats.org/officeDocument/2006/relationships/image" Target="../media/image29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3" Type="http://schemas.microsoft.com/office/2007/relationships/hdphoto" Target="../media/hdphoto7.wdp"/><Relationship Id="rId7" Type="http://schemas.openxmlformats.org/officeDocument/2006/relationships/image" Target="../media/image304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3.png"/><Relationship Id="rId5" Type="http://schemas.openxmlformats.org/officeDocument/2006/relationships/image" Target="../media/image302.png"/><Relationship Id="rId4" Type="http://schemas.openxmlformats.org/officeDocument/2006/relationships/image" Target="../media/image30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jpeg"/><Relationship Id="rId13" Type="http://schemas.openxmlformats.org/officeDocument/2006/relationships/image" Target="../media/image316.png"/><Relationship Id="rId3" Type="http://schemas.openxmlformats.org/officeDocument/2006/relationships/image" Target="../media/image279.emf"/><Relationship Id="rId7" Type="http://schemas.openxmlformats.org/officeDocument/2006/relationships/image" Target="../media/image310.png"/><Relationship Id="rId12" Type="http://schemas.openxmlformats.org/officeDocument/2006/relationships/image" Target="../media/image315.jpeg"/><Relationship Id="rId2" Type="http://schemas.openxmlformats.org/officeDocument/2006/relationships/image" Target="../media/image306.png"/><Relationship Id="rId16" Type="http://schemas.openxmlformats.org/officeDocument/2006/relationships/image" Target="../media/image31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9.jpeg"/><Relationship Id="rId11" Type="http://schemas.openxmlformats.org/officeDocument/2006/relationships/image" Target="../media/image314.jpeg"/><Relationship Id="rId5" Type="http://schemas.openxmlformats.org/officeDocument/2006/relationships/image" Target="../media/image308.emf"/><Relationship Id="rId15" Type="http://schemas.openxmlformats.org/officeDocument/2006/relationships/image" Target="../media/image318.jpeg"/><Relationship Id="rId10" Type="http://schemas.openxmlformats.org/officeDocument/2006/relationships/image" Target="../media/image313.png"/><Relationship Id="rId4" Type="http://schemas.openxmlformats.org/officeDocument/2006/relationships/image" Target="../media/image307.emf"/><Relationship Id="rId9" Type="http://schemas.openxmlformats.org/officeDocument/2006/relationships/image" Target="../media/image312.jpeg"/><Relationship Id="rId14" Type="http://schemas.openxmlformats.org/officeDocument/2006/relationships/image" Target="../media/image317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6.jpeg"/><Relationship Id="rId3" Type="http://schemas.openxmlformats.org/officeDocument/2006/relationships/image" Target="../media/image321.jpeg"/><Relationship Id="rId7" Type="http://schemas.openxmlformats.org/officeDocument/2006/relationships/image" Target="../media/image325.jpeg"/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4.jpeg"/><Relationship Id="rId5" Type="http://schemas.openxmlformats.org/officeDocument/2006/relationships/image" Target="../media/image323.jpeg"/><Relationship Id="rId4" Type="http://schemas.openxmlformats.org/officeDocument/2006/relationships/image" Target="../media/image322.jpeg"/><Relationship Id="rId9" Type="http://schemas.openxmlformats.org/officeDocument/2006/relationships/image" Target="../media/image32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hyperlink" Target="https://alphaint.tistory.com/2" TargetMode="External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png"/><Relationship Id="rId13" Type="http://schemas.openxmlformats.org/officeDocument/2006/relationships/image" Target="../media/image340.jpeg"/><Relationship Id="rId18" Type="http://schemas.openxmlformats.org/officeDocument/2006/relationships/image" Target="../media/image345.jpeg"/><Relationship Id="rId3" Type="http://schemas.openxmlformats.org/officeDocument/2006/relationships/image" Target="../media/image330.png"/><Relationship Id="rId21" Type="http://schemas.openxmlformats.org/officeDocument/2006/relationships/image" Target="../media/image348.jpeg"/><Relationship Id="rId7" Type="http://schemas.openxmlformats.org/officeDocument/2006/relationships/image" Target="../media/image334.png"/><Relationship Id="rId12" Type="http://schemas.openxmlformats.org/officeDocument/2006/relationships/image" Target="../media/image339.png"/><Relationship Id="rId17" Type="http://schemas.openxmlformats.org/officeDocument/2006/relationships/image" Target="../media/image344.png"/><Relationship Id="rId2" Type="http://schemas.openxmlformats.org/officeDocument/2006/relationships/image" Target="../media/image329.png"/><Relationship Id="rId16" Type="http://schemas.openxmlformats.org/officeDocument/2006/relationships/image" Target="../media/image343.png"/><Relationship Id="rId20" Type="http://schemas.openxmlformats.org/officeDocument/2006/relationships/image" Target="../media/image34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3.png"/><Relationship Id="rId11" Type="http://schemas.openxmlformats.org/officeDocument/2006/relationships/image" Target="../media/image338.jpeg"/><Relationship Id="rId5" Type="http://schemas.openxmlformats.org/officeDocument/2006/relationships/image" Target="../media/image332.png"/><Relationship Id="rId15" Type="http://schemas.openxmlformats.org/officeDocument/2006/relationships/image" Target="../media/image342.jpeg"/><Relationship Id="rId10" Type="http://schemas.openxmlformats.org/officeDocument/2006/relationships/image" Target="../media/image337.gif"/><Relationship Id="rId19" Type="http://schemas.openxmlformats.org/officeDocument/2006/relationships/image" Target="../media/image346.jpeg"/><Relationship Id="rId4" Type="http://schemas.openxmlformats.org/officeDocument/2006/relationships/image" Target="../media/image331.png"/><Relationship Id="rId9" Type="http://schemas.openxmlformats.org/officeDocument/2006/relationships/image" Target="../media/image336.png"/><Relationship Id="rId14" Type="http://schemas.openxmlformats.org/officeDocument/2006/relationships/image" Target="../media/image341.jpeg"/><Relationship Id="rId22" Type="http://schemas.openxmlformats.org/officeDocument/2006/relationships/image" Target="../media/image349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png"/><Relationship Id="rId3" Type="http://schemas.openxmlformats.org/officeDocument/2006/relationships/image" Target="../media/image351.jpeg"/><Relationship Id="rId7" Type="http://schemas.openxmlformats.org/officeDocument/2006/relationships/image" Target="../media/image355.png"/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4.png"/><Relationship Id="rId5" Type="http://schemas.openxmlformats.org/officeDocument/2006/relationships/image" Target="../media/image353.png"/><Relationship Id="rId10" Type="http://schemas.openxmlformats.org/officeDocument/2006/relationships/image" Target="../media/image358.jpeg"/><Relationship Id="rId4" Type="http://schemas.openxmlformats.org/officeDocument/2006/relationships/image" Target="../media/image352.png"/><Relationship Id="rId9" Type="http://schemas.openxmlformats.org/officeDocument/2006/relationships/image" Target="../media/image3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13" Type="http://schemas.openxmlformats.org/officeDocument/2006/relationships/image" Target="../media/image371.png"/><Relationship Id="rId3" Type="http://schemas.openxmlformats.org/officeDocument/2006/relationships/image" Target="../media/image362.jpeg"/><Relationship Id="rId7" Type="http://schemas.openxmlformats.org/officeDocument/2006/relationships/image" Target="../media/image366.jpeg"/><Relationship Id="rId12" Type="http://schemas.openxmlformats.org/officeDocument/2006/relationships/image" Target="../media/image370.png"/><Relationship Id="rId17" Type="http://schemas.openxmlformats.org/officeDocument/2006/relationships/image" Target="../media/image183.jpeg"/><Relationship Id="rId2" Type="http://schemas.openxmlformats.org/officeDocument/2006/relationships/image" Target="../media/image361.jpeg"/><Relationship Id="rId16" Type="http://schemas.openxmlformats.org/officeDocument/2006/relationships/image" Target="../media/image3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5.jpeg"/><Relationship Id="rId11" Type="http://schemas.openxmlformats.org/officeDocument/2006/relationships/image" Target="../media/image369.png"/><Relationship Id="rId5" Type="http://schemas.openxmlformats.org/officeDocument/2006/relationships/image" Target="../media/image364.png"/><Relationship Id="rId15" Type="http://schemas.openxmlformats.org/officeDocument/2006/relationships/image" Target="../media/image373.png"/><Relationship Id="rId10" Type="http://schemas.openxmlformats.org/officeDocument/2006/relationships/image" Target="../media/image182.jpeg"/><Relationship Id="rId4" Type="http://schemas.openxmlformats.org/officeDocument/2006/relationships/image" Target="../media/image363.png"/><Relationship Id="rId9" Type="http://schemas.openxmlformats.org/officeDocument/2006/relationships/image" Target="../media/image368.jpeg"/><Relationship Id="rId14" Type="http://schemas.openxmlformats.org/officeDocument/2006/relationships/image" Target="../media/image37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jpeg"/><Relationship Id="rId13" Type="http://schemas.openxmlformats.org/officeDocument/2006/relationships/image" Target="../media/image386.png"/><Relationship Id="rId3" Type="http://schemas.openxmlformats.org/officeDocument/2006/relationships/image" Target="../media/image376.jpeg"/><Relationship Id="rId7" Type="http://schemas.openxmlformats.org/officeDocument/2006/relationships/image" Target="../media/image380.png"/><Relationship Id="rId12" Type="http://schemas.openxmlformats.org/officeDocument/2006/relationships/image" Target="../media/image385.jpeg"/><Relationship Id="rId2" Type="http://schemas.openxmlformats.org/officeDocument/2006/relationships/image" Target="../media/image3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9.jpeg"/><Relationship Id="rId11" Type="http://schemas.openxmlformats.org/officeDocument/2006/relationships/image" Target="../media/image384.jpeg"/><Relationship Id="rId5" Type="http://schemas.openxmlformats.org/officeDocument/2006/relationships/image" Target="../media/image378.png"/><Relationship Id="rId15" Type="http://schemas.openxmlformats.org/officeDocument/2006/relationships/image" Target="../media/image388.jpeg"/><Relationship Id="rId10" Type="http://schemas.openxmlformats.org/officeDocument/2006/relationships/image" Target="../media/image383.jpeg"/><Relationship Id="rId4" Type="http://schemas.openxmlformats.org/officeDocument/2006/relationships/image" Target="../media/image377.jpeg"/><Relationship Id="rId9" Type="http://schemas.openxmlformats.org/officeDocument/2006/relationships/image" Target="../media/image382.jpeg"/><Relationship Id="rId14" Type="http://schemas.openxmlformats.org/officeDocument/2006/relationships/image" Target="../media/image387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png"/><Relationship Id="rId3" Type="http://schemas.openxmlformats.org/officeDocument/2006/relationships/image" Target="../media/image390.jpeg"/><Relationship Id="rId7" Type="http://schemas.openxmlformats.org/officeDocument/2006/relationships/image" Target="../media/image394.jpeg"/><Relationship Id="rId2" Type="http://schemas.openxmlformats.org/officeDocument/2006/relationships/image" Target="../media/image3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3.jpeg"/><Relationship Id="rId5" Type="http://schemas.openxmlformats.org/officeDocument/2006/relationships/image" Target="../media/image392.jpeg"/><Relationship Id="rId10" Type="http://schemas.openxmlformats.org/officeDocument/2006/relationships/image" Target="../media/image397.png"/><Relationship Id="rId4" Type="http://schemas.openxmlformats.org/officeDocument/2006/relationships/image" Target="../media/image391.jpeg"/><Relationship Id="rId9" Type="http://schemas.openxmlformats.org/officeDocument/2006/relationships/image" Target="../media/image396.png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7.png"/><Relationship Id="rId18" Type="http://schemas.openxmlformats.org/officeDocument/2006/relationships/image" Target="../media/image410.jpeg"/><Relationship Id="rId26" Type="http://schemas.openxmlformats.org/officeDocument/2006/relationships/image" Target="../media/image418.png"/><Relationship Id="rId39" Type="http://schemas.openxmlformats.org/officeDocument/2006/relationships/image" Target="../media/image428.png"/><Relationship Id="rId21" Type="http://schemas.openxmlformats.org/officeDocument/2006/relationships/image" Target="../media/image413.png"/><Relationship Id="rId34" Type="http://schemas.openxmlformats.org/officeDocument/2006/relationships/image" Target="../media/image423.jpeg"/><Relationship Id="rId7" Type="http://schemas.openxmlformats.org/officeDocument/2006/relationships/image" Target="../media/image402.jpeg"/><Relationship Id="rId12" Type="http://schemas.openxmlformats.org/officeDocument/2006/relationships/image" Target="../media/image86.png"/><Relationship Id="rId17" Type="http://schemas.openxmlformats.org/officeDocument/2006/relationships/image" Target="../media/image409.jpeg"/><Relationship Id="rId25" Type="http://schemas.openxmlformats.org/officeDocument/2006/relationships/image" Target="../media/image417.png"/><Relationship Id="rId33" Type="http://schemas.openxmlformats.org/officeDocument/2006/relationships/image" Target="../media/image90.jpeg"/><Relationship Id="rId38" Type="http://schemas.openxmlformats.org/officeDocument/2006/relationships/image" Target="../media/image427.jpeg"/><Relationship Id="rId2" Type="http://schemas.openxmlformats.org/officeDocument/2006/relationships/image" Target="../media/image398.png"/><Relationship Id="rId16" Type="http://schemas.openxmlformats.org/officeDocument/2006/relationships/image" Target="../media/image408.png"/><Relationship Id="rId20" Type="http://schemas.openxmlformats.org/officeDocument/2006/relationships/image" Target="../media/image412.png"/><Relationship Id="rId29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1.jpeg"/><Relationship Id="rId11" Type="http://schemas.openxmlformats.org/officeDocument/2006/relationships/image" Target="../media/image406.jpeg"/><Relationship Id="rId24" Type="http://schemas.openxmlformats.org/officeDocument/2006/relationships/image" Target="../media/image416.jpeg"/><Relationship Id="rId32" Type="http://schemas.openxmlformats.org/officeDocument/2006/relationships/image" Target="../media/image183.jpeg"/><Relationship Id="rId37" Type="http://schemas.openxmlformats.org/officeDocument/2006/relationships/image" Target="../media/image426.png"/><Relationship Id="rId5" Type="http://schemas.openxmlformats.org/officeDocument/2006/relationships/image" Target="../media/image400.jpeg"/><Relationship Id="rId15" Type="http://schemas.openxmlformats.org/officeDocument/2006/relationships/image" Target="../media/image171.jpeg"/><Relationship Id="rId23" Type="http://schemas.openxmlformats.org/officeDocument/2006/relationships/image" Target="../media/image415.jpeg"/><Relationship Id="rId28" Type="http://schemas.openxmlformats.org/officeDocument/2006/relationships/image" Target="../media/image182.jpeg"/><Relationship Id="rId36" Type="http://schemas.openxmlformats.org/officeDocument/2006/relationships/image" Target="../media/image425.png"/><Relationship Id="rId10" Type="http://schemas.openxmlformats.org/officeDocument/2006/relationships/image" Target="../media/image405.png"/><Relationship Id="rId19" Type="http://schemas.openxmlformats.org/officeDocument/2006/relationships/image" Target="../media/image411.gif"/><Relationship Id="rId31" Type="http://schemas.openxmlformats.org/officeDocument/2006/relationships/image" Target="../media/image422.jpeg"/><Relationship Id="rId4" Type="http://schemas.openxmlformats.org/officeDocument/2006/relationships/image" Target="../media/image399.jpeg"/><Relationship Id="rId9" Type="http://schemas.openxmlformats.org/officeDocument/2006/relationships/image" Target="../media/image404.png"/><Relationship Id="rId14" Type="http://schemas.openxmlformats.org/officeDocument/2006/relationships/image" Target="../media/image84.jpeg"/><Relationship Id="rId22" Type="http://schemas.openxmlformats.org/officeDocument/2006/relationships/image" Target="../media/image414.png"/><Relationship Id="rId27" Type="http://schemas.openxmlformats.org/officeDocument/2006/relationships/image" Target="../media/image419.jpeg"/><Relationship Id="rId30" Type="http://schemas.openxmlformats.org/officeDocument/2006/relationships/image" Target="../media/image421.jpeg"/><Relationship Id="rId35" Type="http://schemas.openxmlformats.org/officeDocument/2006/relationships/image" Target="../media/image424.jpeg"/><Relationship Id="rId8" Type="http://schemas.openxmlformats.org/officeDocument/2006/relationships/image" Target="../media/image403.png"/><Relationship Id="rId3" Type="http://schemas.openxmlformats.org/officeDocument/2006/relationships/image" Target="../media/image3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9.jpe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Ea2FFbyWjo" TargetMode="External"/><Relationship Id="rId13" Type="http://schemas.openxmlformats.org/officeDocument/2006/relationships/hyperlink" Target="https://www.youtube.com/watch?v=D6Bwkcxkrs4" TargetMode="External"/><Relationship Id="rId18" Type="http://schemas.openxmlformats.org/officeDocument/2006/relationships/hyperlink" Target="https://www.youtube.com/watch?v=3f_ttDQLqCE" TargetMode="External"/><Relationship Id="rId3" Type="http://schemas.openxmlformats.org/officeDocument/2006/relationships/image" Target="../media/image430.png"/><Relationship Id="rId7" Type="http://schemas.openxmlformats.org/officeDocument/2006/relationships/hyperlink" Target="https://www.youtube.com/watch?v=nx_D1ad3YCc" TargetMode="External"/><Relationship Id="rId12" Type="http://schemas.openxmlformats.org/officeDocument/2006/relationships/hyperlink" Target="https://www.youtube.com/watch?v=V9dEngpbatc" TargetMode="External"/><Relationship Id="rId17" Type="http://schemas.openxmlformats.org/officeDocument/2006/relationships/hyperlink" Target="https://www.youtube.com/watch?v=BGogJ6vZwAE" TargetMode="External"/><Relationship Id="rId2" Type="http://schemas.openxmlformats.org/officeDocument/2006/relationships/hyperlink" Target="https://www.youtube.com/channel/UCo_LidaoeGcMBumMO1xOavg" TargetMode="External"/><Relationship Id="rId16" Type="http://schemas.openxmlformats.org/officeDocument/2006/relationships/hyperlink" Target="https://www.youtube.com/watch?v=9WWPOmUJAF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jRy_r4eqNqE" TargetMode="External"/><Relationship Id="rId11" Type="http://schemas.openxmlformats.org/officeDocument/2006/relationships/hyperlink" Target="https://www.youtube.com/watch?v=7nM59w54obM" TargetMode="External"/><Relationship Id="rId5" Type="http://schemas.openxmlformats.org/officeDocument/2006/relationships/hyperlink" Target="https://www.youtube.com/watch?v=F52CDDJX8D4" TargetMode="External"/><Relationship Id="rId15" Type="http://schemas.openxmlformats.org/officeDocument/2006/relationships/hyperlink" Target="https://www.youtube.com/watch?v=9g1a_vK_FNk" TargetMode="External"/><Relationship Id="rId10" Type="http://schemas.openxmlformats.org/officeDocument/2006/relationships/hyperlink" Target="https://www.youtube.com/watch?v=QNPff4vaF1A" TargetMode="External"/><Relationship Id="rId19" Type="http://schemas.openxmlformats.org/officeDocument/2006/relationships/image" Target="../media/image431.png"/><Relationship Id="rId4" Type="http://schemas.openxmlformats.org/officeDocument/2006/relationships/hyperlink" Target="https://www.youtube.com/watch?v=4YUstkVnt9Y" TargetMode="External"/><Relationship Id="rId9" Type="http://schemas.openxmlformats.org/officeDocument/2006/relationships/hyperlink" Target="https://www.youtube.com/watch?v=dE8SyGwogYQ" TargetMode="External"/><Relationship Id="rId14" Type="http://schemas.openxmlformats.org/officeDocument/2006/relationships/hyperlink" Target="https://www.youtube.com/watch?v=5PEqwns5Ya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-11998" y="0"/>
            <a:ext cx="1220399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pic>
        <p:nvPicPr>
          <p:cNvPr id="15" name="Picture 4" descr="Internet In The Service Of Mankind - Our Planetor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214" y="364666"/>
            <a:ext cx="10855571" cy="610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직사각형 25"/>
          <p:cNvSpPr/>
          <p:nvPr/>
        </p:nvSpPr>
        <p:spPr>
          <a:xfrm>
            <a:off x="-11998" y="-983"/>
            <a:ext cx="12203998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8000"/>
                </a:schemeClr>
              </a:gs>
              <a:gs pos="49000">
                <a:schemeClr val="tx1">
                  <a:alpha val="30000"/>
                </a:schemeClr>
              </a:gs>
              <a:gs pos="77000">
                <a:schemeClr val="tx1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-11998" y="0"/>
            <a:ext cx="12203998" cy="338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-11998" y="6519002"/>
            <a:ext cx="12203998" cy="338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60496" y="6487840"/>
            <a:ext cx="1507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APR </a:t>
            </a:r>
            <a:r>
              <a:rPr lang="en-US" altLang="ko-KR" sz="2000" dirty="0">
                <a:solidFill>
                  <a:srgbClr val="00B0F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l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2021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953" y="1550349"/>
            <a:ext cx="7848600" cy="33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22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7DC0A649-7BCA-4F45-AC2C-22FE307A0A09}"/>
              </a:ext>
            </a:extLst>
          </p:cNvPr>
          <p:cNvSpPr txBox="1">
            <a:spLocks/>
          </p:cNvSpPr>
          <p:nvPr/>
        </p:nvSpPr>
        <p:spPr>
          <a:xfrm>
            <a:off x="102082" y="51691"/>
            <a:ext cx="11633307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 </a:t>
            </a:r>
            <a:r>
              <a:rPr lang="en-US" altLang="ko-KR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&amp; </a:t>
            </a:r>
            <a:r>
              <a:rPr lang="ko-KR" altLang="en-US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시뮬레이션 </a:t>
            </a:r>
            <a:r>
              <a:rPr lang="en-US" altLang="ko-KR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(2)</a:t>
            </a:r>
            <a:endParaRPr lang="ko-KR" altLang="en-US" sz="2400" b="1" i="1" spc="-223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92EE0245-746C-49A3-A9CA-13A13150829A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18" name="자유형 28">
              <a:extLst>
                <a:ext uri="{FF2B5EF4-FFF2-40B4-BE49-F238E27FC236}">
                  <a16:creationId xmlns:a16="http://schemas.microsoft.com/office/drawing/2014/main" id="{264E7A9C-19AF-4094-AC73-64F145763F95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0B8C131F-DC79-4078-8F98-EFE68F00980D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0" name="평행 사변형 19">
              <a:extLst>
                <a:ext uri="{FF2B5EF4-FFF2-40B4-BE49-F238E27FC236}">
                  <a16:creationId xmlns:a16="http://schemas.microsoft.com/office/drawing/2014/main" id="{795185A4-FFC2-4C2F-B540-65FF6A438299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1" name="평행 사변형 20">
              <a:extLst>
                <a:ext uri="{FF2B5EF4-FFF2-40B4-BE49-F238E27FC236}">
                  <a16:creationId xmlns:a16="http://schemas.microsoft.com/office/drawing/2014/main" id="{A97051C2-E8D9-4FD8-BEBE-8F770C461907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5F7E7E6-1302-4836-9F2E-D0561058FC72}"/>
              </a:ext>
            </a:extLst>
          </p:cNvPr>
          <p:cNvSpPr txBox="1"/>
          <p:nvPr/>
        </p:nvSpPr>
        <p:spPr>
          <a:xfrm>
            <a:off x="102082" y="817311"/>
            <a:ext cx="103864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600" b="1" i="0" u="none" strike="noStrike" baseline="0" dirty="0">
                <a:solidFill>
                  <a:srgbClr val="000000"/>
                </a:solidFill>
                <a:latin typeface="?"/>
                <a:ea typeface="나눔고딕" panose="020D0604000000000000" pitchFamily="50" charset="-127"/>
              </a:rPr>
              <a:t>디지털 트윈 시장 확대 및 관심 증가 추세에도 불구하고 </a:t>
            </a:r>
            <a:r>
              <a:rPr lang="ko-KR" altLang="en-US" sz="1800" b="1" i="0" u="none" strike="noStrike" baseline="0" dirty="0">
                <a:solidFill>
                  <a:srgbClr val="FF0000"/>
                </a:solidFill>
                <a:latin typeface="?"/>
                <a:ea typeface="나눔고딕" panose="020D0604000000000000" pitchFamily="50" charset="-127"/>
              </a:rPr>
              <a:t>디지털 트윈의 개념</a:t>
            </a:r>
            <a:r>
              <a:rPr lang="en-US" altLang="ko-KR" sz="1800" b="1" i="0" u="none" strike="noStrike" baseline="0" dirty="0">
                <a:solidFill>
                  <a:srgbClr val="FF0000"/>
                </a:solidFill>
                <a:latin typeface="Dinlig"/>
                <a:ea typeface="나눔고딕" panose="020D0604000000000000" pitchFamily="50" charset="-127"/>
              </a:rPr>
              <a:t>/</a:t>
            </a:r>
            <a:r>
              <a:rPr lang="ko-KR" altLang="en-US" sz="1800" b="1" i="0" u="none" strike="noStrike" baseline="0" dirty="0">
                <a:solidFill>
                  <a:srgbClr val="FF0000"/>
                </a:solidFill>
                <a:latin typeface="?"/>
                <a:ea typeface="나눔고딕" panose="020D0604000000000000" pitchFamily="50" charset="-127"/>
              </a:rPr>
              <a:t>활용 등에 대한 인식의 차이 존재 </a:t>
            </a:r>
            <a:endParaRPr lang="ko-KR" altLang="en-US" sz="1600" b="1" i="0" u="none" strike="noStrike" baseline="0" dirty="0">
              <a:solidFill>
                <a:srgbClr val="FF0000"/>
              </a:solidFill>
              <a:latin typeface="?"/>
              <a:ea typeface="나눔고딕" panose="020D0604000000000000" pitchFamily="50" charset="-127"/>
            </a:endParaRPr>
          </a:p>
          <a:p>
            <a:pPr algn="just"/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?"/>
                <a:ea typeface="나눔고딕" panose="020D0604000000000000" pitchFamily="50" charset="-127"/>
              </a:rPr>
              <a:t>- </a:t>
            </a: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?"/>
                <a:ea typeface="나눔고딕" panose="020D0604000000000000" pitchFamily="50" charset="-127"/>
              </a:rPr>
              <a:t>모델링 및 시뮬레이션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?"/>
                <a:ea typeface="나눔고딕" panose="020D0604000000000000" pitchFamily="50" charset="-127"/>
              </a:rPr>
              <a:t>(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Dinlig"/>
                <a:ea typeface="나눔고딕" panose="020D0604000000000000" pitchFamily="50" charset="-127"/>
              </a:rPr>
              <a:t>M&amp;S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?"/>
                <a:ea typeface="나눔고딕" panose="020D0604000000000000" pitchFamily="50" charset="-127"/>
              </a:rPr>
              <a:t>)</a:t>
            </a: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?"/>
                <a:ea typeface="나눔고딕" panose="020D0604000000000000" pitchFamily="50" charset="-127"/>
              </a:rPr>
              <a:t>의 기본개념에 대한 이해 없이 디지털 트윈이 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Dinlig"/>
                <a:ea typeface="나눔고딕" panose="020D0604000000000000" pitchFamily="50" charset="-127"/>
              </a:rPr>
              <a:t>IoT, </a:t>
            </a: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?"/>
                <a:ea typeface="나눔고딕" panose="020D0604000000000000" pitchFamily="50" charset="-127"/>
              </a:rPr>
              <a:t>빅데이터 및 인공지능 기술로만 실현되는 것으로 인식되고 있음 </a:t>
            </a:r>
          </a:p>
          <a:p>
            <a:pPr algn="just"/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?"/>
                <a:ea typeface="나눔고딕" panose="020D0604000000000000" pitchFamily="50" charset="-127"/>
              </a:rPr>
              <a:t>- </a:t>
            </a: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?"/>
                <a:ea typeface="나눔고딕" panose="020D0604000000000000" pitchFamily="50" charset="-127"/>
              </a:rPr>
              <a:t>디지털 트윈 운용환경 구성요소의 다양성과 각각의 관련 기술에 대한 이해 부족 </a:t>
            </a:r>
            <a:endParaRPr lang="ko-KR" altLang="en-US" sz="1200" dirty="0">
              <a:ea typeface="나눔고딕" panose="020D0604000000000000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C4898301-A40B-4BFC-9AF7-F96F671D15CE}"/>
              </a:ext>
            </a:extLst>
          </p:cNvPr>
          <p:cNvGrpSpPr/>
          <p:nvPr/>
        </p:nvGrpSpPr>
        <p:grpSpPr>
          <a:xfrm>
            <a:off x="141010" y="1750839"/>
            <a:ext cx="11875620" cy="4930455"/>
            <a:chOff x="141010" y="1750839"/>
            <a:chExt cx="11875620" cy="4930455"/>
          </a:xfrm>
        </p:grpSpPr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E647E927-9203-4B93-AD31-640CA2D4F807}"/>
                </a:ext>
              </a:extLst>
            </p:cNvPr>
            <p:cNvGrpSpPr/>
            <p:nvPr/>
          </p:nvGrpSpPr>
          <p:grpSpPr>
            <a:xfrm>
              <a:off x="141010" y="1790551"/>
              <a:ext cx="6943700" cy="4890743"/>
              <a:chOff x="141010" y="1790551"/>
              <a:chExt cx="6943700" cy="4890743"/>
            </a:xfrm>
          </p:grpSpPr>
          <p:grpSp>
            <p:nvGrpSpPr>
              <p:cNvPr id="2" name="그룹 1">
                <a:extLst>
                  <a:ext uri="{FF2B5EF4-FFF2-40B4-BE49-F238E27FC236}">
                    <a16:creationId xmlns:a16="http://schemas.microsoft.com/office/drawing/2014/main" id="{6A68A587-D26B-4054-A6EC-50BCC8842786}"/>
                  </a:ext>
                </a:extLst>
              </p:cNvPr>
              <p:cNvGrpSpPr/>
              <p:nvPr/>
            </p:nvGrpSpPr>
            <p:grpSpPr>
              <a:xfrm>
                <a:off x="141010" y="1790551"/>
                <a:ext cx="6943700" cy="4890743"/>
                <a:chOff x="102082" y="1900703"/>
                <a:chExt cx="6943700" cy="4890743"/>
              </a:xfrm>
            </p:grpSpPr>
            <p:pic>
              <p:nvPicPr>
                <p:cNvPr id="3" name="그림 2">
                  <a:extLst>
                    <a:ext uri="{FF2B5EF4-FFF2-40B4-BE49-F238E27FC236}">
                      <a16:creationId xmlns:a16="http://schemas.microsoft.com/office/drawing/2014/main" id="{7815FC30-0001-4C61-9BA7-29DF7F7B57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02082" y="1900703"/>
                  <a:ext cx="6943700" cy="4629133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EA523FC-55CE-4612-94D8-EFE5ABB3B913}"/>
                    </a:ext>
                  </a:extLst>
                </p:cNvPr>
                <p:cNvSpPr txBox="1"/>
                <p:nvPr/>
              </p:nvSpPr>
              <p:spPr>
                <a:xfrm>
                  <a:off x="1246936" y="6529836"/>
                  <a:ext cx="4653992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sz="1050" b="0" i="0" u="none" strike="noStrike" baseline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제품 수명주기 단계별 디지털 트윈</a:t>
                  </a:r>
                  <a:r>
                    <a:rPr lang="en-US" altLang="ko-KR" sz="1050" b="0" i="0" u="none" strike="noStrike" baseline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(DT) </a:t>
                  </a:r>
                  <a:r>
                    <a:rPr lang="ko-KR" altLang="en-US" sz="1050" b="0" i="0" u="none" strike="noStrike" baseline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유형</a:t>
                  </a:r>
                  <a:r>
                    <a:rPr lang="en-US" altLang="ko-KR" sz="1050" b="0" i="0" u="none" strike="noStrike" baseline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, </a:t>
                  </a:r>
                  <a:r>
                    <a:rPr lang="ko-KR" altLang="en-US" sz="1050" b="0" i="0" u="none" strike="noStrike" baseline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활용 및 요소기술 </a:t>
                  </a:r>
                  <a:r>
                    <a:rPr lang="en-US" altLang="ko-KR" sz="1050" b="0" i="0" u="none" strike="noStrike" baseline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(</a:t>
                  </a:r>
                  <a:r>
                    <a:rPr lang="ko-KR" altLang="en-US" sz="1050" b="0" i="0" u="none" strike="noStrike" baseline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출처 </a:t>
                  </a:r>
                  <a:r>
                    <a:rPr lang="en-US" altLang="ko-KR" sz="1050" b="0" i="0" u="none" strike="noStrike" baseline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: KEIT)</a:t>
                  </a:r>
                  <a:r>
                    <a:rPr lang="ko-KR" altLang="en-US" sz="1050" b="0" i="0" u="none" strike="noStrike" baseline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 </a:t>
                  </a:r>
                  <a:endParaRPr lang="ko-KR" altLang="en-US" sz="105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9DE9DFC7-40FA-4EF9-B309-AA7D89D7325A}"/>
                  </a:ext>
                </a:extLst>
              </p:cNvPr>
              <p:cNvSpPr/>
              <p:nvPr/>
            </p:nvSpPr>
            <p:spPr>
              <a:xfrm>
                <a:off x="903638" y="1805681"/>
                <a:ext cx="1727332" cy="2133769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35" name="직사각형 34">
                <a:extLst>
                  <a:ext uri="{FF2B5EF4-FFF2-40B4-BE49-F238E27FC236}">
                    <a16:creationId xmlns:a16="http://schemas.microsoft.com/office/drawing/2014/main" id="{63BD9F89-1B11-4F7B-B12A-85DDCFC588F9}"/>
                  </a:ext>
                </a:extLst>
              </p:cNvPr>
              <p:cNvSpPr/>
              <p:nvPr/>
            </p:nvSpPr>
            <p:spPr>
              <a:xfrm>
                <a:off x="3612860" y="1790551"/>
                <a:ext cx="1898430" cy="2133769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36" name="직사각형 35">
                <a:extLst>
                  <a:ext uri="{FF2B5EF4-FFF2-40B4-BE49-F238E27FC236}">
                    <a16:creationId xmlns:a16="http://schemas.microsoft.com/office/drawing/2014/main" id="{55CBDFA8-2893-4699-8971-D5940C169434}"/>
                  </a:ext>
                </a:extLst>
              </p:cNvPr>
              <p:cNvSpPr/>
              <p:nvPr/>
            </p:nvSpPr>
            <p:spPr>
              <a:xfrm>
                <a:off x="3612860" y="3922936"/>
                <a:ext cx="1898430" cy="148550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69B75698-55FB-4E25-94F6-ADF349BDFF2A}"/>
                  </a:ext>
                </a:extLst>
              </p:cNvPr>
              <p:cNvSpPr/>
              <p:nvPr/>
            </p:nvSpPr>
            <p:spPr>
              <a:xfrm>
                <a:off x="343483" y="2469189"/>
                <a:ext cx="1134874" cy="43204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초기 </a:t>
                </a:r>
                <a:r>
                  <a:rPr lang="en-US" altLang="ko-KR" sz="11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Concept model</a:t>
                </a:r>
                <a:endParaRPr lang="ko-KR" altLang="en-US" sz="11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38" name="직사각형 37">
                <a:extLst>
                  <a:ext uri="{FF2B5EF4-FFF2-40B4-BE49-F238E27FC236}">
                    <a16:creationId xmlns:a16="http://schemas.microsoft.com/office/drawing/2014/main" id="{54E14EFE-681A-490A-80A5-5291C19A94D9}"/>
                  </a:ext>
                </a:extLst>
              </p:cNvPr>
              <p:cNvSpPr/>
              <p:nvPr/>
            </p:nvSpPr>
            <p:spPr>
              <a:xfrm>
                <a:off x="5279452" y="2381590"/>
                <a:ext cx="710546" cy="43204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실시간</a:t>
                </a:r>
                <a:r>
                  <a:rPr lang="en-US" altLang="ko-KR" sz="11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1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운영</a:t>
                </a:r>
              </a:p>
            </p:txBody>
          </p:sp>
          <p:sp>
            <p:nvSpPr>
              <p:cNvPr id="39" name="타원 38">
                <a:extLst>
                  <a:ext uri="{FF2B5EF4-FFF2-40B4-BE49-F238E27FC236}">
                    <a16:creationId xmlns:a16="http://schemas.microsoft.com/office/drawing/2014/main" id="{9EDD758C-A6AB-47CE-959F-A23EF1910D9A}"/>
                  </a:ext>
                </a:extLst>
              </p:cNvPr>
              <p:cNvSpPr/>
              <p:nvPr/>
            </p:nvSpPr>
            <p:spPr>
              <a:xfrm>
                <a:off x="235471" y="2361177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1</a:t>
                </a:r>
                <a:endParaRPr lang="ko-KR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0" name="타원 39">
                <a:extLst>
                  <a:ext uri="{FF2B5EF4-FFF2-40B4-BE49-F238E27FC236}">
                    <a16:creationId xmlns:a16="http://schemas.microsoft.com/office/drawing/2014/main" id="{752A38BD-76A0-4A64-A3DF-F190C4119576}"/>
                  </a:ext>
                </a:extLst>
              </p:cNvPr>
              <p:cNvSpPr/>
              <p:nvPr/>
            </p:nvSpPr>
            <p:spPr>
              <a:xfrm>
                <a:off x="5171440" y="2279768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2</a:t>
                </a:r>
                <a:endParaRPr lang="ko-KR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8E123992-73AB-4F92-8A1B-5B0B0CF74EEB}"/>
                  </a:ext>
                </a:extLst>
              </p:cNvPr>
              <p:cNvSpPr/>
              <p:nvPr/>
            </p:nvSpPr>
            <p:spPr>
              <a:xfrm>
                <a:off x="2776991" y="4345838"/>
                <a:ext cx="1010134" cy="60366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실시간</a:t>
                </a:r>
                <a:r>
                  <a:rPr lang="en-US" altLang="ko-KR" sz="11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1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운영모델기반 시뮬레이션</a:t>
                </a:r>
              </a:p>
            </p:txBody>
          </p:sp>
          <p:sp>
            <p:nvSpPr>
              <p:cNvPr id="42" name="타원 41">
                <a:extLst>
                  <a:ext uri="{FF2B5EF4-FFF2-40B4-BE49-F238E27FC236}">
                    <a16:creationId xmlns:a16="http://schemas.microsoft.com/office/drawing/2014/main" id="{7251A683-3D3B-4B48-9CF2-03B6E4BEDBCC}"/>
                  </a:ext>
                </a:extLst>
              </p:cNvPr>
              <p:cNvSpPr/>
              <p:nvPr/>
            </p:nvSpPr>
            <p:spPr>
              <a:xfrm>
                <a:off x="2668979" y="4241077"/>
                <a:ext cx="216024" cy="21602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3</a:t>
                </a:r>
                <a:endParaRPr lang="ko-KR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482D58ED-AFA5-43DA-97DA-367809F0E033}"/>
                </a:ext>
              </a:extLst>
            </p:cNvPr>
            <p:cNvGrpSpPr/>
            <p:nvPr/>
          </p:nvGrpSpPr>
          <p:grpSpPr>
            <a:xfrm>
              <a:off x="7639568" y="1750839"/>
              <a:ext cx="4360345" cy="1363044"/>
              <a:chOff x="7639568" y="1750839"/>
              <a:chExt cx="4360345" cy="1363044"/>
            </a:xfrm>
          </p:grpSpPr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BD0E9E98-CF7D-411D-8DA5-803AD11355CB}"/>
                  </a:ext>
                </a:extLst>
              </p:cNvPr>
              <p:cNvGrpSpPr/>
              <p:nvPr/>
            </p:nvGrpSpPr>
            <p:grpSpPr>
              <a:xfrm>
                <a:off x="7639568" y="1750839"/>
                <a:ext cx="4360345" cy="1363044"/>
                <a:chOff x="7639568" y="1750839"/>
                <a:chExt cx="4360345" cy="1363044"/>
              </a:xfrm>
            </p:grpSpPr>
            <p:sp>
              <p:nvSpPr>
                <p:cNvPr id="53" name="직사각형 52">
                  <a:extLst>
                    <a:ext uri="{FF2B5EF4-FFF2-40B4-BE49-F238E27FC236}">
                      <a16:creationId xmlns:a16="http://schemas.microsoft.com/office/drawing/2014/main" id="{DACFFD86-DEB5-42C7-AD44-05A968E7BD7B}"/>
                    </a:ext>
                  </a:extLst>
                </p:cNvPr>
                <p:cNvSpPr/>
                <p:nvPr/>
              </p:nvSpPr>
              <p:spPr>
                <a:xfrm>
                  <a:off x="7875589" y="2032946"/>
                  <a:ext cx="4124324" cy="1080937"/>
                </a:xfrm>
                <a:prstGeom prst="rect">
                  <a:avLst/>
                </a:prstGeom>
                <a:noFill/>
                <a:ln w="19050"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45" name="직사각형 44">
                  <a:extLst>
                    <a:ext uri="{FF2B5EF4-FFF2-40B4-BE49-F238E27FC236}">
                      <a16:creationId xmlns:a16="http://schemas.microsoft.com/office/drawing/2014/main" id="{E7DD82B1-1168-4C4F-94AB-D3322532E689}"/>
                    </a:ext>
                  </a:extLst>
                </p:cNvPr>
                <p:cNvSpPr/>
                <p:nvPr/>
              </p:nvSpPr>
              <p:spPr>
                <a:xfrm>
                  <a:off x="7747579" y="1858851"/>
                  <a:ext cx="1615783" cy="34819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1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초기 </a:t>
                  </a:r>
                  <a:r>
                    <a:rPr lang="en-US" altLang="ko-KR" sz="11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Concept </a:t>
                  </a:r>
                  <a:r>
                    <a:rPr lang="ko-KR" altLang="en-US" sz="11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모델</a:t>
                  </a:r>
                </a:p>
              </p:txBody>
            </p:sp>
            <p:sp>
              <p:nvSpPr>
                <p:cNvPr id="47" name="타원 46">
                  <a:extLst>
                    <a:ext uri="{FF2B5EF4-FFF2-40B4-BE49-F238E27FC236}">
                      <a16:creationId xmlns:a16="http://schemas.microsoft.com/office/drawing/2014/main" id="{95292A2E-BE2C-4703-99DB-F999225F76CC}"/>
                    </a:ext>
                  </a:extLst>
                </p:cNvPr>
                <p:cNvSpPr/>
                <p:nvPr/>
              </p:nvSpPr>
              <p:spPr>
                <a:xfrm>
                  <a:off x="7639568" y="1750839"/>
                  <a:ext cx="216024" cy="21602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4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1</a:t>
                  </a:r>
                  <a:endParaRPr lang="ko-KR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40A47B8-0E0D-4FB9-B2EA-16550FDA5178}"/>
                  </a:ext>
                </a:extLst>
              </p:cNvPr>
              <p:cNvSpPr txBox="1"/>
              <p:nvPr/>
            </p:nvSpPr>
            <p:spPr>
              <a:xfrm>
                <a:off x="7896213" y="2315679"/>
                <a:ext cx="40603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ko-KR" altLang="en-US" sz="1200" dirty="0">
                    <a:ea typeface="나눔고딕" panose="020D0604000000000000" pitchFamily="50" charset="-127"/>
                  </a:rPr>
                  <a:t>프로젝트 완료 시 예상 </a:t>
                </a:r>
                <a:r>
                  <a:rPr lang="en-US" altLang="ko-KR" sz="1200" dirty="0">
                    <a:ea typeface="나눔고딕" panose="020D0604000000000000" pitchFamily="50" charset="-127"/>
                  </a:rPr>
                  <a:t>output</a:t>
                </a:r>
                <a:r>
                  <a:rPr lang="ko-KR" altLang="en-US" sz="1200" dirty="0">
                    <a:ea typeface="나눔고딕" panose="020D0604000000000000" pitchFamily="50" charset="-127"/>
                  </a:rPr>
                  <a:t>에 대한 </a:t>
                </a:r>
                <a:r>
                  <a:rPr lang="en-US" altLang="ko-KR" sz="1200" dirty="0">
                    <a:ea typeface="나눔고딕" panose="020D0604000000000000" pitchFamily="50" charset="-127"/>
                  </a:rPr>
                  <a:t>concept </a:t>
                </a:r>
                <a:r>
                  <a:rPr lang="ko-KR" altLang="en-US" sz="1200" dirty="0">
                    <a:ea typeface="나눔고딕" panose="020D0604000000000000" pitchFamily="50" charset="-127"/>
                  </a:rPr>
                  <a:t>모델</a:t>
                </a:r>
                <a:endParaRPr lang="en-US" altLang="ko-KR" sz="1200" dirty="0">
                  <a:ea typeface="나눔고딕" panose="020D0604000000000000" pitchFamily="50" charset="-127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ko-KR" altLang="en-US" sz="1200" dirty="0">
                    <a:ea typeface="나눔고딕" panose="020D0604000000000000" pitchFamily="50" charset="-127"/>
                  </a:rPr>
                  <a:t>다양한</a:t>
                </a:r>
                <a:r>
                  <a:rPr lang="en-US" altLang="ko-KR" sz="1200" dirty="0">
                    <a:ea typeface="나눔고딕" panose="020D0604000000000000" pitchFamily="50" charset="-127"/>
                  </a:rPr>
                  <a:t> </a:t>
                </a:r>
                <a:r>
                  <a:rPr lang="ko-KR" altLang="en-US" sz="1200" dirty="0">
                    <a:ea typeface="나눔고딕" panose="020D0604000000000000" pitchFamily="50" charset="-127"/>
                  </a:rPr>
                  <a:t>기술적요소 및 업무에 대한 적용 예상 모델 구성</a:t>
                </a:r>
              </a:p>
            </p:txBody>
          </p:sp>
        </p:grpSp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1EEFA8E6-DCB3-4C8C-8A69-C52AD50C8FC7}"/>
                </a:ext>
              </a:extLst>
            </p:cNvPr>
            <p:cNvGrpSpPr/>
            <p:nvPr/>
          </p:nvGrpSpPr>
          <p:grpSpPr>
            <a:xfrm>
              <a:off x="7639567" y="3336994"/>
              <a:ext cx="4360346" cy="1309056"/>
              <a:chOff x="7639567" y="3336994"/>
              <a:chExt cx="4360346" cy="1309056"/>
            </a:xfrm>
          </p:grpSpPr>
          <p:grpSp>
            <p:nvGrpSpPr>
              <p:cNvPr id="57" name="그룹 56">
                <a:extLst>
                  <a:ext uri="{FF2B5EF4-FFF2-40B4-BE49-F238E27FC236}">
                    <a16:creationId xmlns:a16="http://schemas.microsoft.com/office/drawing/2014/main" id="{FE3A94F1-A3D1-4F83-8F94-49CDE1612271}"/>
                  </a:ext>
                </a:extLst>
              </p:cNvPr>
              <p:cNvGrpSpPr/>
              <p:nvPr/>
            </p:nvGrpSpPr>
            <p:grpSpPr>
              <a:xfrm>
                <a:off x="7639567" y="3336994"/>
                <a:ext cx="4360346" cy="1309056"/>
                <a:chOff x="7639567" y="3267318"/>
                <a:chExt cx="4360346" cy="1309056"/>
              </a:xfrm>
            </p:grpSpPr>
            <p:sp>
              <p:nvSpPr>
                <p:cNvPr id="54" name="직사각형 53">
                  <a:extLst>
                    <a:ext uri="{FF2B5EF4-FFF2-40B4-BE49-F238E27FC236}">
                      <a16:creationId xmlns:a16="http://schemas.microsoft.com/office/drawing/2014/main" id="{E811F738-B44C-4804-AEC9-A8CB934FB713}"/>
                    </a:ext>
                  </a:extLst>
                </p:cNvPr>
                <p:cNvSpPr/>
                <p:nvPr/>
              </p:nvSpPr>
              <p:spPr>
                <a:xfrm>
                  <a:off x="7875589" y="3495437"/>
                  <a:ext cx="4124324" cy="1080937"/>
                </a:xfrm>
                <a:prstGeom prst="rect">
                  <a:avLst/>
                </a:prstGeom>
                <a:noFill/>
                <a:ln w="19050"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48" name="직사각형 47">
                  <a:extLst>
                    <a:ext uri="{FF2B5EF4-FFF2-40B4-BE49-F238E27FC236}">
                      <a16:creationId xmlns:a16="http://schemas.microsoft.com/office/drawing/2014/main" id="{9B601603-408F-4644-A90D-0D6415E9BAB6}"/>
                    </a:ext>
                  </a:extLst>
                </p:cNvPr>
                <p:cNvSpPr/>
                <p:nvPr/>
              </p:nvSpPr>
              <p:spPr>
                <a:xfrm>
                  <a:off x="7747579" y="3369140"/>
                  <a:ext cx="1598124" cy="30288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1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실시간</a:t>
                  </a:r>
                  <a:r>
                    <a:rPr lang="en-US" altLang="ko-KR" sz="11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 </a:t>
                  </a:r>
                  <a:r>
                    <a:rPr lang="ko-KR" altLang="en-US" sz="11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운영 모델</a:t>
                  </a:r>
                </a:p>
              </p:txBody>
            </p:sp>
            <p:sp>
              <p:nvSpPr>
                <p:cNvPr id="49" name="타원 48">
                  <a:extLst>
                    <a:ext uri="{FF2B5EF4-FFF2-40B4-BE49-F238E27FC236}">
                      <a16:creationId xmlns:a16="http://schemas.microsoft.com/office/drawing/2014/main" id="{40A87840-BE7B-4CE6-86F9-A312D8E87A6C}"/>
                    </a:ext>
                  </a:extLst>
                </p:cNvPr>
                <p:cNvSpPr/>
                <p:nvPr/>
              </p:nvSpPr>
              <p:spPr>
                <a:xfrm>
                  <a:off x="7639567" y="3267318"/>
                  <a:ext cx="216024" cy="21602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4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2</a:t>
                  </a:r>
                  <a:endParaRPr lang="ko-KR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2D825EC-6291-4D62-ABAD-79F605697D01}"/>
                  </a:ext>
                </a:extLst>
              </p:cNvPr>
              <p:cNvSpPr txBox="1"/>
              <p:nvPr/>
            </p:nvSpPr>
            <p:spPr>
              <a:xfrm>
                <a:off x="7892306" y="3790875"/>
                <a:ext cx="410760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ko-KR" altLang="en-US" sz="1200" dirty="0">
                    <a:ea typeface="나눔고딕" panose="020D0604000000000000" pitchFamily="50" charset="-127"/>
                  </a:rPr>
                  <a:t>실제 환경 구성과 동일한 디지털 트윈을 구성하고 </a:t>
                </a:r>
                <a:r>
                  <a:rPr lang="en-US" altLang="ko-KR" sz="1200" dirty="0">
                    <a:ea typeface="나눔고딕" panose="020D0604000000000000" pitchFamily="50" charset="-127"/>
                  </a:rPr>
                  <a:t>IOT </a:t>
                </a:r>
                <a:r>
                  <a:rPr lang="ko-KR" altLang="en-US" sz="1200" dirty="0">
                    <a:ea typeface="나눔고딕" panose="020D0604000000000000" pitchFamily="50" charset="-127"/>
                  </a:rPr>
                  <a:t>센서</a:t>
                </a:r>
                <a:r>
                  <a:rPr lang="en-US" altLang="ko-KR" sz="1200" dirty="0">
                    <a:ea typeface="나눔고딕" panose="020D0604000000000000" pitchFamily="50" charset="-127"/>
                  </a:rPr>
                  <a:t> </a:t>
                </a:r>
                <a:r>
                  <a:rPr lang="ko-KR" altLang="en-US" sz="1200" dirty="0">
                    <a:ea typeface="나눔고딕" panose="020D0604000000000000" pitchFamily="50" charset="-127"/>
                  </a:rPr>
                  <a:t>및 시스템 연동을 통한 실시간 운영 모델</a:t>
                </a:r>
                <a:endParaRPr lang="en-US" altLang="ko-KR" sz="1200" dirty="0">
                  <a:ea typeface="나눔고딕" panose="020D0604000000000000" pitchFamily="50" charset="-127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ko-KR" altLang="en-US" sz="1200" dirty="0">
                    <a:ea typeface="나눔고딕" panose="020D0604000000000000" pitchFamily="50" charset="-127"/>
                  </a:rPr>
                  <a:t>통합적인 시스템 연동을 통한 전체적인 실시간 업무 흐름 및 데이터 시각화 </a:t>
                </a:r>
              </a:p>
            </p:txBody>
          </p:sp>
        </p:grpSp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F920A87E-3E4C-424F-9A30-18F6266DF7BF}"/>
                </a:ext>
              </a:extLst>
            </p:cNvPr>
            <p:cNvGrpSpPr/>
            <p:nvPr/>
          </p:nvGrpSpPr>
          <p:grpSpPr>
            <a:xfrm>
              <a:off x="7659565" y="4869160"/>
              <a:ext cx="4357065" cy="1584176"/>
              <a:chOff x="7659565" y="4869160"/>
              <a:chExt cx="4357065" cy="1584176"/>
            </a:xfrm>
          </p:grpSpPr>
          <p:grpSp>
            <p:nvGrpSpPr>
              <p:cNvPr id="58" name="그룹 57">
                <a:extLst>
                  <a:ext uri="{FF2B5EF4-FFF2-40B4-BE49-F238E27FC236}">
                    <a16:creationId xmlns:a16="http://schemas.microsoft.com/office/drawing/2014/main" id="{6E599374-9DB6-4117-AD2E-3DA42E508B44}"/>
                  </a:ext>
                </a:extLst>
              </p:cNvPr>
              <p:cNvGrpSpPr/>
              <p:nvPr/>
            </p:nvGrpSpPr>
            <p:grpSpPr>
              <a:xfrm>
                <a:off x="7659565" y="4869160"/>
                <a:ext cx="4357065" cy="1584176"/>
                <a:chOff x="7659565" y="4646698"/>
                <a:chExt cx="4357065" cy="1584176"/>
              </a:xfrm>
            </p:grpSpPr>
            <p:sp>
              <p:nvSpPr>
                <p:cNvPr id="55" name="직사각형 54">
                  <a:extLst>
                    <a:ext uri="{FF2B5EF4-FFF2-40B4-BE49-F238E27FC236}">
                      <a16:creationId xmlns:a16="http://schemas.microsoft.com/office/drawing/2014/main" id="{65F82E8E-6C56-4B05-8218-63564A817989}"/>
                    </a:ext>
                  </a:extLst>
                </p:cNvPr>
                <p:cNvSpPr/>
                <p:nvPr/>
              </p:nvSpPr>
              <p:spPr>
                <a:xfrm>
                  <a:off x="7892306" y="4949506"/>
                  <a:ext cx="4124324" cy="1281368"/>
                </a:xfrm>
                <a:prstGeom prst="rect">
                  <a:avLst/>
                </a:prstGeom>
                <a:noFill/>
                <a:ln w="19050"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50" name="직사각형 49">
                  <a:extLst>
                    <a:ext uri="{FF2B5EF4-FFF2-40B4-BE49-F238E27FC236}">
                      <a16:creationId xmlns:a16="http://schemas.microsoft.com/office/drawing/2014/main" id="{1DDB5EC2-E572-4B33-A998-D20960960874}"/>
                    </a:ext>
                  </a:extLst>
                </p:cNvPr>
                <p:cNvSpPr/>
                <p:nvPr/>
              </p:nvSpPr>
              <p:spPr>
                <a:xfrm>
                  <a:off x="7767577" y="4751459"/>
                  <a:ext cx="1598124" cy="39609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1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실시간</a:t>
                  </a:r>
                  <a:r>
                    <a:rPr lang="en-US" altLang="ko-KR" sz="11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 </a:t>
                  </a:r>
                  <a:r>
                    <a:rPr lang="ko-KR" altLang="en-US" sz="11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운영모델기반 시뮬레이션</a:t>
                  </a:r>
                </a:p>
              </p:txBody>
            </p:sp>
            <p:sp>
              <p:nvSpPr>
                <p:cNvPr id="51" name="타원 50">
                  <a:extLst>
                    <a:ext uri="{FF2B5EF4-FFF2-40B4-BE49-F238E27FC236}">
                      <a16:creationId xmlns:a16="http://schemas.microsoft.com/office/drawing/2014/main" id="{F7D66EDA-F0E8-4D75-AEF1-465BE074D88D}"/>
                    </a:ext>
                  </a:extLst>
                </p:cNvPr>
                <p:cNvSpPr/>
                <p:nvPr/>
              </p:nvSpPr>
              <p:spPr>
                <a:xfrm>
                  <a:off x="7659565" y="4646698"/>
                  <a:ext cx="216024" cy="21602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4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3</a:t>
                  </a:r>
                  <a:endParaRPr lang="ko-KR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0A7A9F6-C0A7-4F83-BE06-E79D682204FF}"/>
                  </a:ext>
                </a:extLst>
              </p:cNvPr>
              <p:cNvSpPr txBox="1"/>
              <p:nvPr/>
            </p:nvSpPr>
            <p:spPr>
              <a:xfrm>
                <a:off x="7892305" y="5398447"/>
                <a:ext cx="410760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ko-KR" altLang="en-US" sz="1200" dirty="0">
                    <a:ea typeface="나눔고딕" panose="020D0604000000000000" pitchFamily="50" charset="-127"/>
                  </a:rPr>
                  <a:t>위의 디지털 트윈 구성방법론으로 수집된 실시간 데이터와 적용된 업무 시스템을 통한 실제환경과 동일한 시뮬레이션 환경 구성이 가능</a:t>
                </a:r>
                <a:endParaRPr lang="en-US" altLang="ko-KR" sz="1200" dirty="0">
                  <a:ea typeface="나눔고딕" panose="020D0604000000000000" pitchFamily="50" charset="-127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ko-KR" altLang="en-US" sz="1200" dirty="0" err="1">
                    <a:ea typeface="나눔고딕" panose="020D0604000000000000" pitchFamily="50" charset="-127"/>
                  </a:rPr>
                  <a:t>입력값</a:t>
                </a:r>
                <a:r>
                  <a:rPr lang="en-US" altLang="ko-KR" sz="1200" dirty="0">
                    <a:ea typeface="나눔고딕" panose="020D0604000000000000" pitchFamily="50" charset="-127"/>
                  </a:rPr>
                  <a:t>/</a:t>
                </a:r>
                <a:r>
                  <a:rPr lang="ko-KR" altLang="en-US" sz="1200" dirty="0">
                    <a:ea typeface="나눔고딕" panose="020D0604000000000000" pitchFamily="50" charset="-127"/>
                  </a:rPr>
                  <a:t>환경 변수의 변경을 통한 다양한 결과값에 대한 시뮬레이션</a:t>
                </a:r>
              </a:p>
            </p:txBody>
          </p:sp>
        </p:grpSp>
        <p:sp>
          <p:nvSpPr>
            <p:cNvPr id="65" name="화살표: 아래쪽 64">
              <a:extLst>
                <a:ext uri="{FF2B5EF4-FFF2-40B4-BE49-F238E27FC236}">
                  <a16:creationId xmlns:a16="http://schemas.microsoft.com/office/drawing/2014/main" id="{DE249952-8093-45E0-96EE-5B1BF1FF4C57}"/>
                </a:ext>
              </a:extLst>
            </p:cNvPr>
            <p:cNvSpPr/>
            <p:nvPr/>
          </p:nvSpPr>
          <p:spPr>
            <a:xfrm>
              <a:off x="7142038" y="1805681"/>
              <a:ext cx="538138" cy="4875613"/>
            </a:xfrm>
            <a:prstGeom prst="downArrow">
              <a:avLst/>
            </a:prstGeom>
            <a:ln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32670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7DC0A649-7BCA-4F45-AC2C-22FE307A0A09}"/>
              </a:ext>
            </a:extLst>
          </p:cNvPr>
          <p:cNvSpPr txBox="1">
            <a:spLocks/>
          </p:cNvSpPr>
          <p:nvPr/>
        </p:nvSpPr>
        <p:spPr>
          <a:xfrm>
            <a:off x="102082" y="51691"/>
            <a:ext cx="11633307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 </a:t>
            </a:r>
            <a:r>
              <a:rPr lang="en-US" altLang="ko-KR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&amp; </a:t>
            </a:r>
            <a:r>
              <a:rPr lang="ko-KR" altLang="en-US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시뮬레이션 </a:t>
            </a:r>
            <a:r>
              <a:rPr lang="en-US" altLang="ko-KR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(3)</a:t>
            </a:r>
            <a:endParaRPr lang="ko-KR" altLang="en-US" sz="2400" b="1" i="1" spc="-223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92EE0245-746C-49A3-A9CA-13A13150829A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18" name="자유형 28">
              <a:extLst>
                <a:ext uri="{FF2B5EF4-FFF2-40B4-BE49-F238E27FC236}">
                  <a16:creationId xmlns:a16="http://schemas.microsoft.com/office/drawing/2014/main" id="{264E7A9C-19AF-4094-AC73-64F145763F95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0B8C131F-DC79-4078-8F98-EFE68F00980D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0" name="평행 사변형 19">
              <a:extLst>
                <a:ext uri="{FF2B5EF4-FFF2-40B4-BE49-F238E27FC236}">
                  <a16:creationId xmlns:a16="http://schemas.microsoft.com/office/drawing/2014/main" id="{795185A4-FFC2-4C2F-B540-65FF6A438299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1" name="평행 사변형 20">
              <a:extLst>
                <a:ext uri="{FF2B5EF4-FFF2-40B4-BE49-F238E27FC236}">
                  <a16:creationId xmlns:a16="http://schemas.microsoft.com/office/drawing/2014/main" id="{A97051C2-E8D9-4FD8-BEBE-8F770C461907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BAA94CEE-4953-413D-AB81-0FDB6C6EA33A}"/>
              </a:ext>
            </a:extLst>
          </p:cNvPr>
          <p:cNvGrpSpPr/>
          <p:nvPr/>
        </p:nvGrpSpPr>
        <p:grpSpPr>
          <a:xfrm>
            <a:off x="5375920" y="2385928"/>
            <a:ext cx="6623993" cy="4341324"/>
            <a:chOff x="5375920" y="2204864"/>
            <a:chExt cx="6623993" cy="4341324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9AFEA4A-00B1-4FCC-9526-A137EAA7A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5920" y="2204864"/>
              <a:ext cx="6623993" cy="407971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A0D6C5-24FF-4E1F-BDD5-8FAB5C3B9D8C}"/>
                </a:ext>
              </a:extLst>
            </p:cNvPr>
            <p:cNvSpPr txBox="1"/>
            <p:nvPr/>
          </p:nvSpPr>
          <p:spPr>
            <a:xfrm>
              <a:off x="6235330" y="6284578"/>
              <a:ext cx="490517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05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세종시 스마트 시티 </a:t>
              </a:r>
              <a:r>
                <a:rPr lang="ko-KR" altLang="en-US" sz="1050" b="0" i="0" u="none" strike="noStrike" baseline="0" dirty="0" err="1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디지털트윈</a:t>
              </a:r>
              <a:r>
                <a:rPr lang="ko-KR" altLang="en-US" sz="105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공동연구 과제 개요도 </a:t>
              </a:r>
              <a:r>
                <a:rPr lang="en-US" altLang="ko-KR" sz="105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5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출처</a:t>
              </a:r>
              <a:r>
                <a:rPr lang="en-US" altLang="ko-KR" sz="105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1050" b="0" i="0" u="none" strike="noStrike" baseline="0" dirty="0" err="1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세종매일</a:t>
              </a:r>
              <a:r>
                <a:rPr lang="en-US" altLang="ko-KR" sz="105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2018.4.20.) </a:t>
              </a:r>
              <a:endPara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4D9AB6-92EA-4C25-AD7C-4B9FBAC60679}"/>
              </a:ext>
            </a:extLst>
          </p:cNvPr>
          <p:cNvSpPr txBox="1"/>
          <p:nvPr/>
        </p:nvSpPr>
        <p:spPr>
          <a:xfrm>
            <a:off x="136680" y="1707994"/>
            <a:ext cx="501724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Tx/>
              <a:buChar char="-"/>
            </a:pPr>
            <a:r>
              <a:rPr lang="ko-KR" altLang="en-US" sz="1400" b="1" i="0" u="none" strike="noStrike" baseline="0" dirty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 다수를 차지하는 디지털 트윈기반 시뮬레이션 모델 </a:t>
            </a:r>
            <a:r>
              <a:rPr lang="en-US" altLang="ko-KR" sz="1400" b="1" dirty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sz="1400" b="1" i="0" u="none" strike="noStrike" baseline="0" dirty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vendor</a:t>
            </a:r>
            <a:r>
              <a:rPr lang="ko-KR" altLang="en-US" sz="1400" b="1" i="0" u="none" strike="noStrike" baseline="0" dirty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모델</a:t>
            </a:r>
            <a:r>
              <a:rPr lang="en-US" altLang="ko-KR" sz="1400" b="1" i="0" u="none" strike="noStrike" baseline="0" dirty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171450" indent="-171450" algn="just">
              <a:buFontTx/>
              <a:buChar char="-"/>
            </a:pP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일부의 항공기 엔진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발전기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터빈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등의 제품은 제조사가 이들에 대한 디지털 트윈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모델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함께 만들어 제공하는 추세로 발전하고 있음</a:t>
            </a:r>
            <a:endParaRPr lang="en-US" altLang="ko-KR" sz="1200" b="0" i="0" u="none" strike="noStrike" baseline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E9DF1E-7AEF-4B84-9773-82A58E7104CD}"/>
              </a:ext>
            </a:extLst>
          </p:cNvPr>
          <p:cNvSpPr txBox="1"/>
          <p:nvPr/>
        </p:nvSpPr>
        <p:spPr>
          <a:xfrm>
            <a:off x="138640" y="5949280"/>
            <a:ext cx="50106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ko-KR" sz="12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2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특화된 분야 이외의 </a:t>
            </a:r>
            <a:r>
              <a:rPr lang="ko-KR" altLang="en-US" sz="12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실제 사물의 디지털 트윈 응용을 위한 모델을 어떻게 만들 수 있는지가 관건임 </a:t>
            </a:r>
          </a:p>
          <a:p>
            <a:pPr algn="just"/>
            <a:r>
              <a:rPr lang="en-US" altLang="ko-KR" sz="12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2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특히 공정</a:t>
            </a:r>
            <a:r>
              <a:rPr lang="en-US" altLang="ko-KR" sz="12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플랜트 등을 대상으로 디지털 트윈이 필요한 경우는 </a:t>
            </a:r>
            <a:r>
              <a:rPr lang="ko-KR" altLang="en-US" sz="12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연속시간 모델과 이산사건 모델이 결합된 하이브리드 형태의 모델링 능력이 요구됨 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CEE9EFD-5F76-49C1-9C53-595C7DE3D6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13" y="4196896"/>
            <a:ext cx="2405597" cy="13216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DD07CB-D7B3-4CE2-96DF-1D9BD9B5D673}"/>
              </a:ext>
            </a:extLst>
          </p:cNvPr>
          <p:cNvSpPr txBox="1"/>
          <p:nvPr/>
        </p:nvSpPr>
        <p:spPr>
          <a:xfrm>
            <a:off x="399773" y="5575271"/>
            <a:ext cx="213147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b="0" i="0" u="none" strike="noStrike" baseline="0" dirty="0" err="1">
                <a:solidFill>
                  <a:srgbClr val="000000"/>
                </a:solidFill>
                <a:latin typeface="Dinlig"/>
                <a:ea typeface="나눔고딕" panose="020D0604000000000000" pitchFamily="50" charset="-127"/>
              </a:rPr>
              <a:t>SimCenter</a:t>
            </a:r>
            <a:r>
              <a:rPr lang="en-US" altLang="ko-KR" sz="900" b="0" i="0" u="none" strike="noStrike" baseline="0" dirty="0">
                <a:solidFill>
                  <a:srgbClr val="000000"/>
                </a:solidFill>
                <a:latin typeface="Dinlig"/>
                <a:ea typeface="나눔고딕" panose="020D0604000000000000" pitchFamily="50" charset="-127"/>
              </a:rPr>
              <a:t> 3D </a:t>
            </a:r>
            <a:r>
              <a:rPr lang="ko-KR" altLang="en-US" sz="900" b="0" i="0" u="none" strike="noStrike" baseline="0" dirty="0">
                <a:solidFill>
                  <a:srgbClr val="000000"/>
                </a:solidFill>
                <a:latin typeface="l."/>
                <a:ea typeface="나눔고딕" panose="020D0604000000000000" pitchFamily="50" charset="-127"/>
              </a:rPr>
              <a:t>화면 예시 </a:t>
            </a:r>
            <a:r>
              <a:rPr lang="en-US" altLang="ko-KR" sz="900" b="0" i="0" u="none" strike="noStrike" baseline="0" dirty="0">
                <a:solidFill>
                  <a:srgbClr val="000000"/>
                </a:solidFill>
                <a:latin typeface="l."/>
                <a:ea typeface="나눔고딕" panose="020D0604000000000000" pitchFamily="50" charset="-127"/>
              </a:rPr>
              <a:t>(</a:t>
            </a:r>
            <a:r>
              <a:rPr lang="ko-KR" altLang="en-US" sz="900" b="0" i="0" u="none" strike="noStrike" baseline="0" dirty="0">
                <a:solidFill>
                  <a:srgbClr val="000000"/>
                </a:solidFill>
                <a:latin typeface="l."/>
                <a:ea typeface="나눔고딕" panose="020D0604000000000000" pitchFamily="50" charset="-127"/>
              </a:rPr>
              <a:t>출처</a:t>
            </a:r>
            <a:r>
              <a:rPr lang="en-US" altLang="ko-KR" sz="900" b="0" i="0" u="none" strike="noStrike" baseline="0" dirty="0">
                <a:solidFill>
                  <a:srgbClr val="000000"/>
                </a:solidFill>
                <a:latin typeface="l."/>
                <a:ea typeface="나눔고딕" panose="020D0604000000000000" pitchFamily="50" charset="-127"/>
              </a:rPr>
              <a:t>: </a:t>
            </a:r>
            <a:r>
              <a:rPr lang="en-US" altLang="ko-KR" sz="900" b="0" i="0" u="none" strike="noStrike" baseline="0" dirty="0" err="1">
                <a:solidFill>
                  <a:srgbClr val="000000"/>
                </a:solidFill>
                <a:latin typeface="Dinlig"/>
                <a:ea typeface="나눔고딕" panose="020D0604000000000000" pitchFamily="50" charset="-127"/>
              </a:rPr>
              <a:t>Simens</a:t>
            </a:r>
            <a:r>
              <a:rPr lang="ko-KR" altLang="en-US" sz="900" b="0" i="0" u="none" strike="noStrike" baseline="0" dirty="0">
                <a:solidFill>
                  <a:srgbClr val="000000"/>
                </a:solidFill>
                <a:latin typeface="l."/>
                <a:ea typeface="나눔고딕" panose="020D0604000000000000" pitchFamily="50" charset="-127"/>
              </a:rPr>
              <a:t>社</a:t>
            </a:r>
            <a:r>
              <a:rPr lang="en-US" altLang="ko-KR" sz="900" b="0" i="0" u="none" strike="noStrike" baseline="0" dirty="0">
                <a:solidFill>
                  <a:srgbClr val="000000"/>
                </a:solidFill>
                <a:latin typeface="l."/>
                <a:ea typeface="나눔고딕" panose="020D0604000000000000" pitchFamily="50" charset="-127"/>
              </a:rPr>
              <a:t>) </a:t>
            </a:r>
            <a:endParaRPr lang="ko-KR" altLang="en-US" sz="900" dirty="0">
              <a:ea typeface="나눔고딕" panose="020D0604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899C259-5981-46AC-8AD7-68702A9ECD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699" y="4196896"/>
            <a:ext cx="2405597" cy="13216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0E5067-0DB4-4D46-8C57-33F33D1CCBEC}"/>
              </a:ext>
            </a:extLst>
          </p:cNvPr>
          <p:cNvSpPr txBox="1"/>
          <p:nvPr/>
        </p:nvSpPr>
        <p:spPr>
          <a:xfrm>
            <a:off x="2723141" y="5518548"/>
            <a:ext cx="24055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b="0" i="0" u="none" strike="noStrike" baseline="0" dirty="0">
                <a:solidFill>
                  <a:srgbClr val="000000"/>
                </a:solidFill>
                <a:latin typeface="Dinlig"/>
                <a:ea typeface="나눔고딕" panose="020D0604000000000000" pitchFamily="50" charset="-127"/>
              </a:rPr>
              <a:t>3DEXPERIENCE </a:t>
            </a:r>
            <a:r>
              <a:rPr lang="ko-KR" altLang="en-US" sz="1050" b="0" i="0" u="none" strike="noStrike" baseline="0" dirty="0">
                <a:solidFill>
                  <a:srgbClr val="000000"/>
                </a:solidFill>
                <a:latin typeface="l."/>
                <a:ea typeface="나눔고딕" panose="020D0604000000000000" pitchFamily="50" charset="-127"/>
              </a:rPr>
              <a:t>플랫폼 </a:t>
            </a:r>
            <a:r>
              <a:rPr lang="ko-KR" altLang="en-US" sz="900" b="0" i="0" u="none" strike="noStrike" baseline="0" dirty="0">
                <a:solidFill>
                  <a:srgbClr val="000000"/>
                </a:solidFill>
                <a:latin typeface="l."/>
                <a:ea typeface="나눔고딕" panose="020D0604000000000000" pitchFamily="50" charset="-127"/>
              </a:rPr>
              <a:t>솔루션</a:t>
            </a:r>
            <a:r>
              <a:rPr lang="ko-KR" altLang="en-US" sz="1050" b="0" i="0" u="none" strike="noStrike" baseline="0" dirty="0">
                <a:solidFill>
                  <a:srgbClr val="000000"/>
                </a:solidFill>
                <a:latin typeface="l."/>
                <a:ea typeface="나눔고딕" panose="020D0604000000000000" pitchFamily="50" charset="-127"/>
              </a:rPr>
              <a:t> </a:t>
            </a:r>
            <a:r>
              <a:rPr lang="en-US" altLang="ko-KR" sz="1050" b="0" i="0" u="none" strike="noStrike" baseline="0" dirty="0">
                <a:solidFill>
                  <a:srgbClr val="000000"/>
                </a:solidFill>
                <a:latin typeface="Dinlig"/>
                <a:ea typeface="나눔고딕" panose="020D0604000000000000" pitchFamily="50" charset="-127"/>
              </a:rPr>
              <a:t>CATIA </a:t>
            </a:r>
            <a:r>
              <a:rPr lang="en-US" altLang="ko-KR" sz="1050" b="0" i="0" u="none" strike="noStrike" baseline="0" dirty="0">
                <a:solidFill>
                  <a:srgbClr val="000000"/>
                </a:solidFill>
                <a:latin typeface="l."/>
                <a:ea typeface="나눔고딕" panose="020D0604000000000000" pitchFamily="50" charset="-127"/>
              </a:rPr>
              <a:t>(</a:t>
            </a:r>
            <a:r>
              <a:rPr lang="ko-KR" altLang="en-US" sz="1050" b="0" i="0" u="none" strike="noStrike" baseline="0" dirty="0">
                <a:solidFill>
                  <a:srgbClr val="000000"/>
                </a:solidFill>
                <a:latin typeface="l."/>
                <a:ea typeface="나눔고딕" panose="020D0604000000000000" pitchFamily="50" charset="-127"/>
              </a:rPr>
              <a:t>출처</a:t>
            </a:r>
            <a:r>
              <a:rPr lang="en-US" altLang="ko-KR" sz="1050" b="0" i="0" u="none" strike="noStrike" baseline="0" dirty="0">
                <a:solidFill>
                  <a:srgbClr val="000000"/>
                </a:solidFill>
                <a:latin typeface="l."/>
                <a:ea typeface="나눔고딕" panose="020D0604000000000000" pitchFamily="50" charset="-127"/>
              </a:rPr>
              <a:t>: </a:t>
            </a:r>
            <a:r>
              <a:rPr lang="ko-KR" altLang="en-US" sz="1050" b="0" i="0" u="none" strike="noStrike" baseline="0" dirty="0">
                <a:solidFill>
                  <a:srgbClr val="000000"/>
                </a:solidFill>
                <a:latin typeface="l."/>
                <a:ea typeface="나눔고딕" panose="020D0604000000000000" pitchFamily="50" charset="-127"/>
              </a:rPr>
              <a:t>다쏘시스템社</a:t>
            </a:r>
            <a:r>
              <a:rPr lang="en-US" altLang="ko-KR" sz="1050" b="0" i="0" u="none" strike="noStrike" baseline="0" dirty="0">
                <a:solidFill>
                  <a:srgbClr val="000000"/>
                </a:solidFill>
                <a:latin typeface="l."/>
                <a:ea typeface="나눔고딕" panose="020D0604000000000000" pitchFamily="50" charset="-127"/>
              </a:rPr>
              <a:t>) </a:t>
            </a:r>
            <a:endParaRPr lang="ko-KR" altLang="en-US" sz="1050" dirty="0">
              <a:ea typeface="나눔고딕" panose="020D0604000000000000" pitchFamily="50" charset="-127"/>
            </a:endParaRPr>
          </a:p>
        </p:txBody>
      </p:sp>
      <p:pic>
        <p:nvPicPr>
          <p:cNvPr id="16" name="Picture 2" descr="ABB Digital Twinì ëí ì´ë¯¸ì§ ê²ìê²°ê³¼">
            <a:extLst>
              <a:ext uri="{FF2B5EF4-FFF2-40B4-BE49-F238E27FC236}">
                <a16:creationId xmlns:a16="http://schemas.microsoft.com/office/drawing/2014/main" id="{2F279695-627A-422E-A683-D7F103778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13" y="2636912"/>
            <a:ext cx="2405597" cy="127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igital Twin opportunityì ëí ì´ë¯¸ì§ ê²ìê²°ê³¼">
            <a:extLst>
              <a:ext uri="{FF2B5EF4-FFF2-40B4-BE49-F238E27FC236}">
                <a16:creationId xmlns:a16="http://schemas.microsoft.com/office/drawing/2014/main" id="{2C77A743-04BF-48F5-B1C3-887DABCEC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8325" y="2654420"/>
            <a:ext cx="2405597" cy="12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DE701D6-3370-44C3-A86B-72A01FBBF83E}"/>
              </a:ext>
            </a:extLst>
          </p:cNvPr>
          <p:cNvSpPr txBox="1"/>
          <p:nvPr/>
        </p:nvSpPr>
        <p:spPr>
          <a:xfrm>
            <a:off x="2028245" y="3908864"/>
            <a:ext cx="144016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0" i="0" dirty="0">
                <a:solidFill>
                  <a:srgbClr val="18181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b="0" i="0" dirty="0">
                <a:solidFill>
                  <a:srgbClr val="18181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: GE </a:t>
            </a:r>
            <a:r>
              <a:rPr lang="ko-KR" altLang="en-US" sz="1000" b="0" i="0" dirty="0">
                <a:solidFill>
                  <a:srgbClr val="18181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시뮬레이션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4ABD24-B123-42B5-9288-38FB34620F7D}"/>
              </a:ext>
            </a:extLst>
          </p:cNvPr>
          <p:cNvSpPr txBox="1"/>
          <p:nvPr/>
        </p:nvSpPr>
        <p:spPr>
          <a:xfrm>
            <a:off x="5456201" y="1701189"/>
            <a:ext cx="6543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ko-KR" sz="1400" dirty="0" err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RockwonIT</a:t>
            </a:r>
            <a:r>
              <a:rPr lang="en-US" altLang="ko-KR" sz="1400" dirty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Global</a:t>
            </a:r>
            <a:r>
              <a:rPr lang="ko-KR" altLang="en-US" sz="1400" dirty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</a:t>
            </a:r>
            <a:r>
              <a:rPr lang="en-US" altLang="ko-KR" sz="1400" dirty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아래의 </a:t>
            </a:r>
            <a:r>
              <a:rPr lang="en-US" altLang="ko-KR" sz="1400" dirty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1400" dirty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세종 스마트시티</a:t>
            </a:r>
            <a:r>
              <a:rPr lang="en-US" altLang="ko-KR" sz="1400" dirty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＂</a:t>
            </a:r>
            <a:r>
              <a:rPr lang="ko-KR" altLang="en-US" sz="1400" dirty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모델처럼</a:t>
            </a:r>
            <a:r>
              <a:rPr lang="en-US" altLang="ko-KR" sz="1400" dirty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b="1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정보를 수집</a:t>
            </a:r>
            <a:r>
              <a:rPr lang="en-US" altLang="ko-KR" sz="1600" b="1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600" b="1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 프로세스를 분석하며 이를 기반으로</a:t>
            </a:r>
            <a:r>
              <a:rPr lang="en-US" altLang="ko-KR" sz="1600" b="1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시뮬레이션을 구현하는 방법을 사용함</a:t>
            </a:r>
            <a:r>
              <a:rPr lang="en-US" altLang="ko-KR" sz="1600" b="1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400" b="1" dirty="0">
              <a:solidFill>
                <a:schemeClr val="accent5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FE5195-D40D-4680-AB83-EF2673057E1D}"/>
              </a:ext>
            </a:extLst>
          </p:cNvPr>
          <p:cNvSpPr txBox="1"/>
          <p:nvPr/>
        </p:nvSpPr>
        <p:spPr>
          <a:xfrm>
            <a:off x="136680" y="768718"/>
            <a:ext cx="118078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200" b="1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 트윈의 핵심요소는 실제 객체에 대응하는 디지털 모델이므로</a:t>
            </a:r>
            <a:r>
              <a:rPr lang="en-US" altLang="ko-KR" sz="1200" b="1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 트윈 분야의 경쟁력을 좌우하는 중요한 요인 중 하나는 </a:t>
            </a:r>
            <a:r>
              <a:rPr lang="ko-KR" altLang="en-US" sz="2000" b="1" i="0" u="none" strike="noStrike" baseline="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목적에 맞는 모델을 어떻게 잘 만들 수 있는지에 대한 능력 보유 여부임 </a:t>
            </a:r>
            <a:endParaRPr lang="ko-KR" altLang="en-US" sz="2400" b="1" i="0" u="none" strike="noStrike" baseline="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293810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A354A6D8-47FD-48FA-A261-336395D48A03}"/>
              </a:ext>
            </a:extLst>
          </p:cNvPr>
          <p:cNvSpPr/>
          <p:nvPr/>
        </p:nvSpPr>
        <p:spPr>
          <a:xfrm>
            <a:off x="212170" y="5625816"/>
            <a:ext cx="1176987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2" indent="-285732" defTabSz="914341" latinLnBrk="1">
              <a:buFont typeface="Wingdings" panose="05000000000000000000" pitchFamily="2" charset="2"/>
              <a:buChar char="§"/>
              <a:defRPr/>
            </a:pPr>
            <a:r>
              <a:rPr lang="ko-KR" altLang="en-US" sz="14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수 많은 </a:t>
            </a:r>
            <a:r>
              <a:rPr lang="en-US" altLang="ko-KR" sz="14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CCTV</a:t>
            </a:r>
            <a:r>
              <a:rPr lang="ko-KR" altLang="en-US" sz="14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화면 구조에서 탈피한 </a:t>
            </a:r>
            <a:r>
              <a:rPr lang="ko-KR" altLang="en-US" sz="14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하나의 전체화면</a:t>
            </a:r>
            <a:r>
              <a:rPr lang="ko-KR" altLang="en-US" sz="14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을 통한 </a:t>
            </a:r>
            <a:r>
              <a:rPr lang="ko-KR" altLang="en-US" sz="1400" b="1" dirty="0" err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직관성</a:t>
            </a:r>
            <a:r>
              <a:rPr lang="ko-KR" altLang="en-US" sz="14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증대 및 실사와 동일한 화면 </a:t>
            </a:r>
            <a:r>
              <a:rPr lang="en-US" altLang="ko-KR" sz="14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4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운영자 측면의 사용</a:t>
            </a:r>
            <a:r>
              <a:rPr lang="en-US" altLang="ko-KR" sz="14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편리성 증대</a:t>
            </a:r>
            <a:r>
              <a:rPr lang="en-US" altLang="ko-KR" sz="14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285732" indent="-285732" defTabSz="914341" latinLnBrk="1">
              <a:buFont typeface="Wingdings" panose="05000000000000000000" pitchFamily="2" charset="2"/>
              <a:buChar char="§"/>
              <a:defRPr/>
            </a:pPr>
            <a:r>
              <a:rPr lang="ko-KR" altLang="en-US" sz="14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기존 </a:t>
            </a:r>
            <a:r>
              <a:rPr lang="en-US" altLang="ko-KR" sz="14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FMS (facility management System)</a:t>
            </a:r>
            <a:r>
              <a:rPr lang="ko-KR" altLang="en-US" sz="14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과의 연동을 통한 </a:t>
            </a:r>
            <a:r>
              <a:rPr lang="ko-KR" altLang="en-US" sz="14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단일 통합 </a:t>
            </a:r>
            <a:r>
              <a:rPr lang="en-US" altLang="ko-KR" sz="14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View </a:t>
            </a:r>
            <a:r>
              <a:rPr lang="ko-KR" altLang="en-US" sz="14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제공</a:t>
            </a:r>
            <a:endParaRPr lang="en-US" altLang="ko-KR" sz="1400" b="1" dirty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32" indent="-285732" defTabSz="914341" latinLnBrk="1">
              <a:buFont typeface="Wingdings" panose="05000000000000000000" pitchFamily="2" charset="2"/>
              <a:buChar char="§"/>
              <a:defRPr/>
            </a:pPr>
            <a:r>
              <a:rPr lang="ko-KR" altLang="en-US" sz="14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하나의 화면을 통한 전체 시스템 관리를 통한 </a:t>
            </a:r>
            <a:r>
              <a:rPr lang="ko-KR" altLang="en-US" sz="14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운영자의 장애 파악 시간 단축 </a:t>
            </a:r>
            <a:r>
              <a:rPr lang="en-US" altLang="ko-KR" sz="12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(MTTR, Mean-time-to-Repair)</a:t>
            </a:r>
          </a:p>
          <a:p>
            <a:pPr marL="285732" indent="-285732" defTabSz="914341" latinLnBrk="1">
              <a:buFont typeface="Wingdings" panose="05000000000000000000" pitchFamily="2" charset="2"/>
              <a:buChar char="§"/>
              <a:defRPr/>
            </a:pPr>
            <a:r>
              <a:rPr lang="en-US" altLang="ko-KR" sz="14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Time Rewinder </a:t>
            </a:r>
            <a:r>
              <a:rPr lang="ko-KR" altLang="en-US" sz="14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기능 </a:t>
            </a:r>
            <a:r>
              <a:rPr lang="en-US" altLang="ko-KR" sz="14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4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특정 시간 및 특정 날짜의 작업 현황 및 사업장</a:t>
            </a:r>
            <a:r>
              <a:rPr lang="en-US" altLang="ko-KR" sz="14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전체의 가동 상황을 확인 할 수 있도록 지원</a:t>
            </a:r>
            <a:r>
              <a:rPr lang="en-US" altLang="ko-KR" sz="14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14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을 통한 시스템 안정성 확보</a:t>
            </a:r>
            <a:endParaRPr lang="en-US" altLang="ko-KR" sz="140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BC8F207C-73DE-4A94-A252-0B35A8B21701}"/>
              </a:ext>
            </a:extLst>
          </p:cNvPr>
          <p:cNvSpPr/>
          <p:nvPr/>
        </p:nvSpPr>
        <p:spPr>
          <a:xfrm>
            <a:off x="981977" y="700469"/>
            <a:ext cx="1237127" cy="412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41" latinLnBrk="1">
              <a:lnSpc>
                <a:spcPts val="3000"/>
              </a:lnSpc>
              <a:defRPr/>
            </a:pPr>
            <a:r>
              <a:rPr lang="en-US" altLang="ko-KR" sz="110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Silo View</a:t>
            </a:r>
            <a:endParaRPr lang="ko-KR" altLang="en-US" sz="1100" dirty="0">
              <a:ln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B002EC4F-9B39-41B4-A525-7C6999FC167E}"/>
              </a:ext>
            </a:extLst>
          </p:cNvPr>
          <p:cNvSpPr/>
          <p:nvPr/>
        </p:nvSpPr>
        <p:spPr>
          <a:xfrm>
            <a:off x="821525" y="5004481"/>
            <a:ext cx="1564656" cy="412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41" latinLnBrk="1">
              <a:lnSpc>
                <a:spcPts val="3000"/>
              </a:lnSpc>
              <a:defRPr/>
            </a:pPr>
            <a:r>
              <a:rPr lang="en-US" altLang="ko-KR" sz="110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Holistic View</a:t>
            </a:r>
            <a:endParaRPr lang="ko-KR" altLang="en-US" sz="1100" dirty="0">
              <a:ln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D556CB3F-A749-46C9-BD24-90AD9C20F05B}"/>
              </a:ext>
            </a:extLst>
          </p:cNvPr>
          <p:cNvSpPr/>
          <p:nvPr/>
        </p:nvSpPr>
        <p:spPr>
          <a:xfrm>
            <a:off x="3326833" y="700470"/>
            <a:ext cx="2449219" cy="412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41" latinLnBrk="1">
              <a:lnSpc>
                <a:spcPts val="3000"/>
              </a:lnSpc>
              <a:defRPr/>
            </a:pPr>
            <a:r>
              <a:rPr lang="en-US" altLang="ko-KR" sz="110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Rewind of multiple CCTV camera</a:t>
            </a:r>
            <a:endParaRPr lang="ko-KR" altLang="en-US" sz="1100" dirty="0">
              <a:ln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14A69E7D-58D8-47CC-8C7E-0C6AABCA3BCD}"/>
              </a:ext>
            </a:extLst>
          </p:cNvPr>
          <p:cNvSpPr/>
          <p:nvPr/>
        </p:nvSpPr>
        <p:spPr>
          <a:xfrm>
            <a:off x="3415986" y="5022705"/>
            <a:ext cx="2290839" cy="412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41" latinLnBrk="1">
              <a:lnSpc>
                <a:spcPts val="3000"/>
              </a:lnSpc>
              <a:defRPr/>
            </a:pPr>
            <a:r>
              <a:rPr lang="en-US" altLang="ko-KR" sz="110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Rewind of single pan of glass</a:t>
            </a:r>
            <a:endParaRPr lang="ko-KR" altLang="en-US" sz="1100" dirty="0">
              <a:ln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64FF43F0-A807-4679-9741-AA54B19A8170}"/>
              </a:ext>
            </a:extLst>
          </p:cNvPr>
          <p:cNvSpPr/>
          <p:nvPr/>
        </p:nvSpPr>
        <p:spPr>
          <a:xfrm>
            <a:off x="6785411" y="700470"/>
            <a:ext cx="1590599" cy="412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41" latinLnBrk="1">
              <a:lnSpc>
                <a:spcPts val="3000"/>
              </a:lnSpc>
              <a:defRPr/>
            </a:pPr>
            <a:r>
              <a:rPr lang="en-US" altLang="ko-KR" sz="110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Manual based Alarm</a:t>
            </a:r>
            <a:endParaRPr lang="ko-KR" altLang="en-US" sz="1100" dirty="0">
              <a:ln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74A5FC50-D4CB-4452-AB95-BDC2AC046F60}"/>
              </a:ext>
            </a:extLst>
          </p:cNvPr>
          <p:cNvSpPr/>
          <p:nvPr/>
        </p:nvSpPr>
        <p:spPr>
          <a:xfrm>
            <a:off x="6485179" y="5022705"/>
            <a:ext cx="2156428" cy="412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41" latinLnBrk="1">
              <a:lnSpc>
                <a:spcPts val="3000"/>
              </a:lnSpc>
              <a:defRPr/>
            </a:pPr>
            <a:r>
              <a:rPr lang="en-US" altLang="ko-KR" sz="110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Intuitive &amp; Visualized  Alarm</a:t>
            </a:r>
            <a:endParaRPr lang="ko-KR" altLang="en-US" sz="1100" dirty="0">
              <a:ln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4CBC1D08-5275-4DF2-9758-EBFED9F47921}"/>
              </a:ext>
            </a:extLst>
          </p:cNvPr>
          <p:cNvSpPr/>
          <p:nvPr/>
        </p:nvSpPr>
        <p:spPr>
          <a:xfrm>
            <a:off x="9508155" y="700470"/>
            <a:ext cx="2083479" cy="412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41" latinLnBrk="1">
              <a:lnSpc>
                <a:spcPts val="3000"/>
              </a:lnSpc>
              <a:defRPr/>
            </a:pPr>
            <a:r>
              <a:rPr lang="en-US" altLang="ko-KR" sz="110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In &amp; Out based Geofencing</a:t>
            </a:r>
            <a:endParaRPr lang="ko-KR" altLang="en-US" sz="1100" dirty="0">
              <a:ln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2A050AD3-93F0-4DF2-AF66-C94A1F375BEC}"/>
              </a:ext>
            </a:extLst>
          </p:cNvPr>
          <p:cNvSpPr/>
          <p:nvPr/>
        </p:nvSpPr>
        <p:spPr>
          <a:xfrm>
            <a:off x="9311682" y="5014048"/>
            <a:ext cx="2500041" cy="412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41" latinLnBrk="1">
              <a:lnSpc>
                <a:spcPts val="3000"/>
              </a:lnSpc>
              <a:defRPr/>
            </a:pPr>
            <a:r>
              <a:rPr lang="en-US" altLang="ko-KR" sz="110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Integrated and Virtual Geofencing </a:t>
            </a:r>
            <a:endParaRPr lang="ko-KR" altLang="en-US" sz="1100" dirty="0">
              <a:ln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9" name="오른쪽 화살표 30">
            <a:extLst>
              <a:ext uri="{FF2B5EF4-FFF2-40B4-BE49-F238E27FC236}">
                <a16:creationId xmlns:a16="http://schemas.microsoft.com/office/drawing/2014/main" id="{8CF5345F-4DCD-46FC-AAE1-54B85E452336}"/>
              </a:ext>
            </a:extLst>
          </p:cNvPr>
          <p:cNvSpPr/>
          <p:nvPr/>
        </p:nvSpPr>
        <p:spPr>
          <a:xfrm rot="5400000">
            <a:off x="1423667" y="2853071"/>
            <a:ext cx="336040" cy="447076"/>
          </a:xfrm>
          <a:prstGeom prst="rightArrow">
            <a:avLst/>
          </a:prstGeom>
          <a:solidFill>
            <a:srgbClr val="FFFF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 latinLnBrk="1">
              <a:defRPr/>
            </a:pPr>
            <a:endParaRPr lang="ko-KR" altLang="en-US" sz="110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0" name="오른쪽 화살표 31">
            <a:extLst>
              <a:ext uri="{FF2B5EF4-FFF2-40B4-BE49-F238E27FC236}">
                <a16:creationId xmlns:a16="http://schemas.microsoft.com/office/drawing/2014/main" id="{35A17B35-5B6E-412F-AC21-72552D6FE13C}"/>
              </a:ext>
            </a:extLst>
          </p:cNvPr>
          <p:cNvSpPr/>
          <p:nvPr/>
        </p:nvSpPr>
        <p:spPr>
          <a:xfrm rot="5400000">
            <a:off x="4298859" y="2854055"/>
            <a:ext cx="336040" cy="447076"/>
          </a:xfrm>
          <a:prstGeom prst="rightArrow">
            <a:avLst/>
          </a:prstGeom>
          <a:solidFill>
            <a:srgbClr val="FFFF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 latinLnBrk="1">
              <a:defRPr/>
            </a:pPr>
            <a:endParaRPr lang="ko-KR" altLang="en-US" sz="110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1" name="오른쪽 화살표 32">
            <a:extLst>
              <a:ext uri="{FF2B5EF4-FFF2-40B4-BE49-F238E27FC236}">
                <a16:creationId xmlns:a16="http://schemas.microsoft.com/office/drawing/2014/main" id="{A3F0DBCD-F757-44BA-81AD-49D18D9E0496}"/>
              </a:ext>
            </a:extLst>
          </p:cNvPr>
          <p:cNvSpPr/>
          <p:nvPr/>
        </p:nvSpPr>
        <p:spPr>
          <a:xfrm rot="5400000">
            <a:off x="7412691" y="2845485"/>
            <a:ext cx="336040" cy="447076"/>
          </a:xfrm>
          <a:prstGeom prst="rightArrow">
            <a:avLst/>
          </a:prstGeom>
          <a:solidFill>
            <a:srgbClr val="FFFF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 latinLnBrk="1">
              <a:defRPr/>
            </a:pPr>
            <a:endParaRPr lang="ko-KR" altLang="en-US" sz="110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2" name="오른쪽 화살표 33">
            <a:extLst>
              <a:ext uri="{FF2B5EF4-FFF2-40B4-BE49-F238E27FC236}">
                <a16:creationId xmlns:a16="http://schemas.microsoft.com/office/drawing/2014/main" id="{A553581C-5364-4C89-B732-9DCAD42BBEF9}"/>
              </a:ext>
            </a:extLst>
          </p:cNvPr>
          <p:cNvSpPr/>
          <p:nvPr/>
        </p:nvSpPr>
        <p:spPr>
          <a:xfrm rot="5400000">
            <a:off x="10433105" y="2848751"/>
            <a:ext cx="336040" cy="447076"/>
          </a:xfrm>
          <a:prstGeom prst="rightArrow">
            <a:avLst/>
          </a:prstGeom>
          <a:solidFill>
            <a:srgbClr val="FFFF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 latinLnBrk="1">
              <a:defRPr/>
            </a:pPr>
            <a:endParaRPr lang="ko-KR" altLang="en-US" sz="110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C661348F-6DAB-4454-BD54-ACC4449B97AD}"/>
              </a:ext>
            </a:extLst>
          </p:cNvPr>
          <p:cNvSpPr/>
          <p:nvPr/>
        </p:nvSpPr>
        <p:spPr>
          <a:xfrm>
            <a:off x="104774" y="83910"/>
            <a:ext cx="6591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1" latinLnBrk="1">
              <a:defRPr/>
            </a:pPr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Case Study </a:t>
            </a:r>
            <a:r>
              <a:rPr lang="en-US" altLang="ko-KR" sz="24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- </a:t>
            </a:r>
            <a:r>
              <a:rPr lang="ko-KR" altLang="en-US" sz="24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 업무 적용 현황 </a:t>
            </a:r>
            <a:r>
              <a:rPr lang="en-US" altLang="ko-KR" sz="24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(2)</a:t>
            </a:r>
            <a:endParaRPr lang="ko-KR" altLang="en-US" sz="3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46" name="Picture 8" descr="King Abdullah Portì ëí ì´ë¯¸ì§ ê²ìê²°ê³¼">
            <a:extLst>
              <a:ext uri="{FF2B5EF4-FFF2-40B4-BE49-F238E27FC236}">
                <a16:creationId xmlns:a16="http://schemas.microsoft.com/office/drawing/2014/main" id="{04257055-4DD0-4BCD-95CA-FC20ECECD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880" y="1120680"/>
            <a:ext cx="2803056" cy="16995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그룹 46">
            <a:extLst>
              <a:ext uri="{FF2B5EF4-FFF2-40B4-BE49-F238E27FC236}">
                <a16:creationId xmlns:a16="http://schemas.microsoft.com/office/drawing/2014/main" id="{4FD39665-32DB-43F8-960D-FA7C277A1321}"/>
              </a:ext>
            </a:extLst>
          </p:cNvPr>
          <p:cNvGrpSpPr/>
          <p:nvPr/>
        </p:nvGrpSpPr>
        <p:grpSpPr>
          <a:xfrm>
            <a:off x="3160603" y="1120680"/>
            <a:ext cx="2797151" cy="1699555"/>
            <a:chOff x="365978" y="4200977"/>
            <a:chExt cx="4005275" cy="241946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270E5B8E-2621-4478-85EB-5B9844A8620E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978" y="4200977"/>
              <a:ext cx="4005275" cy="24194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FCC2956D-60FD-4D68-91FA-FDCEB3ADC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978" y="4744054"/>
              <a:ext cx="663152" cy="663152"/>
            </a:xfrm>
            <a:prstGeom prst="rect">
              <a:avLst/>
            </a:prstGeom>
            <a:ln w="28575">
              <a:solidFill>
                <a:srgbClr val="FF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56295BE8-04BE-4087-9373-71031DF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341" y="4744054"/>
              <a:ext cx="663152" cy="663152"/>
            </a:xfrm>
            <a:prstGeom prst="rect">
              <a:avLst/>
            </a:prstGeom>
            <a:ln w="28575">
              <a:solidFill>
                <a:srgbClr val="FF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B36E564A-AD2F-45A4-B5D1-CE2A7AF70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978" y="5946514"/>
              <a:ext cx="663152" cy="663152"/>
            </a:xfrm>
            <a:prstGeom prst="rect">
              <a:avLst/>
            </a:prstGeom>
            <a:ln w="28575">
              <a:solidFill>
                <a:srgbClr val="FF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0036C8DC-0E45-413D-A6E7-24CF7600F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7542" y="5946514"/>
              <a:ext cx="663152" cy="663152"/>
            </a:xfrm>
            <a:prstGeom prst="rect">
              <a:avLst/>
            </a:prstGeom>
            <a:ln w="28575">
              <a:solidFill>
                <a:srgbClr val="FF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</p:pic>
      </p:grpSp>
      <p:pic>
        <p:nvPicPr>
          <p:cNvPr id="53" name="Picture 12" descr="Related image">
            <a:extLst>
              <a:ext uri="{FF2B5EF4-FFF2-40B4-BE49-F238E27FC236}">
                <a16:creationId xmlns:a16="http://schemas.microsoft.com/office/drawing/2014/main" id="{4F44CEEE-8B97-4930-B153-976BE9398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7483" y="1112336"/>
            <a:ext cx="2840685" cy="170789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FD151C2C-717B-4164-B538-3F91620C4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9551" y="1103107"/>
            <a:ext cx="2840685" cy="171722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6" descr="Jebel Ali Port Terminal 3ì ëí ì´ë¯¸ì§ ê²ìê²°ê³¼">
            <a:extLst>
              <a:ext uri="{FF2B5EF4-FFF2-40B4-BE49-F238E27FC236}">
                <a16:creationId xmlns:a16="http://schemas.microsoft.com/office/drawing/2014/main" id="{F9468A59-CCD6-421C-9288-183FFE2B3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883" y="3320391"/>
            <a:ext cx="2813317" cy="174805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그룹 55">
            <a:extLst>
              <a:ext uri="{FF2B5EF4-FFF2-40B4-BE49-F238E27FC236}">
                <a16:creationId xmlns:a16="http://schemas.microsoft.com/office/drawing/2014/main" id="{B96CD7E6-95A0-4A47-B5B5-02856BF3DEB3}"/>
              </a:ext>
            </a:extLst>
          </p:cNvPr>
          <p:cNvGrpSpPr/>
          <p:nvPr/>
        </p:nvGrpSpPr>
        <p:grpSpPr>
          <a:xfrm>
            <a:off x="3160605" y="3319120"/>
            <a:ext cx="2797151" cy="1766064"/>
            <a:chOff x="5224619" y="4198273"/>
            <a:chExt cx="4005274" cy="244944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3612BB62-49CA-4448-B787-3B0CA2CA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4619" y="4198273"/>
              <a:ext cx="4005274" cy="2411393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689FF01B-C903-448C-98C3-C6D648476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8637" y="5322797"/>
              <a:ext cx="1324923" cy="1324923"/>
            </a:xfrm>
            <a:prstGeom prst="rect">
              <a:avLst/>
            </a:prstGeom>
            <a:ln w="38100">
              <a:solidFill>
                <a:srgbClr val="FFFF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</p:pic>
      </p:grpSp>
      <p:pic>
        <p:nvPicPr>
          <p:cNvPr id="59" name="그림 58">
            <a:extLst>
              <a:ext uri="{FF2B5EF4-FFF2-40B4-BE49-F238E27FC236}">
                <a16:creationId xmlns:a16="http://schemas.microsoft.com/office/drawing/2014/main" id="{9C8D9F68-3E3A-458D-AD6E-B555FF37A7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1360" y="3318886"/>
            <a:ext cx="2840685" cy="1768693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FCC13C85-CC36-45A3-95F4-6138DF7FBA0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947" y="3320391"/>
            <a:ext cx="2857221" cy="1767187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5" name="그룹 64">
            <a:extLst>
              <a:ext uri="{FF2B5EF4-FFF2-40B4-BE49-F238E27FC236}">
                <a16:creationId xmlns:a16="http://schemas.microsoft.com/office/drawing/2014/main" id="{2E548AB7-1129-428A-A667-24D9F66E1ED8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66" name="자유형 28">
              <a:extLst>
                <a:ext uri="{FF2B5EF4-FFF2-40B4-BE49-F238E27FC236}">
                  <a16:creationId xmlns:a16="http://schemas.microsoft.com/office/drawing/2014/main" id="{54843F85-DB5A-4E26-A7C5-29FC106FF8BE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703E120A-F3FA-4327-BA3C-E77996577A9C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8" name="평행 사변형 67">
              <a:extLst>
                <a:ext uri="{FF2B5EF4-FFF2-40B4-BE49-F238E27FC236}">
                  <a16:creationId xmlns:a16="http://schemas.microsoft.com/office/drawing/2014/main" id="{0189061B-5DF0-4ACD-9CF0-8E17C0DDB7AD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9" name="평행 사변형 68">
              <a:extLst>
                <a:ext uri="{FF2B5EF4-FFF2-40B4-BE49-F238E27FC236}">
                  <a16:creationId xmlns:a16="http://schemas.microsoft.com/office/drawing/2014/main" id="{D1C66F2F-DDA5-426C-B9BD-EC49C0BDD5F1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43" name="Picture 4" descr="DP Worldì ëí ì´ë¯¸ì§ ê²ìê²°ê³¼">
            <a:extLst>
              <a:ext uri="{FF2B5EF4-FFF2-40B4-BE49-F238E27FC236}">
                <a16:creationId xmlns:a16="http://schemas.microsoft.com/office/drawing/2014/main" id="{CC2A78B4-AB9E-4558-8906-231684C9A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5982" y="87292"/>
            <a:ext cx="1263928" cy="44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463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>
            <a:extLst>
              <a:ext uri="{FF2B5EF4-FFF2-40B4-BE49-F238E27FC236}">
                <a16:creationId xmlns:a16="http://schemas.microsoft.com/office/drawing/2014/main" id="{5F266A0C-2A93-4247-B34F-F78E9A136247}"/>
              </a:ext>
            </a:extLst>
          </p:cNvPr>
          <p:cNvSpPr/>
          <p:nvPr/>
        </p:nvSpPr>
        <p:spPr>
          <a:xfrm flipV="1">
            <a:off x="499217" y="898434"/>
            <a:ext cx="886387" cy="6095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 latinLnBrk="1">
              <a:defRPr/>
            </a:pPr>
            <a:endParaRPr lang="ko-KR" altLang="en-US" sz="240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00CEDB-1A6B-409C-8E39-D343B5A408EA}"/>
              </a:ext>
            </a:extLst>
          </p:cNvPr>
          <p:cNvSpPr txBox="1"/>
          <p:nvPr/>
        </p:nvSpPr>
        <p:spPr>
          <a:xfrm>
            <a:off x="433873" y="941967"/>
            <a:ext cx="101707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1" latinLnBrk="1">
              <a:defRPr/>
            </a:pPr>
            <a:r>
              <a:rPr lang="en-US" altLang="ko-KR" sz="1067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Case Study</a:t>
            </a:r>
            <a:endParaRPr lang="ko-KR" altLang="en-US" sz="1067" dirty="0">
              <a:ln>
                <a:solidFill>
                  <a:prstClr val="black">
                    <a:alpha val="0"/>
                  </a:prstClr>
                </a:solidFill>
              </a:ln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5F405B-C80B-4801-AC97-745DF4571C52}"/>
              </a:ext>
            </a:extLst>
          </p:cNvPr>
          <p:cNvSpPr txBox="1"/>
          <p:nvPr/>
        </p:nvSpPr>
        <p:spPr>
          <a:xfrm>
            <a:off x="373950" y="1134461"/>
            <a:ext cx="631705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41" latinLnBrk="1">
              <a:defRPr/>
            </a:pPr>
            <a:r>
              <a:rPr lang="pt-BR" altLang="ko-KR" sz="2880" b="1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Dubai DP World Jebel Ali Terminal 3</a:t>
            </a:r>
            <a:endParaRPr lang="ko-KR" altLang="en-US" sz="2880" b="1" dirty="0">
              <a:ln>
                <a:solidFill>
                  <a:prstClr val="black">
                    <a:alpha val="0"/>
                  </a:prstClr>
                </a:solidFill>
              </a:ln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DE6BE1-0141-4523-AE97-C4502F292180}"/>
              </a:ext>
            </a:extLst>
          </p:cNvPr>
          <p:cNvSpPr txBox="1"/>
          <p:nvPr/>
        </p:nvSpPr>
        <p:spPr>
          <a:xfrm>
            <a:off x="373948" y="1676122"/>
            <a:ext cx="11557515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1" latinLnBrk="1">
              <a:defRPr/>
            </a:pPr>
            <a:r>
              <a:rPr lang="en-US" altLang="ko-KR" sz="120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Jebel Ali Terminal 3 has deployed ROKWON</a:t>
            </a:r>
            <a:r>
              <a:rPr lang="ko-KR" altLang="en-US" sz="120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IT solution and increased operational efficiency </a:t>
            </a:r>
            <a:r>
              <a:rPr lang="en-US" altLang="ko-KR" sz="1320" b="1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from 26 TEU*/hr/crane to 43 TEU/hr/crane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F966E0-8375-4B2C-B5C1-71FE844C8E3F}"/>
              </a:ext>
            </a:extLst>
          </p:cNvPr>
          <p:cNvSpPr txBox="1"/>
          <p:nvPr/>
        </p:nvSpPr>
        <p:spPr>
          <a:xfrm>
            <a:off x="298994" y="2050146"/>
            <a:ext cx="1835759" cy="95397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defTabSz="914341" latinLnBrk="1">
              <a:defRPr/>
            </a:pPr>
            <a:r>
              <a:rPr lang="en-US" altLang="ko-KR" sz="5599" b="1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65%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703154D1-2E3D-4C7E-A36E-351F209195FC}"/>
              </a:ext>
            </a:extLst>
          </p:cNvPr>
          <p:cNvSpPr/>
          <p:nvPr/>
        </p:nvSpPr>
        <p:spPr>
          <a:xfrm>
            <a:off x="1999724" y="2527199"/>
            <a:ext cx="2440092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41" latinLnBrk="1">
              <a:defRPr/>
            </a:pPr>
            <a:r>
              <a:rPr lang="en-US" altLang="ko-KR" sz="1867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Productivity Increase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C701E1-374F-436F-9E09-E3CF7417C591}"/>
              </a:ext>
            </a:extLst>
          </p:cNvPr>
          <p:cNvSpPr txBox="1"/>
          <p:nvPr/>
        </p:nvSpPr>
        <p:spPr>
          <a:xfrm>
            <a:off x="544863" y="6444405"/>
            <a:ext cx="22669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41" latinLnBrk="1">
              <a:defRPr/>
            </a:pPr>
            <a:r>
              <a:rPr lang="en-US" altLang="ko-KR" sz="1000" i="1" dirty="0">
                <a:ln>
                  <a:solidFill>
                    <a:prstClr val="black"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* TEU: Twenty-foot Equivalent Unit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4C46A97-4FB4-414C-9C3F-23F4A27ADD84}"/>
              </a:ext>
            </a:extLst>
          </p:cNvPr>
          <p:cNvSpPr/>
          <p:nvPr/>
        </p:nvSpPr>
        <p:spPr>
          <a:xfrm>
            <a:off x="6355230" y="5550437"/>
            <a:ext cx="5615791" cy="1116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1" latinLnBrk="1">
              <a:defRPr/>
            </a:pPr>
            <a:r>
              <a:rPr lang="ko-KR" altLang="ko-KR" sz="951" b="1" dirty="0" err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선석생산성</a:t>
            </a:r>
            <a:r>
              <a:rPr lang="en-US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1</a:t>
            </a:r>
            <a:r>
              <a:rPr lang="ko-KR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위를 차지한 국가는 아랍에미리트</a:t>
            </a:r>
            <a:r>
              <a:rPr lang="en-US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(UAE)</a:t>
            </a:r>
            <a:r>
              <a:rPr lang="ko-KR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다</a:t>
            </a:r>
            <a:r>
              <a:rPr lang="en-US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 </a:t>
            </a:r>
            <a:r>
              <a:rPr lang="ko-KR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시간당 평균</a:t>
            </a:r>
            <a:r>
              <a:rPr lang="en-US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110.5</a:t>
            </a:r>
            <a:r>
              <a:rPr lang="ko-KR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회로</a:t>
            </a:r>
            <a:r>
              <a:rPr lang="en-US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2</a:t>
            </a:r>
            <a:r>
              <a:rPr lang="ko-KR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년 연속 선두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를 사수했다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 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오만이 시간당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100.5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회로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2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위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중국이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89.1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회로 우리나라에 이어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4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위를 각각 차지했다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 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중국의 </a:t>
            </a:r>
            <a:r>
              <a:rPr lang="ko-KR" altLang="ko-KR" sz="951" dirty="0" err="1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선석생산성은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지난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2015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년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2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위에서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2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년 연속 한 계단씩 미끄러지는 하향 곡선을 그리고 있다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</a:t>
            </a:r>
            <a:b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</a:br>
            <a:b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</a:br>
            <a:r>
              <a:rPr lang="ko-KR" altLang="ko-KR" sz="951" dirty="0" err="1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항만별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분석에서도 마찬가지로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UAE</a:t>
            </a:r>
            <a:r>
              <a:rPr lang="ko-KR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의 </a:t>
            </a:r>
            <a:r>
              <a:rPr lang="ko-KR" altLang="ko-KR" sz="951" b="1" dirty="0" err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제벨알리</a:t>
            </a:r>
            <a:r>
              <a:rPr lang="en-US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(Jebel Ali)</a:t>
            </a:r>
            <a:r>
              <a:rPr lang="ko-KR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항이</a:t>
            </a:r>
            <a:r>
              <a:rPr lang="en-US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117.5</a:t>
            </a:r>
            <a:r>
              <a:rPr lang="ko-KR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회를 기록하며</a:t>
            </a:r>
            <a:r>
              <a:rPr lang="en-US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4</a:t>
            </a:r>
            <a:r>
              <a:rPr lang="ko-KR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년 연속</a:t>
            </a:r>
            <a:r>
              <a:rPr lang="en-US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1</a:t>
            </a:r>
            <a:r>
              <a:rPr lang="ko-KR" altLang="ko-KR" sz="951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위</a:t>
            </a:r>
            <a:r>
              <a:rPr lang="ko-KR" altLang="ko-KR" sz="951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에 올랐다</a:t>
            </a:r>
            <a:r>
              <a:rPr lang="en-US" altLang="ko-KR" sz="951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 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1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년 전에 비해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1.8% 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감소했음에도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2016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년보다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8.4%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나 증가하며 시간당 평균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115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회를 기록한 중국 양산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상하이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항을 근소한 차로 앞질렀다</a:t>
            </a:r>
            <a:r>
              <a:rPr lang="en-US" altLang="ko-KR" sz="95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</a:t>
            </a:r>
            <a:endParaRPr lang="ko-KR" altLang="en-US" sz="951" dirty="0">
              <a:solidFill>
                <a:schemeClr val="accent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39866D96-180B-4B0C-8C3A-0125A8228A02}"/>
              </a:ext>
            </a:extLst>
          </p:cNvPr>
          <p:cNvSpPr/>
          <p:nvPr/>
        </p:nvSpPr>
        <p:spPr>
          <a:xfrm>
            <a:off x="109140" y="84452"/>
            <a:ext cx="83976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1" latinLnBrk="1">
              <a:defRPr/>
            </a:pPr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Case Study </a:t>
            </a:r>
            <a:r>
              <a:rPr lang="en-US" altLang="ko-KR" sz="240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- </a:t>
            </a:r>
            <a:r>
              <a:rPr lang="ko-KR" altLang="en-US" sz="240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 업무 적용 현황 </a:t>
            </a:r>
            <a:r>
              <a:rPr lang="en-US" altLang="ko-KR" sz="240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(1)</a:t>
            </a:r>
            <a:endParaRPr lang="ko-KR" altLang="en-US" sz="3200" b="1" dirty="0">
              <a:solidFill>
                <a:schemeClr val="accent6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8682AF9C-6845-46A2-9D5E-24A3CD07E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949" y="2994943"/>
            <a:ext cx="5821755" cy="283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352B363D-0265-4319-8C2A-C05A326B924F}"/>
              </a:ext>
            </a:extLst>
          </p:cNvPr>
          <p:cNvGrpSpPr/>
          <p:nvPr/>
        </p:nvGrpSpPr>
        <p:grpSpPr>
          <a:xfrm>
            <a:off x="6355230" y="2046447"/>
            <a:ext cx="5574925" cy="3440151"/>
            <a:chOff x="10707703" y="2162476"/>
            <a:chExt cx="5574925" cy="3072002"/>
          </a:xfrm>
        </p:grpSpPr>
        <p:pic>
          <p:nvPicPr>
            <p:cNvPr id="33" name="그림 32" descr="http://www.ksg.co.kr/upload/bbs/2018/IMG20180510095301974541.jpg">
              <a:extLst>
                <a:ext uri="{FF2B5EF4-FFF2-40B4-BE49-F238E27FC236}">
                  <a16:creationId xmlns:a16="http://schemas.microsoft.com/office/drawing/2014/main" id="{23D56DAF-B5FF-425F-80A3-C179EB5A6B1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7703" y="2162476"/>
              <a:ext cx="5574925" cy="30720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87EBF1AE-BA05-47F6-ADA7-A0DD638463BA}"/>
                </a:ext>
              </a:extLst>
            </p:cNvPr>
            <p:cNvSpPr/>
            <p:nvPr/>
          </p:nvSpPr>
          <p:spPr>
            <a:xfrm>
              <a:off x="10822137" y="2409474"/>
              <a:ext cx="4546948" cy="16910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41" latinLnBrk="1">
                <a:defRPr/>
              </a:pPr>
              <a:endParaRPr lang="ko-KR" altLang="en-US" sz="1800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D539AEB3-C8D6-4998-A94A-9704FDCADCE4}"/>
                </a:ext>
              </a:extLst>
            </p:cNvPr>
            <p:cNvSpPr/>
            <p:nvPr/>
          </p:nvSpPr>
          <p:spPr>
            <a:xfrm>
              <a:off x="10822137" y="3524190"/>
              <a:ext cx="3820438" cy="11909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41" latinLnBrk="1">
                <a:defRPr/>
              </a:pPr>
              <a:endParaRPr lang="ko-KR" altLang="en-US" sz="1800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41B56B50-58EF-42EB-8DAD-7831262BCBE5}"/>
                </a:ext>
              </a:extLst>
            </p:cNvPr>
            <p:cNvSpPr/>
            <p:nvPr/>
          </p:nvSpPr>
          <p:spPr>
            <a:xfrm>
              <a:off x="10822137" y="4588903"/>
              <a:ext cx="3569918" cy="27567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41" latinLnBrk="1">
                <a:defRPr/>
              </a:pPr>
              <a:endParaRPr lang="ko-KR" altLang="en-US" sz="1800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ED1F1F8-CE44-49B8-990E-78F1AC11BFAB}"/>
              </a:ext>
            </a:extLst>
          </p:cNvPr>
          <p:cNvSpPr txBox="1"/>
          <p:nvPr/>
        </p:nvSpPr>
        <p:spPr>
          <a:xfrm>
            <a:off x="544864" y="5840976"/>
            <a:ext cx="3552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1" latinLnBrk="1">
              <a:lnSpc>
                <a:spcPct val="80000"/>
              </a:lnSpc>
              <a:defRPr/>
            </a:pPr>
            <a:r>
              <a:rPr lang="en-US" altLang="ko-KR" sz="1000" i="1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01. Control Room by ROKWONIT GLOBAL</a:t>
            </a: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08A49E46-71D1-4DB6-B9A6-84AC9A33D12C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38" name="자유형 28">
              <a:extLst>
                <a:ext uri="{FF2B5EF4-FFF2-40B4-BE49-F238E27FC236}">
                  <a16:creationId xmlns:a16="http://schemas.microsoft.com/office/drawing/2014/main" id="{73E290F4-EF0B-4619-AEB9-B65515496F4D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C37A397C-3A9D-4FF6-BBA0-B89B92E170DF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0" name="평행 사변형 39">
              <a:extLst>
                <a:ext uri="{FF2B5EF4-FFF2-40B4-BE49-F238E27FC236}">
                  <a16:creationId xmlns:a16="http://schemas.microsoft.com/office/drawing/2014/main" id="{399F076B-0842-4D73-B0FD-C241BE86020A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1" name="평행 사변형 40">
              <a:extLst>
                <a:ext uri="{FF2B5EF4-FFF2-40B4-BE49-F238E27FC236}">
                  <a16:creationId xmlns:a16="http://schemas.microsoft.com/office/drawing/2014/main" id="{2D8A0737-EFD0-42FF-9185-2CFC67A6F54B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28" name="Picture 4" descr="DP Worldì ëí ì´ë¯¸ì§ ê²ìê²°ê³¼">
            <a:extLst>
              <a:ext uri="{FF2B5EF4-FFF2-40B4-BE49-F238E27FC236}">
                <a16:creationId xmlns:a16="http://schemas.microsoft.com/office/drawing/2014/main" id="{61A7579C-5E0D-42B7-862C-08E95249C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5982" y="87292"/>
            <a:ext cx="1263928" cy="44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655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649F2AAC-FD6B-490A-842F-A2CEBBB0A7B9}"/>
              </a:ext>
            </a:extLst>
          </p:cNvPr>
          <p:cNvGrpSpPr/>
          <p:nvPr/>
        </p:nvGrpSpPr>
        <p:grpSpPr>
          <a:xfrm>
            <a:off x="716114" y="974786"/>
            <a:ext cx="10787425" cy="5667554"/>
            <a:chOff x="1282567" y="1181365"/>
            <a:chExt cx="7605204" cy="4165864"/>
          </a:xfrm>
        </p:grpSpPr>
        <p:sp>
          <p:nvSpPr>
            <p:cNvPr id="2" name="양쪽 모서리가 둥근 사각형 133">
              <a:extLst>
                <a:ext uri="{FF2B5EF4-FFF2-40B4-BE49-F238E27FC236}">
                  <a16:creationId xmlns:a16="http://schemas.microsoft.com/office/drawing/2014/main" id="{D1EF877D-0BAE-481F-A636-6E1F621758C5}"/>
                </a:ext>
              </a:extLst>
            </p:cNvPr>
            <p:cNvSpPr/>
            <p:nvPr/>
          </p:nvSpPr>
          <p:spPr>
            <a:xfrm>
              <a:off x="1282568" y="1181365"/>
              <a:ext cx="7605203" cy="480561"/>
            </a:xfrm>
            <a:prstGeom prst="round2Same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50000" rtlCol="0" anchor="ctr"/>
            <a:lstStyle/>
            <a:p>
              <a:pPr lvl="0" algn="ctr"/>
              <a:r>
                <a:rPr lang="ko-KR" altLang="en-US" sz="1833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국내</a:t>
              </a:r>
              <a:r>
                <a:rPr lang="en-US" altLang="ko-KR" sz="1833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833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외 대규모 </a:t>
              </a:r>
              <a:r>
                <a:rPr lang="en-US" altLang="ko-KR" sz="1833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 </a:t>
              </a:r>
              <a:r>
                <a:rPr lang="ko-KR" altLang="en-US" sz="1833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통합관제 </a:t>
              </a:r>
              <a:r>
                <a:rPr lang="ko-KR" altLang="en-US" sz="1833" dirty="0">
                  <a:ln>
                    <a:solidFill>
                      <a:prstClr val="white">
                        <a:lumMod val="65000"/>
                        <a:alpha val="0"/>
                      </a:prstClr>
                    </a:solidFill>
                  </a:ln>
                  <a:solidFill>
                    <a:srgbClr val="66F0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구축 실적 및 인증 보유</a:t>
              </a:r>
            </a:p>
          </p:txBody>
        </p:sp>
        <p:sp>
          <p:nvSpPr>
            <p:cNvPr id="3" name="양쪽 모서리가 둥근 사각형 134">
              <a:extLst>
                <a:ext uri="{FF2B5EF4-FFF2-40B4-BE49-F238E27FC236}">
                  <a16:creationId xmlns:a16="http://schemas.microsoft.com/office/drawing/2014/main" id="{F5A08CFF-A573-4FD8-AA24-970DC5F45D6F}"/>
                </a:ext>
              </a:extLst>
            </p:cNvPr>
            <p:cNvSpPr/>
            <p:nvPr/>
          </p:nvSpPr>
          <p:spPr>
            <a:xfrm>
              <a:off x="1282567" y="1536849"/>
              <a:ext cx="7605204" cy="3810380"/>
            </a:xfrm>
            <a:prstGeom prst="round2SameRect">
              <a:avLst>
                <a:gd name="adj1" fmla="val 2219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1778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44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8E504C6C-B63D-4F7F-B744-C41A394FAFE5}"/>
                </a:ext>
              </a:extLst>
            </p:cNvPr>
            <p:cNvGrpSpPr/>
            <p:nvPr/>
          </p:nvGrpSpPr>
          <p:grpSpPr>
            <a:xfrm>
              <a:off x="4546925" y="1660531"/>
              <a:ext cx="4063979" cy="1371739"/>
              <a:chOff x="5070691" y="2480915"/>
              <a:chExt cx="4876775" cy="1646088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33E2B3-A04C-42DC-ADEF-8AEEC20D8583}"/>
                  </a:ext>
                </a:extLst>
              </p:cNvPr>
              <p:cNvSpPr txBox="1"/>
              <p:nvPr/>
            </p:nvSpPr>
            <p:spPr>
              <a:xfrm>
                <a:off x="5296064" y="2851081"/>
                <a:ext cx="4651402" cy="12759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52130" indent="-152130">
                  <a:spcAft>
                    <a:spcPts val="250"/>
                  </a:spcAft>
                  <a:buFont typeface="Arial" panose="020B0604020202020204" pitchFamily="34" charset="0"/>
                  <a:buChar char="•"/>
                </a:pP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축구장 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70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개 면적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, 1.86Km 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항만 길이</a:t>
                </a:r>
              </a:p>
              <a:p>
                <a:pPr marL="152130" indent="-152130">
                  <a:spcAft>
                    <a:spcPts val="250"/>
                  </a:spcAft>
                  <a:buFont typeface="Arial" panose="020B0604020202020204" pitchFamily="34" charset="0"/>
                  <a:buChar char="•"/>
                </a:pP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150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대 이상의 크레인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, 400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대 이상의 트럭</a:t>
                </a:r>
              </a:p>
              <a:p>
                <a:pPr marL="152130" indent="-152130">
                  <a:spcAft>
                    <a:spcPts val="250"/>
                  </a:spcAft>
                  <a:buFont typeface="Arial" panose="020B0604020202020204" pitchFamily="34" charset="0"/>
                  <a:buChar char="•"/>
                </a:pP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산업용 </a:t>
                </a:r>
                <a:r>
                  <a:rPr lang="en-US" altLang="ko-KR" sz="140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IoT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단말 연동 기술 확보</a:t>
                </a:r>
              </a:p>
              <a:p>
                <a:pPr marL="152130" indent="-152130">
                  <a:spcAft>
                    <a:spcPts val="250"/>
                  </a:spcAft>
                  <a:buFont typeface="Arial" panose="020B0604020202020204" pitchFamily="34" charset="0"/>
                  <a:buChar char="•"/>
                </a:pP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천개의 이상의 </a:t>
                </a:r>
                <a:r>
                  <a:rPr lang="en-US" altLang="ko-KR" sz="140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IoT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단말 제어</a:t>
                </a:r>
              </a:p>
              <a:p>
                <a:pPr marL="152130" indent="-152130">
                  <a:spcAft>
                    <a:spcPts val="250"/>
                  </a:spcAft>
                  <a:buFont typeface="Arial" panose="020B0604020202020204" pitchFamily="34" charset="0"/>
                  <a:buChar char="•"/>
                </a:pP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2016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년 준공 완료 후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, 4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년 이상의 완벽한 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3D 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통합관제에 대한 단말 연동 및 안정성 확보</a:t>
                </a:r>
              </a:p>
            </p:txBody>
          </p:sp>
          <p:grpSp>
            <p:nvGrpSpPr>
              <p:cNvPr id="6" name="그룹 5">
                <a:extLst>
                  <a:ext uri="{FF2B5EF4-FFF2-40B4-BE49-F238E27FC236}">
                    <a16:creationId xmlns:a16="http://schemas.microsoft.com/office/drawing/2014/main" id="{83C4CFC7-61FD-4D01-B290-0D62E6B5074A}"/>
                  </a:ext>
                </a:extLst>
              </p:cNvPr>
              <p:cNvGrpSpPr/>
              <p:nvPr/>
            </p:nvGrpSpPr>
            <p:grpSpPr>
              <a:xfrm>
                <a:off x="5070691" y="2480915"/>
                <a:ext cx="2279712" cy="203604"/>
                <a:chOff x="564990" y="2480915"/>
                <a:chExt cx="2279712" cy="203604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B2B7724-8A10-45BC-8288-55EE1E6B30CD}"/>
                    </a:ext>
                  </a:extLst>
                </p:cNvPr>
                <p:cNvSpPr txBox="1"/>
                <p:nvPr/>
              </p:nvSpPr>
              <p:spPr>
                <a:xfrm>
                  <a:off x="811991" y="2480915"/>
                  <a:ext cx="2032711" cy="203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altLang="ko-KR" sz="150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DP World, Jebel Ali T3 </a:t>
                  </a:r>
                  <a:r>
                    <a:rPr lang="ko-KR" altLang="en-US" sz="150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소개</a:t>
                  </a:r>
                </a:p>
              </p:txBody>
            </p:sp>
            <p:grpSp>
              <p:nvGrpSpPr>
                <p:cNvPr id="8" name="그룹 7">
                  <a:extLst>
                    <a:ext uri="{FF2B5EF4-FFF2-40B4-BE49-F238E27FC236}">
                      <a16:creationId xmlns:a16="http://schemas.microsoft.com/office/drawing/2014/main" id="{766ABF30-416D-455C-9416-BE0725383816}"/>
                    </a:ext>
                  </a:extLst>
                </p:cNvPr>
                <p:cNvGrpSpPr/>
                <p:nvPr/>
              </p:nvGrpSpPr>
              <p:grpSpPr>
                <a:xfrm>
                  <a:off x="564990" y="2569412"/>
                  <a:ext cx="163346" cy="100004"/>
                  <a:chOff x="3377414" y="5955434"/>
                  <a:chExt cx="131916" cy="80761"/>
                </a:xfrm>
              </p:grpSpPr>
              <p:sp>
                <p:nvSpPr>
                  <p:cNvPr id="9" name="타원 8">
                    <a:extLst>
                      <a:ext uri="{FF2B5EF4-FFF2-40B4-BE49-F238E27FC236}">
                        <a16:creationId xmlns:a16="http://schemas.microsoft.com/office/drawing/2014/main" id="{117FB5D2-CBD7-4396-B637-A2205F7B8376}"/>
                      </a:ext>
                    </a:extLst>
                  </p:cNvPr>
                  <p:cNvSpPr/>
                  <p:nvPr/>
                </p:nvSpPr>
                <p:spPr>
                  <a:xfrm>
                    <a:off x="3428569" y="5955434"/>
                    <a:ext cx="80761" cy="80761"/>
                  </a:xfrm>
                  <a:prstGeom prst="ellipse">
                    <a:avLst/>
                  </a:prstGeom>
                  <a:solidFill>
                    <a:srgbClr val="12298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67">
                      <a:solidFill>
                        <a:prstClr val="white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" name="타원 9">
                    <a:extLst>
                      <a:ext uri="{FF2B5EF4-FFF2-40B4-BE49-F238E27FC236}">
                        <a16:creationId xmlns:a16="http://schemas.microsoft.com/office/drawing/2014/main" id="{47B16E29-0510-4A46-9AD6-C90711F7FE36}"/>
                      </a:ext>
                    </a:extLst>
                  </p:cNvPr>
                  <p:cNvSpPr/>
                  <p:nvPr/>
                </p:nvSpPr>
                <p:spPr>
                  <a:xfrm>
                    <a:off x="3377414" y="5955434"/>
                    <a:ext cx="80761" cy="80761"/>
                  </a:xfrm>
                  <a:prstGeom prst="ellipse">
                    <a:avLst/>
                  </a:prstGeom>
                  <a:solidFill>
                    <a:srgbClr val="00ADEF">
                      <a:alpha val="78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67">
                      <a:solidFill>
                        <a:prstClr val="white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88A30149-93D1-4552-85CB-FDBA2F92A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347399" y="1421130"/>
              <a:ext cx="133992" cy="3840428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02A0723-D003-427B-98CB-8E7D759E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000" y="1687039"/>
              <a:ext cx="2937373" cy="351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88ADFDED-74D4-42F3-B295-35FFF5944623}"/>
                </a:ext>
              </a:extLst>
            </p:cNvPr>
            <p:cNvGrpSpPr/>
            <p:nvPr/>
          </p:nvGrpSpPr>
          <p:grpSpPr>
            <a:xfrm>
              <a:off x="4745521" y="3447142"/>
              <a:ext cx="3994328" cy="1749897"/>
              <a:chOff x="4598456" y="4136571"/>
              <a:chExt cx="4745569" cy="2099876"/>
            </a:xfrm>
          </p:grpSpPr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C4C8BEAC-04E3-4A22-8583-82AC6ABD354B}"/>
                  </a:ext>
                </a:extLst>
              </p:cNvPr>
              <p:cNvSpPr/>
              <p:nvPr/>
            </p:nvSpPr>
            <p:spPr>
              <a:xfrm>
                <a:off x="4603671" y="4136571"/>
                <a:ext cx="1519317" cy="2099876"/>
              </a:xfrm>
              <a:prstGeom prst="rect">
                <a:avLst/>
              </a:prstGeom>
              <a:solidFill>
                <a:srgbClr val="FBF6E1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ko-KR" altLang="en-US" sz="1167" spc="-42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B732507C-6699-4948-87E4-B1BB4CB35FC3}"/>
                  </a:ext>
                </a:extLst>
              </p:cNvPr>
              <p:cNvSpPr/>
              <p:nvPr/>
            </p:nvSpPr>
            <p:spPr>
              <a:xfrm>
                <a:off x="6212804" y="4136571"/>
                <a:ext cx="1519317" cy="20998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ko-KR" altLang="en-US" sz="1167" spc="-42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ADB870F7-E665-475F-A709-FDDDED1B2DDA}"/>
                  </a:ext>
                </a:extLst>
              </p:cNvPr>
              <p:cNvSpPr/>
              <p:nvPr/>
            </p:nvSpPr>
            <p:spPr>
              <a:xfrm>
                <a:off x="7824708" y="4136571"/>
                <a:ext cx="1519317" cy="20998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ko-KR" altLang="en-US" sz="1167" spc="-42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34461A95-1C31-4CE9-BDE7-B9E1F43228D5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8456" y="4168944"/>
                <a:ext cx="1516596" cy="1986490"/>
              </a:xfrm>
              <a:prstGeom prst="rect">
                <a:avLst/>
              </a:prstGeom>
              <a:effectLst>
                <a:softEdge rad="25400"/>
              </a:effectLst>
            </p:spPr>
          </p:pic>
          <p:pic>
            <p:nvPicPr>
              <p:cNvPr id="18" name="그림 17" descr="텍스트이(가) 표시된 사진&#10;&#10;높은 신뢰도로 생성된 설명">
                <a:extLst>
                  <a:ext uri="{FF2B5EF4-FFF2-40B4-BE49-F238E27FC236}">
                    <a16:creationId xmlns:a16="http://schemas.microsoft.com/office/drawing/2014/main" id="{EE8FA27D-501D-4711-9BB5-93971FF31F7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-60000">
                <a:off x="6263607" y="4168944"/>
                <a:ext cx="1405140" cy="1986490"/>
              </a:xfrm>
              <a:prstGeom prst="rect">
                <a:avLst/>
              </a:prstGeom>
              <a:effectLst/>
            </p:spPr>
          </p:pic>
          <p:pic>
            <p:nvPicPr>
              <p:cNvPr id="19" name="그림 18" descr="텍스트이(가) 표시된 사진&#10;&#10;매우 높은 신뢰도로 생성된 설명">
                <a:extLst>
                  <a:ext uri="{FF2B5EF4-FFF2-40B4-BE49-F238E27FC236}">
                    <a16:creationId xmlns:a16="http://schemas.microsoft.com/office/drawing/2014/main" id="{8F695695-03B9-444B-9717-40CDAA90B4DB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62188" y="4200525"/>
                <a:ext cx="1432371" cy="1964434"/>
              </a:xfrm>
              <a:prstGeom prst="rect">
                <a:avLst/>
              </a:prstGeom>
              <a:effectLst/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5E96D4-D477-4B1D-BF89-8B398CE4ED35}"/>
                </a:ext>
              </a:extLst>
            </p:cNvPr>
            <p:cNvSpPr txBox="1"/>
            <p:nvPr/>
          </p:nvSpPr>
          <p:spPr>
            <a:xfrm>
              <a:off x="1549270" y="4946321"/>
              <a:ext cx="1026156" cy="11311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76200" contourW="25400">
                <a:bevelT w="0"/>
                <a:contourClr>
                  <a:schemeClr val="bg1"/>
                </a:contourClr>
              </a:sp3d>
            </a:bodyPr>
            <a:lstStyle/>
            <a:p>
              <a:r>
                <a:rPr lang="en-US" altLang="ko-KR" sz="1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DP World, Jebel Ali, UAE</a:t>
              </a:r>
              <a:endParaRPr lang="ko-KR" altLang="en-US" sz="10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1C8DF091-B92A-4199-A7F1-02A52330AB3B}"/>
              </a:ext>
            </a:extLst>
          </p:cNvPr>
          <p:cNvSpPr/>
          <p:nvPr/>
        </p:nvSpPr>
        <p:spPr>
          <a:xfrm>
            <a:off x="122537" y="143859"/>
            <a:ext cx="1083381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/>
            <a:r>
              <a:rPr lang="ko-KR" altLang="en-US" sz="3200" b="1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검증된 </a:t>
            </a:r>
            <a:r>
              <a:rPr lang="en-US" altLang="ko-KR" sz="3200" b="1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3D Map </a:t>
            </a:r>
            <a:r>
              <a:rPr lang="ko-KR" altLang="en-US" sz="3200" b="1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엔진 적용으로 </a:t>
            </a:r>
            <a:r>
              <a:rPr lang="ko-KR" altLang="en-US" sz="3200" b="1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3A23C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가시성 극대화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E6C34DD0-2C3B-4927-BE82-FDB6F7383A6A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30" name="자유형 28">
              <a:extLst>
                <a:ext uri="{FF2B5EF4-FFF2-40B4-BE49-F238E27FC236}">
                  <a16:creationId xmlns:a16="http://schemas.microsoft.com/office/drawing/2014/main" id="{81AA62F9-78E2-4444-A2F0-88DA2DA29EB3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36750528-066C-4792-B2E2-F03D58CF3DEB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2" name="평행 사변형 31">
              <a:extLst>
                <a:ext uri="{FF2B5EF4-FFF2-40B4-BE49-F238E27FC236}">
                  <a16:creationId xmlns:a16="http://schemas.microsoft.com/office/drawing/2014/main" id="{D4C233A3-D906-45B1-905A-6D50FCD3EB2E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3" name="평행 사변형 32">
              <a:extLst>
                <a:ext uri="{FF2B5EF4-FFF2-40B4-BE49-F238E27FC236}">
                  <a16:creationId xmlns:a16="http://schemas.microsoft.com/office/drawing/2014/main" id="{A8B235FD-691E-418D-936F-050638616D57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28" name="Picture 4" descr="DP Worldì ëí ì´ë¯¸ì§ ê²ìê²°ê³¼">
            <a:extLst>
              <a:ext uri="{FF2B5EF4-FFF2-40B4-BE49-F238E27FC236}">
                <a16:creationId xmlns:a16="http://schemas.microsoft.com/office/drawing/2014/main" id="{C9DDB1FB-1786-4EA4-B693-B851705E4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5982" y="87292"/>
            <a:ext cx="1263928" cy="44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043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4683844" y="1716140"/>
            <a:ext cx="2942048" cy="820410"/>
            <a:chOff x="1299007" y="-1941994"/>
            <a:chExt cx="2942048" cy="820410"/>
          </a:xfrm>
        </p:grpSpPr>
        <p:grpSp>
          <p:nvGrpSpPr>
            <p:cNvPr id="3" name="그룹 2"/>
            <p:cNvGrpSpPr/>
            <p:nvPr/>
          </p:nvGrpSpPr>
          <p:grpSpPr>
            <a:xfrm rot="10800000">
              <a:off x="1299007" y="-1941994"/>
              <a:ext cx="2942048" cy="820410"/>
              <a:chOff x="1299007" y="-1941994"/>
              <a:chExt cx="2942048" cy="820410"/>
            </a:xfrm>
          </p:grpSpPr>
          <p:grpSp>
            <p:nvGrpSpPr>
              <p:cNvPr id="247" name="그룹 246">
                <a:extLst>
                  <a:ext uri="{FF2B5EF4-FFF2-40B4-BE49-F238E27FC236}">
                    <a16:creationId xmlns:a16="http://schemas.microsoft.com/office/drawing/2014/main" id="{BE882468-D4D4-41C1-8CE3-84D3A94F49DD}"/>
                  </a:ext>
                </a:extLst>
              </p:cNvPr>
              <p:cNvGrpSpPr/>
              <p:nvPr/>
            </p:nvGrpSpPr>
            <p:grpSpPr>
              <a:xfrm rot="10800000">
                <a:off x="1623992" y="-1745329"/>
                <a:ext cx="2617063" cy="412398"/>
                <a:chOff x="-10902450" y="4275695"/>
                <a:chExt cx="1929854" cy="187325"/>
              </a:xfrm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tx2">
                      <a:lumMod val="50000"/>
                    </a:schemeClr>
                  </a:gs>
                </a:gsLst>
                <a:lin ang="10800000" scaled="0"/>
              </a:gradFill>
            </p:grpSpPr>
            <p:sp>
              <p:nvSpPr>
                <p:cNvPr id="249" name="Rectangle 101">
                  <a:extLst>
                    <a:ext uri="{FF2B5EF4-FFF2-40B4-BE49-F238E27FC236}">
                      <a16:creationId xmlns:a16="http://schemas.microsoft.com/office/drawing/2014/main" id="{22305AEE-0756-49F0-9E4D-433CA8336F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0738635" y="4275695"/>
                  <a:ext cx="66675" cy="18732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0" name="Rectangle 102">
                  <a:extLst>
                    <a:ext uri="{FF2B5EF4-FFF2-40B4-BE49-F238E27FC236}">
                      <a16:creationId xmlns:a16="http://schemas.microsoft.com/office/drawing/2014/main" id="{9F3B0FE1-2DFF-4452-8A64-FD192779B4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0811998" y="4275695"/>
                  <a:ext cx="52388" cy="18732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1" name="Rectangle 103">
                  <a:extLst>
                    <a:ext uri="{FF2B5EF4-FFF2-40B4-BE49-F238E27FC236}">
                      <a16:creationId xmlns:a16="http://schemas.microsoft.com/office/drawing/2014/main" id="{4DA069C5-77F7-493F-A97C-0D41D47AF0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0862459" y="4275695"/>
                  <a:ext cx="33338" cy="18732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2" name="Rectangle 104">
                  <a:extLst>
                    <a:ext uri="{FF2B5EF4-FFF2-40B4-BE49-F238E27FC236}">
                      <a16:creationId xmlns:a16="http://schemas.microsoft.com/office/drawing/2014/main" id="{F61E0958-D83A-460D-8B70-1BE29651F9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0902450" y="4275695"/>
                  <a:ext cx="19050" cy="18732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3" name="Rectangle 101">
                  <a:extLst>
                    <a:ext uri="{FF2B5EF4-FFF2-40B4-BE49-F238E27FC236}">
                      <a16:creationId xmlns:a16="http://schemas.microsoft.com/office/drawing/2014/main" id="{98F9ADBC-5586-47A4-A95F-AAE7154E33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0649049" y="4275695"/>
                  <a:ext cx="1676453" cy="18732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48" name="자유형 247"/>
              <p:cNvSpPr/>
              <p:nvPr/>
            </p:nvSpPr>
            <p:spPr>
              <a:xfrm rot="16200000">
                <a:off x="1051116" y="-1694103"/>
                <a:ext cx="820410" cy="324627"/>
              </a:xfrm>
              <a:custGeom>
                <a:avLst/>
                <a:gdLst>
                  <a:gd name="connsiteX0" fmla="*/ 820410 w 820410"/>
                  <a:gd name="connsiteY0" fmla="*/ 324627 h 324627"/>
                  <a:gd name="connsiteX1" fmla="*/ 0 w 820410"/>
                  <a:gd name="connsiteY1" fmla="*/ 324627 h 324627"/>
                  <a:gd name="connsiteX2" fmla="*/ 24462 w 820410"/>
                  <a:gd name="connsiteY2" fmla="*/ 316030 h 324627"/>
                  <a:gd name="connsiteX3" fmla="*/ 398944 w 820410"/>
                  <a:gd name="connsiteY3" fmla="*/ 19922 h 324627"/>
                  <a:gd name="connsiteX4" fmla="*/ 410205 w 820410"/>
                  <a:gd name="connsiteY4" fmla="*/ 0 h 324627"/>
                  <a:gd name="connsiteX5" fmla="*/ 421466 w 820410"/>
                  <a:gd name="connsiteY5" fmla="*/ 19922 h 324627"/>
                  <a:gd name="connsiteX6" fmla="*/ 795948 w 820410"/>
                  <a:gd name="connsiteY6" fmla="*/ 316030 h 324627"/>
                  <a:gd name="connsiteX7" fmla="*/ 820410 w 820410"/>
                  <a:gd name="connsiteY7" fmla="*/ 324627 h 324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0410" h="324627">
                    <a:moveTo>
                      <a:pt x="820410" y="324627"/>
                    </a:moveTo>
                    <a:lnTo>
                      <a:pt x="0" y="324627"/>
                    </a:lnTo>
                    <a:lnTo>
                      <a:pt x="24462" y="316030"/>
                    </a:lnTo>
                    <a:cubicBezTo>
                      <a:pt x="177207" y="253995"/>
                      <a:pt x="307169" y="150362"/>
                      <a:pt x="398944" y="19922"/>
                    </a:cubicBezTo>
                    <a:lnTo>
                      <a:pt x="410205" y="0"/>
                    </a:lnTo>
                    <a:lnTo>
                      <a:pt x="421466" y="19922"/>
                    </a:lnTo>
                    <a:cubicBezTo>
                      <a:pt x="513241" y="150362"/>
                      <a:pt x="643203" y="253995"/>
                      <a:pt x="795948" y="316030"/>
                    </a:cubicBezTo>
                    <a:lnTo>
                      <a:pt x="820410" y="324627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246" name="직사각형 245">
              <a:extLst>
                <a:ext uri="{FF2B5EF4-FFF2-40B4-BE49-F238E27FC236}">
                  <a16:creationId xmlns:a16="http://schemas.microsoft.com/office/drawing/2014/main" id="{3A862ED8-A066-43FE-AC8B-86C9139C1B42}"/>
                </a:ext>
              </a:extLst>
            </p:cNvPr>
            <p:cNvSpPr/>
            <p:nvPr/>
          </p:nvSpPr>
          <p:spPr>
            <a:xfrm>
              <a:off x="2324122" y="-1651491"/>
              <a:ext cx="916918" cy="2215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 anchorCtr="0">
              <a:spAutoFit/>
            </a:bodyPr>
            <a:lstStyle/>
            <a:p>
              <a:pPr algn="r" latinLnBrk="0"/>
              <a:r>
                <a:rPr lang="ko-KR" altLang="en-US" sz="1440" b="1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제안</a:t>
              </a:r>
              <a:r>
                <a:rPr lang="en-US" altLang="ko-KR" sz="1440" b="1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440" b="1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시스템</a:t>
              </a:r>
            </a:p>
          </p:txBody>
        </p:sp>
      </p:grp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38F40CA-52A5-4DCE-BB90-E4B2B86EA939}"/>
              </a:ext>
            </a:extLst>
          </p:cNvPr>
          <p:cNvSpPr/>
          <p:nvPr/>
        </p:nvSpPr>
        <p:spPr>
          <a:xfrm>
            <a:off x="1" y="0"/>
            <a:ext cx="1761208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 latinLnBrk="1">
              <a:defRPr/>
            </a:pPr>
            <a:endParaRPr lang="ko-KR" altLang="en-US" sz="18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11659" y="3366029"/>
            <a:ext cx="5088667" cy="3205767"/>
            <a:chOff x="192932" y="3374452"/>
            <a:chExt cx="5088667" cy="3205767"/>
          </a:xfrm>
        </p:grpSpPr>
        <p:grpSp>
          <p:nvGrpSpPr>
            <p:cNvPr id="91" name="그룹 90"/>
            <p:cNvGrpSpPr/>
            <p:nvPr/>
          </p:nvGrpSpPr>
          <p:grpSpPr>
            <a:xfrm>
              <a:off x="192932" y="3374452"/>
              <a:ext cx="5088667" cy="3205767"/>
              <a:chOff x="-5823278" y="1760943"/>
              <a:chExt cx="5734050" cy="4791075"/>
            </a:xfrm>
          </p:grpSpPr>
          <p:pic>
            <p:nvPicPr>
              <p:cNvPr id="92" name="그림 91" descr="Intégration | Vaincre le chaos digital | Ethos Digital — le journal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-5823278" y="1760943"/>
                <a:ext cx="5734050" cy="4791075"/>
              </a:xfrm>
              <a:custGeom>
                <a:avLst/>
                <a:gdLst>
                  <a:gd name="connsiteX0" fmla="*/ 5734050 w 5734050"/>
                  <a:gd name="connsiteY0" fmla="*/ 4791075 h 4791075"/>
                  <a:gd name="connsiteX1" fmla="*/ 481359 w 5734050"/>
                  <a:gd name="connsiteY1" fmla="*/ 4791075 h 4791075"/>
                  <a:gd name="connsiteX2" fmla="*/ 0 w 5734050"/>
                  <a:gd name="connsiteY2" fmla="*/ 4309716 h 4791075"/>
                  <a:gd name="connsiteX3" fmla="*/ 0 w 5734050"/>
                  <a:gd name="connsiteY3" fmla="*/ 0 h 4791075"/>
                  <a:gd name="connsiteX4" fmla="*/ 5734050 w 5734050"/>
                  <a:gd name="connsiteY4" fmla="*/ 0 h 479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34050" h="4791075">
                    <a:moveTo>
                      <a:pt x="5734050" y="4791075"/>
                    </a:moveTo>
                    <a:lnTo>
                      <a:pt x="481359" y="4791075"/>
                    </a:lnTo>
                    <a:cubicBezTo>
                      <a:pt x="215512" y="4791075"/>
                      <a:pt x="0" y="4575563"/>
                      <a:pt x="0" y="4309716"/>
                    </a:cubicBezTo>
                    <a:lnTo>
                      <a:pt x="0" y="0"/>
                    </a:lnTo>
                    <a:lnTo>
                      <a:pt x="5734050" y="0"/>
                    </a:ln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3" name="한쪽 모서리가 둥근 사각형 92"/>
              <p:cNvSpPr/>
              <p:nvPr/>
            </p:nvSpPr>
            <p:spPr>
              <a:xfrm>
                <a:off x="-5823278" y="1760943"/>
                <a:ext cx="5734050" cy="4791075"/>
              </a:xfrm>
              <a:prstGeom prst="round1Rect">
                <a:avLst>
                  <a:gd name="adj" fmla="val 10047"/>
                </a:avLst>
              </a:prstGeom>
              <a:solidFill>
                <a:srgbClr val="002E3E">
                  <a:alpha val="8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94" name="Text Box 318">
              <a:extLst>
                <a:ext uri="{FF2B5EF4-FFF2-40B4-BE49-F238E27FC236}">
                  <a16:creationId xmlns:a16="http://schemas.microsoft.com/office/drawing/2014/main" id="{B1588A9C-0162-4B47-BC0D-580E5755D18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88719" y="3650428"/>
              <a:ext cx="4732462" cy="2799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0" indent="0" eaLnBrk="1" hangingPunct="1">
                <a:lnSpc>
                  <a:spcPct val="150000"/>
                </a:lnSpc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</a:pPr>
              <a:r>
                <a:rPr lang="ko-KR" altLang="en-US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실시간 </a:t>
              </a:r>
              <a:r>
                <a:rPr lang="en-US" altLang="ko-KR" sz="1140" b="0" kern="0" spc="-6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IoT</a:t>
              </a:r>
              <a:r>
                <a:rPr lang="en-US" altLang="ko-KR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데이터 위치</a:t>
              </a:r>
              <a:r>
                <a:rPr lang="en-US" altLang="ko-KR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정보의 취합 및 </a:t>
              </a:r>
              <a:r>
                <a:rPr lang="en-US" altLang="ko-KR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 </a:t>
              </a:r>
              <a:r>
                <a:rPr lang="ko-KR" altLang="en-US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시각화를 통한 운영자 가시성 제공</a:t>
              </a:r>
            </a:p>
            <a:p>
              <a:pPr marL="0" indent="0" eaLnBrk="1" hangingPunct="1">
                <a:lnSpc>
                  <a:spcPct val="150000"/>
                </a:lnSpc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</a:pPr>
              <a:r>
                <a:rPr lang="ko-KR" altLang="en-US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기존 운영시스템과 연동을 통한 통합적인 운영이 가능</a:t>
              </a:r>
            </a:p>
            <a:p>
              <a:pPr marL="0" indent="0" eaLnBrk="1" hangingPunct="1">
                <a:lnSpc>
                  <a:spcPct val="150000"/>
                </a:lnSpc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</a:pPr>
              <a:r>
                <a:rPr lang="ko-KR" altLang="en-US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표준화된 인터페이스와 프로그램 적용을 통한 향후 유지보수 편리성</a:t>
              </a:r>
            </a:p>
            <a:p>
              <a:pPr marL="0" indent="0" eaLnBrk="1" hangingPunct="1">
                <a:lnSpc>
                  <a:spcPct val="150000"/>
                </a:lnSpc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</a:pPr>
              <a:r>
                <a:rPr lang="en-US" altLang="ko-KR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1</a:t>
              </a:r>
              <a:r>
                <a:rPr lang="ko-KR" altLang="en-US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초 간격의 </a:t>
              </a:r>
              <a:r>
                <a:rPr lang="en-US" altLang="ko-KR" sz="1140" b="0" kern="0" spc="-6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IoT</a:t>
              </a:r>
              <a:r>
                <a:rPr lang="en-US" altLang="ko-KR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단말 업데이트타임을 통한 실시간 정보통합 및 시각화 엔진</a:t>
              </a:r>
            </a:p>
            <a:p>
              <a:pPr marL="0" indent="0" eaLnBrk="1" hangingPunct="1">
                <a:lnSpc>
                  <a:spcPct val="150000"/>
                </a:lnSpc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</a:pPr>
              <a:r>
                <a:rPr lang="ko-KR" altLang="en-US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다양한 업무 시나리오 </a:t>
              </a:r>
              <a:r>
                <a:rPr lang="en-US" altLang="ko-KR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(SOP)</a:t>
              </a:r>
              <a:r>
                <a:rPr lang="ko-KR" altLang="en-US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의 적용 및 시각화를 통한 운영 효율성 제공 </a:t>
              </a:r>
            </a:p>
            <a:p>
              <a:pPr marL="0" indent="0" eaLnBrk="1" hangingPunct="1">
                <a:lnSpc>
                  <a:spcPct val="150000"/>
                </a:lnSpc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</a:pPr>
              <a:r>
                <a:rPr lang="ko-KR" altLang="en-US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국내 뿐만 아니라 해외고객 </a:t>
              </a:r>
              <a:r>
                <a:rPr lang="en-US" altLang="ko-KR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site</a:t>
              </a:r>
              <a:r>
                <a:rPr lang="ko-KR" altLang="en-US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에 적용되어 운영되고 있는 다양한 사업 분야에서 검증된 </a:t>
              </a:r>
              <a:r>
                <a:rPr lang="en-US" altLang="ko-KR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 </a:t>
              </a:r>
              <a:r>
                <a:rPr lang="ko-KR" altLang="en-US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실시간 통합엔진 적용</a:t>
              </a:r>
            </a:p>
            <a:p>
              <a:pPr marL="0" indent="0" eaLnBrk="1" hangingPunct="1">
                <a:lnSpc>
                  <a:spcPct val="150000"/>
                </a:lnSpc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</a:pPr>
              <a:r>
                <a:rPr lang="ko-KR" altLang="en-US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기 구축된 </a:t>
              </a:r>
              <a:r>
                <a:rPr lang="en-US" altLang="ko-KR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 </a:t>
              </a:r>
              <a:r>
                <a:rPr lang="ko-KR" altLang="en-US" sz="114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기반 축적기술 적용 및 고객환경에 맞는 최적의 통합관리 시스템 구축 활용</a:t>
              </a:r>
            </a:p>
          </p:txBody>
        </p:sp>
        <p:grpSp>
          <p:nvGrpSpPr>
            <p:cNvPr id="95" name="그룹 94"/>
            <p:cNvGrpSpPr/>
            <p:nvPr/>
          </p:nvGrpSpPr>
          <p:grpSpPr>
            <a:xfrm>
              <a:off x="311241" y="3715139"/>
              <a:ext cx="125484" cy="2428505"/>
              <a:chOff x="330788" y="3652898"/>
              <a:chExt cx="125484" cy="2428505"/>
            </a:xfrm>
          </p:grpSpPr>
          <p:sp>
            <p:nvSpPr>
              <p:cNvPr id="96" name="Freeform 33">
                <a:extLst>
                  <a:ext uri="{FF2B5EF4-FFF2-40B4-BE49-F238E27FC236}">
                    <a16:creationId xmlns:a16="http://schemas.microsoft.com/office/drawing/2014/main" id="{99D7F0D6-C09E-4979-939D-07EEAC128F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788" y="3652898"/>
                <a:ext cx="125484" cy="143068"/>
              </a:xfrm>
              <a:custGeom>
                <a:avLst/>
                <a:gdLst>
                  <a:gd name="T0" fmla="*/ 220 w 440"/>
                  <a:gd name="T1" fmla="*/ 0 h 441"/>
                  <a:gd name="T2" fmla="*/ 0 w 440"/>
                  <a:gd name="T3" fmla="*/ 220 h 441"/>
                  <a:gd name="T4" fmla="*/ 220 w 440"/>
                  <a:gd name="T5" fmla="*/ 441 h 441"/>
                  <a:gd name="T6" fmla="*/ 440 w 440"/>
                  <a:gd name="T7" fmla="*/ 220 h 441"/>
                  <a:gd name="T8" fmla="*/ 220 w 440"/>
                  <a:gd name="T9" fmla="*/ 0 h 441"/>
                  <a:gd name="T10" fmla="*/ 200 w 440"/>
                  <a:gd name="T11" fmla="*/ 330 h 441"/>
                  <a:gd name="T12" fmla="*/ 93 w 440"/>
                  <a:gd name="T13" fmla="*/ 222 h 441"/>
                  <a:gd name="T14" fmla="*/ 120 w 440"/>
                  <a:gd name="T15" fmla="*/ 200 h 441"/>
                  <a:gd name="T16" fmla="*/ 182 w 440"/>
                  <a:gd name="T17" fmla="*/ 248 h 441"/>
                  <a:gd name="T18" fmla="*/ 341 w 440"/>
                  <a:gd name="T19" fmla="*/ 111 h 441"/>
                  <a:gd name="T20" fmla="*/ 347 w 440"/>
                  <a:gd name="T21" fmla="*/ 126 h 441"/>
                  <a:gd name="T22" fmla="*/ 200 w 440"/>
                  <a:gd name="T23" fmla="*/ 33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0" h="441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2"/>
                      <a:pt x="98" y="441"/>
                      <a:pt x="220" y="441"/>
                    </a:cubicBezTo>
                    <a:cubicBezTo>
                      <a:pt x="342" y="441"/>
                      <a:pt x="440" y="342"/>
                      <a:pt x="440" y="220"/>
                    </a:cubicBezTo>
                    <a:cubicBezTo>
                      <a:pt x="440" y="99"/>
                      <a:pt x="342" y="0"/>
                      <a:pt x="220" y="0"/>
                    </a:cubicBezTo>
                    <a:close/>
                    <a:moveTo>
                      <a:pt x="200" y="330"/>
                    </a:moveTo>
                    <a:cubicBezTo>
                      <a:pt x="93" y="222"/>
                      <a:pt x="93" y="222"/>
                      <a:pt x="93" y="222"/>
                    </a:cubicBezTo>
                    <a:cubicBezTo>
                      <a:pt x="120" y="200"/>
                      <a:pt x="120" y="200"/>
                      <a:pt x="120" y="200"/>
                    </a:cubicBezTo>
                    <a:cubicBezTo>
                      <a:pt x="182" y="248"/>
                      <a:pt x="182" y="248"/>
                      <a:pt x="182" y="248"/>
                    </a:cubicBezTo>
                    <a:cubicBezTo>
                      <a:pt x="207" y="218"/>
                      <a:pt x="263" y="158"/>
                      <a:pt x="341" y="111"/>
                    </a:cubicBezTo>
                    <a:cubicBezTo>
                      <a:pt x="347" y="126"/>
                      <a:pt x="347" y="126"/>
                      <a:pt x="347" y="126"/>
                    </a:cubicBezTo>
                    <a:cubicBezTo>
                      <a:pt x="276" y="191"/>
                      <a:pt x="218" y="283"/>
                      <a:pt x="200" y="33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wrap="none" anchor="ctr"/>
              <a:lstStyle/>
              <a:p>
                <a:pPr algn="ctr"/>
                <a:endParaRPr lang="ko-KR" altLang="en-US" sz="14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3">
                <a:extLst>
                  <a:ext uri="{FF2B5EF4-FFF2-40B4-BE49-F238E27FC236}">
                    <a16:creationId xmlns:a16="http://schemas.microsoft.com/office/drawing/2014/main" id="{797A87EF-CDAB-4D37-8F71-6FAB5DB1C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788" y="3995587"/>
                <a:ext cx="125484" cy="143068"/>
              </a:xfrm>
              <a:custGeom>
                <a:avLst/>
                <a:gdLst>
                  <a:gd name="T0" fmla="*/ 220 w 440"/>
                  <a:gd name="T1" fmla="*/ 0 h 441"/>
                  <a:gd name="T2" fmla="*/ 0 w 440"/>
                  <a:gd name="T3" fmla="*/ 220 h 441"/>
                  <a:gd name="T4" fmla="*/ 220 w 440"/>
                  <a:gd name="T5" fmla="*/ 441 h 441"/>
                  <a:gd name="T6" fmla="*/ 440 w 440"/>
                  <a:gd name="T7" fmla="*/ 220 h 441"/>
                  <a:gd name="T8" fmla="*/ 220 w 440"/>
                  <a:gd name="T9" fmla="*/ 0 h 441"/>
                  <a:gd name="T10" fmla="*/ 200 w 440"/>
                  <a:gd name="T11" fmla="*/ 330 h 441"/>
                  <a:gd name="T12" fmla="*/ 93 w 440"/>
                  <a:gd name="T13" fmla="*/ 222 h 441"/>
                  <a:gd name="T14" fmla="*/ 120 w 440"/>
                  <a:gd name="T15" fmla="*/ 200 h 441"/>
                  <a:gd name="T16" fmla="*/ 182 w 440"/>
                  <a:gd name="T17" fmla="*/ 248 h 441"/>
                  <a:gd name="T18" fmla="*/ 341 w 440"/>
                  <a:gd name="T19" fmla="*/ 111 h 441"/>
                  <a:gd name="T20" fmla="*/ 347 w 440"/>
                  <a:gd name="T21" fmla="*/ 126 h 441"/>
                  <a:gd name="T22" fmla="*/ 200 w 440"/>
                  <a:gd name="T23" fmla="*/ 33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0" h="441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2"/>
                      <a:pt x="98" y="441"/>
                      <a:pt x="220" y="441"/>
                    </a:cubicBezTo>
                    <a:cubicBezTo>
                      <a:pt x="342" y="441"/>
                      <a:pt x="440" y="342"/>
                      <a:pt x="440" y="220"/>
                    </a:cubicBezTo>
                    <a:cubicBezTo>
                      <a:pt x="440" y="99"/>
                      <a:pt x="342" y="0"/>
                      <a:pt x="220" y="0"/>
                    </a:cubicBezTo>
                    <a:close/>
                    <a:moveTo>
                      <a:pt x="200" y="330"/>
                    </a:moveTo>
                    <a:cubicBezTo>
                      <a:pt x="93" y="222"/>
                      <a:pt x="93" y="222"/>
                      <a:pt x="93" y="222"/>
                    </a:cubicBezTo>
                    <a:cubicBezTo>
                      <a:pt x="120" y="200"/>
                      <a:pt x="120" y="200"/>
                      <a:pt x="120" y="200"/>
                    </a:cubicBezTo>
                    <a:cubicBezTo>
                      <a:pt x="182" y="248"/>
                      <a:pt x="182" y="248"/>
                      <a:pt x="182" y="248"/>
                    </a:cubicBezTo>
                    <a:cubicBezTo>
                      <a:pt x="207" y="218"/>
                      <a:pt x="263" y="158"/>
                      <a:pt x="341" y="111"/>
                    </a:cubicBezTo>
                    <a:cubicBezTo>
                      <a:pt x="347" y="126"/>
                      <a:pt x="347" y="126"/>
                      <a:pt x="347" y="126"/>
                    </a:cubicBezTo>
                    <a:cubicBezTo>
                      <a:pt x="276" y="191"/>
                      <a:pt x="218" y="283"/>
                      <a:pt x="200" y="33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wrap="none" anchor="ctr"/>
              <a:lstStyle/>
              <a:p>
                <a:pPr algn="ctr"/>
                <a:endParaRPr lang="ko-KR" altLang="en-US" sz="14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3">
                <a:extLst>
                  <a:ext uri="{FF2B5EF4-FFF2-40B4-BE49-F238E27FC236}">
                    <a16:creationId xmlns:a16="http://schemas.microsoft.com/office/drawing/2014/main" id="{0C12396B-8629-42E8-AB91-FBED03DAE3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788" y="4324854"/>
                <a:ext cx="125484" cy="143068"/>
              </a:xfrm>
              <a:custGeom>
                <a:avLst/>
                <a:gdLst>
                  <a:gd name="T0" fmla="*/ 220 w 440"/>
                  <a:gd name="T1" fmla="*/ 0 h 441"/>
                  <a:gd name="T2" fmla="*/ 0 w 440"/>
                  <a:gd name="T3" fmla="*/ 220 h 441"/>
                  <a:gd name="T4" fmla="*/ 220 w 440"/>
                  <a:gd name="T5" fmla="*/ 441 h 441"/>
                  <a:gd name="T6" fmla="*/ 440 w 440"/>
                  <a:gd name="T7" fmla="*/ 220 h 441"/>
                  <a:gd name="T8" fmla="*/ 220 w 440"/>
                  <a:gd name="T9" fmla="*/ 0 h 441"/>
                  <a:gd name="T10" fmla="*/ 200 w 440"/>
                  <a:gd name="T11" fmla="*/ 330 h 441"/>
                  <a:gd name="T12" fmla="*/ 93 w 440"/>
                  <a:gd name="T13" fmla="*/ 222 h 441"/>
                  <a:gd name="T14" fmla="*/ 120 w 440"/>
                  <a:gd name="T15" fmla="*/ 200 h 441"/>
                  <a:gd name="T16" fmla="*/ 182 w 440"/>
                  <a:gd name="T17" fmla="*/ 248 h 441"/>
                  <a:gd name="T18" fmla="*/ 341 w 440"/>
                  <a:gd name="T19" fmla="*/ 111 h 441"/>
                  <a:gd name="T20" fmla="*/ 347 w 440"/>
                  <a:gd name="T21" fmla="*/ 126 h 441"/>
                  <a:gd name="T22" fmla="*/ 200 w 440"/>
                  <a:gd name="T23" fmla="*/ 33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0" h="441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2"/>
                      <a:pt x="98" y="441"/>
                      <a:pt x="220" y="441"/>
                    </a:cubicBezTo>
                    <a:cubicBezTo>
                      <a:pt x="342" y="441"/>
                      <a:pt x="440" y="342"/>
                      <a:pt x="440" y="220"/>
                    </a:cubicBezTo>
                    <a:cubicBezTo>
                      <a:pt x="440" y="99"/>
                      <a:pt x="342" y="0"/>
                      <a:pt x="220" y="0"/>
                    </a:cubicBezTo>
                    <a:close/>
                    <a:moveTo>
                      <a:pt x="200" y="330"/>
                    </a:moveTo>
                    <a:cubicBezTo>
                      <a:pt x="93" y="222"/>
                      <a:pt x="93" y="222"/>
                      <a:pt x="93" y="222"/>
                    </a:cubicBezTo>
                    <a:cubicBezTo>
                      <a:pt x="120" y="200"/>
                      <a:pt x="120" y="200"/>
                      <a:pt x="120" y="200"/>
                    </a:cubicBezTo>
                    <a:cubicBezTo>
                      <a:pt x="182" y="248"/>
                      <a:pt x="182" y="248"/>
                      <a:pt x="182" y="248"/>
                    </a:cubicBezTo>
                    <a:cubicBezTo>
                      <a:pt x="207" y="218"/>
                      <a:pt x="263" y="158"/>
                      <a:pt x="341" y="111"/>
                    </a:cubicBezTo>
                    <a:cubicBezTo>
                      <a:pt x="347" y="126"/>
                      <a:pt x="347" y="126"/>
                      <a:pt x="347" y="126"/>
                    </a:cubicBezTo>
                    <a:cubicBezTo>
                      <a:pt x="276" y="191"/>
                      <a:pt x="218" y="283"/>
                      <a:pt x="200" y="33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wrap="none" anchor="ctr"/>
              <a:lstStyle/>
              <a:p>
                <a:pPr algn="ctr"/>
                <a:endParaRPr lang="ko-KR" altLang="en-US" sz="14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3">
                <a:extLst>
                  <a:ext uri="{FF2B5EF4-FFF2-40B4-BE49-F238E27FC236}">
                    <a16:creationId xmlns:a16="http://schemas.microsoft.com/office/drawing/2014/main" id="{A72217F9-5B59-4802-9B37-BAD9C40D5F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788" y="4662829"/>
                <a:ext cx="125484" cy="143068"/>
              </a:xfrm>
              <a:custGeom>
                <a:avLst/>
                <a:gdLst>
                  <a:gd name="T0" fmla="*/ 220 w 440"/>
                  <a:gd name="T1" fmla="*/ 0 h 441"/>
                  <a:gd name="T2" fmla="*/ 0 w 440"/>
                  <a:gd name="T3" fmla="*/ 220 h 441"/>
                  <a:gd name="T4" fmla="*/ 220 w 440"/>
                  <a:gd name="T5" fmla="*/ 441 h 441"/>
                  <a:gd name="T6" fmla="*/ 440 w 440"/>
                  <a:gd name="T7" fmla="*/ 220 h 441"/>
                  <a:gd name="T8" fmla="*/ 220 w 440"/>
                  <a:gd name="T9" fmla="*/ 0 h 441"/>
                  <a:gd name="T10" fmla="*/ 200 w 440"/>
                  <a:gd name="T11" fmla="*/ 330 h 441"/>
                  <a:gd name="T12" fmla="*/ 93 w 440"/>
                  <a:gd name="T13" fmla="*/ 222 h 441"/>
                  <a:gd name="T14" fmla="*/ 120 w 440"/>
                  <a:gd name="T15" fmla="*/ 200 h 441"/>
                  <a:gd name="T16" fmla="*/ 182 w 440"/>
                  <a:gd name="T17" fmla="*/ 248 h 441"/>
                  <a:gd name="T18" fmla="*/ 341 w 440"/>
                  <a:gd name="T19" fmla="*/ 111 h 441"/>
                  <a:gd name="T20" fmla="*/ 347 w 440"/>
                  <a:gd name="T21" fmla="*/ 126 h 441"/>
                  <a:gd name="T22" fmla="*/ 200 w 440"/>
                  <a:gd name="T23" fmla="*/ 33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0" h="441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2"/>
                      <a:pt x="98" y="441"/>
                      <a:pt x="220" y="441"/>
                    </a:cubicBezTo>
                    <a:cubicBezTo>
                      <a:pt x="342" y="441"/>
                      <a:pt x="440" y="342"/>
                      <a:pt x="440" y="220"/>
                    </a:cubicBezTo>
                    <a:cubicBezTo>
                      <a:pt x="440" y="99"/>
                      <a:pt x="342" y="0"/>
                      <a:pt x="220" y="0"/>
                    </a:cubicBezTo>
                    <a:close/>
                    <a:moveTo>
                      <a:pt x="200" y="330"/>
                    </a:moveTo>
                    <a:cubicBezTo>
                      <a:pt x="93" y="222"/>
                      <a:pt x="93" y="222"/>
                      <a:pt x="93" y="222"/>
                    </a:cubicBezTo>
                    <a:cubicBezTo>
                      <a:pt x="120" y="200"/>
                      <a:pt x="120" y="200"/>
                      <a:pt x="120" y="200"/>
                    </a:cubicBezTo>
                    <a:cubicBezTo>
                      <a:pt x="182" y="248"/>
                      <a:pt x="182" y="248"/>
                      <a:pt x="182" y="248"/>
                    </a:cubicBezTo>
                    <a:cubicBezTo>
                      <a:pt x="207" y="218"/>
                      <a:pt x="263" y="158"/>
                      <a:pt x="341" y="111"/>
                    </a:cubicBezTo>
                    <a:cubicBezTo>
                      <a:pt x="347" y="126"/>
                      <a:pt x="347" y="126"/>
                      <a:pt x="347" y="126"/>
                    </a:cubicBezTo>
                    <a:cubicBezTo>
                      <a:pt x="276" y="191"/>
                      <a:pt x="218" y="283"/>
                      <a:pt x="200" y="33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wrap="none" anchor="ctr"/>
              <a:lstStyle/>
              <a:p>
                <a:pPr algn="ctr"/>
                <a:endParaRPr lang="ko-KR" altLang="en-US" sz="14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3">
                <a:extLst>
                  <a:ext uri="{FF2B5EF4-FFF2-40B4-BE49-F238E27FC236}">
                    <a16:creationId xmlns:a16="http://schemas.microsoft.com/office/drawing/2014/main" id="{558ABD90-DA65-472A-989F-7F0812524F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788" y="5004645"/>
                <a:ext cx="125484" cy="143068"/>
              </a:xfrm>
              <a:custGeom>
                <a:avLst/>
                <a:gdLst>
                  <a:gd name="T0" fmla="*/ 220 w 440"/>
                  <a:gd name="T1" fmla="*/ 0 h 441"/>
                  <a:gd name="T2" fmla="*/ 0 w 440"/>
                  <a:gd name="T3" fmla="*/ 220 h 441"/>
                  <a:gd name="T4" fmla="*/ 220 w 440"/>
                  <a:gd name="T5" fmla="*/ 441 h 441"/>
                  <a:gd name="T6" fmla="*/ 440 w 440"/>
                  <a:gd name="T7" fmla="*/ 220 h 441"/>
                  <a:gd name="T8" fmla="*/ 220 w 440"/>
                  <a:gd name="T9" fmla="*/ 0 h 441"/>
                  <a:gd name="T10" fmla="*/ 200 w 440"/>
                  <a:gd name="T11" fmla="*/ 330 h 441"/>
                  <a:gd name="T12" fmla="*/ 93 w 440"/>
                  <a:gd name="T13" fmla="*/ 222 h 441"/>
                  <a:gd name="T14" fmla="*/ 120 w 440"/>
                  <a:gd name="T15" fmla="*/ 200 h 441"/>
                  <a:gd name="T16" fmla="*/ 182 w 440"/>
                  <a:gd name="T17" fmla="*/ 248 h 441"/>
                  <a:gd name="T18" fmla="*/ 341 w 440"/>
                  <a:gd name="T19" fmla="*/ 111 h 441"/>
                  <a:gd name="T20" fmla="*/ 347 w 440"/>
                  <a:gd name="T21" fmla="*/ 126 h 441"/>
                  <a:gd name="T22" fmla="*/ 200 w 440"/>
                  <a:gd name="T23" fmla="*/ 33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0" h="441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2"/>
                      <a:pt x="98" y="441"/>
                      <a:pt x="220" y="441"/>
                    </a:cubicBezTo>
                    <a:cubicBezTo>
                      <a:pt x="342" y="441"/>
                      <a:pt x="440" y="342"/>
                      <a:pt x="440" y="220"/>
                    </a:cubicBezTo>
                    <a:cubicBezTo>
                      <a:pt x="440" y="99"/>
                      <a:pt x="342" y="0"/>
                      <a:pt x="220" y="0"/>
                    </a:cubicBezTo>
                    <a:close/>
                    <a:moveTo>
                      <a:pt x="200" y="330"/>
                    </a:moveTo>
                    <a:cubicBezTo>
                      <a:pt x="93" y="222"/>
                      <a:pt x="93" y="222"/>
                      <a:pt x="93" y="222"/>
                    </a:cubicBezTo>
                    <a:cubicBezTo>
                      <a:pt x="120" y="200"/>
                      <a:pt x="120" y="200"/>
                      <a:pt x="120" y="200"/>
                    </a:cubicBezTo>
                    <a:cubicBezTo>
                      <a:pt x="182" y="248"/>
                      <a:pt x="182" y="248"/>
                      <a:pt x="182" y="248"/>
                    </a:cubicBezTo>
                    <a:cubicBezTo>
                      <a:pt x="207" y="218"/>
                      <a:pt x="263" y="158"/>
                      <a:pt x="341" y="111"/>
                    </a:cubicBezTo>
                    <a:cubicBezTo>
                      <a:pt x="347" y="126"/>
                      <a:pt x="347" y="126"/>
                      <a:pt x="347" y="126"/>
                    </a:cubicBezTo>
                    <a:cubicBezTo>
                      <a:pt x="276" y="191"/>
                      <a:pt x="218" y="283"/>
                      <a:pt x="200" y="33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wrap="none" anchor="ctr"/>
              <a:lstStyle/>
              <a:p>
                <a:pPr algn="ctr"/>
                <a:endParaRPr lang="ko-KR" altLang="en-US" sz="14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33">
                <a:extLst>
                  <a:ext uri="{FF2B5EF4-FFF2-40B4-BE49-F238E27FC236}">
                    <a16:creationId xmlns:a16="http://schemas.microsoft.com/office/drawing/2014/main" id="{19C06738-C804-4933-AA66-D5C46AA6A0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788" y="5337784"/>
                <a:ext cx="125484" cy="143068"/>
              </a:xfrm>
              <a:custGeom>
                <a:avLst/>
                <a:gdLst>
                  <a:gd name="T0" fmla="*/ 220 w 440"/>
                  <a:gd name="T1" fmla="*/ 0 h 441"/>
                  <a:gd name="T2" fmla="*/ 0 w 440"/>
                  <a:gd name="T3" fmla="*/ 220 h 441"/>
                  <a:gd name="T4" fmla="*/ 220 w 440"/>
                  <a:gd name="T5" fmla="*/ 441 h 441"/>
                  <a:gd name="T6" fmla="*/ 440 w 440"/>
                  <a:gd name="T7" fmla="*/ 220 h 441"/>
                  <a:gd name="T8" fmla="*/ 220 w 440"/>
                  <a:gd name="T9" fmla="*/ 0 h 441"/>
                  <a:gd name="T10" fmla="*/ 200 w 440"/>
                  <a:gd name="T11" fmla="*/ 330 h 441"/>
                  <a:gd name="T12" fmla="*/ 93 w 440"/>
                  <a:gd name="T13" fmla="*/ 222 h 441"/>
                  <a:gd name="T14" fmla="*/ 120 w 440"/>
                  <a:gd name="T15" fmla="*/ 200 h 441"/>
                  <a:gd name="T16" fmla="*/ 182 w 440"/>
                  <a:gd name="T17" fmla="*/ 248 h 441"/>
                  <a:gd name="T18" fmla="*/ 341 w 440"/>
                  <a:gd name="T19" fmla="*/ 111 h 441"/>
                  <a:gd name="T20" fmla="*/ 347 w 440"/>
                  <a:gd name="T21" fmla="*/ 126 h 441"/>
                  <a:gd name="T22" fmla="*/ 200 w 440"/>
                  <a:gd name="T23" fmla="*/ 33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0" h="441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2"/>
                      <a:pt x="98" y="441"/>
                      <a:pt x="220" y="441"/>
                    </a:cubicBezTo>
                    <a:cubicBezTo>
                      <a:pt x="342" y="441"/>
                      <a:pt x="440" y="342"/>
                      <a:pt x="440" y="220"/>
                    </a:cubicBezTo>
                    <a:cubicBezTo>
                      <a:pt x="440" y="99"/>
                      <a:pt x="342" y="0"/>
                      <a:pt x="220" y="0"/>
                    </a:cubicBezTo>
                    <a:close/>
                    <a:moveTo>
                      <a:pt x="200" y="330"/>
                    </a:moveTo>
                    <a:cubicBezTo>
                      <a:pt x="93" y="222"/>
                      <a:pt x="93" y="222"/>
                      <a:pt x="93" y="222"/>
                    </a:cubicBezTo>
                    <a:cubicBezTo>
                      <a:pt x="120" y="200"/>
                      <a:pt x="120" y="200"/>
                      <a:pt x="120" y="200"/>
                    </a:cubicBezTo>
                    <a:cubicBezTo>
                      <a:pt x="182" y="248"/>
                      <a:pt x="182" y="248"/>
                      <a:pt x="182" y="248"/>
                    </a:cubicBezTo>
                    <a:cubicBezTo>
                      <a:pt x="207" y="218"/>
                      <a:pt x="263" y="158"/>
                      <a:pt x="341" y="111"/>
                    </a:cubicBezTo>
                    <a:cubicBezTo>
                      <a:pt x="347" y="126"/>
                      <a:pt x="347" y="126"/>
                      <a:pt x="347" y="126"/>
                    </a:cubicBezTo>
                    <a:cubicBezTo>
                      <a:pt x="276" y="191"/>
                      <a:pt x="218" y="283"/>
                      <a:pt x="200" y="33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wrap="none" anchor="ctr"/>
              <a:lstStyle/>
              <a:p>
                <a:pPr algn="ctr"/>
                <a:endParaRPr lang="ko-KR" altLang="en-US" sz="14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33">
                <a:extLst>
                  <a:ext uri="{FF2B5EF4-FFF2-40B4-BE49-F238E27FC236}">
                    <a16:creationId xmlns:a16="http://schemas.microsoft.com/office/drawing/2014/main" id="{625603DA-B369-4FB0-8650-9D797F827D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788" y="5938335"/>
                <a:ext cx="125484" cy="143068"/>
              </a:xfrm>
              <a:custGeom>
                <a:avLst/>
                <a:gdLst>
                  <a:gd name="T0" fmla="*/ 220 w 440"/>
                  <a:gd name="T1" fmla="*/ 0 h 441"/>
                  <a:gd name="T2" fmla="*/ 0 w 440"/>
                  <a:gd name="T3" fmla="*/ 220 h 441"/>
                  <a:gd name="T4" fmla="*/ 220 w 440"/>
                  <a:gd name="T5" fmla="*/ 441 h 441"/>
                  <a:gd name="T6" fmla="*/ 440 w 440"/>
                  <a:gd name="T7" fmla="*/ 220 h 441"/>
                  <a:gd name="T8" fmla="*/ 220 w 440"/>
                  <a:gd name="T9" fmla="*/ 0 h 441"/>
                  <a:gd name="T10" fmla="*/ 200 w 440"/>
                  <a:gd name="T11" fmla="*/ 330 h 441"/>
                  <a:gd name="T12" fmla="*/ 93 w 440"/>
                  <a:gd name="T13" fmla="*/ 222 h 441"/>
                  <a:gd name="T14" fmla="*/ 120 w 440"/>
                  <a:gd name="T15" fmla="*/ 200 h 441"/>
                  <a:gd name="T16" fmla="*/ 182 w 440"/>
                  <a:gd name="T17" fmla="*/ 248 h 441"/>
                  <a:gd name="T18" fmla="*/ 341 w 440"/>
                  <a:gd name="T19" fmla="*/ 111 h 441"/>
                  <a:gd name="T20" fmla="*/ 347 w 440"/>
                  <a:gd name="T21" fmla="*/ 126 h 441"/>
                  <a:gd name="T22" fmla="*/ 200 w 440"/>
                  <a:gd name="T23" fmla="*/ 33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0" h="441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2"/>
                      <a:pt x="98" y="441"/>
                      <a:pt x="220" y="441"/>
                    </a:cubicBezTo>
                    <a:cubicBezTo>
                      <a:pt x="342" y="441"/>
                      <a:pt x="440" y="342"/>
                      <a:pt x="440" y="220"/>
                    </a:cubicBezTo>
                    <a:cubicBezTo>
                      <a:pt x="440" y="99"/>
                      <a:pt x="342" y="0"/>
                      <a:pt x="220" y="0"/>
                    </a:cubicBezTo>
                    <a:close/>
                    <a:moveTo>
                      <a:pt x="200" y="330"/>
                    </a:moveTo>
                    <a:cubicBezTo>
                      <a:pt x="93" y="222"/>
                      <a:pt x="93" y="222"/>
                      <a:pt x="93" y="222"/>
                    </a:cubicBezTo>
                    <a:cubicBezTo>
                      <a:pt x="120" y="200"/>
                      <a:pt x="120" y="200"/>
                      <a:pt x="120" y="200"/>
                    </a:cubicBezTo>
                    <a:cubicBezTo>
                      <a:pt x="182" y="248"/>
                      <a:pt x="182" y="248"/>
                      <a:pt x="182" y="248"/>
                    </a:cubicBezTo>
                    <a:cubicBezTo>
                      <a:pt x="207" y="218"/>
                      <a:pt x="263" y="158"/>
                      <a:pt x="341" y="111"/>
                    </a:cubicBezTo>
                    <a:cubicBezTo>
                      <a:pt x="347" y="126"/>
                      <a:pt x="347" y="126"/>
                      <a:pt x="347" y="126"/>
                    </a:cubicBezTo>
                    <a:cubicBezTo>
                      <a:pt x="276" y="191"/>
                      <a:pt x="218" y="283"/>
                      <a:pt x="200" y="33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wrap="none" anchor="ctr"/>
              <a:lstStyle/>
              <a:p>
                <a:pPr algn="ctr"/>
                <a:endParaRPr lang="ko-KR" altLang="en-US" sz="14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B4B6570F-9A1E-440D-B9BB-0FBBCFAAFF2E}"/>
              </a:ext>
            </a:extLst>
          </p:cNvPr>
          <p:cNvSpPr/>
          <p:nvPr/>
        </p:nvSpPr>
        <p:spPr>
          <a:xfrm>
            <a:off x="271506" y="35913"/>
            <a:ext cx="60166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1" latinLnBrk="1">
              <a:defRPr/>
            </a:pPr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No.1 </a:t>
            </a: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 마켓 리더</a:t>
            </a:r>
            <a:endParaRPr lang="ko-KR" altLang="en-US" sz="36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05" name="그룹 104">
            <a:extLst>
              <a:ext uri="{FF2B5EF4-FFF2-40B4-BE49-F238E27FC236}">
                <a16:creationId xmlns:a16="http://schemas.microsoft.com/office/drawing/2014/main" id="{D192824F-B1DB-4E28-9E4C-F89F73CB93BE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107" name="자유형 28">
              <a:extLst>
                <a:ext uri="{FF2B5EF4-FFF2-40B4-BE49-F238E27FC236}">
                  <a16:creationId xmlns:a16="http://schemas.microsoft.com/office/drawing/2014/main" id="{58BFD868-CAB2-4DE1-A06C-173257B35C33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75254B32-5FB0-4E8F-A379-2D67F6DC30D7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9" name="평행 사변형 108">
              <a:extLst>
                <a:ext uri="{FF2B5EF4-FFF2-40B4-BE49-F238E27FC236}">
                  <a16:creationId xmlns:a16="http://schemas.microsoft.com/office/drawing/2014/main" id="{20ADDA18-8947-4209-9FFE-10AAD85F0E7D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0" name="평행 사변형 109">
              <a:extLst>
                <a:ext uri="{FF2B5EF4-FFF2-40B4-BE49-F238E27FC236}">
                  <a16:creationId xmlns:a16="http://schemas.microsoft.com/office/drawing/2014/main" id="{E470E7E9-113A-4271-BA1A-61012700E238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cxnSp>
        <p:nvCxnSpPr>
          <p:cNvPr id="151" name="직선 연결선 150">
            <a:extLst>
              <a:ext uri="{FF2B5EF4-FFF2-40B4-BE49-F238E27FC236}">
                <a16:creationId xmlns:a16="http://schemas.microsoft.com/office/drawing/2014/main" id="{D23518DA-4B6C-4EB1-A142-1A6B1DD3D148}"/>
              </a:ext>
            </a:extLst>
          </p:cNvPr>
          <p:cNvCxnSpPr>
            <a:cxnSpLocks/>
          </p:cNvCxnSpPr>
          <p:nvPr/>
        </p:nvCxnSpPr>
        <p:spPr>
          <a:xfrm flipV="1">
            <a:off x="2075097" y="2151995"/>
            <a:ext cx="1089181" cy="2485"/>
          </a:xfrm>
          <a:prstGeom prst="line">
            <a:avLst/>
          </a:prstGeom>
          <a:ln w="15875" cap="rnd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직선 연결선 151">
            <a:extLst>
              <a:ext uri="{FF2B5EF4-FFF2-40B4-BE49-F238E27FC236}">
                <a16:creationId xmlns:a16="http://schemas.microsoft.com/office/drawing/2014/main" id="{95CF7F2E-E1CB-4BEB-A3C5-01D4CF5A713D}"/>
              </a:ext>
            </a:extLst>
          </p:cNvPr>
          <p:cNvCxnSpPr>
            <a:cxnSpLocks/>
          </p:cNvCxnSpPr>
          <p:nvPr/>
        </p:nvCxnSpPr>
        <p:spPr>
          <a:xfrm>
            <a:off x="2075097" y="1510314"/>
            <a:ext cx="1085744" cy="625376"/>
          </a:xfrm>
          <a:prstGeom prst="line">
            <a:avLst/>
          </a:prstGeom>
          <a:ln w="15875" cap="rnd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직선 연결선 152">
            <a:extLst>
              <a:ext uri="{FF2B5EF4-FFF2-40B4-BE49-F238E27FC236}">
                <a16:creationId xmlns:a16="http://schemas.microsoft.com/office/drawing/2014/main" id="{7ABC7930-B809-41D9-9BC7-4CE1D3BCFD7F}"/>
              </a:ext>
            </a:extLst>
          </p:cNvPr>
          <p:cNvCxnSpPr>
            <a:cxnSpLocks/>
          </p:cNvCxnSpPr>
          <p:nvPr/>
        </p:nvCxnSpPr>
        <p:spPr>
          <a:xfrm flipV="1">
            <a:off x="2083999" y="2148294"/>
            <a:ext cx="1089181" cy="615583"/>
          </a:xfrm>
          <a:prstGeom prst="line">
            <a:avLst/>
          </a:prstGeom>
          <a:ln w="15875" cap="rnd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직사각형 153">
            <a:extLst>
              <a:ext uri="{FF2B5EF4-FFF2-40B4-BE49-F238E27FC236}">
                <a16:creationId xmlns:a16="http://schemas.microsoft.com/office/drawing/2014/main" id="{7DCE8B63-42BA-48BC-B053-B40362001AB4}"/>
              </a:ext>
            </a:extLst>
          </p:cNvPr>
          <p:cNvSpPr/>
          <p:nvPr/>
        </p:nvSpPr>
        <p:spPr>
          <a:xfrm rot="1805837">
            <a:off x="2185556" y="1629924"/>
            <a:ext cx="860492" cy="221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84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실시간 정보전송</a:t>
            </a:r>
          </a:p>
        </p:txBody>
      </p:sp>
      <p:sp>
        <p:nvSpPr>
          <p:cNvPr id="155" name="직사각형 154">
            <a:extLst>
              <a:ext uri="{FF2B5EF4-FFF2-40B4-BE49-F238E27FC236}">
                <a16:creationId xmlns:a16="http://schemas.microsoft.com/office/drawing/2014/main" id="{387F6175-4E52-4B57-A539-3DDD2F9F0B8D}"/>
              </a:ext>
            </a:extLst>
          </p:cNvPr>
          <p:cNvSpPr/>
          <p:nvPr/>
        </p:nvSpPr>
        <p:spPr>
          <a:xfrm rot="19756842">
            <a:off x="2076427" y="2503632"/>
            <a:ext cx="1092607" cy="221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84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기존 운영 데이터 연동</a:t>
            </a:r>
          </a:p>
        </p:txBody>
      </p:sp>
      <p:cxnSp>
        <p:nvCxnSpPr>
          <p:cNvPr id="131" name="꺾인 연결선 46">
            <a:extLst>
              <a:ext uri="{FF2B5EF4-FFF2-40B4-BE49-F238E27FC236}">
                <a16:creationId xmlns:a16="http://schemas.microsoft.com/office/drawing/2014/main" id="{2B5B3F04-6B85-4EBD-A8B2-9D4398484A4E}"/>
              </a:ext>
            </a:extLst>
          </p:cNvPr>
          <p:cNvCxnSpPr>
            <a:cxnSpLocks/>
            <a:endCxn id="183" idx="1"/>
          </p:cNvCxnSpPr>
          <p:nvPr/>
        </p:nvCxnSpPr>
        <p:spPr>
          <a:xfrm>
            <a:off x="4706772" y="2136033"/>
            <a:ext cx="1443343" cy="1720252"/>
          </a:xfrm>
          <a:prstGeom prst="bentConnector3">
            <a:avLst>
              <a:gd name="adj1" fmla="val 54344"/>
            </a:avLst>
          </a:prstGeom>
          <a:ln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꺾인 연결선 49">
            <a:extLst>
              <a:ext uri="{FF2B5EF4-FFF2-40B4-BE49-F238E27FC236}">
                <a16:creationId xmlns:a16="http://schemas.microsoft.com/office/drawing/2014/main" id="{D58C3064-0338-431A-B86E-E6A02BC48924}"/>
              </a:ext>
            </a:extLst>
          </p:cNvPr>
          <p:cNvCxnSpPr>
            <a:cxnSpLocks/>
            <a:endCxn id="184" idx="1"/>
          </p:cNvCxnSpPr>
          <p:nvPr/>
        </p:nvCxnSpPr>
        <p:spPr>
          <a:xfrm>
            <a:off x="4706772" y="2136033"/>
            <a:ext cx="1443343" cy="2814462"/>
          </a:xfrm>
          <a:prstGeom prst="bentConnector3">
            <a:avLst>
              <a:gd name="adj1" fmla="val 54654"/>
            </a:avLst>
          </a:prstGeom>
          <a:ln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꺾인 연결선 51">
            <a:extLst>
              <a:ext uri="{FF2B5EF4-FFF2-40B4-BE49-F238E27FC236}">
                <a16:creationId xmlns:a16="http://schemas.microsoft.com/office/drawing/2014/main" id="{52D97D3F-EEE8-4F8C-A86F-697248777621}"/>
              </a:ext>
            </a:extLst>
          </p:cNvPr>
          <p:cNvCxnSpPr>
            <a:cxnSpLocks/>
            <a:stCxn id="158" idx="6"/>
            <a:endCxn id="187" idx="1"/>
          </p:cNvCxnSpPr>
          <p:nvPr/>
        </p:nvCxnSpPr>
        <p:spPr>
          <a:xfrm>
            <a:off x="4636426" y="2135893"/>
            <a:ext cx="1513690" cy="3929803"/>
          </a:xfrm>
          <a:prstGeom prst="bentConnector3">
            <a:avLst>
              <a:gd name="adj1" fmla="val 57130"/>
            </a:avLst>
          </a:prstGeom>
          <a:ln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직사각형 133">
            <a:extLst>
              <a:ext uri="{FF2B5EF4-FFF2-40B4-BE49-F238E27FC236}">
                <a16:creationId xmlns:a16="http://schemas.microsoft.com/office/drawing/2014/main" id="{DFD047F6-3723-4710-B613-F1740350C36F}"/>
              </a:ext>
            </a:extLst>
          </p:cNvPr>
          <p:cNvSpPr/>
          <p:nvPr/>
        </p:nvSpPr>
        <p:spPr>
          <a:xfrm>
            <a:off x="5543803" y="5673199"/>
            <a:ext cx="430887" cy="2954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ko-KR" altLang="en-US" sz="96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제안중인</a:t>
            </a:r>
            <a:br>
              <a:rPr lang="en-US" altLang="ko-KR" sz="96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</a:br>
            <a:r>
              <a:rPr lang="en-US" altLang="ko-KR" sz="96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site</a:t>
            </a:r>
            <a:endParaRPr lang="ko-KR" altLang="en-US" sz="960" kern="0" spc="-6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35" name="직사각형 134">
            <a:extLst>
              <a:ext uri="{FF2B5EF4-FFF2-40B4-BE49-F238E27FC236}">
                <a16:creationId xmlns:a16="http://schemas.microsoft.com/office/drawing/2014/main" id="{CE86B217-2518-4F2B-BE0F-FDC5BCF96474}"/>
              </a:ext>
            </a:extLst>
          </p:cNvPr>
          <p:cNvSpPr/>
          <p:nvPr/>
        </p:nvSpPr>
        <p:spPr>
          <a:xfrm>
            <a:off x="5529856" y="4561278"/>
            <a:ext cx="553036" cy="2954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br>
              <a:rPr lang="en-US" altLang="ko-KR" sz="96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</a:br>
            <a:r>
              <a:rPr lang="en-US" altLang="ko-KR" sz="96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140" name="Freeform 10">
            <a:extLst>
              <a:ext uri="{FF2B5EF4-FFF2-40B4-BE49-F238E27FC236}">
                <a16:creationId xmlns:a16="http://schemas.microsoft.com/office/drawing/2014/main" id="{E1FE4BB5-68B7-4A10-AF7B-170607D7E3B3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2512462" y="3349479"/>
            <a:ext cx="478662" cy="181104"/>
          </a:xfrm>
          <a:custGeom>
            <a:avLst/>
            <a:gdLst>
              <a:gd name="T0" fmla="*/ 0 w 283"/>
              <a:gd name="T1" fmla="*/ 94 h 94"/>
              <a:gd name="T2" fmla="*/ 142 w 283"/>
              <a:gd name="T3" fmla="*/ 94 h 94"/>
              <a:gd name="T4" fmla="*/ 283 w 283"/>
              <a:gd name="T5" fmla="*/ 94 h 94"/>
              <a:gd name="T6" fmla="*/ 142 w 283"/>
              <a:gd name="T7" fmla="*/ 0 h 94"/>
              <a:gd name="T8" fmla="*/ 0 w 283"/>
              <a:gd name="T9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3" h="94">
                <a:moveTo>
                  <a:pt x="0" y="94"/>
                </a:moveTo>
                <a:cubicBezTo>
                  <a:pt x="142" y="94"/>
                  <a:pt x="142" y="94"/>
                  <a:pt x="142" y="94"/>
                </a:cubicBezTo>
                <a:cubicBezTo>
                  <a:pt x="283" y="94"/>
                  <a:pt x="283" y="94"/>
                  <a:pt x="283" y="94"/>
                </a:cubicBezTo>
                <a:cubicBezTo>
                  <a:pt x="182" y="94"/>
                  <a:pt x="142" y="0"/>
                  <a:pt x="142" y="0"/>
                </a:cubicBezTo>
                <a:cubicBezTo>
                  <a:pt x="142" y="0"/>
                  <a:pt x="103" y="94"/>
                  <a:pt x="0" y="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0" tIns="0" rIns="0" bIns="0" rtlCol="0" anchor="ctr">
            <a:noAutofit/>
            <a:scene3d>
              <a:camera prst="orthographicFront"/>
              <a:lightRig rig="threePt" dir="t"/>
            </a:scene3d>
            <a:sp3d extrusionH="12700">
              <a:bevelT w="0"/>
              <a:contourClr>
                <a:schemeClr val="bg1"/>
              </a:contourClr>
            </a:sp3d>
          </a:bodyPr>
          <a:lstStyle/>
          <a:p>
            <a:pPr algn="ctr" defTabSz="960177">
              <a:lnSpc>
                <a:spcPct val="110000"/>
              </a:lnSpc>
              <a:buClr>
                <a:srgbClr val="F06325"/>
              </a:buClr>
              <a:buSzPct val="80000"/>
            </a:pPr>
            <a:endParaRPr lang="ko-KR" altLang="en-US" sz="1680" spc="-95">
              <a:solidFill>
                <a:srgbClr val="00DEFF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38" name="직사각형 137">
            <a:extLst>
              <a:ext uri="{FF2B5EF4-FFF2-40B4-BE49-F238E27FC236}">
                <a16:creationId xmlns:a16="http://schemas.microsoft.com/office/drawing/2014/main" id="{988CFA52-D622-4452-AE5A-0D5768FDC27A}"/>
              </a:ext>
            </a:extLst>
          </p:cNvPr>
          <p:cNvSpPr/>
          <p:nvPr/>
        </p:nvSpPr>
        <p:spPr>
          <a:xfrm>
            <a:off x="538766" y="1220384"/>
            <a:ext cx="89768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0">
            <a:spAutoFit/>
          </a:bodyPr>
          <a:lstStyle/>
          <a:p>
            <a:pPr algn="r" latinLnBrk="0"/>
            <a:r>
              <a:rPr lang="ko-KR" altLang="en-US" sz="15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실시간</a:t>
            </a:r>
            <a:br>
              <a:rPr lang="en-US" altLang="ko-KR" sz="15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</a:br>
            <a:r>
              <a:rPr lang="en-US" altLang="ko-KR" sz="15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IoT</a:t>
            </a:r>
            <a:r>
              <a:rPr lang="ko-KR" altLang="en-US" sz="15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데이터</a:t>
            </a:r>
          </a:p>
        </p:txBody>
      </p:sp>
      <p:sp>
        <p:nvSpPr>
          <p:cNvPr id="120" name="직사각형 119"/>
          <p:cNvSpPr/>
          <p:nvPr/>
        </p:nvSpPr>
        <p:spPr>
          <a:xfrm>
            <a:off x="7166081" y="290960"/>
            <a:ext cx="1942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37920">
              <a:defRPr/>
            </a:pPr>
            <a:r>
              <a:rPr lang="en-US" altLang="ko-KR" sz="180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Smart Station</a:t>
            </a:r>
            <a:endParaRPr lang="ko-KR" altLang="en-US" sz="1800" spc="-6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21" name="그룹 120"/>
          <p:cNvGrpSpPr/>
          <p:nvPr/>
        </p:nvGrpSpPr>
        <p:grpSpPr>
          <a:xfrm>
            <a:off x="6194507" y="3340161"/>
            <a:ext cx="5819937" cy="1019246"/>
            <a:chOff x="11876761" y="-7009038"/>
            <a:chExt cx="5819937" cy="1019246"/>
          </a:xfrm>
        </p:grpSpPr>
        <p:grpSp>
          <p:nvGrpSpPr>
            <p:cNvPr id="122" name="그룹 121"/>
            <p:cNvGrpSpPr/>
            <p:nvPr/>
          </p:nvGrpSpPr>
          <p:grpSpPr>
            <a:xfrm>
              <a:off x="15830490" y="-7004748"/>
              <a:ext cx="1866208" cy="1014956"/>
              <a:chOff x="17851895" y="3348806"/>
              <a:chExt cx="1866208" cy="1014956"/>
            </a:xfrm>
          </p:grpSpPr>
          <p:pic>
            <p:nvPicPr>
              <p:cNvPr id="203" name="그림 202" descr="도로, 하늘, 실외, 사진이(가) 표시된 사진&#10;&#10;자동 생성된 설명">
                <a:extLst>
                  <a:ext uri="{FF2B5EF4-FFF2-40B4-BE49-F238E27FC236}">
                    <a16:creationId xmlns:a16="http://schemas.microsoft.com/office/drawing/2014/main" id="{D8A3703D-3630-4B0D-886F-2B358DB559E0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851895" y="3348806"/>
                <a:ext cx="1866208" cy="101495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204" name="직사각형 203">
                <a:extLst>
                  <a:ext uri="{FF2B5EF4-FFF2-40B4-BE49-F238E27FC236}">
                    <a16:creationId xmlns:a16="http://schemas.microsoft.com/office/drawing/2014/main" id="{58B0D548-71AE-4665-9C62-7A5D83A8A46E}"/>
                  </a:ext>
                </a:extLst>
              </p:cNvPr>
              <p:cNvSpPr/>
              <p:nvPr/>
            </p:nvSpPr>
            <p:spPr>
              <a:xfrm>
                <a:off x="17851895" y="4156481"/>
                <a:ext cx="1864012" cy="202991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9625">
                  <a:lnSpc>
                    <a:spcPct val="90000"/>
                  </a:lnSpc>
                </a:pPr>
                <a:r>
                  <a:rPr kumimoji="1" lang="en-US" altLang="ko-KR" sz="84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Building Management</a:t>
                </a:r>
              </a:p>
            </p:txBody>
          </p:sp>
        </p:grpSp>
        <p:grpSp>
          <p:nvGrpSpPr>
            <p:cNvPr id="123" name="그룹 122"/>
            <p:cNvGrpSpPr/>
            <p:nvPr/>
          </p:nvGrpSpPr>
          <p:grpSpPr>
            <a:xfrm>
              <a:off x="13852435" y="-7009038"/>
              <a:ext cx="1868406" cy="1014956"/>
              <a:chOff x="15868440" y="3348806"/>
              <a:chExt cx="1868406" cy="1014956"/>
            </a:xfrm>
          </p:grpSpPr>
          <p:pic>
            <p:nvPicPr>
              <p:cNvPr id="201" name="그림 200" descr="회로이(가) 표시된 사진&#10;&#10;자동 생성된 설명">
                <a:extLst>
                  <a:ext uri="{FF2B5EF4-FFF2-40B4-BE49-F238E27FC236}">
                    <a16:creationId xmlns:a16="http://schemas.microsoft.com/office/drawing/2014/main" id="{6D7EDE13-88EA-4A03-89FA-9433A6676AC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870637" y="3348806"/>
                <a:ext cx="1866208" cy="101495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202" name="직사각형 201">
                <a:extLst>
                  <a:ext uri="{FF2B5EF4-FFF2-40B4-BE49-F238E27FC236}">
                    <a16:creationId xmlns:a16="http://schemas.microsoft.com/office/drawing/2014/main" id="{AE985472-C1B2-4CC5-954F-7030BE63B6B4}"/>
                  </a:ext>
                </a:extLst>
              </p:cNvPr>
              <p:cNvSpPr/>
              <p:nvPr/>
            </p:nvSpPr>
            <p:spPr>
              <a:xfrm>
                <a:off x="15868440" y="4156481"/>
                <a:ext cx="1868406" cy="202991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9625">
                  <a:lnSpc>
                    <a:spcPct val="90000"/>
                  </a:lnSpc>
                </a:pPr>
                <a:r>
                  <a:rPr kumimoji="1" lang="en-US" altLang="ko-KR" sz="84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Multi-purpose Terminal</a:t>
                </a:r>
              </a:p>
            </p:txBody>
          </p:sp>
        </p:grpSp>
        <p:grpSp>
          <p:nvGrpSpPr>
            <p:cNvPr id="124" name="그룹 123"/>
            <p:cNvGrpSpPr/>
            <p:nvPr/>
          </p:nvGrpSpPr>
          <p:grpSpPr>
            <a:xfrm>
              <a:off x="11876761" y="-7004748"/>
              <a:ext cx="1866208" cy="1014956"/>
              <a:chOff x="13889379" y="3348806"/>
              <a:chExt cx="1866208" cy="1014956"/>
            </a:xfrm>
          </p:grpSpPr>
          <p:pic>
            <p:nvPicPr>
              <p:cNvPr id="126" name="그림 125">
                <a:extLst>
                  <a:ext uri="{FF2B5EF4-FFF2-40B4-BE49-F238E27FC236}">
                    <a16:creationId xmlns:a16="http://schemas.microsoft.com/office/drawing/2014/main" id="{E0AB1CE6-D8DA-4976-9D54-1E11AA76200D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889379" y="3348806"/>
                <a:ext cx="1866208" cy="101495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200" name="직사각형 199">
                <a:extLst>
                  <a:ext uri="{FF2B5EF4-FFF2-40B4-BE49-F238E27FC236}">
                    <a16:creationId xmlns:a16="http://schemas.microsoft.com/office/drawing/2014/main" id="{F943AE35-9596-4660-8A56-4A45A0040293}"/>
                  </a:ext>
                </a:extLst>
              </p:cNvPr>
              <p:cNvSpPr/>
              <p:nvPr/>
            </p:nvSpPr>
            <p:spPr>
              <a:xfrm>
                <a:off x="13891576" y="4156481"/>
                <a:ext cx="1861814" cy="202991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9625">
                  <a:lnSpc>
                    <a:spcPct val="90000"/>
                  </a:lnSpc>
                </a:pPr>
                <a:r>
                  <a:rPr kumimoji="1" lang="en-US" altLang="ko-KR" sz="84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Container Terminal</a:t>
                </a:r>
              </a:p>
            </p:txBody>
          </p:sp>
        </p:grpSp>
      </p:grpSp>
      <p:grpSp>
        <p:nvGrpSpPr>
          <p:cNvPr id="205" name="그룹 204"/>
          <p:cNvGrpSpPr/>
          <p:nvPr/>
        </p:nvGrpSpPr>
        <p:grpSpPr>
          <a:xfrm>
            <a:off x="6194507" y="4430917"/>
            <a:ext cx="5802764" cy="1037338"/>
            <a:chOff x="11874564" y="-5913067"/>
            <a:chExt cx="5802764" cy="1037338"/>
          </a:xfrm>
        </p:grpSpPr>
        <p:grpSp>
          <p:nvGrpSpPr>
            <p:cNvPr id="206" name="그룹 205"/>
            <p:cNvGrpSpPr/>
            <p:nvPr/>
          </p:nvGrpSpPr>
          <p:grpSpPr>
            <a:xfrm>
              <a:off x="11874564" y="-5890685"/>
              <a:ext cx="1866208" cy="1014956"/>
              <a:chOff x="13889379" y="4443016"/>
              <a:chExt cx="1866208" cy="1014956"/>
            </a:xfrm>
          </p:grpSpPr>
          <p:pic>
            <p:nvPicPr>
              <p:cNvPr id="213" name="그림 212" descr="실내이(가) 표시된 사진&#10;&#10;자동 생성된 설명">
                <a:extLst>
                  <a:ext uri="{FF2B5EF4-FFF2-40B4-BE49-F238E27FC236}">
                    <a16:creationId xmlns:a16="http://schemas.microsoft.com/office/drawing/2014/main" id="{3207E612-3B4A-459B-9B55-F913CF05737B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889379" y="4443016"/>
                <a:ext cx="1866208" cy="101495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214" name="직사각형 213">
                <a:extLst>
                  <a:ext uri="{FF2B5EF4-FFF2-40B4-BE49-F238E27FC236}">
                    <a16:creationId xmlns:a16="http://schemas.microsoft.com/office/drawing/2014/main" id="{A682CA59-D626-4CAD-B145-88C8DCC3E1CC}"/>
                  </a:ext>
                </a:extLst>
              </p:cNvPr>
              <p:cNvSpPr/>
              <p:nvPr/>
            </p:nvSpPr>
            <p:spPr>
              <a:xfrm>
                <a:off x="13891576" y="5254981"/>
                <a:ext cx="1861814" cy="202991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9625">
                  <a:lnSpc>
                    <a:spcPct val="90000"/>
                  </a:lnSpc>
                </a:pPr>
                <a:r>
                  <a:rPr kumimoji="1" lang="en-US" altLang="ko-KR" sz="84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Virtual Warehouse</a:t>
                </a:r>
              </a:p>
            </p:txBody>
          </p:sp>
        </p:grpSp>
        <p:grpSp>
          <p:nvGrpSpPr>
            <p:cNvPr id="207" name="그룹 206"/>
            <p:cNvGrpSpPr/>
            <p:nvPr/>
          </p:nvGrpSpPr>
          <p:grpSpPr>
            <a:xfrm>
              <a:off x="13852435" y="-5894299"/>
              <a:ext cx="1861815" cy="1018570"/>
              <a:chOff x="15870637" y="4439402"/>
              <a:chExt cx="1861815" cy="1018570"/>
            </a:xfrm>
          </p:grpSpPr>
          <p:pic>
            <p:nvPicPr>
              <p:cNvPr id="211" name="그림 210" descr="사람, 남자, 실내, 건물이(가) 표시된 사진&#10;&#10;자동 생성된 설명">
                <a:extLst>
                  <a:ext uri="{FF2B5EF4-FFF2-40B4-BE49-F238E27FC236}">
                    <a16:creationId xmlns:a16="http://schemas.microsoft.com/office/drawing/2014/main" id="{FBC150F4-54E5-4AEE-ABE6-6E87ABEE3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870637" y="4439402"/>
                <a:ext cx="1861814" cy="1005637"/>
              </a:xfrm>
              <a:prstGeom prst="rect">
                <a:avLst/>
              </a:prstGeom>
            </p:spPr>
          </p:pic>
          <p:sp>
            <p:nvSpPr>
              <p:cNvPr id="212" name="직사각형 211">
                <a:extLst>
                  <a:ext uri="{FF2B5EF4-FFF2-40B4-BE49-F238E27FC236}">
                    <a16:creationId xmlns:a16="http://schemas.microsoft.com/office/drawing/2014/main" id="{84DD6742-DA5C-43CB-A67E-2D3093F4C7D9}"/>
                  </a:ext>
                </a:extLst>
              </p:cNvPr>
              <p:cNvSpPr/>
              <p:nvPr/>
            </p:nvSpPr>
            <p:spPr>
              <a:xfrm>
                <a:off x="15870638" y="5254981"/>
                <a:ext cx="1861814" cy="202991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9625">
                  <a:lnSpc>
                    <a:spcPct val="90000"/>
                  </a:lnSpc>
                </a:pPr>
                <a:r>
                  <a:rPr kumimoji="1" lang="en-US" altLang="ko-KR" sz="84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VR Training</a:t>
                </a:r>
              </a:p>
            </p:txBody>
          </p:sp>
        </p:grpSp>
        <p:grpSp>
          <p:nvGrpSpPr>
            <p:cNvPr id="208" name="그룹 207"/>
            <p:cNvGrpSpPr/>
            <p:nvPr/>
          </p:nvGrpSpPr>
          <p:grpSpPr>
            <a:xfrm>
              <a:off x="15825912" y="-5913067"/>
              <a:ext cx="1851416" cy="1024405"/>
              <a:chOff x="17864491" y="4433567"/>
              <a:chExt cx="1851416" cy="1024405"/>
            </a:xfrm>
          </p:grpSpPr>
          <p:pic>
            <p:nvPicPr>
              <p:cNvPr id="209" name="그림 208">
                <a:extLst>
                  <a:ext uri="{FF2B5EF4-FFF2-40B4-BE49-F238E27FC236}">
                    <a16:creationId xmlns:a16="http://schemas.microsoft.com/office/drawing/2014/main" id="{27EEA22E-E75A-4172-AE5C-AB433A97A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864491" y="4433567"/>
                <a:ext cx="1851416" cy="1014956"/>
              </a:xfrm>
              <a:prstGeom prst="rect">
                <a:avLst/>
              </a:prstGeom>
            </p:spPr>
          </p:pic>
          <p:sp>
            <p:nvSpPr>
              <p:cNvPr id="210" name="직사각형 209">
                <a:extLst>
                  <a:ext uri="{FF2B5EF4-FFF2-40B4-BE49-F238E27FC236}">
                    <a16:creationId xmlns:a16="http://schemas.microsoft.com/office/drawing/2014/main" id="{164C70E2-A236-4279-A97D-C4BC72A2E16C}"/>
                  </a:ext>
                </a:extLst>
              </p:cNvPr>
              <p:cNvSpPr/>
              <p:nvPr/>
            </p:nvSpPr>
            <p:spPr>
              <a:xfrm>
                <a:off x="17864491" y="5254981"/>
                <a:ext cx="1851416" cy="202991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9625">
                  <a:lnSpc>
                    <a:spcPct val="90000"/>
                  </a:lnSpc>
                </a:pPr>
                <a:r>
                  <a:rPr kumimoji="1" lang="en-US" altLang="ko-KR" sz="84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Smart Autonomous Driving Park</a:t>
                </a:r>
              </a:p>
            </p:txBody>
          </p:sp>
        </p:grpSp>
      </p:grpSp>
      <p:grpSp>
        <p:nvGrpSpPr>
          <p:cNvPr id="215" name="그룹 214"/>
          <p:cNvGrpSpPr/>
          <p:nvPr/>
        </p:nvGrpSpPr>
        <p:grpSpPr>
          <a:xfrm>
            <a:off x="6194508" y="5558311"/>
            <a:ext cx="5817740" cy="1026341"/>
            <a:chOff x="11878958" y="-4783033"/>
            <a:chExt cx="5817740" cy="1026341"/>
          </a:xfrm>
        </p:grpSpPr>
        <p:grpSp>
          <p:nvGrpSpPr>
            <p:cNvPr id="216" name="그룹 215"/>
            <p:cNvGrpSpPr/>
            <p:nvPr/>
          </p:nvGrpSpPr>
          <p:grpSpPr>
            <a:xfrm>
              <a:off x="11878958" y="-4779238"/>
              <a:ext cx="1866208" cy="1017118"/>
              <a:chOff x="13889379" y="5558217"/>
              <a:chExt cx="1866208" cy="1017118"/>
            </a:xfrm>
          </p:grpSpPr>
          <p:pic>
            <p:nvPicPr>
              <p:cNvPr id="223" name="그림 222" descr="하늘, 실내, 테이블, 다양한이(가) 표시된 사진&#10;&#10;자동 생성된 설명">
                <a:extLst>
                  <a:ext uri="{FF2B5EF4-FFF2-40B4-BE49-F238E27FC236}">
                    <a16:creationId xmlns:a16="http://schemas.microsoft.com/office/drawing/2014/main" id="{D90B1D9B-0C8C-43AF-832B-7FA9F34E48ED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889379" y="5558217"/>
                <a:ext cx="1866208" cy="101495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224" name="직사각형 223">
                <a:extLst>
                  <a:ext uri="{FF2B5EF4-FFF2-40B4-BE49-F238E27FC236}">
                    <a16:creationId xmlns:a16="http://schemas.microsoft.com/office/drawing/2014/main" id="{AC43B7DF-0ABD-4D05-8435-75DFF6167808}"/>
                  </a:ext>
                </a:extLst>
              </p:cNvPr>
              <p:cNvSpPr/>
              <p:nvPr/>
            </p:nvSpPr>
            <p:spPr>
              <a:xfrm>
                <a:off x="13891576" y="6372344"/>
                <a:ext cx="1861814" cy="202991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9625">
                  <a:lnSpc>
                    <a:spcPct val="90000"/>
                  </a:lnSpc>
                </a:pPr>
                <a:r>
                  <a:rPr kumimoji="1" lang="en-US" altLang="ko-KR" sz="84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Smart tunnel</a:t>
                </a:r>
              </a:p>
            </p:txBody>
          </p:sp>
        </p:grpSp>
        <p:grpSp>
          <p:nvGrpSpPr>
            <p:cNvPr id="217" name="그룹 216"/>
            <p:cNvGrpSpPr/>
            <p:nvPr/>
          </p:nvGrpSpPr>
          <p:grpSpPr>
            <a:xfrm>
              <a:off x="13859026" y="-4779238"/>
              <a:ext cx="1861814" cy="1022546"/>
              <a:chOff x="15870637" y="5552789"/>
              <a:chExt cx="1861814" cy="1022546"/>
            </a:xfrm>
          </p:grpSpPr>
          <p:pic>
            <p:nvPicPr>
              <p:cNvPr id="221" name="그림 220" descr="전자기기, 컴퓨터, 모니터, 앉아있는이(가) 표시된 사진&#10;&#10;자동 생성된 설명">
                <a:extLst>
                  <a:ext uri="{FF2B5EF4-FFF2-40B4-BE49-F238E27FC236}">
                    <a16:creationId xmlns:a16="http://schemas.microsoft.com/office/drawing/2014/main" id="{9AF59958-3A84-48D9-B9CC-A232909047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870637" y="5552789"/>
                <a:ext cx="1861814" cy="1020381"/>
              </a:xfrm>
              <a:prstGeom prst="rect">
                <a:avLst/>
              </a:prstGeom>
            </p:spPr>
          </p:pic>
          <p:sp>
            <p:nvSpPr>
              <p:cNvPr id="222" name="직사각형 221">
                <a:extLst>
                  <a:ext uri="{FF2B5EF4-FFF2-40B4-BE49-F238E27FC236}">
                    <a16:creationId xmlns:a16="http://schemas.microsoft.com/office/drawing/2014/main" id="{51AC8F1A-56C7-427D-BF14-B6DAD42B24DF}"/>
                  </a:ext>
                </a:extLst>
              </p:cNvPr>
              <p:cNvSpPr/>
              <p:nvPr/>
            </p:nvSpPr>
            <p:spPr>
              <a:xfrm>
                <a:off x="15870637" y="6372344"/>
                <a:ext cx="1861814" cy="202991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9625">
                  <a:lnSpc>
                    <a:spcPct val="90000"/>
                  </a:lnSpc>
                </a:pPr>
                <a:r>
                  <a:rPr kumimoji="1" lang="en-US" altLang="ko-KR" sz="84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Smart Farm</a:t>
                </a:r>
              </a:p>
            </p:txBody>
          </p:sp>
        </p:grpSp>
        <p:grpSp>
          <p:nvGrpSpPr>
            <p:cNvPr id="218" name="그룹 217"/>
            <p:cNvGrpSpPr/>
            <p:nvPr/>
          </p:nvGrpSpPr>
          <p:grpSpPr>
            <a:xfrm>
              <a:off x="15834884" y="-4783033"/>
              <a:ext cx="1861814" cy="1022546"/>
              <a:chOff x="17854093" y="5552789"/>
              <a:chExt cx="1861814" cy="1022546"/>
            </a:xfrm>
          </p:grpSpPr>
          <p:pic>
            <p:nvPicPr>
              <p:cNvPr id="219" name="그림 218" descr="건물, 도로, 실외, 거리이(가) 표시된 사진&#10;&#10;자동 생성된 설명">
                <a:extLst>
                  <a:ext uri="{FF2B5EF4-FFF2-40B4-BE49-F238E27FC236}">
                    <a16:creationId xmlns:a16="http://schemas.microsoft.com/office/drawing/2014/main" id="{BC5CE11D-3224-40E0-AB5F-4951F1966E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854093" y="5552789"/>
                <a:ext cx="1861814" cy="1020381"/>
              </a:xfrm>
              <a:prstGeom prst="rect">
                <a:avLst/>
              </a:prstGeom>
            </p:spPr>
          </p:pic>
          <p:sp>
            <p:nvSpPr>
              <p:cNvPr id="220" name="직사각형 219">
                <a:extLst>
                  <a:ext uri="{FF2B5EF4-FFF2-40B4-BE49-F238E27FC236}">
                    <a16:creationId xmlns:a16="http://schemas.microsoft.com/office/drawing/2014/main" id="{63F7A846-60B5-4FEA-8A8D-BA1AB76C7BBC}"/>
                  </a:ext>
                </a:extLst>
              </p:cNvPr>
              <p:cNvSpPr/>
              <p:nvPr/>
            </p:nvSpPr>
            <p:spPr>
              <a:xfrm>
                <a:off x="17854093" y="6372344"/>
                <a:ext cx="1861814" cy="202991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9625">
                  <a:lnSpc>
                    <a:spcPct val="90000"/>
                  </a:lnSpc>
                </a:pPr>
                <a:r>
                  <a:rPr kumimoji="1" lang="en-US" altLang="ko-KR" sz="84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Smart Autonomous Driving</a:t>
                </a:r>
              </a:p>
            </p:txBody>
          </p:sp>
        </p:grpSp>
      </p:grpSp>
      <p:grpSp>
        <p:nvGrpSpPr>
          <p:cNvPr id="229" name="그룹 228"/>
          <p:cNvGrpSpPr/>
          <p:nvPr/>
        </p:nvGrpSpPr>
        <p:grpSpPr>
          <a:xfrm>
            <a:off x="3110437" y="1420296"/>
            <a:ext cx="1471896" cy="1471896"/>
            <a:chOff x="8289792" y="1228651"/>
            <a:chExt cx="1471896" cy="1471896"/>
          </a:xfrm>
        </p:grpSpPr>
        <p:grpSp>
          <p:nvGrpSpPr>
            <p:cNvPr id="230" name="그룹 229"/>
            <p:cNvGrpSpPr/>
            <p:nvPr/>
          </p:nvGrpSpPr>
          <p:grpSpPr>
            <a:xfrm>
              <a:off x="8289792" y="1228651"/>
              <a:ext cx="1471896" cy="1471896"/>
              <a:chOff x="4176596" y="2508401"/>
              <a:chExt cx="2355716" cy="2355716"/>
            </a:xfrm>
          </p:grpSpPr>
          <p:sp>
            <p:nvSpPr>
              <p:cNvPr id="232" name="타원 231"/>
              <p:cNvSpPr/>
              <p:nvPr/>
            </p:nvSpPr>
            <p:spPr>
              <a:xfrm>
                <a:off x="4176596" y="2508401"/>
                <a:ext cx="2355716" cy="2355716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6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33" name="타원 232"/>
              <p:cNvSpPr/>
              <p:nvPr/>
            </p:nvSpPr>
            <p:spPr>
              <a:xfrm>
                <a:off x="4381133" y="2712938"/>
                <a:ext cx="1946642" cy="194664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34" name="타원 233"/>
              <p:cNvSpPr/>
              <p:nvPr/>
            </p:nvSpPr>
            <p:spPr>
              <a:xfrm>
                <a:off x="4413373" y="2745178"/>
                <a:ext cx="1882162" cy="1882162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35" name="타원 234"/>
              <p:cNvSpPr/>
              <p:nvPr/>
            </p:nvSpPr>
            <p:spPr>
              <a:xfrm>
                <a:off x="4447808" y="2779613"/>
                <a:ext cx="1813292" cy="18132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231" name="직사각형 230"/>
            <p:cNvSpPr/>
            <p:nvPr/>
          </p:nvSpPr>
          <p:spPr>
            <a:xfrm>
              <a:off x="8383548" y="1664517"/>
              <a:ext cx="1287584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37920">
                <a:defRPr/>
              </a:pPr>
              <a:r>
                <a:rPr lang="en-US" altLang="ko-KR" sz="110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 </a:t>
              </a:r>
              <a:r>
                <a:rPr lang="ko-KR" altLang="en-US" sz="110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기반</a:t>
              </a:r>
              <a:br>
                <a:rPr lang="en-US" altLang="ko-KR" sz="110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</a:br>
              <a:r>
                <a:rPr lang="ko-KR" altLang="en-US" sz="110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지능형</a:t>
              </a:r>
              <a:r>
                <a:rPr lang="en-US" altLang="ko-KR" sz="110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10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통합관리</a:t>
              </a:r>
              <a:br>
                <a:rPr lang="en-US" altLang="ko-KR" sz="110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</a:br>
              <a:r>
                <a:rPr lang="ko-KR" altLang="en-US" sz="110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시스템</a:t>
              </a:r>
            </a:p>
          </p:txBody>
        </p:sp>
      </p:grpSp>
      <p:sp>
        <p:nvSpPr>
          <p:cNvPr id="236" name="타원 235">
            <a:extLst>
              <a:ext uri="{FF2B5EF4-FFF2-40B4-BE49-F238E27FC236}">
                <a16:creationId xmlns:a16="http://schemas.microsoft.com/office/drawing/2014/main" id="{6E6BAC52-7C0A-4E03-84ED-3799DF901A86}"/>
              </a:ext>
            </a:extLst>
          </p:cNvPr>
          <p:cNvSpPr/>
          <p:nvPr/>
        </p:nvSpPr>
        <p:spPr bwMode="auto">
          <a:xfrm>
            <a:off x="1537959" y="1134666"/>
            <a:ext cx="606146" cy="63125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none" anchor="ctr"/>
          <a:lstStyle/>
          <a:p>
            <a:pPr algn="ctr"/>
            <a:endParaRPr lang="ko-KR" altLang="en-US" sz="144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37" name="타원 236">
            <a:extLst>
              <a:ext uri="{FF2B5EF4-FFF2-40B4-BE49-F238E27FC236}">
                <a16:creationId xmlns:a16="http://schemas.microsoft.com/office/drawing/2014/main" id="{6E6BAC52-7C0A-4E03-84ED-3799DF901A86}"/>
              </a:ext>
            </a:extLst>
          </p:cNvPr>
          <p:cNvSpPr/>
          <p:nvPr/>
        </p:nvSpPr>
        <p:spPr bwMode="auto">
          <a:xfrm>
            <a:off x="1537959" y="1853770"/>
            <a:ext cx="606146" cy="63125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none" anchor="ctr"/>
          <a:lstStyle/>
          <a:p>
            <a:pPr algn="ctr"/>
            <a:endParaRPr lang="ko-KR" altLang="en-US" sz="144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38" name="타원 237">
            <a:extLst>
              <a:ext uri="{FF2B5EF4-FFF2-40B4-BE49-F238E27FC236}">
                <a16:creationId xmlns:a16="http://schemas.microsoft.com/office/drawing/2014/main" id="{6E6BAC52-7C0A-4E03-84ED-3799DF901A86}"/>
              </a:ext>
            </a:extLst>
          </p:cNvPr>
          <p:cNvSpPr/>
          <p:nvPr/>
        </p:nvSpPr>
        <p:spPr bwMode="auto">
          <a:xfrm>
            <a:off x="1537959" y="2570722"/>
            <a:ext cx="606146" cy="63125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none" anchor="ctr"/>
          <a:lstStyle/>
          <a:p>
            <a:pPr algn="ctr"/>
            <a:endParaRPr lang="ko-KR" altLang="en-US" sz="144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39" name="직사각형 238"/>
          <p:cNvSpPr/>
          <p:nvPr/>
        </p:nvSpPr>
        <p:spPr>
          <a:xfrm>
            <a:off x="1547854" y="1311796"/>
            <a:ext cx="5863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37920">
              <a:defRPr/>
            </a:pPr>
            <a:r>
              <a:rPr lang="ko-KR" altLang="en-US" sz="120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장비</a:t>
            </a:r>
          </a:p>
        </p:txBody>
      </p:sp>
      <p:sp>
        <p:nvSpPr>
          <p:cNvPr id="240" name="직사각형 239"/>
          <p:cNvSpPr/>
          <p:nvPr/>
        </p:nvSpPr>
        <p:spPr>
          <a:xfrm>
            <a:off x="1547854" y="2042041"/>
            <a:ext cx="5863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37920">
              <a:defRPr/>
            </a:pPr>
            <a:r>
              <a:rPr lang="en-US" altLang="ko-KR" sz="120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CCTV</a:t>
            </a:r>
            <a:endParaRPr lang="ko-KR" altLang="en-US" sz="1200" spc="-6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41" name="직사각형 240"/>
          <p:cNvSpPr/>
          <p:nvPr/>
        </p:nvSpPr>
        <p:spPr>
          <a:xfrm>
            <a:off x="1438705" y="2652908"/>
            <a:ext cx="794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37920">
              <a:defRPr/>
            </a:pPr>
            <a:r>
              <a:rPr lang="ko-KR" altLang="en-US" sz="120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기존</a:t>
            </a:r>
            <a:endParaRPr lang="en-US" altLang="ko-KR" sz="1200" spc="-6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 defTabSz="1237920">
              <a:defRPr/>
            </a:pPr>
            <a:r>
              <a:rPr lang="ko-KR" altLang="en-US" sz="120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시스템</a:t>
            </a:r>
          </a:p>
        </p:txBody>
      </p: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144E6C2B-0515-4A56-A828-72A65C0DC7DE}"/>
              </a:ext>
            </a:extLst>
          </p:cNvPr>
          <p:cNvGrpSpPr/>
          <p:nvPr/>
        </p:nvGrpSpPr>
        <p:grpSpPr>
          <a:xfrm>
            <a:off x="6926712" y="548680"/>
            <a:ext cx="4972954" cy="2321340"/>
            <a:chOff x="311323" y="5340648"/>
            <a:chExt cx="6268172" cy="2125016"/>
          </a:xfrm>
          <a:scene3d>
            <a:camera prst="perspectiveHeroicExtremeLeftFacing" fov="5100000">
              <a:rot lat="21594000" lon="2400000" rev="21594000"/>
            </a:camera>
            <a:lightRig rig="threePt" dir="t"/>
          </a:scene3d>
        </p:grpSpPr>
        <p:pic>
          <p:nvPicPr>
            <p:cNvPr id="111" name="그림 110">
              <a:extLst>
                <a:ext uri="{FF2B5EF4-FFF2-40B4-BE49-F238E27FC236}">
                  <a16:creationId xmlns:a16="http://schemas.microsoft.com/office/drawing/2014/main" id="{656DC9D0-9676-417B-B25C-3A4C443D0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323" y="5340648"/>
              <a:ext cx="6268172" cy="2125014"/>
            </a:xfrm>
            <a:prstGeom prst="rect">
              <a:avLst/>
            </a:prstGeom>
            <a:ln>
              <a:solidFill>
                <a:schemeClr val="tx1"/>
              </a:solidFill>
            </a:ln>
            <a:sp3d z="-6350"/>
          </p:spPr>
        </p:pic>
        <p:sp>
          <p:nvSpPr>
            <p:cNvPr id="112" name="직사각형 111">
              <a:extLst>
                <a:ext uri="{FF2B5EF4-FFF2-40B4-BE49-F238E27FC236}">
                  <a16:creationId xmlns:a16="http://schemas.microsoft.com/office/drawing/2014/main" id="{00BA3002-4D69-4BFC-9610-FB019B172DE0}"/>
                </a:ext>
              </a:extLst>
            </p:cNvPr>
            <p:cNvSpPr/>
            <p:nvPr/>
          </p:nvSpPr>
          <p:spPr>
            <a:xfrm>
              <a:off x="321894" y="5340648"/>
              <a:ext cx="1543254" cy="10236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sp3d z="-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44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3" name="직사각형 112">
              <a:extLst>
                <a:ext uri="{FF2B5EF4-FFF2-40B4-BE49-F238E27FC236}">
                  <a16:creationId xmlns:a16="http://schemas.microsoft.com/office/drawing/2014/main" id="{0A8B3D7C-94C5-4EEA-9236-5CD22C4F6E9E}"/>
                </a:ext>
              </a:extLst>
            </p:cNvPr>
            <p:cNvSpPr/>
            <p:nvPr/>
          </p:nvSpPr>
          <p:spPr>
            <a:xfrm>
              <a:off x="311323" y="6364264"/>
              <a:ext cx="1543254" cy="110139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sp3d z="-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44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4" name="직사각형 113">
              <a:extLst>
                <a:ext uri="{FF2B5EF4-FFF2-40B4-BE49-F238E27FC236}">
                  <a16:creationId xmlns:a16="http://schemas.microsoft.com/office/drawing/2014/main" id="{946D8CFE-264A-492C-A636-8CC2768E8529}"/>
                </a:ext>
              </a:extLst>
            </p:cNvPr>
            <p:cNvSpPr/>
            <p:nvPr/>
          </p:nvSpPr>
          <p:spPr>
            <a:xfrm>
              <a:off x="1854140" y="5340648"/>
              <a:ext cx="3120532" cy="212501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sp3d z="-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44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5" name="직사각형 124">
              <a:extLst>
                <a:ext uri="{FF2B5EF4-FFF2-40B4-BE49-F238E27FC236}">
                  <a16:creationId xmlns:a16="http://schemas.microsoft.com/office/drawing/2014/main" id="{DD235DD5-4CCB-4A8F-912A-71B821E00849}"/>
                </a:ext>
              </a:extLst>
            </p:cNvPr>
            <p:cNvSpPr/>
            <p:nvPr/>
          </p:nvSpPr>
          <p:spPr>
            <a:xfrm>
              <a:off x="4974674" y="5340648"/>
              <a:ext cx="1588122" cy="106250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sp3d z="-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44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7" name="직사각형 126">
              <a:extLst>
                <a:ext uri="{FF2B5EF4-FFF2-40B4-BE49-F238E27FC236}">
                  <a16:creationId xmlns:a16="http://schemas.microsoft.com/office/drawing/2014/main" id="{4CE082CE-B030-4A4F-9241-01BC3B7729FB}"/>
                </a:ext>
              </a:extLst>
            </p:cNvPr>
            <p:cNvSpPr/>
            <p:nvPr/>
          </p:nvSpPr>
          <p:spPr>
            <a:xfrm>
              <a:off x="4999723" y="6403156"/>
              <a:ext cx="1564383" cy="106250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sp3d z="-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44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8569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경매로 내집마련~♥ :: 고화질 바탕화면 12종 모음 (흑백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6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6095999" y="0"/>
            <a:ext cx="6096000" cy="685800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55000">
                <a:schemeClr val="bg1">
                  <a:alpha val="85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-1" y="1963"/>
            <a:ext cx="5587374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587374" y="1963"/>
            <a:ext cx="508625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F69A2B-7911-43C4-B01A-4FDB26233070}"/>
              </a:ext>
            </a:extLst>
          </p:cNvPr>
          <p:cNvSpPr txBox="1"/>
          <p:nvPr/>
        </p:nvSpPr>
        <p:spPr>
          <a:xfrm>
            <a:off x="370376" y="2921093"/>
            <a:ext cx="5149559" cy="3706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4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RockwonIT</a:t>
            </a:r>
            <a:r>
              <a:rPr lang="en-US" altLang="ko-KR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Global</a:t>
            </a: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디지털 트윈솔루션은 </a:t>
            </a:r>
            <a:r>
              <a:rPr lang="ko-KR" altLang="en-US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자체개발한 고성능 </a:t>
            </a:r>
            <a:r>
              <a:rPr lang="en-US" altLang="ko-KR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3D </a:t>
            </a:r>
            <a:r>
              <a:rPr lang="ko-KR" altLang="en-US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엔진</a:t>
            </a: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기반으로 </a:t>
            </a:r>
            <a:r>
              <a:rPr lang="ko-KR" altLang="en-US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현장상황을 실시간 상황파악을 가능</a:t>
            </a: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하게 하며 각종 산업 인프라의 운영시스템과 현장의 </a:t>
            </a:r>
            <a:r>
              <a:rPr lang="en-US" altLang="ko-KR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IOT </a:t>
            </a: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시스템과의 연동을 통해 </a:t>
            </a:r>
            <a:r>
              <a:rPr lang="ko-KR" altLang="en-US" sz="14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사일로</a:t>
            </a: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(Silo)</a:t>
            </a: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화된 다양한 업무프로세스의 유기적 연계를 하여 </a:t>
            </a:r>
            <a:r>
              <a:rPr lang="ko-KR" altLang="en-US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업무의 생산성과 효율성을 높여준다</a:t>
            </a:r>
            <a:r>
              <a:rPr lang="en-US" altLang="ko-KR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또한 재해상황발생 시 즉각적이고 용이한 위치를 파악하여 </a:t>
            </a:r>
            <a:r>
              <a:rPr lang="ko-KR" altLang="en-US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표준</a:t>
            </a:r>
            <a:r>
              <a:rPr lang="en-US" altLang="ko-KR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비상대응절차의 디지털화</a:t>
            </a: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통하여 작업자 안전성을 향상시켜 인명피해를 최소화한다</a:t>
            </a:r>
            <a:r>
              <a:rPr lang="en-US" altLang="ko-KR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개발분야</a:t>
            </a:r>
            <a:r>
              <a:rPr lang="en-US" altLang="ko-KR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</a:t>
            </a:r>
            <a:r>
              <a:rPr lang="en-US" altLang="ko-KR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GIS, </a:t>
            </a: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산업자동화</a:t>
            </a:r>
            <a:r>
              <a:rPr lang="en-US" altLang="ko-KR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IOT)</a:t>
            </a: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전문가들이 </a:t>
            </a:r>
            <a:r>
              <a:rPr lang="ko-KR" altLang="en-US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분야의 관제</a:t>
            </a:r>
            <a:r>
              <a:rPr lang="en-US" altLang="ko-KR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스마트터미널</a:t>
            </a:r>
            <a:r>
              <a:rPr lang="en-US" altLang="ko-KR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스마트창고</a:t>
            </a:r>
            <a:r>
              <a:rPr lang="en-US" altLang="ko-KR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스마트 빌딩</a:t>
            </a:r>
            <a:r>
              <a:rPr lang="en-US" altLang="ko-KR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스마트 메트로</a:t>
            </a:r>
            <a:r>
              <a:rPr lang="en-US" altLang="ko-KR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스마트 </a:t>
            </a:r>
            <a:r>
              <a:rPr lang="ko-KR" altLang="en-US" sz="1400" dirty="0" err="1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쉽</a:t>
            </a:r>
            <a:r>
              <a:rPr lang="ko-KR" altLang="en-US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</a:t>
            </a:r>
            <a:r>
              <a:rPr lang="en-US" altLang="ko-KR" sz="14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use-case</a:t>
            </a: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통해 시장성을 확인하고 더 많은 사례들이 파트너들이 개발할 수 있도록 </a:t>
            </a:r>
            <a:r>
              <a:rPr lang="ko-KR" altLang="en-US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자율 디지털 트윈 플랫폼</a:t>
            </a:r>
            <a:r>
              <a:rPr lang="en-US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(Autonomous Digital Twin Platform) </a:t>
            </a: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개발을 지향한다</a:t>
            </a:r>
            <a:r>
              <a:rPr lang="en-US" altLang="ko-KR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sz="1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26" name="Group 2">
            <a:extLst>
              <a:ext uri="{FF2B5EF4-FFF2-40B4-BE49-F238E27FC236}">
                <a16:creationId xmlns:a16="http://schemas.microsoft.com/office/drawing/2014/main" id="{A53B16A3-E6CF-45BF-AC27-5D8403C9EA2D}"/>
              </a:ext>
            </a:extLst>
          </p:cNvPr>
          <p:cNvGrpSpPr/>
          <p:nvPr/>
        </p:nvGrpSpPr>
        <p:grpSpPr>
          <a:xfrm>
            <a:off x="370377" y="2132856"/>
            <a:ext cx="4142622" cy="616254"/>
            <a:chOff x="1187624" y="4429990"/>
            <a:chExt cx="2796270" cy="55462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F7A2A11-072A-4D4A-98FD-8991472B938D}"/>
                </a:ext>
              </a:extLst>
            </p:cNvPr>
            <p:cNvSpPr txBox="1"/>
            <p:nvPr/>
          </p:nvSpPr>
          <p:spPr>
            <a:xfrm>
              <a:off x="1391606" y="4432255"/>
              <a:ext cx="2592288" cy="526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ABOUT US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20111D7-C532-4504-806E-931C90B7899C}"/>
                </a:ext>
              </a:extLst>
            </p:cNvPr>
            <p:cNvSpPr txBox="1"/>
            <p:nvPr/>
          </p:nvSpPr>
          <p:spPr>
            <a:xfrm>
              <a:off x="1391606" y="4696424"/>
              <a:ext cx="1666173" cy="28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81" dirty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0" name="Rectangle 16">
              <a:extLst>
                <a:ext uri="{FF2B5EF4-FFF2-40B4-BE49-F238E27FC236}">
                  <a16:creationId xmlns:a16="http://schemas.microsoft.com/office/drawing/2014/main" id="{E21E0CB2-0DD0-494C-A1B4-8ABA424FAAB6}"/>
                </a:ext>
              </a:extLst>
            </p:cNvPr>
            <p:cNvSpPr/>
            <p:nvPr/>
          </p:nvSpPr>
          <p:spPr>
            <a:xfrm>
              <a:off x="1187624" y="4429990"/>
              <a:ext cx="152634" cy="52175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1" name="표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331662"/>
              </p:ext>
            </p:extLst>
          </p:nvPr>
        </p:nvGraphicFramePr>
        <p:xfrm>
          <a:off x="6332060" y="2986053"/>
          <a:ext cx="5623877" cy="348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4727">
                  <a:extLst>
                    <a:ext uri="{9D8B030D-6E8A-4147-A177-3AD203B41FA5}">
                      <a16:colId xmlns:a16="http://schemas.microsoft.com/office/drawing/2014/main" val="2770773843"/>
                    </a:ext>
                  </a:extLst>
                </a:gridCol>
                <a:gridCol w="4629150">
                  <a:extLst>
                    <a:ext uri="{9D8B030D-6E8A-4147-A177-3AD203B41FA5}">
                      <a16:colId xmlns:a16="http://schemas.microsoft.com/office/drawing/2014/main" val="9368800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회사명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ROCKWONIT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GLOBAL PTE. LTD. (201727887N)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6209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대표이사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이용섭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(Andrew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Lee)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513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설립일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2011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10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월 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서울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6584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솔루션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1" dirty="0">
                          <a:solidFill>
                            <a:srgbClr val="1262AA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자율 디지털 트윈 플랫폼 </a:t>
                      </a:r>
                      <a:r>
                        <a:rPr lang="en-US" altLang="ko-KR" sz="1200" b="1" dirty="0">
                          <a:solidFill>
                            <a:srgbClr val="1262AA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(Autonomous Digital Twin Platform)</a:t>
                      </a:r>
                      <a:endParaRPr lang="ko-KR" altLang="en-US" sz="1200" b="1" dirty="0">
                        <a:solidFill>
                          <a:srgbClr val="1262AA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538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직원 수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명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4361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본사주소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 Collyer Quay # 11-06 The Arcade Singapore 049317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417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R&amp;D Center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354591" rtl="0" eaLnBrk="1" latinLnBrk="1" hangingPunct="1"/>
                      <a:r>
                        <a:rPr lang="ko-KR" altLang="ko-KR" sz="1200" b="0" kern="12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서울특별시 영등포구 문래동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</a:t>
                      </a:r>
                      <a:r>
                        <a:rPr lang="ko-KR" altLang="ko-KR" sz="1200" b="0" kern="12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가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77-9 </a:t>
                      </a:r>
                      <a:r>
                        <a:rPr lang="ko-KR" altLang="ko-KR" sz="1200" b="0" kern="12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메가벤처타워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601</a:t>
                      </a:r>
                      <a:r>
                        <a:rPr lang="ko-KR" altLang="ko-KR" sz="1200" b="0" kern="12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호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098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전화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/FAX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070 4213 4006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代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) / 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0505 365 6271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774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사업기간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2011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월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~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현재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9EC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62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6070937"/>
                  </a:ext>
                </a:extLst>
              </a:tr>
            </a:tbl>
          </a:graphicData>
        </a:graphic>
      </p:graphicFrame>
      <p:pic>
        <p:nvPicPr>
          <p:cNvPr id="32" name="그림 31" descr="그리기이(가) 표시된 사진&#10;&#10;자동 생성된 설명">
            <a:extLst>
              <a:ext uri="{FF2B5EF4-FFF2-40B4-BE49-F238E27FC236}">
                <a16:creationId xmlns:a16="http://schemas.microsoft.com/office/drawing/2014/main" id="{B8BCAF72-CF9C-4610-A8BC-2CEB10D864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790" y="536920"/>
            <a:ext cx="4886415" cy="20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그룹 89">
            <a:extLst>
              <a:ext uri="{FF2B5EF4-FFF2-40B4-BE49-F238E27FC236}">
                <a16:creationId xmlns:a16="http://schemas.microsoft.com/office/drawing/2014/main" id="{70AFD917-9B87-4A1D-A6FE-3FD39D934235}"/>
              </a:ext>
            </a:extLst>
          </p:cNvPr>
          <p:cNvGrpSpPr/>
          <p:nvPr/>
        </p:nvGrpSpPr>
        <p:grpSpPr>
          <a:xfrm>
            <a:off x="104775" y="590527"/>
            <a:ext cx="12011133" cy="200055"/>
            <a:chOff x="104775" y="1019643"/>
            <a:chExt cx="12011133" cy="200055"/>
          </a:xfrm>
        </p:grpSpPr>
        <p:sp>
          <p:nvSpPr>
            <p:cNvPr id="91" name="자유형 28">
              <a:extLst>
                <a:ext uri="{FF2B5EF4-FFF2-40B4-BE49-F238E27FC236}">
                  <a16:creationId xmlns:a16="http://schemas.microsoft.com/office/drawing/2014/main" id="{2EA3356C-B37A-45C3-8EC3-321854F07944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7EABCAB8-E87F-4197-A909-EE5550EF521B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3" name="평행 사변형 92">
              <a:extLst>
                <a:ext uri="{FF2B5EF4-FFF2-40B4-BE49-F238E27FC236}">
                  <a16:creationId xmlns:a16="http://schemas.microsoft.com/office/drawing/2014/main" id="{BF25BBC6-39C4-4BB1-B0F0-52C4F507843C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4" name="평행 사변형 93">
              <a:extLst>
                <a:ext uri="{FF2B5EF4-FFF2-40B4-BE49-F238E27FC236}">
                  <a16:creationId xmlns:a16="http://schemas.microsoft.com/office/drawing/2014/main" id="{AEA03F71-EE61-4B32-84AE-A9662885F4BA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29" name="Subtitle 2">
            <a:extLst>
              <a:ext uri="{FF2B5EF4-FFF2-40B4-BE49-F238E27FC236}">
                <a16:creationId xmlns:a16="http://schemas.microsoft.com/office/drawing/2014/main" id="{40D18A15-7D9A-4697-B5B9-BDC746B7578C}"/>
              </a:ext>
            </a:extLst>
          </p:cNvPr>
          <p:cNvSpPr txBox="1">
            <a:spLocks/>
          </p:cNvSpPr>
          <p:nvPr/>
        </p:nvSpPr>
        <p:spPr>
          <a:xfrm>
            <a:off x="101773" y="40794"/>
            <a:ext cx="11633307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회사 연혁</a:t>
            </a:r>
            <a:endParaRPr lang="ko-KR" altLang="en-US" sz="2400" b="1" i="1" spc="-223" dirty="0">
              <a:solidFill>
                <a:schemeClr val="accent6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30" name="자유형 129"/>
          <p:cNvSpPr/>
          <p:nvPr/>
        </p:nvSpPr>
        <p:spPr>
          <a:xfrm rot="16200000">
            <a:off x="5730293" y="-4224657"/>
            <a:ext cx="730224" cy="11761400"/>
          </a:xfrm>
          <a:custGeom>
            <a:avLst/>
            <a:gdLst>
              <a:gd name="connsiteX0" fmla="*/ 304550 w 1493271"/>
              <a:gd name="connsiteY0" fmla="*/ 5918426 h 12190802"/>
              <a:gd name="connsiteX1" fmla="*/ 304550 w 1493271"/>
              <a:gd name="connsiteY1" fmla="*/ 6271704 h 12190802"/>
              <a:gd name="connsiteX2" fmla="*/ 0 w 1493271"/>
              <a:gd name="connsiteY2" fmla="*/ 6095064 h 12190802"/>
              <a:gd name="connsiteX3" fmla="*/ 1493271 w 1493271"/>
              <a:gd name="connsiteY3" fmla="*/ 0 h 12190802"/>
              <a:gd name="connsiteX4" fmla="*/ 1493271 w 1493271"/>
              <a:gd name="connsiteY4" fmla="*/ 12190802 h 12190802"/>
              <a:gd name="connsiteX5" fmla="*/ 304553 w 1493271"/>
              <a:gd name="connsiteY5" fmla="*/ 12190802 h 12190802"/>
              <a:gd name="connsiteX6" fmla="*/ 304553 w 1493271"/>
              <a:gd name="connsiteY6" fmla="*/ 10370160 h 12190802"/>
              <a:gd name="connsiteX7" fmla="*/ 6236 w 1493271"/>
              <a:gd name="connsiteY7" fmla="*/ 10197136 h 12190802"/>
              <a:gd name="connsiteX8" fmla="*/ 304553 w 1493271"/>
              <a:gd name="connsiteY8" fmla="*/ 10024112 h 12190802"/>
              <a:gd name="connsiteX9" fmla="*/ 304553 w 1493271"/>
              <a:gd name="connsiteY9" fmla="*/ 2159702 h 12190802"/>
              <a:gd name="connsiteX10" fmla="*/ 3352 w 1493271"/>
              <a:gd name="connsiteY10" fmla="*/ 1985005 h 12190802"/>
              <a:gd name="connsiteX11" fmla="*/ 304553 w 1493271"/>
              <a:gd name="connsiteY11" fmla="*/ 1810308 h 12190802"/>
              <a:gd name="connsiteX12" fmla="*/ 304553 w 1493271"/>
              <a:gd name="connsiteY12" fmla="*/ 0 h 1219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93271" h="12190802">
                <a:moveTo>
                  <a:pt x="304550" y="5918426"/>
                </a:moveTo>
                <a:lnTo>
                  <a:pt x="304550" y="6271704"/>
                </a:lnTo>
                <a:lnTo>
                  <a:pt x="0" y="6095064"/>
                </a:lnTo>
                <a:close/>
                <a:moveTo>
                  <a:pt x="1493271" y="0"/>
                </a:moveTo>
                <a:lnTo>
                  <a:pt x="1493271" y="12190802"/>
                </a:lnTo>
                <a:lnTo>
                  <a:pt x="304553" y="12190802"/>
                </a:lnTo>
                <a:lnTo>
                  <a:pt x="304553" y="10370160"/>
                </a:lnTo>
                <a:lnTo>
                  <a:pt x="6236" y="10197136"/>
                </a:lnTo>
                <a:lnTo>
                  <a:pt x="304553" y="10024112"/>
                </a:lnTo>
                <a:lnTo>
                  <a:pt x="304553" y="2159702"/>
                </a:lnTo>
                <a:lnTo>
                  <a:pt x="3352" y="1985005"/>
                </a:lnTo>
                <a:lnTo>
                  <a:pt x="304553" y="1810308"/>
                </a:lnTo>
                <a:lnTo>
                  <a:pt x="304553" y="0"/>
                </a:lnTo>
                <a:close/>
              </a:path>
            </a:pathLst>
          </a:custGeom>
          <a:gradFill flip="none" rotWithShape="1">
            <a:gsLst>
              <a:gs pos="0">
                <a:srgbClr val="4DB3A7"/>
              </a:gs>
              <a:gs pos="50000">
                <a:srgbClr val="4DA5B8"/>
              </a:gs>
              <a:gs pos="100000">
                <a:srgbClr val="389CD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1" name="직사각형 130">
            <a:extLst>
              <a:ext uri="{FF2B5EF4-FFF2-40B4-BE49-F238E27FC236}">
                <a16:creationId xmlns:a16="http://schemas.microsoft.com/office/drawing/2014/main" id="{F352183A-6E80-4275-A0F6-3BC9307C5ADA}"/>
              </a:ext>
            </a:extLst>
          </p:cNvPr>
          <p:cNvSpPr/>
          <p:nvPr/>
        </p:nvSpPr>
        <p:spPr>
          <a:xfrm>
            <a:off x="378119" y="1370217"/>
            <a:ext cx="349752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Start</a:t>
            </a:r>
            <a:r>
              <a:rPr lang="ko-KR" altLang="en-US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&amp; </a:t>
            </a:r>
            <a:r>
              <a:rPr lang="ko-KR" altLang="en-US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항만</a:t>
            </a:r>
            <a:endParaRPr lang="ko-KR" altLang="en-US" sz="1100" b="1" dirty="0">
              <a:ln>
                <a:solidFill>
                  <a:srgbClr val="6A8797">
                    <a:alpha val="0"/>
                  </a:srgb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32" name="그룹 131"/>
          <p:cNvGrpSpPr/>
          <p:nvPr/>
        </p:nvGrpSpPr>
        <p:grpSpPr>
          <a:xfrm>
            <a:off x="652126" y="2021156"/>
            <a:ext cx="3241070" cy="523220"/>
            <a:chOff x="439817" y="2826580"/>
            <a:chExt cx="3241070" cy="523220"/>
          </a:xfrm>
        </p:grpSpPr>
        <p:sp>
          <p:nvSpPr>
            <p:cNvPr id="133" name="직사각형 132"/>
            <p:cNvSpPr/>
            <p:nvPr/>
          </p:nvSpPr>
          <p:spPr>
            <a:xfrm>
              <a:off x="1010021" y="2947450"/>
              <a:ext cx="2670866" cy="270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ko-KR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7030A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Virtual Terminal Suite (Ver 3.0) </a:t>
              </a:r>
              <a:r>
                <a:rPr lang="ko-KR" altLang="en-US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7030A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개발 완료</a:t>
              </a:r>
              <a:endParaRPr lang="en-US" altLang="ko-KR" sz="1050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4" name="직사각형 133"/>
            <p:cNvSpPr/>
            <p:nvPr/>
          </p:nvSpPr>
          <p:spPr>
            <a:xfrm>
              <a:off x="439817" y="2826580"/>
              <a:ext cx="7105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rgbClr val="7030A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’15 </a:t>
              </a:r>
              <a:endParaRPr lang="ko-KR" altLang="en-US" sz="28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35" name="직사각형 134">
            <a:extLst>
              <a:ext uri="{FF2B5EF4-FFF2-40B4-BE49-F238E27FC236}">
                <a16:creationId xmlns:a16="http://schemas.microsoft.com/office/drawing/2014/main" id="{F352183A-6E80-4275-A0F6-3BC9307C5ADA}"/>
              </a:ext>
            </a:extLst>
          </p:cNvPr>
          <p:cNvSpPr/>
          <p:nvPr/>
        </p:nvSpPr>
        <p:spPr>
          <a:xfrm>
            <a:off x="4888553" y="1370217"/>
            <a:ext cx="241489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글로벌 </a:t>
            </a:r>
            <a:r>
              <a:rPr lang="en-US" altLang="ko-KR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Reference</a:t>
            </a:r>
            <a:endParaRPr lang="ko-KR" altLang="en-US" sz="1100" b="1" dirty="0">
              <a:ln>
                <a:solidFill>
                  <a:srgbClr val="6A8797">
                    <a:alpha val="0"/>
                  </a:srgb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37" name="직사각형 136"/>
          <p:cNvSpPr/>
          <p:nvPr/>
        </p:nvSpPr>
        <p:spPr>
          <a:xfrm>
            <a:off x="360566" y="2440824"/>
            <a:ext cx="3532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인천창조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개혁센타</a:t>
            </a:r>
            <a:endParaRPr lang="en-US" altLang="ko-KR" sz="10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인천 </a:t>
            </a:r>
            <a:r>
              <a:rPr lang="ko-KR" altLang="en-US" sz="1000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송도㈜한진</a:t>
            </a: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00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신항만</a:t>
            </a:r>
            <a:endParaRPr lang="en-US" altLang="ko-KR" sz="1000" kern="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38" name="직사각형 137"/>
          <p:cNvSpPr/>
          <p:nvPr/>
        </p:nvSpPr>
        <p:spPr>
          <a:xfrm>
            <a:off x="4340274" y="2441468"/>
            <a:ext cx="3511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2018 TOC Asia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참석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싱가포르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해외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(DP&amp;W, Here, Porsche, Cisco)</a:t>
            </a: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국내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(TSB, Big52, DOOTAIT)</a:t>
            </a:r>
          </a:p>
        </p:txBody>
      </p:sp>
      <p:grpSp>
        <p:nvGrpSpPr>
          <p:cNvPr id="145" name="그룹 144"/>
          <p:cNvGrpSpPr/>
          <p:nvPr/>
        </p:nvGrpSpPr>
        <p:grpSpPr>
          <a:xfrm>
            <a:off x="4945887" y="2021156"/>
            <a:ext cx="2299033" cy="523220"/>
            <a:chOff x="439817" y="2826580"/>
            <a:chExt cx="2299033" cy="523220"/>
          </a:xfrm>
        </p:grpSpPr>
        <p:sp>
          <p:nvSpPr>
            <p:cNvPr id="146" name="직사각형 145"/>
            <p:cNvSpPr/>
            <p:nvPr/>
          </p:nvSpPr>
          <p:spPr>
            <a:xfrm>
              <a:off x="1010021" y="2957935"/>
              <a:ext cx="1728829" cy="270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ko-KR" altLang="en-US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국내</a:t>
              </a:r>
              <a:r>
                <a:rPr lang="en-US" altLang="ko-KR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외 </a:t>
              </a:r>
              <a:r>
                <a:rPr lang="ko-KR" altLang="en-US" sz="1050" b="1" dirty="0" err="1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파트너쉽</a:t>
              </a:r>
              <a:r>
                <a:rPr lang="ko-KR" altLang="en-US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확대</a:t>
              </a:r>
              <a:endParaRPr lang="en-US" altLang="ko-KR" sz="1050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47" name="직사각형 146"/>
            <p:cNvSpPr/>
            <p:nvPr/>
          </p:nvSpPr>
          <p:spPr>
            <a:xfrm>
              <a:off x="439817" y="2826580"/>
              <a:ext cx="7105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’18 </a:t>
              </a:r>
              <a:endParaRPr lang="ko-KR" altLang="en-US" sz="2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58" name="직사각형 157">
            <a:extLst>
              <a:ext uri="{FF2B5EF4-FFF2-40B4-BE49-F238E27FC236}">
                <a16:creationId xmlns:a16="http://schemas.microsoft.com/office/drawing/2014/main" id="{F352183A-6E80-4275-A0F6-3BC9307C5ADA}"/>
              </a:ext>
            </a:extLst>
          </p:cNvPr>
          <p:cNvSpPr/>
          <p:nvPr/>
        </p:nvSpPr>
        <p:spPr>
          <a:xfrm>
            <a:off x="8686312" y="1363680"/>
            <a:ext cx="273643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 </a:t>
            </a:r>
            <a:r>
              <a:rPr lang="en-US" altLang="ko-KR" sz="1100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(Digital Twin)</a:t>
            </a:r>
            <a:endParaRPr lang="ko-KR" altLang="en-US" sz="1100" b="1" dirty="0">
              <a:ln>
                <a:solidFill>
                  <a:srgbClr val="6A8797">
                    <a:alpha val="0"/>
                  </a:srgb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492850" y="675630"/>
            <a:ext cx="1338857" cy="707886"/>
            <a:chOff x="1492850" y="-6246504"/>
            <a:chExt cx="1338857" cy="707886"/>
          </a:xfrm>
        </p:grpSpPr>
        <p:sp>
          <p:nvSpPr>
            <p:cNvPr id="150" name="TextBox 149"/>
            <p:cNvSpPr txBox="1"/>
            <p:nvPr/>
          </p:nvSpPr>
          <p:spPr>
            <a:xfrm>
              <a:off x="1492850" y="-6246504"/>
              <a:ext cx="4956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000" b="1" dirty="0">
                  <a:solidFill>
                    <a:srgbClr val="4DB2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1</a:t>
              </a:r>
              <a:endParaRPr lang="ko-KR" altLang="en-US" sz="4000" b="1" dirty="0">
                <a:solidFill>
                  <a:srgbClr val="4DB2A8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159" name="그림 158" descr="그리기이(가) 표시된 사진&#10;&#10;자동 생성된 설명">
              <a:extLst>
                <a:ext uri="{FF2B5EF4-FFF2-40B4-BE49-F238E27FC236}">
                  <a16:creationId xmlns:a16="http://schemas.microsoft.com/office/drawing/2014/main" id="{B8BCAF72-CF9C-4610-A8BC-2CEB10D86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7783" y="-6073072"/>
              <a:ext cx="993924" cy="419435"/>
            </a:xfrm>
            <a:prstGeom prst="rect">
              <a:avLst/>
            </a:prstGeom>
          </p:spPr>
        </p:pic>
      </p:grpSp>
      <p:grpSp>
        <p:nvGrpSpPr>
          <p:cNvPr id="164" name="그룹 163"/>
          <p:cNvGrpSpPr/>
          <p:nvPr/>
        </p:nvGrpSpPr>
        <p:grpSpPr>
          <a:xfrm>
            <a:off x="652126" y="2996952"/>
            <a:ext cx="2634263" cy="523220"/>
            <a:chOff x="439817" y="2826580"/>
            <a:chExt cx="2634263" cy="523220"/>
          </a:xfrm>
        </p:grpSpPr>
        <p:sp>
          <p:nvSpPr>
            <p:cNvPr id="165" name="직사각형 164"/>
            <p:cNvSpPr/>
            <p:nvPr/>
          </p:nvSpPr>
          <p:spPr>
            <a:xfrm>
              <a:off x="1010022" y="2971140"/>
              <a:ext cx="2064058" cy="270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ko-KR" altLang="en-US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7030A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글로벌 마켓 </a:t>
              </a:r>
              <a:r>
                <a:rPr lang="en-US" altLang="ko-KR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7030A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References Start</a:t>
              </a:r>
            </a:p>
          </p:txBody>
        </p:sp>
        <p:sp>
          <p:nvSpPr>
            <p:cNvPr id="166" name="직사각형 165"/>
            <p:cNvSpPr/>
            <p:nvPr/>
          </p:nvSpPr>
          <p:spPr>
            <a:xfrm>
              <a:off x="439817" y="2826580"/>
              <a:ext cx="7105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rgbClr val="7030A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’13 </a:t>
              </a:r>
              <a:endParaRPr lang="ko-KR" altLang="en-US" sz="28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67" name="직사각형 166"/>
          <p:cNvSpPr/>
          <p:nvPr/>
        </p:nvSpPr>
        <p:spPr>
          <a:xfrm>
            <a:off x="360566" y="3420302"/>
            <a:ext cx="3532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사우디아라비아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NCT KAP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항만</a:t>
            </a:r>
            <a:endParaRPr lang="en-US" altLang="ko-KR" sz="10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미국 한진 </a:t>
            </a:r>
            <a:r>
              <a:rPr lang="ko-KR" altLang="en-US" sz="1000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롱비치</a:t>
            </a: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항만 </a:t>
            </a:r>
            <a:r>
              <a:rPr lang="en-US" altLang="ko-KR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EPS </a:t>
            </a: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시스템</a:t>
            </a:r>
            <a:endParaRPr lang="en-US" altLang="ko-KR" sz="1000" kern="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아랍에미레이트</a:t>
            </a: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DP&amp;W </a:t>
            </a: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두바이 터미널</a:t>
            </a:r>
            <a:r>
              <a:rPr lang="en-US" altLang="ko-KR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68" name="그룹 167"/>
          <p:cNvGrpSpPr/>
          <p:nvPr/>
        </p:nvGrpSpPr>
        <p:grpSpPr>
          <a:xfrm>
            <a:off x="652126" y="4219526"/>
            <a:ext cx="3352918" cy="523220"/>
            <a:chOff x="439817" y="2826580"/>
            <a:chExt cx="3352918" cy="523220"/>
          </a:xfrm>
        </p:grpSpPr>
        <p:sp>
          <p:nvSpPr>
            <p:cNvPr id="169" name="직사각형 168"/>
            <p:cNvSpPr/>
            <p:nvPr/>
          </p:nvSpPr>
          <p:spPr>
            <a:xfrm>
              <a:off x="1010021" y="2958686"/>
              <a:ext cx="2782714" cy="270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ko-KR" altLang="en-US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7030A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기업 부설연구소 설립 </a:t>
              </a:r>
              <a:r>
                <a:rPr lang="en-US" altLang="ko-KR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7030A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&amp; </a:t>
              </a:r>
              <a:r>
                <a:rPr lang="ko-KR" altLang="en-US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7030A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항만모니터링 패키지</a:t>
              </a:r>
              <a:endParaRPr lang="en-US" altLang="ko-KR" sz="1050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439817" y="2826580"/>
              <a:ext cx="7105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rgbClr val="7030A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’12 </a:t>
              </a:r>
              <a:endParaRPr lang="ko-KR" altLang="en-US" sz="28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71" name="직사각형 170"/>
          <p:cNvSpPr/>
          <p:nvPr/>
        </p:nvSpPr>
        <p:spPr>
          <a:xfrm>
            <a:off x="360566" y="4614525"/>
            <a:ext cx="3532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Terminal Ver.1.0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개발 완료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</a:t>
            </a:r>
          </a:p>
          <a:p>
            <a:pPr marL="180975">
              <a:lnSpc>
                <a:spcPct val="120000"/>
              </a:lnSpc>
            </a:pPr>
            <a:r>
              <a:rPr lang="en-US" altLang="ko-KR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     </a:t>
            </a:r>
            <a:r>
              <a:rPr lang="en-US" altLang="ko-KR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- </a:t>
            </a:r>
            <a:r>
              <a:rPr lang="ko-KR" altLang="en-US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부산 </a:t>
            </a:r>
            <a:r>
              <a:rPr lang="en-US" altLang="ko-KR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PNC </a:t>
            </a:r>
            <a:r>
              <a:rPr lang="ko-KR" altLang="en-US" sz="900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신항만</a:t>
            </a:r>
            <a:r>
              <a:rPr lang="ko-KR" altLang="en-US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터미널</a:t>
            </a:r>
            <a:endParaRPr lang="en-US" altLang="ko-KR" sz="900" kern="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72" name="그룹 171"/>
          <p:cNvGrpSpPr/>
          <p:nvPr/>
        </p:nvGrpSpPr>
        <p:grpSpPr>
          <a:xfrm>
            <a:off x="652126" y="5259915"/>
            <a:ext cx="2949509" cy="523220"/>
            <a:chOff x="439817" y="2826580"/>
            <a:chExt cx="2949509" cy="523220"/>
          </a:xfrm>
        </p:grpSpPr>
        <p:sp>
          <p:nvSpPr>
            <p:cNvPr id="173" name="직사각형 172"/>
            <p:cNvSpPr/>
            <p:nvPr/>
          </p:nvSpPr>
          <p:spPr>
            <a:xfrm>
              <a:off x="1010021" y="2968162"/>
              <a:ext cx="2379305" cy="270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ko-KR" altLang="en-US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7030A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녹원정보기술㈜ 설립</a:t>
              </a:r>
              <a:endParaRPr lang="en-US" altLang="ko-KR" sz="1050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74" name="직사각형 173"/>
            <p:cNvSpPr/>
            <p:nvPr/>
          </p:nvSpPr>
          <p:spPr>
            <a:xfrm>
              <a:off x="439817" y="2826580"/>
              <a:ext cx="7105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rgbClr val="7030A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’11 </a:t>
              </a:r>
              <a:endParaRPr lang="ko-KR" altLang="en-US" sz="28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75" name="직사각형 174"/>
          <p:cNvSpPr/>
          <p:nvPr/>
        </p:nvSpPr>
        <p:spPr>
          <a:xfrm>
            <a:off x="360566" y="5649841"/>
            <a:ext cx="3532630" cy="443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한진해운 그룹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–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싸이버로지텍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㈜</a:t>
            </a:r>
            <a:endParaRPr lang="en-US" altLang="ko-KR" sz="10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80975">
              <a:lnSpc>
                <a:spcPct val="120000"/>
              </a:lnSpc>
            </a:pPr>
            <a:r>
              <a:rPr lang="en-US" altLang="ko-KR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                             SW </a:t>
            </a: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기술 협력회사 등록</a:t>
            </a:r>
            <a:endParaRPr lang="en-US" altLang="ko-KR" sz="1000" kern="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9347028" y="675630"/>
            <a:ext cx="2287593" cy="707886"/>
            <a:chOff x="9347028" y="-6246504"/>
            <a:chExt cx="2287593" cy="707886"/>
          </a:xfrm>
        </p:grpSpPr>
        <p:sp>
          <p:nvSpPr>
            <p:cNvPr id="156" name="TextBox 155"/>
            <p:cNvSpPr txBox="1"/>
            <p:nvPr/>
          </p:nvSpPr>
          <p:spPr>
            <a:xfrm>
              <a:off x="9347028" y="-6246504"/>
              <a:ext cx="4956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000" b="1" dirty="0">
                  <a:solidFill>
                    <a:srgbClr val="389CD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</a:t>
              </a:r>
              <a:endParaRPr lang="ko-KR" altLang="en-US" sz="4000" b="1" dirty="0">
                <a:solidFill>
                  <a:srgbClr val="389CD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176" name="Picture 4" descr="Creative and Smart! LG CNS :: 물리적 세계와 디지털 세계의 융합 ...">
              <a:extLst>
                <a:ext uri="{FF2B5EF4-FFF2-40B4-BE49-F238E27FC236}">
                  <a16:creationId xmlns:a16="http://schemas.microsoft.com/office/drawing/2014/main" id="{60BF49BD-64F5-4892-893A-2F9FEB193E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5354" y="-6079386"/>
              <a:ext cx="668554" cy="394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7" name="직사각형 176"/>
            <p:cNvSpPr/>
            <p:nvPr/>
          </p:nvSpPr>
          <p:spPr>
            <a:xfrm>
              <a:off x="10487125" y="-6096267"/>
              <a:ext cx="114749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dirty="0">
                  <a:solidFill>
                    <a:srgbClr val="59A4A6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Digital Twin Platform</a:t>
              </a: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5119980" y="675630"/>
            <a:ext cx="1466896" cy="707886"/>
            <a:chOff x="5119980" y="-6246504"/>
            <a:chExt cx="1466896" cy="707886"/>
          </a:xfrm>
        </p:grpSpPr>
        <p:sp>
          <p:nvSpPr>
            <p:cNvPr id="152" name="TextBox 151"/>
            <p:cNvSpPr txBox="1"/>
            <p:nvPr/>
          </p:nvSpPr>
          <p:spPr>
            <a:xfrm>
              <a:off x="5119980" y="-6246504"/>
              <a:ext cx="4956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000" b="1" dirty="0">
                  <a:solidFill>
                    <a:srgbClr val="4DA5B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2</a:t>
              </a:r>
              <a:endParaRPr lang="ko-KR" altLang="en-US" sz="4000" b="1" dirty="0">
                <a:solidFill>
                  <a:srgbClr val="4DA5B8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78" name="직사각형 177"/>
            <p:cNvSpPr/>
            <p:nvPr/>
          </p:nvSpPr>
          <p:spPr>
            <a:xfrm>
              <a:off x="5462850" y="-5902834"/>
              <a:ext cx="11240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b="1" dirty="0">
                  <a:solidFill>
                    <a:schemeClr val="accent6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Globalization</a:t>
              </a:r>
            </a:p>
          </p:txBody>
        </p:sp>
      </p:grpSp>
      <p:sp>
        <p:nvSpPr>
          <p:cNvPr id="179" name="직사각형 178"/>
          <p:cNvSpPr/>
          <p:nvPr/>
        </p:nvSpPr>
        <p:spPr>
          <a:xfrm>
            <a:off x="4340274" y="3590986"/>
            <a:ext cx="3511453" cy="1008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18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회 대한민국소프트대상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국무송리상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2017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년 대한민국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ICT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대상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해양수산부장관상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2017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년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K-ICT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신소프트웨어대상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미래창조과학부장관상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180975">
              <a:lnSpc>
                <a:spcPct val="120000"/>
              </a:lnSpc>
            </a:pPr>
            <a:r>
              <a:rPr lang="en-US" altLang="ko-KR" sz="1050" b="1" dirty="0">
                <a:solidFill>
                  <a:srgbClr val="1D397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ROCKWONIT Global PTE. LTD. </a:t>
            </a:r>
            <a:r>
              <a:rPr lang="ko-KR" altLang="en-US" sz="1050" b="1" dirty="0">
                <a:solidFill>
                  <a:srgbClr val="1D397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설립 </a:t>
            </a:r>
            <a:r>
              <a:rPr lang="en-US" altLang="ko-KR" sz="1050" b="1" dirty="0">
                <a:solidFill>
                  <a:srgbClr val="1D397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50" b="1" dirty="0">
                <a:solidFill>
                  <a:srgbClr val="1D397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싱가포르</a:t>
            </a:r>
            <a:r>
              <a:rPr lang="en-US" altLang="ko-KR" sz="1050" b="1" dirty="0">
                <a:solidFill>
                  <a:srgbClr val="1D397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80" name="그룹 179"/>
          <p:cNvGrpSpPr/>
          <p:nvPr/>
        </p:nvGrpSpPr>
        <p:grpSpPr>
          <a:xfrm>
            <a:off x="4945887" y="3184939"/>
            <a:ext cx="2299033" cy="523220"/>
            <a:chOff x="439817" y="2826580"/>
            <a:chExt cx="2299033" cy="523220"/>
          </a:xfrm>
        </p:grpSpPr>
        <p:sp>
          <p:nvSpPr>
            <p:cNvPr id="181" name="직사각형 180"/>
            <p:cNvSpPr/>
            <p:nvPr/>
          </p:nvSpPr>
          <p:spPr>
            <a:xfrm>
              <a:off x="1010021" y="2972755"/>
              <a:ext cx="1728829" cy="270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ko-KR" altLang="en-US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수상내역</a:t>
              </a:r>
              <a:endParaRPr lang="en-US" altLang="ko-KR" sz="1050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82" name="직사각형 181"/>
            <p:cNvSpPr/>
            <p:nvPr/>
          </p:nvSpPr>
          <p:spPr>
            <a:xfrm>
              <a:off x="439817" y="2826580"/>
              <a:ext cx="7105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’17 </a:t>
              </a:r>
              <a:endParaRPr lang="ko-KR" altLang="en-US" sz="2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83" name="직사각형 182"/>
          <p:cNvSpPr/>
          <p:nvPr/>
        </p:nvSpPr>
        <p:spPr>
          <a:xfrm>
            <a:off x="4340274" y="5005684"/>
            <a:ext cx="3511453" cy="65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아랍에미레이트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DP&amp;W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두바이 터미널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3, 2, 4</a:t>
            </a: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터키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DP&amp;W </a:t>
            </a:r>
            <a:r>
              <a:rPr lang="en-US" altLang="ko-KR" sz="100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Yarimca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Port</a:t>
            </a:r>
          </a:p>
          <a:p>
            <a:pPr marL="180975">
              <a:lnSpc>
                <a:spcPct val="120000"/>
              </a:lnSpc>
            </a:pPr>
            <a:r>
              <a:rPr lang="ko-KR" altLang="en-US" sz="1050" b="1" dirty="0" err="1">
                <a:solidFill>
                  <a:srgbClr val="1D397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스파크랩스</a:t>
            </a:r>
            <a:r>
              <a:rPr lang="ko-KR" altLang="en-US" sz="1050" b="1" dirty="0">
                <a:solidFill>
                  <a:srgbClr val="1D397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050" b="1" dirty="0">
                <a:solidFill>
                  <a:srgbClr val="1D397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(Spark Labs) IOT </a:t>
            </a:r>
            <a:r>
              <a:rPr lang="ko-KR" altLang="en-US" sz="1050" b="1" dirty="0">
                <a:solidFill>
                  <a:srgbClr val="1D397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부문 보육 기업 선정</a:t>
            </a:r>
            <a:endParaRPr lang="en-US" altLang="ko-KR" sz="1050" b="1" dirty="0">
              <a:solidFill>
                <a:srgbClr val="1D397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84" name="그룹 183"/>
          <p:cNvGrpSpPr/>
          <p:nvPr/>
        </p:nvGrpSpPr>
        <p:grpSpPr>
          <a:xfrm>
            <a:off x="4945887" y="4565960"/>
            <a:ext cx="2662281" cy="523220"/>
            <a:chOff x="439817" y="2826580"/>
            <a:chExt cx="2662281" cy="523220"/>
          </a:xfrm>
        </p:grpSpPr>
        <p:sp>
          <p:nvSpPr>
            <p:cNvPr id="185" name="직사각형 184"/>
            <p:cNvSpPr/>
            <p:nvPr/>
          </p:nvSpPr>
          <p:spPr>
            <a:xfrm>
              <a:off x="1010021" y="2969056"/>
              <a:ext cx="2092077" cy="270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ko-KR" altLang="en-US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글로벌 마켓 </a:t>
              </a:r>
              <a:r>
                <a:rPr lang="en-US" altLang="ko-KR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References </a:t>
              </a:r>
              <a:r>
                <a:rPr lang="ko-KR" altLang="en-US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확대</a:t>
              </a:r>
              <a:endParaRPr lang="en-US" altLang="ko-KR" sz="1050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86" name="직사각형 185"/>
            <p:cNvSpPr/>
            <p:nvPr/>
          </p:nvSpPr>
          <p:spPr>
            <a:xfrm>
              <a:off x="439817" y="2826580"/>
              <a:ext cx="7105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’16 </a:t>
              </a:r>
              <a:endParaRPr lang="ko-KR" altLang="en-US" sz="2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87" name="직사각형 186"/>
          <p:cNvSpPr/>
          <p:nvPr/>
        </p:nvSpPr>
        <p:spPr>
          <a:xfrm>
            <a:off x="8298805" y="2441468"/>
            <a:ext cx="3677300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000" b="1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2020 </a:t>
            </a:r>
            <a:r>
              <a:rPr lang="ko-KR" altLang="en-US" sz="1000" b="1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</a:t>
            </a:r>
            <a:r>
              <a:rPr lang="ko-KR" altLang="en-US" sz="1000" b="1" dirty="0" err="1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챌린지</a:t>
            </a:r>
            <a:r>
              <a:rPr lang="ko-KR" altLang="en-US" sz="1000" b="1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000" b="1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00" b="1" dirty="0" err="1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국토부</a:t>
            </a:r>
            <a:r>
              <a:rPr lang="en-US" altLang="ko-KR" sz="1000" b="1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180975">
              <a:lnSpc>
                <a:spcPct val="120000"/>
              </a:lnSpc>
            </a:pPr>
            <a:r>
              <a:rPr lang="en-US" altLang="ko-KR" sz="900" b="1" kern="0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     -  </a:t>
            </a:r>
            <a:r>
              <a:rPr lang="ko-KR" altLang="en-US" sz="900" b="1" kern="0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김해시 </a:t>
            </a:r>
            <a:r>
              <a:rPr lang="ko-KR" altLang="en-US" sz="900" b="1" kern="0" dirty="0" err="1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골든루트산업단지</a:t>
            </a:r>
            <a:r>
              <a:rPr lang="en-US" altLang="ko-KR" sz="900" b="1" kern="0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(</a:t>
            </a:r>
            <a:r>
              <a:rPr lang="ko-KR" altLang="en-US" sz="900" b="1" kern="0" dirty="0" err="1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시티부문</a:t>
            </a:r>
            <a:r>
              <a:rPr lang="en-US" altLang="ko-KR" sz="900" b="1" kern="0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en-US" altLang="ko-KR" sz="900" b="1" dirty="0">
              <a:solidFill>
                <a:schemeClr val="accent5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80975">
              <a:lnSpc>
                <a:spcPct val="120000"/>
              </a:lnSpc>
            </a:pPr>
            <a:r>
              <a:rPr lang="en-US" altLang="ko-KR" sz="900" b="1" kern="0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     -  </a:t>
            </a:r>
            <a:r>
              <a:rPr lang="ko-KR" altLang="en-US" sz="900" b="1" kern="0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물류</a:t>
            </a:r>
            <a:r>
              <a:rPr lang="en-US" altLang="ko-KR" sz="900" b="1" kern="0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900" b="1" kern="0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교통</a:t>
            </a:r>
            <a:r>
              <a:rPr lang="en-US" altLang="ko-KR" sz="900" b="1" kern="0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900" b="1" kern="0" dirty="0" err="1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통합관제</a:t>
            </a:r>
            <a:r>
              <a:rPr lang="ko-KR" altLang="en-US" sz="900" b="1" kern="0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솔루션</a:t>
            </a:r>
            <a:endParaRPr lang="en-US" altLang="ko-KR" sz="900" b="1" kern="0" dirty="0">
              <a:solidFill>
                <a:schemeClr val="accent5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 기반 </a:t>
            </a:r>
            <a:r>
              <a:rPr lang="en-US" altLang="ko-KR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CPS </a:t>
            </a:r>
            <a:r>
              <a:rPr lang="ko-KR" altLang="en-US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안전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·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신뢰성 분석 용역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(TTA)</a:t>
            </a: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현대대제철</a:t>
            </a: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스마트 </a:t>
            </a:r>
            <a:r>
              <a:rPr lang="ko-KR" altLang="en-US" sz="1000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계량소</a:t>
            </a: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(2</a:t>
            </a: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차 확대</a:t>
            </a:r>
            <a:r>
              <a:rPr lang="en-US" altLang="ko-KR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스마트화기관리 시스템 </a:t>
            </a:r>
            <a:r>
              <a:rPr lang="en-US" altLang="ko-KR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남동발전</a:t>
            </a:r>
            <a:r>
              <a:rPr lang="en-US" altLang="ko-KR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전기차 자율주행 시험장 </a:t>
            </a:r>
            <a:r>
              <a:rPr lang="ko-KR" altLang="en-US" sz="1000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통합관제</a:t>
            </a: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(KATECH)</a:t>
            </a:r>
          </a:p>
          <a:p>
            <a:pPr marL="180975">
              <a:lnSpc>
                <a:spcPct val="120000"/>
              </a:lnSpc>
            </a:pPr>
            <a:r>
              <a:rPr lang="en-US" altLang="ko-KR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     </a:t>
            </a:r>
            <a:r>
              <a:rPr lang="en-US" altLang="ko-KR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-  </a:t>
            </a:r>
            <a:r>
              <a:rPr lang="ko-KR" altLang="en-US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한국 자동차연구원 </a:t>
            </a:r>
            <a:r>
              <a:rPr lang="en-US" altLang="ko-KR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e-</a:t>
            </a:r>
            <a:r>
              <a:rPr lang="ko-KR" altLang="en-US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모빌리티연구센터 </a:t>
            </a:r>
            <a:r>
              <a:rPr lang="en-US" altLang="ko-KR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영광</a:t>
            </a:r>
            <a:r>
              <a:rPr lang="en-US" altLang="ko-KR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180975">
              <a:lnSpc>
                <a:spcPct val="120000"/>
              </a:lnSpc>
            </a:pPr>
            <a:r>
              <a:rPr lang="en-US" altLang="ko-KR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     -  </a:t>
            </a:r>
            <a:r>
              <a:rPr lang="ko-KR" altLang="en-US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자동차 데이터 분석</a:t>
            </a:r>
            <a:r>
              <a:rPr lang="en-US" altLang="ko-KR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900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통합관제</a:t>
            </a:r>
            <a:r>
              <a:rPr lang="ko-KR" altLang="en-US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솔루션</a:t>
            </a:r>
            <a:endParaRPr lang="en-US" altLang="ko-KR" sz="900" kern="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88" name="그룹 187"/>
          <p:cNvGrpSpPr/>
          <p:nvPr/>
        </p:nvGrpSpPr>
        <p:grpSpPr>
          <a:xfrm>
            <a:off x="8904418" y="2021156"/>
            <a:ext cx="3071687" cy="523220"/>
            <a:chOff x="439817" y="2826580"/>
            <a:chExt cx="3071687" cy="523220"/>
          </a:xfrm>
        </p:grpSpPr>
        <p:sp>
          <p:nvSpPr>
            <p:cNvPr id="189" name="직사각형 188"/>
            <p:cNvSpPr/>
            <p:nvPr/>
          </p:nvSpPr>
          <p:spPr>
            <a:xfrm>
              <a:off x="1010021" y="2964702"/>
              <a:ext cx="2501483" cy="270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ko-KR" altLang="en-US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E46C0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디지털 트윈 </a:t>
              </a:r>
              <a:r>
                <a:rPr lang="en-US" altLang="ko-KR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E46C0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(Digital Twin) </a:t>
              </a:r>
              <a:r>
                <a:rPr lang="ko-KR" altLang="en-US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E46C0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솔루션 확대</a:t>
              </a:r>
              <a:endParaRPr lang="en-US" altLang="ko-KR" sz="1050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E46C0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90" name="직사각형 189"/>
            <p:cNvSpPr/>
            <p:nvPr/>
          </p:nvSpPr>
          <p:spPr>
            <a:xfrm>
              <a:off x="439817" y="2826580"/>
              <a:ext cx="7105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rgbClr val="E46C0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’20 </a:t>
              </a:r>
              <a:endParaRPr lang="ko-KR" altLang="en-US" sz="2800" b="1" dirty="0">
                <a:solidFill>
                  <a:srgbClr val="E46C0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91" name="직사각형 190"/>
          <p:cNvSpPr/>
          <p:nvPr/>
        </p:nvSpPr>
        <p:spPr>
          <a:xfrm>
            <a:off x="8298805" y="4496956"/>
            <a:ext cx="3511453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스마트시티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(Smart City)</a:t>
            </a: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스테이션 </a:t>
            </a:r>
            <a:r>
              <a:rPr lang="en-US" altLang="ko-KR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서울메트로</a:t>
            </a:r>
            <a:r>
              <a:rPr lang="en-US" altLang="ko-KR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맨홀 </a:t>
            </a:r>
            <a:r>
              <a:rPr lang="en-US" altLang="ko-KR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(KT)</a:t>
            </a: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0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Mini DT (Industrial IOT)</a:t>
            </a:r>
          </a:p>
          <a:p>
            <a:pPr marL="180975" algn="ctr">
              <a:lnSpc>
                <a:spcPct val="120000"/>
              </a:lnSpc>
            </a:pPr>
            <a:r>
              <a:rPr lang="en-US" altLang="ko-KR" sz="1000" kern="0" dirty="0">
                <a:solidFill>
                  <a:srgbClr val="E46C0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RTLS </a:t>
            </a:r>
            <a:r>
              <a:rPr lang="ko-KR" altLang="en-US" sz="1000" kern="0" dirty="0">
                <a:solidFill>
                  <a:srgbClr val="E46C0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솔루션 </a:t>
            </a:r>
            <a:r>
              <a:rPr lang="en-US" altLang="ko-KR" sz="1000" kern="0" dirty="0">
                <a:solidFill>
                  <a:srgbClr val="E46C0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References</a:t>
            </a: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900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현대대제철</a:t>
            </a:r>
            <a:r>
              <a:rPr lang="ko-KR" altLang="en-US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스마트 </a:t>
            </a:r>
            <a:r>
              <a:rPr lang="ko-KR" altLang="en-US" sz="900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계량소</a:t>
            </a:r>
            <a:r>
              <a:rPr lang="ko-KR" altLang="en-US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900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비콘</a:t>
            </a:r>
            <a:r>
              <a:rPr lang="en-US" altLang="ko-KR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900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모노리스</a:t>
            </a:r>
            <a:r>
              <a:rPr lang="ko-KR" altLang="en-US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스마트 테마파크 </a:t>
            </a:r>
            <a:r>
              <a:rPr lang="en-US" altLang="ko-KR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(RFID)</a:t>
            </a:r>
          </a:p>
        </p:txBody>
      </p:sp>
      <p:grpSp>
        <p:nvGrpSpPr>
          <p:cNvPr id="192" name="그룹 191"/>
          <p:cNvGrpSpPr/>
          <p:nvPr/>
        </p:nvGrpSpPr>
        <p:grpSpPr>
          <a:xfrm>
            <a:off x="8904418" y="4084768"/>
            <a:ext cx="3071687" cy="523220"/>
            <a:chOff x="439817" y="2826580"/>
            <a:chExt cx="3071687" cy="523220"/>
          </a:xfrm>
        </p:grpSpPr>
        <p:sp>
          <p:nvSpPr>
            <p:cNvPr id="193" name="직사각형 192"/>
            <p:cNvSpPr/>
            <p:nvPr/>
          </p:nvSpPr>
          <p:spPr>
            <a:xfrm>
              <a:off x="1010021" y="2949190"/>
              <a:ext cx="2501483" cy="270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ko-KR" altLang="en-US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E46C0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스마트시티 프로젝트 </a:t>
              </a:r>
              <a:r>
                <a:rPr lang="en-US" altLang="ko-KR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E46C0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Engagement</a:t>
              </a:r>
            </a:p>
          </p:txBody>
        </p:sp>
        <p:sp>
          <p:nvSpPr>
            <p:cNvPr id="194" name="직사각형 193"/>
            <p:cNvSpPr/>
            <p:nvPr/>
          </p:nvSpPr>
          <p:spPr>
            <a:xfrm>
              <a:off x="439817" y="2826580"/>
              <a:ext cx="7105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rgbClr val="E46C0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’19 </a:t>
              </a:r>
              <a:endParaRPr lang="ko-KR" altLang="en-US" sz="2800" b="1" dirty="0">
                <a:solidFill>
                  <a:srgbClr val="E46C0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99" name="직사각형 198"/>
          <p:cNvSpPr/>
          <p:nvPr/>
        </p:nvSpPr>
        <p:spPr>
          <a:xfrm>
            <a:off x="8298805" y="6228832"/>
            <a:ext cx="3511453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시티 </a:t>
            </a:r>
            <a:r>
              <a:rPr lang="en-US" altLang="ko-KR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(Smart City</a:t>
            </a: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Warehouse</a:t>
            </a:r>
          </a:p>
          <a:p>
            <a:pPr marL="352425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9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Smart Station</a:t>
            </a:r>
          </a:p>
        </p:txBody>
      </p:sp>
      <p:grpSp>
        <p:nvGrpSpPr>
          <p:cNvPr id="200" name="그룹 199"/>
          <p:cNvGrpSpPr/>
          <p:nvPr/>
        </p:nvGrpSpPr>
        <p:grpSpPr>
          <a:xfrm>
            <a:off x="8904418" y="5845017"/>
            <a:ext cx="3095495" cy="523220"/>
            <a:chOff x="439817" y="2826580"/>
            <a:chExt cx="3095495" cy="523220"/>
          </a:xfrm>
        </p:grpSpPr>
        <p:sp>
          <p:nvSpPr>
            <p:cNvPr id="201" name="직사각형 200"/>
            <p:cNvSpPr/>
            <p:nvPr/>
          </p:nvSpPr>
          <p:spPr>
            <a:xfrm>
              <a:off x="1010021" y="2957265"/>
              <a:ext cx="2525291" cy="270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ko-KR" altLang="en-US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E46C0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디지털 트윈</a:t>
              </a:r>
              <a:r>
                <a:rPr lang="en-US" altLang="ko-KR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E46C0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(Digital Twin) </a:t>
              </a:r>
              <a:r>
                <a:rPr lang="ko-KR" altLang="en-US" sz="105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rgbClr val="E46C0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솔루션 개발</a:t>
              </a:r>
              <a:endParaRPr lang="en-US" altLang="ko-KR" sz="1050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E46C0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02" name="직사각형 201"/>
            <p:cNvSpPr/>
            <p:nvPr/>
          </p:nvSpPr>
          <p:spPr>
            <a:xfrm>
              <a:off x="439817" y="2826580"/>
              <a:ext cx="7105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rgbClr val="E46C0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’18 </a:t>
              </a:r>
              <a:endParaRPr lang="ko-KR" altLang="en-US" sz="2800" b="1" dirty="0">
                <a:solidFill>
                  <a:srgbClr val="E46C0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3572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digital twinì ëí ì´ë¯¸ì§ ê²ìê²°ê³¼">
            <a:extLst>
              <a:ext uri="{FF2B5EF4-FFF2-40B4-BE49-F238E27FC236}">
                <a16:creationId xmlns:a16="http://schemas.microsoft.com/office/drawing/2014/main" id="{EF9F9C2C-368B-4191-AA8C-2FCFEBFAD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F5612676-6131-4747-8D61-4FADECC40B41}"/>
              </a:ext>
            </a:extLst>
          </p:cNvPr>
          <p:cNvSpPr/>
          <p:nvPr/>
        </p:nvSpPr>
        <p:spPr>
          <a:xfrm>
            <a:off x="1963945" y="331675"/>
            <a:ext cx="1620957" cy="90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41" latinLnBrk="1">
              <a:defRPr/>
            </a:pPr>
            <a:r>
              <a:rPr lang="en-US" altLang="ko-KR" sz="336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MICRO</a:t>
            </a:r>
          </a:p>
          <a:p>
            <a:pPr algn="ctr" defTabSz="914341" latinLnBrk="1">
              <a:defRPr/>
            </a:pPr>
            <a:r>
              <a:rPr lang="en-US" altLang="ko-KR" sz="1944" i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Digital</a:t>
            </a:r>
            <a:r>
              <a:rPr lang="ko-KR" altLang="en-US" sz="1944" i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944" i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Twin</a:t>
            </a:r>
            <a:endParaRPr lang="ko-KR" altLang="en-US" sz="1944" i="1" dirty="0">
              <a:solidFill>
                <a:srgbClr val="FFC000">
                  <a:lumMod val="60000"/>
                  <a:lumOff val="40000"/>
                </a:srgb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36178C72-CFE9-470B-A0D1-BC835017A322}"/>
              </a:ext>
            </a:extLst>
          </p:cNvPr>
          <p:cNvSpPr/>
          <p:nvPr/>
        </p:nvSpPr>
        <p:spPr>
          <a:xfrm>
            <a:off x="8242391" y="331675"/>
            <a:ext cx="1811713" cy="90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41" latinLnBrk="1">
              <a:defRPr/>
            </a:pPr>
            <a:r>
              <a:rPr lang="en-US" altLang="ko-KR" sz="336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MACRO</a:t>
            </a:r>
          </a:p>
          <a:p>
            <a:pPr algn="ctr" defTabSz="914341" latinLnBrk="1">
              <a:defRPr/>
            </a:pPr>
            <a:r>
              <a:rPr lang="en-US" altLang="ko-KR" sz="1944" i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Digital</a:t>
            </a:r>
            <a:r>
              <a:rPr lang="ko-KR" altLang="en-US" sz="1944" i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944" i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Twin</a:t>
            </a:r>
            <a:endParaRPr lang="ko-KR" altLang="en-US" sz="1944" i="1" dirty="0">
              <a:solidFill>
                <a:srgbClr val="FFC000">
                  <a:lumMod val="60000"/>
                  <a:lumOff val="40000"/>
                </a:srgb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8D5FBC3-5812-45AD-8401-E1250B8DC58D}"/>
              </a:ext>
            </a:extLst>
          </p:cNvPr>
          <p:cNvSpPr/>
          <p:nvPr/>
        </p:nvSpPr>
        <p:spPr>
          <a:xfrm>
            <a:off x="738606" y="6200845"/>
            <a:ext cx="3984424" cy="295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32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각 </a:t>
            </a:r>
            <a:r>
              <a:rPr lang="en-US" altLang="ko-KR" sz="132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Vendor</a:t>
            </a:r>
            <a:r>
              <a:rPr lang="ko-KR" altLang="en-US" sz="132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별 </a:t>
            </a:r>
            <a:r>
              <a:rPr lang="en-US" altLang="ko-KR" sz="1320" b="1" u="sng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Product</a:t>
            </a:r>
            <a:r>
              <a:rPr lang="en-US" altLang="ko-KR" sz="1320" b="1" u="sng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32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중심으로 </a:t>
            </a:r>
            <a:r>
              <a:rPr lang="en-US" altLang="ko-KR" sz="132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Digital Twin</a:t>
            </a:r>
            <a:r>
              <a:rPr lang="ko-KR" altLang="en-US" sz="132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을 구현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59AF0B8D-1F74-4028-9D77-C79AD02A1041}"/>
              </a:ext>
            </a:extLst>
          </p:cNvPr>
          <p:cNvSpPr/>
          <p:nvPr/>
        </p:nvSpPr>
        <p:spPr>
          <a:xfrm>
            <a:off x="6354369" y="6200846"/>
            <a:ext cx="5645544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320" b="1" u="sng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전체 영역 </a:t>
            </a:r>
            <a:r>
              <a:rPr lang="en-US" altLang="ko-KR" sz="1320" b="1" u="sng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320" b="1" u="sng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항만</a:t>
            </a:r>
            <a:r>
              <a:rPr lang="en-US" altLang="ko-KR" sz="1320" b="1" u="sng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320" b="1" u="sng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공장</a:t>
            </a:r>
            <a:r>
              <a:rPr lang="en-US" altLang="ko-KR" sz="1320" b="1" u="sng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320" b="1" u="sng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빌딩 등</a:t>
            </a:r>
            <a:r>
              <a:rPr lang="en-US" altLang="ko-KR" sz="1320" b="1" u="sng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1320" b="1" u="sng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을 하나의 화면으로 </a:t>
            </a:r>
            <a:r>
              <a:rPr lang="en-US" altLang="ko-KR" sz="1320" b="1" u="sng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“Digital Twin”</a:t>
            </a:r>
            <a:r>
              <a:rPr lang="ko-KR" altLang="en-US" sz="1320" b="1" u="sng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표현</a:t>
            </a:r>
            <a:r>
              <a:rPr lang="ko-KR" altLang="en-US" sz="132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함으로써</a:t>
            </a:r>
            <a:r>
              <a:rPr lang="en-US" altLang="ko-KR" sz="132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32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운영 효율성을</a:t>
            </a:r>
            <a:r>
              <a:rPr lang="en-US" altLang="ko-KR" sz="132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32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증대</a:t>
            </a:r>
          </a:p>
        </p:txBody>
      </p:sp>
      <p:pic>
        <p:nvPicPr>
          <p:cNvPr id="24" name="Picture 4" descr="siemens digital twinì ëí ì´ë¯¸ì§ ê²ìê²°ê³¼">
            <a:extLst>
              <a:ext uri="{FF2B5EF4-FFF2-40B4-BE49-F238E27FC236}">
                <a16:creationId xmlns:a16="http://schemas.microsoft.com/office/drawing/2014/main" id="{BFC4D536-3577-4C28-9CBA-3853242C6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5911" y="1732345"/>
            <a:ext cx="1658531" cy="165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GE digital twinì ëí ì´ë¯¸ì§ ê²ìê²°ê³¼">
            <a:extLst>
              <a:ext uri="{FF2B5EF4-FFF2-40B4-BE49-F238E27FC236}">
                <a16:creationId xmlns:a16="http://schemas.microsoft.com/office/drawing/2014/main" id="{28C27116-20AB-48F6-9AA0-0EBEA9BE6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607" y="1725557"/>
            <a:ext cx="2280613" cy="294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C60FCBA-02CA-4327-9901-E4E70E7F2D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476" y="1725559"/>
            <a:ext cx="5645544" cy="3258816"/>
          </a:xfrm>
          <a:prstGeom prst="rect">
            <a:avLst/>
          </a:prstGeom>
        </p:spPr>
      </p:pic>
      <p:pic>
        <p:nvPicPr>
          <p:cNvPr id="27" name="Picture 2" descr="honeywellì ëí ì´ë¯¸ì§ ê²ìê²°ê³¼">
            <a:extLst>
              <a:ext uri="{FF2B5EF4-FFF2-40B4-BE49-F238E27FC236}">
                <a16:creationId xmlns:a16="http://schemas.microsoft.com/office/drawing/2014/main" id="{B0CC26E5-98DE-4ED9-8D91-67575622F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5696" y="3509202"/>
            <a:ext cx="1218961" cy="116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그림 27" descr="http://news.kotra.or.kr/crosseditor/binary/images/000817/4.png">
            <a:extLst>
              <a:ext uri="{FF2B5EF4-FFF2-40B4-BE49-F238E27FC236}">
                <a16:creationId xmlns:a16="http://schemas.microsoft.com/office/drawing/2014/main" id="{1FD9EA96-EDD5-455A-9FDB-A8C8F25D692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3859" y="5328648"/>
            <a:ext cx="1642301" cy="72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그림 28" descr="http://news.kotra.or.kr/crosseditor/binary/images/000817/6_1.png">
            <a:extLst>
              <a:ext uri="{FF2B5EF4-FFF2-40B4-BE49-F238E27FC236}">
                <a16:creationId xmlns:a16="http://schemas.microsoft.com/office/drawing/2014/main" id="{4DFBB890-36D8-46D7-A74D-0A81FE5F3053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4125" y="5330904"/>
            <a:ext cx="1092859" cy="721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147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그룹 45">
            <a:extLst>
              <a:ext uri="{FF2B5EF4-FFF2-40B4-BE49-F238E27FC236}">
                <a16:creationId xmlns:a16="http://schemas.microsoft.com/office/drawing/2014/main" id="{3E741278-2B68-4043-B816-BB4A2D716831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58" name="자유형 28">
              <a:extLst>
                <a:ext uri="{FF2B5EF4-FFF2-40B4-BE49-F238E27FC236}">
                  <a16:creationId xmlns:a16="http://schemas.microsoft.com/office/drawing/2014/main" id="{60CA2FF7-29B8-4BCC-99B6-5D03A528DF70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ABE9C53F-AC50-498F-B7EB-3199012AD441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0" name="평행 사변형 59">
              <a:extLst>
                <a:ext uri="{FF2B5EF4-FFF2-40B4-BE49-F238E27FC236}">
                  <a16:creationId xmlns:a16="http://schemas.microsoft.com/office/drawing/2014/main" id="{CA79264B-AE3A-434B-89CF-72DE8EE16C88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1" name="평행 사변형 60">
              <a:extLst>
                <a:ext uri="{FF2B5EF4-FFF2-40B4-BE49-F238E27FC236}">
                  <a16:creationId xmlns:a16="http://schemas.microsoft.com/office/drawing/2014/main" id="{CB343C41-2809-47A0-B907-8BE4E302ECB8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28" name="그룹 127"/>
          <p:cNvGrpSpPr/>
          <p:nvPr/>
        </p:nvGrpSpPr>
        <p:grpSpPr>
          <a:xfrm>
            <a:off x="204600" y="1849217"/>
            <a:ext cx="2808688" cy="3677108"/>
            <a:chOff x="204600" y="1849217"/>
            <a:chExt cx="2808688" cy="3677108"/>
          </a:xfrm>
        </p:grpSpPr>
        <p:cxnSp>
          <p:nvCxnSpPr>
            <p:cNvPr id="129" name="직선 연결선 128"/>
            <p:cNvCxnSpPr/>
            <p:nvPr/>
          </p:nvCxnSpPr>
          <p:spPr>
            <a:xfrm>
              <a:off x="2066925" y="3684983"/>
              <a:ext cx="94636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그룹 129"/>
            <p:cNvGrpSpPr/>
            <p:nvPr/>
          </p:nvGrpSpPr>
          <p:grpSpPr>
            <a:xfrm>
              <a:off x="204600" y="1849217"/>
              <a:ext cx="2225827" cy="3677108"/>
              <a:chOff x="9769153" y="1751408"/>
              <a:chExt cx="2225827" cy="3677108"/>
            </a:xfrm>
          </p:grpSpPr>
          <p:sp>
            <p:nvSpPr>
              <p:cNvPr id="131" name="직사각형 130"/>
              <p:cNvSpPr/>
              <p:nvPr/>
            </p:nvSpPr>
            <p:spPr>
              <a:xfrm>
                <a:off x="9769153" y="1751408"/>
                <a:ext cx="2225355" cy="367710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FA7FD0B9-8396-4B87-AAD0-B84D96BEA6E9}"/>
                  </a:ext>
                </a:extLst>
              </p:cNvPr>
              <p:cNvSpPr txBox="1"/>
              <p:nvPr/>
            </p:nvSpPr>
            <p:spPr>
              <a:xfrm>
                <a:off x="9776385" y="1782416"/>
                <a:ext cx="2218595" cy="3592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IOT 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솔루션을 기반으로 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3D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기반의 지능형 통합서비스를 강화하고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,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3D Map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기반 시각화인 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Digital Twin 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기술을 제공합니다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. 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이를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통해 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3D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기반의 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Holistic View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를 통해서 전반적인 가시성을 향상시키고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, 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고객 업무생산성과 효율성을 증가시킵니다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. 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추가로 이를 기반으로 다양한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산업군에 적용 가능한 통합적인 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IOT 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솔루션 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(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스마트시티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/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스테이션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/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빌딩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/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물류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/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항공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/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자율주행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/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미니 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DT 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등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)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을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적용함으로써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, 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차세대업무망을 위한 앤드투앤드 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(end-to-end)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3D</a:t>
                </a:r>
                <a:r>
                  <a:rPr kumimoji="1" lang="ko-KR" altLang="en-US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기반 통합관리 솔루션을 제공합니다</a:t>
                </a:r>
                <a:r>
                  <a:rPr kumimoji="1" lang="en-US" altLang="ko-KR" sz="11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.</a:t>
                </a:r>
                <a:endParaRPr lang="en-US" altLang="ko-KR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3" name="그룹 132"/>
          <p:cNvGrpSpPr/>
          <p:nvPr/>
        </p:nvGrpSpPr>
        <p:grpSpPr>
          <a:xfrm>
            <a:off x="2429955" y="2317594"/>
            <a:ext cx="2810059" cy="2738438"/>
            <a:chOff x="3009742" y="2446442"/>
            <a:chExt cx="2738438" cy="2738438"/>
          </a:xfrm>
        </p:grpSpPr>
        <p:sp>
          <p:nvSpPr>
            <p:cNvPr id="134" name="현 133"/>
            <p:cNvSpPr/>
            <p:nvPr/>
          </p:nvSpPr>
          <p:spPr>
            <a:xfrm rot="13500000">
              <a:off x="3009742" y="2446442"/>
              <a:ext cx="2738438" cy="2738438"/>
            </a:xfrm>
            <a:prstGeom prst="chord">
              <a:avLst>
                <a:gd name="adj1" fmla="val 2700000"/>
                <a:gd name="adj2" fmla="val 13493176"/>
              </a:avLst>
            </a:prstGeom>
            <a:noFill/>
            <a:ln w="190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35" name="그룹 134"/>
            <p:cNvGrpSpPr/>
            <p:nvPr/>
          </p:nvGrpSpPr>
          <p:grpSpPr>
            <a:xfrm>
              <a:off x="3206016" y="2637802"/>
              <a:ext cx="2355716" cy="2355716"/>
              <a:chOff x="4176596" y="2508401"/>
              <a:chExt cx="2355716" cy="2355716"/>
            </a:xfrm>
          </p:grpSpPr>
          <p:sp>
            <p:nvSpPr>
              <p:cNvPr id="136" name="타원 135"/>
              <p:cNvSpPr/>
              <p:nvPr/>
            </p:nvSpPr>
            <p:spPr>
              <a:xfrm>
                <a:off x="4176596" y="2508401"/>
                <a:ext cx="2355716" cy="2355716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50800" dist="228600" dir="10800000" algn="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37" name="타원 136"/>
              <p:cNvSpPr/>
              <p:nvPr/>
            </p:nvSpPr>
            <p:spPr>
              <a:xfrm>
                <a:off x="4381133" y="2712938"/>
                <a:ext cx="1946642" cy="194664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76200" dir="10800000" algn="r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38" name="타원 137"/>
              <p:cNvSpPr/>
              <p:nvPr/>
            </p:nvSpPr>
            <p:spPr>
              <a:xfrm>
                <a:off x="4413373" y="2745178"/>
                <a:ext cx="1882162" cy="1882162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39" name="타원 138"/>
              <p:cNvSpPr/>
              <p:nvPr/>
            </p:nvSpPr>
            <p:spPr>
              <a:xfrm>
                <a:off x="4447808" y="2779613"/>
                <a:ext cx="1813292" cy="18132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140" name="그룹 139"/>
          <p:cNvGrpSpPr/>
          <p:nvPr/>
        </p:nvGrpSpPr>
        <p:grpSpPr>
          <a:xfrm>
            <a:off x="4450681" y="1230564"/>
            <a:ext cx="2869591" cy="1284479"/>
            <a:chOff x="5240683" y="1597743"/>
            <a:chExt cx="2869591" cy="1284479"/>
          </a:xfrm>
        </p:grpSpPr>
        <p:grpSp>
          <p:nvGrpSpPr>
            <p:cNvPr id="141" name="그룹 140"/>
            <p:cNvGrpSpPr/>
            <p:nvPr/>
          </p:nvGrpSpPr>
          <p:grpSpPr>
            <a:xfrm>
              <a:off x="5305026" y="2128879"/>
              <a:ext cx="1780832" cy="681468"/>
              <a:chOff x="3824271" y="2128879"/>
              <a:chExt cx="1780832" cy="681468"/>
            </a:xfrm>
          </p:grpSpPr>
          <p:cxnSp>
            <p:nvCxnSpPr>
              <p:cNvPr id="152" name="직선 연결선 151"/>
              <p:cNvCxnSpPr/>
              <p:nvPr/>
            </p:nvCxnSpPr>
            <p:spPr>
              <a:xfrm flipV="1">
                <a:off x="3824271" y="2128879"/>
                <a:ext cx="687830" cy="68146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직선 연결선 152"/>
              <p:cNvCxnSpPr/>
              <p:nvPr/>
            </p:nvCxnSpPr>
            <p:spPr>
              <a:xfrm>
                <a:off x="4504958" y="2131773"/>
                <a:ext cx="110014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그룹 141"/>
            <p:cNvGrpSpPr/>
            <p:nvPr/>
          </p:nvGrpSpPr>
          <p:grpSpPr>
            <a:xfrm>
              <a:off x="5240683" y="2743234"/>
              <a:ext cx="138988" cy="138988"/>
              <a:chOff x="5105400" y="2155273"/>
              <a:chExt cx="196850" cy="196850"/>
            </a:xfrm>
          </p:grpSpPr>
          <p:sp>
            <p:nvSpPr>
              <p:cNvPr id="150" name="타원 149"/>
              <p:cNvSpPr/>
              <p:nvPr/>
            </p:nvSpPr>
            <p:spPr>
              <a:xfrm>
                <a:off x="5105400" y="2155273"/>
                <a:ext cx="196850" cy="1968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51" name="타원 150"/>
              <p:cNvSpPr/>
              <p:nvPr/>
            </p:nvSpPr>
            <p:spPr>
              <a:xfrm>
                <a:off x="5139717" y="2188208"/>
                <a:ext cx="130980" cy="13098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43" name="그룹 142"/>
            <p:cNvGrpSpPr/>
            <p:nvPr/>
          </p:nvGrpSpPr>
          <p:grpSpPr>
            <a:xfrm>
              <a:off x="7043236" y="1597743"/>
              <a:ext cx="1067038" cy="1067038"/>
              <a:chOff x="5562481" y="1597743"/>
              <a:chExt cx="1067038" cy="1067038"/>
            </a:xfrm>
          </p:grpSpPr>
          <p:grpSp>
            <p:nvGrpSpPr>
              <p:cNvPr id="144" name="그룹 143"/>
              <p:cNvGrpSpPr/>
              <p:nvPr/>
            </p:nvGrpSpPr>
            <p:grpSpPr>
              <a:xfrm>
                <a:off x="5562481" y="1597743"/>
                <a:ext cx="1067038" cy="1067038"/>
                <a:chOff x="4176596" y="2508401"/>
                <a:chExt cx="2355716" cy="2355716"/>
              </a:xfrm>
            </p:grpSpPr>
            <p:sp>
              <p:nvSpPr>
                <p:cNvPr id="146" name="타원 145"/>
                <p:cNvSpPr/>
                <p:nvPr/>
              </p:nvSpPr>
              <p:spPr>
                <a:xfrm>
                  <a:off x="4176596" y="2508401"/>
                  <a:ext cx="2355716" cy="2355716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50800" dist="76200" dir="10800000" algn="r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47" name="타원 146"/>
                <p:cNvSpPr/>
                <p:nvPr/>
              </p:nvSpPr>
              <p:spPr>
                <a:xfrm>
                  <a:off x="4381133" y="2712938"/>
                  <a:ext cx="1946642" cy="19466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48" name="타원 147"/>
                <p:cNvSpPr/>
                <p:nvPr/>
              </p:nvSpPr>
              <p:spPr>
                <a:xfrm>
                  <a:off x="4413373" y="2745178"/>
                  <a:ext cx="1882162" cy="1882162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49" name="타원 148"/>
                <p:cNvSpPr/>
                <p:nvPr/>
              </p:nvSpPr>
              <p:spPr>
                <a:xfrm>
                  <a:off x="4447808" y="2779613"/>
                  <a:ext cx="1813292" cy="181329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145" name="Text Box 8">
                <a:extLst>
                  <a:ext uri="{FF2B5EF4-FFF2-40B4-BE49-F238E27FC236}">
                    <a16:creationId xmlns:a16="http://schemas.microsoft.com/office/drawing/2014/main" id="{F9ED6238-4AC8-4482-A8BA-C63206686F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57853" y="1808095"/>
                <a:ext cx="676292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3600" b="1" dirty="0">
                    <a:solidFill>
                      <a:srgbClr val="3BB4A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A</a:t>
                </a:r>
                <a:endParaRPr lang="ko-KR" altLang="ko-KR" sz="3600" b="1" dirty="0">
                  <a:solidFill>
                    <a:srgbClr val="3BB4A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4" name="그룹 153"/>
          <p:cNvGrpSpPr/>
          <p:nvPr/>
        </p:nvGrpSpPr>
        <p:grpSpPr>
          <a:xfrm>
            <a:off x="4450322" y="4835464"/>
            <a:ext cx="2869591" cy="1311458"/>
            <a:chOff x="5240683" y="4749098"/>
            <a:chExt cx="2869591" cy="1311458"/>
          </a:xfrm>
        </p:grpSpPr>
        <p:grpSp>
          <p:nvGrpSpPr>
            <p:cNvPr id="155" name="그룹 154"/>
            <p:cNvGrpSpPr/>
            <p:nvPr/>
          </p:nvGrpSpPr>
          <p:grpSpPr>
            <a:xfrm flipV="1">
              <a:off x="5333601" y="4851733"/>
              <a:ext cx="1780832" cy="681468"/>
              <a:chOff x="3824271" y="2128879"/>
              <a:chExt cx="1780832" cy="681468"/>
            </a:xfrm>
          </p:grpSpPr>
          <p:cxnSp>
            <p:nvCxnSpPr>
              <p:cNvPr id="166" name="직선 연결선 165"/>
              <p:cNvCxnSpPr/>
              <p:nvPr/>
            </p:nvCxnSpPr>
            <p:spPr>
              <a:xfrm flipV="1">
                <a:off x="3824271" y="2128879"/>
                <a:ext cx="687830" cy="68146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직선 연결선 166"/>
              <p:cNvCxnSpPr/>
              <p:nvPr/>
            </p:nvCxnSpPr>
            <p:spPr>
              <a:xfrm>
                <a:off x="4504958" y="2131773"/>
                <a:ext cx="110014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그룹 155"/>
            <p:cNvGrpSpPr/>
            <p:nvPr/>
          </p:nvGrpSpPr>
          <p:grpSpPr>
            <a:xfrm>
              <a:off x="5240683" y="4749098"/>
              <a:ext cx="138988" cy="138988"/>
              <a:chOff x="5105400" y="2155273"/>
              <a:chExt cx="196850" cy="196850"/>
            </a:xfrm>
          </p:grpSpPr>
          <p:sp>
            <p:nvSpPr>
              <p:cNvPr id="164" name="타원 163"/>
              <p:cNvSpPr/>
              <p:nvPr/>
            </p:nvSpPr>
            <p:spPr>
              <a:xfrm>
                <a:off x="5105400" y="2155273"/>
                <a:ext cx="196850" cy="1968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65" name="타원 164"/>
              <p:cNvSpPr/>
              <p:nvPr/>
            </p:nvSpPr>
            <p:spPr>
              <a:xfrm>
                <a:off x="5139717" y="2188208"/>
                <a:ext cx="130980" cy="130980"/>
              </a:xfrm>
              <a:prstGeom prst="ellipse">
                <a:avLst/>
              </a:prstGeom>
              <a:solidFill>
                <a:srgbClr val="FCD9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57" name="그룹 156"/>
            <p:cNvGrpSpPr/>
            <p:nvPr/>
          </p:nvGrpSpPr>
          <p:grpSpPr>
            <a:xfrm>
              <a:off x="7043236" y="4993518"/>
              <a:ext cx="1067038" cy="1067038"/>
              <a:chOff x="5562481" y="4993518"/>
              <a:chExt cx="1067038" cy="1067038"/>
            </a:xfrm>
          </p:grpSpPr>
          <p:grpSp>
            <p:nvGrpSpPr>
              <p:cNvPr id="158" name="그룹 157"/>
              <p:cNvGrpSpPr/>
              <p:nvPr/>
            </p:nvGrpSpPr>
            <p:grpSpPr>
              <a:xfrm>
                <a:off x="5562481" y="4993518"/>
                <a:ext cx="1067038" cy="1067038"/>
                <a:chOff x="4176596" y="2508401"/>
                <a:chExt cx="2355716" cy="2355716"/>
              </a:xfrm>
            </p:grpSpPr>
            <p:sp>
              <p:nvSpPr>
                <p:cNvPr id="160" name="타원 159"/>
                <p:cNvSpPr/>
                <p:nvPr/>
              </p:nvSpPr>
              <p:spPr>
                <a:xfrm>
                  <a:off x="4176596" y="2508401"/>
                  <a:ext cx="2355716" cy="2355716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>
                  <a:outerShdw blurRad="50800" dist="76200" dir="10800000" algn="r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61" name="타원 160"/>
                <p:cNvSpPr/>
                <p:nvPr/>
              </p:nvSpPr>
              <p:spPr>
                <a:xfrm>
                  <a:off x="4381133" y="2712938"/>
                  <a:ext cx="1946642" cy="1946642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10800000" algn="r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62" name="타원 161"/>
                <p:cNvSpPr/>
                <p:nvPr/>
              </p:nvSpPr>
              <p:spPr>
                <a:xfrm>
                  <a:off x="4413373" y="2745178"/>
                  <a:ext cx="1882162" cy="1882162"/>
                </a:xfrm>
                <a:prstGeom prst="ellipse">
                  <a:avLst/>
                </a:prstGeom>
                <a:solidFill>
                  <a:srgbClr val="FCD9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63" name="타원 162"/>
                <p:cNvSpPr/>
                <p:nvPr/>
              </p:nvSpPr>
              <p:spPr>
                <a:xfrm>
                  <a:off x="4447808" y="2779613"/>
                  <a:ext cx="1813292" cy="181329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159" name="Text Box 8">
                <a:extLst>
                  <a:ext uri="{FF2B5EF4-FFF2-40B4-BE49-F238E27FC236}">
                    <a16:creationId xmlns:a16="http://schemas.microsoft.com/office/drawing/2014/main" id="{F9ED6238-4AC8-4482-A8BA-C63206686F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57853" y="5203870"/>
                <a:ext cx="676292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3600" b="1" dirty="0">
                    <a:solidFill>
                      <a:schemeClr val="accent3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C</a:t>
                </a:r>
                <a:endParaRPr lang="ko-KR" altLang="ko-KR" sz="3600" b="1" dirty="0">
                  <a:solidFill>
                    <a:schemeClr val="accent3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8" name="그룹 167"/>
          <p:cNvGrpSpPr/>
          <p:nvPr/>
        </p:nvGrpSpPr>
        <p:grpSpPr>
          <a:xfrm>
            <a:off x="5199311" y="3153293"/>
            <a:ext cx="2120602" cy="1067038"/>
            <a:chOff x="5675488" y="3282141"/>
            <a:chExt cx="2120602" cy="1067038"/>
          </a:xfrm>
        </p:grpSpPr>
        <p:cxnSp>
          <p:nvCxnSpPr>
            <p:cNvPr id="169" name="직선 연결선 168"/>
            <p:cNvCxnSpPr/>
            <p:nvPr/>
          </p:nvCxnSpPr>
          <p:spPr>
            <a:xfrm>
              <a:off x="5735064" y="3813831"/>
              <a:ext cx="13610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0" name="그룹 169"/>
            <p:cNvGrpSpPr/>
            <p:nvPr/>
          </p:nvGrpSpPr>
          <p:grpSpPr>
            <a:xfrm>
              <a:off x="5675488" y="3746166"/>
              <a:ext cx="138988" cy="138988"/>
              <a:chOff x="5105400" y="2155273"/>
              <a:chExt cx="196850" cy="196850"/>
            </a:xfrm>
          </p:grpSpPr>
          <p:sp>
            <p:nvSpPr>
              <p:cNvPr id="178" name="타원 177"/>
              <p:cNvSpPr/>
              <p:nvPr/>
            </p:nvSpPr>
            <p:spPr>
              <a:xfrm>
                <a:off x="5105400" y="2155273"/>
                <a:ext cx="196850" cy="1968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79" name="타원 178"/>
              <p:cNvSpPr/>
              <p:nvPr/>
            </p:nvSpPr>
            <p:spPr>
              <a:xfrm>
                <a:off x="5139717" y="2188208"/>
                <a:ext cx="130980" cy="130980"/>
              </a:xfrm>
              <a:prstGeom prst="ellipse">
                <a:avLst/>
              </a:prstGeom>
              <a:solidFill>
                <a:srgbClr val="FA4D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71" name="그룹 170"/>
            <p:cNvGrpSpPr/>
            <p:nvPr/>
          </p:nvGrpSpPr>
          <p:grpSpPr>
            <a:xfrm>
              <a:off x="6729052" y="3282141"/>
              <a:ext cx="1067038" cy="1067038"/>
              <a:chOff x="5248297" y="3282141"/>
              <a:chExt cx="1067038" cy="1067038"/>
            </a:xfrm>
          </p:grpSpPr>
          <p:grpSp>
            <p:nvGrpSpPr>
              <p:cNvPr id="172" name="그룹 171"/>
              <p:cNvGrpSpPr/>
              <p:nvPr/>
            </p:nvGrpSpPr>
            <p:grpSpPr>
              <a:xfrm>
                <a:off x="5248297" y="3282141"/>
                <a:ext cx="1067038" cy="1067038"/>
                <a:chOff x="1191790" y="2508401"/>
                <a:chExt cx="2355716" cy="2355716"/>
              </a:xfrm>
            </p:grpSpPr>
            <p:sp>
              <p:nvSpPr>
                <p:cNvPr id="174" name="타원 173"/>
                <p:cNvSpPr/>
                <p:nvPr/>
              </p:nvSpPr>
              <p:spPr>
                <a:xfrm>
                  <a:off x="1191790" y="2508401"/>
                  <a:ext cx="2355716" cy="2355716"/>
                </a:xfrm>
                <a:prstGeom prst="ellipse">
                  <a:avLst/>
                </a:prstGeom>
                <a:solidFill>
                  <a:srgbClr val="FA4D22"/>
                </a:solidFill>
                <a:ln>
                  <a:noFill/>
                </a:ln>
                <a:effectLst>
                  <a:outerShdw blurRad="50800" dist="76200" dir="10800000" algn="r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75" name="타원 174"/>
                <p:cNvSpPr/>
                <p:nvPr/>
              </p:nvSpPr>
              <p:spPr>
                <a:xfrm>
                  <a:off x="1396326" y="2712937"/>
                  <a:ext cx="1946642" cy="19466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76" name="타원 175"/>
                <p:cNvSpPr/>
                <p:nvPr/>
              </p:nvSpPr>
              <p:spPr>
                <a:xfrm>
                  <a:off x="1428567" y="2745178"/>
                  <a:ext cx="1882161" cy="1882161"/>
                </a:xfrm>
                <a:prstGeom prst="ellipse">
                  <a:avLst/>
                </a:prstGeom>
                <a:solidFill>
                  <a:srgbClr val="FA4D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77" name="타원 176"/>
                <p:cNvSpPr/>
                <p:nvPr/>
              </p:nvSpPr>
              <p:spPr>
                <a:xfrm>
                  <a:off x="1463001" y="2779612"/>
                  <a:ext cx="1813291" cy="181329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173" name="Text Box 8">
                <a:extLst>
                  <a:ext uri="{FF2B5EF4-FFF2-40B4-BE49-F238E27FC236}">
                    <a16:creationId xmlns:a16="http://schemas.microsoft.com/office/drawing/2014/main" id="{F9ED6238-4AC8-4482-A8BA-C63206686F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43669" y="3492493"/>
                <a:ext cx="676292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3600" b="1" dirty="0">
                    <a:solidFill>
                      <a:srgbClr val="FA4D22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D</a:t>
                </a:r>
                <a:endParaRPr lang="ko-KR" altLang="ko-KR" sz="3600" b="1" dirty="0">
                  <a:solidFill>
                    <a:srgbClr val="FA4D2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0" name="그룹 179"/>
          <p:cNvGrpSpPr/>
          <p:nvPr/>
        </p:nvGrpSpPr>
        <p:grpSpPr>
          <a:xfrm>
            <a:off x="7385294" y="918326"/>
            <a:ext cx="3823283" cy="1669785"/>
            <a:chOff x="18185444" y="1096961"/>
            <a:chExt cx="3823283" cy="1669785"/>
          </a:xfrm>
        </p:grpSpPr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2ED500A6-9F8A-45F2-B652-8B199B6ADB2C}"/>
                </a:ext>
              </a:extLst>
            </p:cNvPr>
            <p:cNvSpPr txBox="1"/>
            <p:nvPr/>
          </p:nvSpPr>
          <p:spPr>
            <a:xfrm>
              <a:off x="18185444" y="1096961"/>
              <a:ext cx="3757728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/>
              <a:r>
                <a:rPr lang="en-US" altLang="ko-KR" sz="3600" b="1" dirty="0">
                  <a:solidFill>
                    <a:srgbClr val="0EBEA9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Autonomous</a:t>
              </a:r>
            </a:p>
          </p:txBody>
        </p:sp>
        <p:sp>
          <p:nvSpPr>
            <p:cNvPr id="182" name="직사각형 181">
              <a:extLst>
                <a:ext uri="{FF2B5EF4-FFF2-40B4-BE49-F238E27FC236}">
                  <a16:creationId xmlns:a16="http://schemas.microsoft.com/office/drawing/2014/main" id="{046266C0-154A-4F64-8149-1FAA79211047}"/>
                </a:ext>
              </a:extLst>
            </p:cNvPr>
            <p:cNvSpPr/>
            <p:nvPr/>
          </p:nvSpPr>
          <p:spPr>
            <a:xfrm>
              <a:off x="18371081" y="2058860"/>
              <a:ext cx="297767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05735" indent="-205735">
                <a:buFont typeface="Arial" panose="020B0604020202020204" pitchFamily="34" charset="0"/>
                <a:buChar char="•"/>
              </a:pPr>
              <a:r>
                <a:rPr lang="en-US" altLang="ko-KR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AI/Bigdata </a:t>
              </a:r>
              <a:r>
                <a:rPr lang="ko-KR" altLang="en-US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기반의 효율적인 연동</a:t>
              </a:r>
              <a:endPara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205735" indent="-205735">
                <a:buFont typeface="Arial" panose="020B0604020202020204" pitchFamily="34" charset="0"/>
                <a:buChar char="•"/>
              </a:pPr>
              <a:r>
                <a:rPr lang="ko-KR" altLang="en-US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업무기반의 룰 엔진</a:t>
              </a:r>
              <a:r>
                <a:rPr lang="en-US" altLang="ko-KR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(Rule Engine)</a:t>
              </a:r>
            </a:p>
            <a:p>
              <a:pPr marL="205735" indent="-205735">
                <a:buFont typeface="Arial" panose="020B0604020202020204" pitchFamily="34" charset="0"/>
                <a:buChar char="•"/>
              </a:pPr>
              <a:r>
                <a:rPr lang="ko-KR" altLang="en-US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자동화된</a:t>
              </a:r>
              <a:r>
                <a:rPr lang="en-US" altLang="ko-KR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룰</a:t>
              </a:r>
              <a:r>
                <a:rPr lang="en-US" altLang="ko-KR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상황 기반 </a:t>
              </a:r>
              <a:r>
                <a:rPr lang="en-US" altLang="ko-KR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(SOP)</a:t>
              </a:r>
              <a:r>
                <a:rPr lang="ko-KR" altLang="en-US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의 업무에 따른 자율 관제 솔루션</a:t>
              </a:r>
              <a:endPara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83" name="직사각형 182">
              <a:extLst>
                <a:ext uri="{FF2B5EF4-FFF2-40B4-BE49-F238E27FC236}">
                  <a16:creationId xmlns:a16="http://schemas.microsoft.com/office/drawing/2014/main" id="{F800DDCF-1DF2-48EC-8136-71299972F007}"/>
                </a:ext>
              </a:extLst>
            </p:cNvPr>
            <p:cNvSpPr/>
            <p:nvPr/>
          </p:nvSpPr>
          <p:spPr>
            <a:xfrm>
              <a:off x="18225972" y="1794499"/>
              <a:ext cx="378275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ko-KR" sz="14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Autonomous Control &amp; Monitoring </a:t>
              </a:r>
              <a:endPara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84" name="그룹 183"/>
          <p:cNvGrpSpPr/>
          <p:nvPr/>
        </p:nvGrpSpPr>
        <p:grpSpPr>
          <a:xfrm>
            <a:off x="7392438" y="2825099"/>
            <a:ext cx="4248178" cy="1699782"/>
            <a:chOff x="7856099" y="2825099"/>
            <a:chExt cx="4248178" cy="1699782"/>
          </a:xfrm>
        </p:grpSpPr>
        <p:sp>
          <p:nvSpPr>
            <p:cNvPr id="185" name="직사각형 184"/>
            <p:cNvSpPr/>
            <p:nvPr/>
          </p:nvSpPr>
          <p:spPr>
            <a:xfrm>
              <a:off x="7856099" y="2825099"/>
              <a:ext cx="4248178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ko-KR" sz="3600" b="1" dirty="0">
                  <a:solidFill>
                    <a:srgbClr val="FA4D2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 Map</a:t>
              </a:r>
              <a:r>
                <a:rPr lang="ko-KR" altLang="en-US" sz="3600" b="1" dirty="0">
                  <a:solidFill>
                    <a:srgbClr val="FA4D2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기반 시각화</a:t>
              </a:r>
              <a:endParaRPr lang="en-US" altLang="ko-KR" sz="3600" b="1" dirty="0">
                <a:solidFill>
                  <a:srgbClr val="FA4D2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lvl="0"/>
              <a:r>
                <a:rPr lang="ko-KR" altLang="en-US" sz="1600" b="1" dirty="0">
                  <a:solidFill>
                    <a:srgbClr val="FA4D2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디지털</a:t>
              </a:r>
              <a:r>
                <a:rPr lang="en-US" altLang="ko-KR" sz="1600" b="1" dirty="0">
                  <a:solidFill>
                    <a:srgbClr val="FA4D2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600" b="1" dirty="0">
                  <a:solidFill>
                    <a:srgbClr val="FA4D2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트윈 </a:t>
              </a:r>
              <a:r>
                <a:rPr lang="en-US" altLang="ko-KR" sz="1000" b="1" dirty="0">
                  <a:solidFill>
                    <a:srgbClr val="FA4D2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(Digital Twin)</a:t>
              </a:r>
              <a:endParaRPr lang="en-US" altLang="ko-KR" sz="1200" b="1" dirty="0">
                <a:solidFill>
                  <a:srgbClr val="FA4D2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186" name="그룹 185">
              <a:extLst>
                <a:ext uri="{FF2B5EF4-FFF2-40B4-BE49-F238E27FC236}">
                  <a16:creationId xmlns:a16="http://schemas.microsoft.com/office/drawing/2014/main" id="{B90F4358-8C88-4F4C-BBE9-9279F64631FE}"/>
                </a:ext>
              </a:extLst>
            </p:cNvPr>
            <p:cNvGrpSpPr/>
            <p:nvPr/>
          </p:nvGrpSpPr>
          <p:grpSpPr>
            <a:xfrm>
              <a:off x="7897022" y="3663106"/>
              <a:ext cx="4068123" cy="861775"/>
              <a:chOff x="5915661" y="4302740"/>
              <a:chExt cx="3600401" cy="718145"/>
            </a:xfrm>
          </p:grpSpPr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FC5486F6-04E8-4628-9554-4BDBFA0C001F}"/>
                  </a:ext>
                </a:extLst>
              </p:cNvPr>
              <p:cNvSpPr txBox="1"/>
              <p:nvPr/>
            </p:nvSpPr>
            <p:spPr>
              <a:xfrm>
                <a:off x="5915661" y="4302740"/>
                <a:ext cx="3600401" cy="256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ko-KR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Human Interface showing what is happening </a:t>
                </a:r>
                <a:endParaRPr lang="en-US" altLang="ko-KR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88" name="직사각형 187">
                <a:extLst>
                  <a:ext uri="{FF2B5EF4-FFF2-40B4-BE49-F238E27FC236}">
                    <a16:creationId xmlns:a16="http://schemas.microsoft.com/office/drawing/2014/main" id="{D76A422A-4845-4937-BAD7-C592C687EA2F}"/>
                  </a:ext>
                </a:extLst>
              </p:cNvPr>
              <p:cNvSpPr/>
              <p:nvPr/>
            </p:nvSpPr>
            <p:spPr>
              <a:xfrm>
                <a:off x="6057628" y="4559220"/>
                <a:ext cx="332696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5735" indent="-205735">
                  <a:buFont typeface="Arial" panose="020B0604020202020204" pitchFamily="34" charset="0"/>
                  <a:buChar char="•"/>
                </a:pPr>
                <a:r>
                  <a:rPr lang="ko-KR" altLang="en-US" sz="1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사람중심의</a:t>
                </a:r>
                <a:r>
                  <a:rPr lang="en-US" altLang="ko-KR" sz="1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lang="ko-KR" altLang="en-US" sz="1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인터페이스</a:t>
                </a:r>
                <a:endParaRPr lang="en-US" altLang="ko-KR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marL="205735" indent="-205735">
                  <a:buFont typeface="Arial" panose="020B0604020202020204" pitchFamily="34" charset="0"/>
                  <a:buChar char="•"/>
                </a:pPr>
                <a:r>
                  <a:rPr lang="ko-KR" altLang="en-US" sz="1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고객환경에 알맞은 다양한 아키텍처 </a:t>
                </a:r>
                <a:r>
                  <a:rPr lang="en-US" altLang="ko-KR" sz="1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: C/S, Web, </a:t>
                </a:r>
                <a:r>
                  <a:rPr lang="ko-KR" altLang="en-US" sz="1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모바일</a:t>
                </a:r>
                <a:endParaRPr lang="en-US" altLang="ko-KR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marL="205735" indent="-205735">
                  <a:buFont typeface="Arial" panose="020B0604020202020204" pitchFamily="34" charset="0"/>
                  <a:buChar char="•"/>
                </a:pPr>
                <a:r>
                  <a:rPr lang="en-US" altLang="ko-KR" sz="1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AR</a:t>
                </a:r>
                <a:r>
                  <a:rPr lang="ko-KR" altLang="en-US" sz="1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/ VR </a:t>
                </a:r>
                <a:r>
                  <a:rPr lang="ko-KR" altLang="en-US" sz="1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적용</a:t>
                </a:r>
                <a:endParaRPr lang="en-US" altLang="ko-KR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9" name="그룹 188"/>
          <p:cNvGrpSpPr/>
          <p:nvPr/>
        </p:nvGrpSpPr>
        <p:grpSpPr>
          <a:xfrm>
            <a:off x="7420661" y="4741661"/>
            <a:ext cx="4565299" cy="1743480"/>
            <a:chOff x="7896838" y="4703151"/>
            <a:chExt cx="4565299" cy="1743480"/>
          </a:xfrm>
        </p:grpSpPr>
        <p:sp>
          <p:nvSpPr>
            <p:cNvPr id="190" name="직사각형 189"/>
            <p:cNvSpPr/>
            <p:nvPr/>
          </p:nvSpPr>
          <p:spPr>
            <a:xfrm>
              <a:off x="7896838" y="4703151"/>
              <a:ext cx="4565299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3600" b="1" dirty="0">
                  <a:solidFill>
                    <a:schemeClr val="accent3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Connect Things</a:t>
              </a:r>
            </a:p>
            <a:p>
              <a:r>
                <a:rPr lang="en-US" altLang="ko-KR" sz="1600" b="1" dirty="0">
                  <a:solidFill>
                    <a:schemeClr val="accent3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IOT </a:t>
              </a:r>
              <a:r>
                <a:rPr lang="ko-KR" altLang="en-US" sz="1600" b="1" dirty="0">
                  <a:solidFill>
                    <a:schemeClr val="accent3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시스템</a:t>
              </a:r>
              <a:r>
                <a:rPr lang="en-US" altLang="ko-KR" sz="1600" b="1" dirty="0">
                  <a:solidFill>
                    <a:schemeClr val="accent3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600" b="1" dirty="0">
                  <a:solidFill>
                    <a:schemeClr val="accent3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센서</a:t>
              </a:r>
              <a:r>
                <a:rPr lang="en-US" altLang="ko-KR" sz="1600" b="1" dirty="0">
                  <a:solidFill>
                    <a:schemeClr val="accent3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Vision </a:t>
              </a:r>
              <a:r>
                <a:rPr lang="ko-KR" altLang="en-US" sz="1600" b="1" dirty="0">
                  <a:solidFill>
                    <a:schemeClr val="accent3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센서 </a:t>
              </a:r>
              <a:r>
                <a:rPr lang="en-US" altLang="ko-KR" sz="1600" b="1" dirty="0">
                  <a:solidFill>
                    <a:schemeClr val="accent3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(Non IOT)</a:t>
              </a:r>
            </a:p>
          </p:txBody>
        </p:sp>
        <p:sp>
          <p:nvSpPr>
            <p:cNvPr id="191" name="직사각형 190">
              <a:extLst>
                <a:ext uri="{FF2B5EF4-FFF2-40B4-BE49-F238E27FC236}">
                  <a16:creationId xmlns:a16="http://schemas.microsoft.com/office/drawing/2014/main" id="{30C446CA-0C72-423C-9F58-3CF7B8784A39}"/>
                </a:ext>
              </a:extLst>
            </p:cNvPr>
            <p:cNvSpPr/>
            <p:nvPr/>
          </p:nvSpPr>
          <p:spPr>
            <a:xfrm>
              <a:off x="8003981" y="5892633"/>
              <a:ext cx="320146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4773" indent="-104773">
                <a:buFont typeface="Arial" panose="020B0604020202020204" pitchFamily="34" charset="0"/>
                <a:buChar char="•"/>
              </a:pPr>
              <a:r>
                <a:rPr lang="ko-KR" altLang="en-US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실시간 위치정보</a:t>
              </a:r>
              <a:endPara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104773" indent="-104773">
                <a:buFont typeface="Arial" panose="020B0604020202020204" pitchFamily="34" charset="0"/>
                <a:buChar char="•"/>
              </a:pPr>
              <a:r>
                <a:rPr lang="ko-KR" altLang="en-US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실시간 업무</a:t>
              </a:r>
              <a:r>
                <a:rPr lang="en-US" altLang="ko-KR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환경 정보</a:t>
              </a:r>
              <a:endPara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104773" indent="-104773">
                <a:buFont typeface="Arial" panose="020B0604020202020204" pitchFamily="34" charset="0"/>
                <a:buChar char="•"/>
              </a:pPr>
              <a:r>
                <a:rPr lang="ko-KR" altLang="en-US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실시간 이벤트 </a:t>
              </a:r>
              <a:r>
                <a:rPr lang="en-US" altLang="ko-KR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 </a:t>
              </a:r>
              <a:r>
                <a:rPr lang="ko-KR" altLang="en-US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통계정보</a:t>
              </a:r>
              <a:endPara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BB8851A0-5651-492B-ABAF-355A37C8BC2A}"/>
                </a:ext>
              </a:extLst>
            </p:cNvPr>
            <p:cNvSpPr txBox="1"/>
            <p:nvPr/>
          </p:nvSpPr>
          <p:spPr>
            <a:xfrm>
              <a:off x="7914547" y="5562509"/>
              <a:ext cx="44447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14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Scalable Flexible Intelligent Data Collection </a:t>
              </a:r>
            </a:p>
          </p:txBody>
        </p:sp>
      </p:grpSp>
      <p:sp>
        <p:nvSpPr>
          <p:cNvPr id="193" name="Subtitle 2">
            <a:extLst>
              <a:ext uri="{FF2B5EF4-FFF2-40B4-BE49-F238E27FC236}">
                <a16:creationId xmlns:a16="http://schemas.microsoft.com/office/drawing/2014/main" id="{40D18A15-7D9A-4697-B5B9-BDC746B7578C}"/>
              </a:ext>
            </a:extLst>
          </p:cNvPr>
          <p:cNvSpPr txBox="1">
            <a:spLocks/>
          </p:cNvSpPr>
          <p:nvPr/>
        </p:nvSpPr>
        <p:spPr>
          <a:xfrm>
            <a:off x="101773" y="45830"/>
            <a:ext cx="11633307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자율 관제 디지털 트윈 플랫폼</a:t>
            </a:r>
            <a:endParaRPr lang="ko-KR" altLang="en-US" sz="2400" b="1" i="1" spc="-223" dirty="0">
              <a:solidFill>
                <a:schemeClr val="accent6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73" name="그림 72" descr="그리기이(가) 표시된 사진&#10;&#10;자동 생성된 설명">
            <a:extLst>
              <a:ext uri="{FF2B5EF4-FFF2-40B4-BE49-F238E27FC236}">
                <a16:creationId xmlns:a16="http://schemas.microsoft.com/office/drawing/2014/main" id="{8796E365-3C8B-4F5B-AF76-235B9C8DEA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797" y="3215923"/>
            <a:ext cx="1902037" cy="80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9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Intégration | Vaincre le chaos digital | Ethos Digital — le 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0000"/>
                </a:schemeClr>
              </a:gs>
              <a:gs pos="41000">
                <a:schemeClr val="tx1">
                  <a:alpha val="70000"/>
                </a:schemeClr>
              </a:gs>
              <a:gs pos="70000">
                <a:schemeClr val="tx1">
                  <a:alpha val="6000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Noto Sans" panose="020B0502040504020204" pitchFamily="34"/>
              <a:ea typeface="나눔고딕" panose="020D0604000000000000" pitchFamily="50" charset="-127"/>
              <a:cs typeface="Noto Sans" panose="020B0502040504020204" pitchFamily="34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3100" y="1133475"/>
            <a:ext cx="8826500" cy="1247775"/>
          </a:xfrm>
        </p:spPr>
        <p:txBody>
          <a:bodyPr>
            <a:norm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oto Sans" panose="020B0502040504020204" pitchFamily="34"/>
              </a:rPr>
              <a:t>Executive Summary</a:t>
            </a:r>
            <a:endParaRPr lang="ko-KR" altLang="en-US" sz="4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386964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현실 속 디지털 트윈 적용 사례 - 테크월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1" y="-2014"/>
            <a:ext cx="12192000" cy="686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ject 2">
            <a:extLst>
              <a:ext uri="{FF2B5EF4-FFF2-40B4-BE49-F238E27FC236}">
                <a16:creationId xmlns:a16="http://schemas.microsoft.com/office/drawing/2014/main" id="{7095DEDA-5A8D-4CA3-BF72-140D2CB4AE8D}"/>
              </a:ext>
            </a:extLst>
          </p:cNvPr>
          <p:cNvSpPr/>
          <p:nvPr/>
        </p:nvSpPr>
        <p:spPr>
          <a:xfrm>
            <a:off x="0" y="-2014"/>
            <a:ext cx="12192000" cy="6860014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chemeClr val="tx1">
              <a:alpha val="71000"/>
            </a:schemeClr>
          </a:solidFill>
        </p:spPr>
        <p:txBody>
          <a:bodyPr wrap="square" lIns="0" tIns="0" rIns="0" bIns="0" rtlCol="0"/>
          <a:lstStyle/>
          <a:p>
            <a:endParaRPr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E640043-3C65-468E-A2B0-8F357D62B4F5}"/>
              </a:ext>
            </a:extLst>
          </p:cNvPr>
          <p:cNvSpPr txBox="1">
            <a:spLocks/>
          </p:cNvSpPr>
          <p:nvPr/>
        </p:nvSpPr>
        <p:spPr>
          <a:xfrm>
            <a:off x="79635" y="82664"/>
            <a:ext cx="11633307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spc="-223" dirty="0" err="1">
                <a:solidFill>
                  <a:schemeClr val="bg1">
                    <a:lumMod val="9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RockwonIT</a:t>
            </a:r>
            <a:r>
              <a:rPr lang="en-US" altLang="ko-KR" b="1" spc="-223" dirty="0">
                <a:solidFill>
                  <a:schemeClr val="bg1">
                    <a:lumMod val="9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Global</a:t>
            </a:r>
            <a:r>
              <a:rPr lang="ko-KR" altLang="en-US" b="1" spc="-223" dirty="0">
                <a:solidFill>
                  <a:schemeClr val="bg1">
                    <a:lumMod val="9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의 디지털 트윈은</a:t>
            </a:r>
            <a:r>
              <a:rPr lang="en-US" altLang="ko-KR" b="1" spc="-223" dirty="0">
                <a:solidFill>
                  <a:schemeClr val="bg1">
                    <a:lumMod val="9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?</a:t>
            </a:r>
            <a:endParaRPr lang="ko-KR" altLang="en-US" b="1" spc="-223" dirty="0">
              <a:solidFill>
                <a:schemeClr val="bg1">
                  <a:lumMod val="9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B15A7FBE-29BD-49E0-A147-94E551554C66}"/>
              </a:ext>
            </a:extLst>
          </p:cNvPr>
          <p:cNvSpPr/>
          <p:nvPr/>
        </p:nvSpPr>
        <p:spPr>
          <a:xfrm flipV="1">
            <a:off x="0" y="6198691"/>
            <a:ext cx="12192000" cy="5874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C02FFE74-AD94-4699-A4D3-489A8695558B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26" name="자유형 28">
              <a:extLst>
                <a:ext uri="{FF2B5EF4-FFF2-40B4-BE49-F238E27FC236}">
                  <a16:creationId xmlns:a16="http://schemas.microsoft.com/office/drawing/2014/main" id="{BDFDB854-7E17-4D47-ADF4-B69F5B413F70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1E6D05D3-F23F-46A5-98A1-BD8D4B77594D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8" name="평행 사변형 27">
              <a:extLst>
                <a:ext uri="{FF2B5EF4-FFF2-40B4-BE49-F238E27FC236}">
                  <a16:creationId xmlns:a16="http://schemas.microsoft.com/office/drawing/2014/main" id="{5B0C872F-F7C7-4871-A8FA-A59D973397CB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4" name="평행 사변형 33">
              <a:extLst>
                <a:ext uri="{FF2B5EF4-FFF2-40B4-BE49-F238E27FC236}">
                  <a16:creationId xmlns:a16="http://schemas.microsoft.com/office/drawing/2014/main" id="{B729ADC7-816B-404D-87FC-6B38A0A25AF2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D47E19D5-A5A9-48F5-B567-73A1E27B6138}"/>
              </a:ext>
            </a:extLst>
          </p:cNvPr>
          <p:cNvGrpSpPr/>
          <p:nvPr/>
        </p:nvGrpSpPr>
        <p:grpSpPr>
          <a:xfrm>
            <a:off x="407368" y="1390608"/>
            <a:ext cx="11448847" cy="4202684"/>
            <a:chOff x="407368" y="1390608"/>
            <a:chExt cx="11448847" cy="4202684"/>
          </a:xfrm>
        </p:grpSpPr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E2BF9936-1811-467B-9685-F35F2A2BCA78}"/>
                </a:ext>
              </a:extLst>
            </p:cNvPr>
            <p:cNvSpPr/>
            <p:nvPr/>
          </p:nvSpPr>
          <p:spPr>
            <a:xfrm>
              <a:off x="407368" y="1390608"/>
              <a:ext cx="3710121" cy="4054613"/>
            </a:xfrm>
            <a:custGeom>
              <a:avLst/>
              <a:gdLst/>
              <a:ahLst/>
              <a:cxnLst/>
              <a:rect l="l" t="t" r="r" b="b"/>
              <a:pathLst>
                <a:path w="5852159" h="2668270">
                  <a:moveTo>
                    <a:pt x="0" y="0"/>
                  </a:moveTo>
                  <a:lnTo>
                    <a:pt x="5852076" y="0"/>
                  </a:lnTo>
                  <a:lnTo>
                    <a:pt x="5852076" y="2668149"/>
                  </a:lnTo>
                  <a:lnTo>
                    <a:pt x="0" y="2668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BC74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 sz="160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DE205A34-ADAD-48A5-BBF0-2DF1A3AE1267}"/>
                </a:ext>
              </a:extLst>
            </p:cNvPr>
            <p:cNvSpPr txBox="1"/>
            <p:nvPr/>
          </p:nvSpPr>
          <p:spPr>
            <a:xfrm>
              <a:off x="580763" y="1667820"/>
              <a:ext cx="3374144" cy="17574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80975" marR="5080" indent="-168275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ko-KR" altLang="en-US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하나의 </a:t>
              </a:r>
              <a:r>
                <a:rPr lang="en-US" altLang="ko-KR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Single View</a:t>
              </a:r>
              <a:r>
                <a:rPr lang="ko-KR" altLang="en-US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를 통한 쉽고 직관적인 </a:t>
              </a:r>
              <a:r>
                <a:rPr lang="en-US" altLang="ko-KR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</a:t>
              </a:r>
              <a:r>
                <a:rPr lang="ko-KR" altLang="en-US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기반의 통합관제</a:t>
              </a:r>
              <a:endParaRPr lang="en-US" altLang="ko-KR" sz="1450" b="1" spc="-2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180975" marR="5080" indent="-168275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ko-KR" altLang="en-US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기존의 </a:t>
              </a:r>
              <a:r>
                <a:rPr lang="en-US" altLang="ko-KR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2D</a:t>
              </a:r>
              <a:r>
                <a:rPr lang="ko-KR" altLang="en-US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관제 </a:t>
              </a:r>
              <a:r>
                <a:rPr lang="en-US" altLang="ko-KR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제한된</a:t>
              </a:r>
              <a:r>
                <a:rPr lang="en-US" altLang="ko-KR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CCTV </a:t>
              </a:r>
              <a:r>
                <a:rPr lang="ko-KR" altLang="en-US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화면</a:t>
              </a:r>
              <a:r>
                <a:rPr lang="en-US" altLang="ko-KR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)</a:t>
              </a:r>
              <a:r>
                <a:rPr lang="ko-KR" altLang="en-US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에서 </a:t>
              </a:r>
              <a:r>
                <a:rPr lang="en-US" altLang="ko-KR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</a:t>
              </a:r>
              <a:r>
                <a:rPr lang="ko-KR" altLang="en-US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의 향상된 전체 화면 제공</a:t>
              </a:r>
              <a:endParaRPr lang="en-US" altLang="ko-KR" sz="1450" b="1" spc="-2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180975" marR="5080" indent="-168275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ko-KR" altLang="en-US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환경요인 </a:t>
              </a:r>
              <a:r>
                <a:rPr lang="en-US" altLang="ko-KR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날씨</a:t>
              </a:r>
              <a:r>
                <a:rPr lang="en-US" altLang="ko-KR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밤</a:t>
              </a:r>
              <a:r>
                <a:rPr lang="en-US" altLang="ko-KR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낮</a:t>
              </a:r>
              <a:r>
                <a:rPr lang="en-US" altLang="ko-KR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)</a:t>
              </a:r>
              <a:r>
                <a:rPr lang="ko-KR" altLang="en-US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에</a:t>
              </a:r>
              <a:r>
                <a:rPr lang="en-US" altLang="ko-KR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관계없이 실시간 전체 공간</a:t>
              </a:r>
              <a:r>
                <a:rPr lang="en-US" altLang="ko-KR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관제 </a:t>
              </a:r>
              <a:r>
                <a:rPr lang="en-US" altLang="ko-KR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(Special)</a:t>
              </a:r>
              <a:r>
                <a:rPr lang="ko-KR" altLang="en-US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를 통한 종합적인 판단  </a:t>
              </a:r>
              <a:r>
                <a:rPr lang="en-US" altLang="ko-KR" sz="1450" b="1" spc="-2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endParaRPr sz="145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20542481-5184-4CC9-B50D-C2C64D19385E}"/>
                </a:ext>
              </a:extLst>
            </p:cNvPr>
            <p:cNvSpPr txBox="1"/>
            <p:nvPr/>
          </p:nvSpPr>
          <p:spPr>
            <a:xfrm>
              <a:off x="3503712" y="4221088"/>
              <a:ext cx="394522" cy="13542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8800" b="1" spc="-217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1</a:t>
              </a:r>
              <a:endParaRPr sz="88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AD68A4E5-7C24-4A3F-8AA9-3608DBE4F21E}"/>
                </a:ext>
              </a:extLst>
            </p:cNvPr>
            <p:cNvSpPr txBox="1"/>
            <p:nvPr/>
          </p:nvSpPr>
          <p:spPr>
            <a:xfrm>
              <a:off x="580763" y="4578475"/>
              <a:ext cx="1685980" cy="6771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ko-KR" altLang="en-US" sz="4400" b="1" spc="-65" dirty="0" err="1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직관성</a:t>
              </a:r>
              <a:endParaRPr sz="4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1584BF76-2DD5-432A-B44D-69AB6A172952}"/>
                </a:ext>
              </a:extLst>
            </p:cNvPr>
            <p:cNvSpPr/>
            <p:nvPr/>
          </p:nvSpPr>
          <p:spPr>
            <a:xfrm>
              <a:off x="4276742" y="1399596"/>
              <a:ext cx="3710121" cy="4045626"/>
            </a:xfrm>
            <a:custGeom>
              <a:avLst/>
              <a:gdLst/>
              <a:ahLst/>
              <a:cxnLst/>
              <a:rect l="l" t="t" r="r" b="b"/>
              <a:pathLst>
                <a:path w="5852159" h="2668270">
                  <a:moveTo>
                    <a:pt x="0" y="0"/>
                  </a:moveTo>
                  <a:lnTo>
                    <a:pt x="5852125" y="0"/>
                  </a:lnTo>
                  <a:lnTo>
                    <a:pt x="5852125" y="2668149"/>
                  </a:lnTo>
                  <a:lnTo>
                    <a:pt x="0" y="2668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B28E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 sz="160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9A8879BB-47E4-424C-AB2B-C0C395CAE06C}"/>
                </a:ext>
              </a:extLst>
            </p:cNvPr>
            <p:cNvSpPr txBox="1"/>
            <p:nvPr/>
          </p:nvSpPr>
          <p:spPr>
            <a:xfrm>
              <a:off x="4450877" y="1667820"/>
              <a:ext cx="3452505" cy="226523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180975" marR="5080" indent="-168275">
                <a:lnSpc>
                  <a:spcPct val="110000"/>
                </a:lnSpc>
                <a:buFont typeface="Arial" panose="020B0604020202020204" pitchFamily="34" charset="0"/>
                <a:buChar char="•"/>
                <a:defRPr sz="1600" spc="-2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기존의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분리된 단위 시스템 관제 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– 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시스템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서비스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벤더 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네트워크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CCTV,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HVAC,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IOT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시스템 등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와 연동을 통한 통합된 실시간 데이터 연동</a:t>
              </a:r>
              <a:endParaRPr lang="en-US" altLang="ko-KR" sz="145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표준업무절차 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(SOP)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적용을 통한 자동화된 업무 연속성</a:t>
              </a:r>
              <a:endParaRPr lang="en-US" altLang="ko-KR" sz="145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실시간 위치기반 서비스 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(RTLS)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를 통한 디지털화된 객체의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정확한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위치와 업무 연동</a:t>
              </a:r>
              <a:endParaRPr lang="en-US" altLang="ko-KR" sz="145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42D53060-1227-4CC7-912A-EA46D99A8BC2}"/>
                </a:ext>
              </a:extLst>
            </p:cNvPr>
            <p:cNvSpPr txBox="1"/>
            <p:nvPr/>
          </p:nvSpPr>
          <p:spPr>
            <a:xfrm>
              <a:off x="7320136" y="4230075"/>
              <a:ext cx="608691" cy="13542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8800" b="1" spc="49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2</a:t>
              </a:r>
              <a:endParaRPr sz="88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7" name="object 14">
              <a:extLst>
                <a:ext uri="{FF2B5EF4-FFF2-40B4-BE49-F238E27FC236}">
                  <a16:creationId xmlns:a16="http://schemas.microsoft.com/office/drawing/2014/main" id="{E746F7DD-0CF2-45DE-AF24-C6D7CBB093A5}"/>
                </a:ext>
              </a:extLst>
            </p:cNvPr>
            <p:cNvSpPr/>
            <p:nvPr/>
          </p:nvSpPr>
          <p:spPr>
            <a:xfrm>
              <a:off x="8146094" y="1408596"/>
              <a:ext cx="3710121" cy="4045626"/>
            </a:xfrm>
            <a:custGeom>
              <a:avLst/>
              <a:gdLst/>
              <a:ahLst/>
              <a:cxnLst/>
              <a:rect l="l" t="t" r="r" b="b"/>
              <a:pathLst>
                <a:path w="5852159" h="2668270">
                  <a:moveTo>
                    <a:pt x="0" y="0"/>
                  </a:moveTo>
                  <a:lnTo>
                    <a:pt x="5852073" y="0"/>
                  </a:lnTo>
                  <a:lnTo>
                    <a:pt x="5852073" y="2668149"/>
                  </a:lnTo>
                  <a:lnTo>
                    <a:pt x="0" y="2668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A9AC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 sz="160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388BCCCD-D0A5-46F6-8456-7A2903D1358D}"/>
                </a:ext>
              </a:extLst>
            </p:cNvPr>
            <p:cNvSpPr txBox="1"/>
            <p:nvPr/>
          </p:nvSpPr>
          <p:spPr>
            <a:xfrm>
              <a:off x="8320991" y="1667820"/>
              <a:ext cx="3391951" cy="180305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180975" marR="5080" indent="-168275">
                <a:lnSpc>
                  <a:spcPct val="101000"/>
                </a:lnSpc>
                <a:buFont typeface="Arial" panose="020B0604020202020204" pitchFamily="34" charset="0"/>
                <a:buChar char="•"/>
                <a:defRPr sz="1600" spc="-2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색채를 통한 실시간 객체 상태 시각화</a:t>
              </a:r>
              <a:endParaRPr lang="en-US" altLang="ko-KR" sz="145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업무 프로세스 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(TOS, MES/ERP, WMS/WCS)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와 연동을 통한 업무흐름 시각화</a:t>
              </a:r>
              <a:endParaRPr lang="en-US" altLang="ko-KR" sz="145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AI/Bigdata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를 통한 업무 효율화 및 실시간 시각화 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(KPI, 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통계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업무 최종 판단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결정에 대한 결정적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종합적 지표로 활용 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사람이 결정</a:t>
              </a:r>
              <a:r>
                <a:rPr lang="en-US" altLang="ko-KR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r>
                <a:rPr lang="ko-KR" altLang="en-US" sz="145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</a:p>
          </p:txBody>
        </p:sp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0260E031-F47A-439A-A591-A347FB8FE433}"/>
                </a:ext>
              </a:extLst>
            </p:cNvPr>
            <p:cNvSpPr txBox="1"/>
            <p:nvPr/>
          </p:nvSpPr>
          <p:spPr>
            <a:xfrm>
              <a:off x="11208568" y="4239075"/>
              <a:ext cx="587759" cy="13542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8800" b="1" spc="229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</a:t>
              </a:r>
              <a:endParaRPr sz="88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1" name="object 9">
              <a:extLst>
                <a:ext uri="{FF2B5EF4-FFF2-40B4-BE49-F238E27FC236}">
                  <a16:creationId xmlns:a16="http://schemas.microsoft.com/office/drawing/2014/main" id="{448393AA-1AD2-4D7B-B635-E7C112B12698}"/>
                </a:ext>
              </a:extLst>
            </p:cNvPr>
            <p:cNvSpPr txBox="1"/>
            <p:nvPr/>
          </p:nvSpPr>
          <p:spPr>
            <a:xfrm>
              <a:off x="4495678" y="4578475"/>
              <a:ext cx="1685980" cy="6771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ko-KR" altLang="en-US" sz="4400" b="1" spc="-65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연속성</a:t>
              </a:r>
              <a:endParaRPr sz="4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2" name="object 9">
              <a:extLst>
                <a:ext uri="{FF2B5EF4-FFF2-40B4-BE49-F238E27FC236}">
                  <a16:creationId xmlns:a16="http://schemas.microsoft.com/office/drawing/2014/main" id="{0DA686F5-4DF0-48D6-BFB1-67A2A3C6D192}"/>
                </a:ext>
              </a:extLst>
            </p:cNvPr>
            <p:cNvSpPr txBox="1"/>
            <p:nvPr/>
          </p:nvSpPr>
          <p:spPr>
            <a:xfrm>
              <a:off x="8331603" y="4578475"/>
              <a:ext cx="1685980" cy="6771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ko-KR" altLang="en-US" sz="4400" b="1" spc="-65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시각화</a:t>
              </a:r>
              <a:endParaRPr sz="4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8896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88">
            <a:extLst>
              <a:ext uri="{FF2B5EF4-FFF2-40B4-BE49-F238E27FC236}">
                <a16:creationId xmlns:a16="http://schemas.microsoft.com/office/drawing/2014/main" id="{FA3D548F-AA90-4199-887D-0E6A270A685E}"/>
              </a:ext>
            </a:extLst>
          </p:cNvPr>
          <p:cNvSpPr>
            <a:spLocks noChangeArrowheads="1"/>
          </p:cNvSpPr>
          <p:nvPr/>
        </p:nvSpPr>
        <p:spPr bwMode="gray">
          <a:xfrm flipH="1">
            <a:off x="335360" y="974916"/>
            <a:ext cx="11521280" cy="5622429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ko-KR" sz="12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86DEE01-EB72-486B-A9B7-67ADA49DEC7B}"/>
              </a:ext>
            </a:extLst>
          </p:cNvPr>
          <p:cNvSpPr/>
          <p:nvPr/>
        </p:nvSpPr>
        <p:spPr bwMode="gray">
          <a:xfrm>
            <a:off x="515172" y="1124744"/>
            <a:ext cx="11197452" cy="5328592"/>
          </a:xfrm>
          <a:prstGeom prst="rect">
            <a:avLst/>
          </a:prstGeom>
          <a:solidFill>
            <a:schemeClr val="bg1"/>
          </a:solidFill>
          <a:ln w="15875">
            <a:solidFill>
              <a:srgbClr val="273D8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1" i="0" u="none" strike="noStrike" kern="0" cap="none" spc="0" normalizeH="0" baseline="0" noProof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DE619F7-228B-45B3-A92B-8ADDE75FC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3170" y="3933055"/>
            <a:ext cx="3736726" cy="2520281"/>
          </a:xfrm>
        </p:spPr>
        <p:txBody>
          <a:bodyPr>
            <a:normAutofit lnSpcReduction="10000"/>
          </a:bodyPr>
          <a:lstStyle/>
          <a:p>
            <a:pPr marL="180975" indent="-180975"/>
            <a:r>
              <a:rPr lang="ko-KR" altLang="en-US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최적화된 산업용 디지털 트윈 엔진</a:t>
            </a:r>
            <a:endParaRPr lang="en-US" altLang="ko-KR" sz="12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534988" lvl="1" indent="-173038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게임엔진 기반기술 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=&gt;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고성능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시각효과</a:t>
            </a:r>
            <a:endParaRPr lang="en-US" altLang="ko-KR" sz="9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534988" lvl="1" indent="-173038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고성능 렌더링을 위한 데이터 최적화</a:t>
            </a:r>
            <a:endParaRPr lang="en-US" altLang="ko-KR" sz="9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534988" lvl="1" indent="-173038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범용엔진보다 가볍고 빠르게 최적화</a:t>
            </a:r>
            <a:endParaRPr lang="en-US" altLang="ko-KR" sz="9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534988" lvl="1" indent="-173038"/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GIS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기술기반의 정교한 위치기반 시각화</a:t>
            </a:r>
            <a:endParaRPr lang="en-US" altLang="ko-KR" sz="9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534988" lvl="1" indent="-173038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대용량 데이터 처리 및 표출기술</a:t>
            </a:r>
            <a:endParaRPr lang="en-US" altLang="ko-KR" sz="9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80975" indent="-180975"/>
            <a:r>
              <a:rPr lang="ko-KR" altLang="en-US" sz="1200" b="1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산업군별</a:t>
            </a:r>
            <a:r>
              <a:rPr lang="ko-KR" altLang="en-US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특화된 전용 툴 </a:t>
            </a:r>
            <a:r>
              <a:rPr lang="en-US" altLang="ko-KR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에디터</a:t>
            </a:r>
            <a:r>
              <a:rPr lang="en-US" altLang="ko-KR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534988" lvl="1" indent="-173038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항만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스마트시티용으로 최적화된 에디터</a:t>
            </a:r>
            <a:endParaRPr lang="en-US" altLang="ko-KR" sz="9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80975" indent="-180975"/>
            <a:r>
              <a:rPr lang="en-US" altLang="ko-KR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3</a:t>
            </a:r>
            <a:r>
              <a:rPr lang="ko-KR" altLang="en-US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차원 자원관리</a:t>
            </a:r>
            <a:r>
              <a:rPr lang="en-US" altLang="ko-KR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(Digital Twin Asset Manager)</a:t>
            </a:r>
          </a:p>
          <a:p>
            <a:pPr marL="534988" lvl="1" indent="-173038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기존 자원관리를 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3D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로 연동가능</a:t>
            </a:r>
            <a:endParaRPr lang="en-US" altLang="ko-KR" sz="9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534988" lvl="1" indent="-173038"/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3D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리소스 자원관리 가능</a:t>
            </a:r>
            <a:endParaRPr lang="en-US" altLang="ko-KR" sz="9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80975" indent="-180975"/>
            <a:r>
              <a:rPr lang="en-US" altLang="ko-KR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3</a:t>
            </a:r>
            <a:r>
              <a:rPr lang="ko-KR" altLang="en-US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차원 기반 </a:t>
            </a:r>
            <a:r>
              <a:rPr lang="en-US" altLang="ko-KR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SOP </a:t>
            </a:r>
            <a:r>
              <a:rPr lang="ko-KR" altLang="en-US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관리</a:t>
            </a:r>
            <a:endParaRPr lang="en-US" altLang="ko-KR" sz="12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534988" lvl="1" indent="-173038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룰 기반 재난 대처 시나리오 적용 </a:t>
            </a:r>
            <a:endParaRPr lang="en-US" altLang="ko-KR" sz="9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534988" lvl="1" indent="-173038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자동화된 인공지능 재난 대처 시나리오 개발 중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297F29EE-8349-4BD8-A062-1B50955C9522}"/>
              </a:ext>
            </a:extLst>
          </p:cNvPr>
          <p:cNvSpPr txBox="1">
            <a:spLocks/>
          </p:cNvSpPr>
          <p:nvPr/>
        </p:nvSpPr>
        <p:spPr>
          <a:xfrm>
            <a:off x="7258972" y="3933055"/>
            <a:ext cx="4332928" cy="22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80975" defTabSz="1354571">
              <a:spcBef>
                <a:spcPct val="20000"/>
              </a:spcBef>
              <a:buFont typeface="Arial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4988" lvl="1" indent="-173038" defTabSz="1354571">
              <a:spcBef>
                <a:spcPct val="20000"/>
              </a:spcBef>
              <a:buFont typeface="Arial" pitchFamily="34" charset="0"/>
              <a:buChar char="–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93216" indent="-338642" defTabSz="1354571">
              <a:spcBef>
                <a:spcPct val="20000"/>
              </a:spcBef>
              <a:buFont typeface="Arial" pitchFamily="34" charset="0"/>
              <a:buChar char="•"/>
              <a:defRPr sz="3556"/>
            </a:lvl3pPr>
            <a:lvl4pPr marL="2370500" indent="-338642" defTabSz="1354571">
              <a:spcBef>
                <a:spcPct val="20000"/>
              </a:spcBef>
              <a:buFont typeface="Arial" pitchFamily="34" charset="0"/>
              <a:buChar char="–"/>
              <a:defRPr sz="2963"/>
            </a:lvl4pPr>
            <a:lvl5pPr marL="3047786" indent="-338642" defTabSz="1354571">
              <a:spcBef>
                <a:spcPct val="20000"/>
              </a:spcBef>
              <a:buFont typeface="Arial" pitchFamily="34" charset="0"/>
              <a:buChar char="»"/>
              <a:defRPr sz="2963"/>
            </a:lvl5pPr>
            <a:lvl6pPr marL="3725072" indent="-338642" defTabSz="1354571">
              <a:spcBef>
                <a:spcPct val="20000"/>
              </a:spcBef>
              <a:buFont typeface="Arial" pitchFamily="34" charset="0"/>
              <a:buChar char="•"/>
              <a:defRPr sz="2963"/>
            </a:lvl6pPr>
            <a:lvl7pPr marL="4402358" indent="-338642" defTabSz="1354571">
              <a:spcBef>
                <a:spcPct val="20000"/>
              </a:spcBef>
              <a:buFont typeface="Arial" pitchFamily="34" charset="0"/>
              <a:buChar char="•"/>
              <a:defRPr sz="2963"/>
            </a:lvl7pPr>
            <a:lvl8pPr marL="5079644" indent="-338642" defTabSz="1354571">
              <a:spcBef>
                <a:spcPct val="20000"/>
              </a:spcBef>
              <a:buFont typeface="Arial" pitchFamily="34" charset="0"/>
              <a:buChar char="•"/>
              <a:defRPr sz="2963"/>
            </a:lvl8pPr>
            <a:lvl9pPr marL="5756930" indent="-338642" defTabSz="1354571">
              <a:spcBef>
                <a:spcPct val="20000"/>
              </a:spcBef>
              <a:buFont typeface="Arial" pitchFamily="34" charset="0"/>
              <a:buChar char="•"/>
              <a:defRPr sz="2963"/>
            </a:lvl9pPr>
          </a:lstStyle>
          <a:p>
            <a:r>
              <a:rPr lang="ko-KR" altLang="en-US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축적된 산업별 전문경험</a:t>
            </a:r>
            <a:endParaRPr lang="en-US" altLang="ko-KR" sz="12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1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산업용 디바이스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 IoT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디바이스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운영시스템 연동</a:t>
            </a:r>
            <a:endParaRPr lang="en-US" altLang="ko-KR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1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CCTV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시스템과 연동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(Vision As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A Sensor)</a:t>
            </a:r>
          </a:p>
          <a:p>
            <a:pPr lvl="1"/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년간 항만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스마트시티 분야 경험 축적</a:t>
            </a:r>
            <a:endParaRPr lang="en-US" altLang="ko-KR" sz="10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글로벌 사업역량</a:t>
            </a:r>
            <a:endParaRPr lang="en-US" altLang="ko-KR" sz="12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1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글로벌 레퍼런스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확보</a:t>
            </a:r>
            <a:endParaRPr lang="en-US" altLang="ko-KR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1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글로벌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R&amp;D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진행중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스웨덴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Research Institute of Sweden) </a:t>
            </a:r>
          </a:p>
          <a:p>
            <a:r>
              <a:rPr lang="ko-KR" altLang="en-US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확장성 있는 사업영역</a:t>
            </a:r>
            <a:endParaRPr lang="en-US" altLang="ko-KR" sz="12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1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글로벌 파트너쉽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(Dell EMC, Here Technologies, Honeywell)</a:t>
            </a:r>
          </a:p>
          <a:p>
            <a:pPr lvl="1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특화된 국내 레퍼런스 개발 후 글로벌 사업확대 전략 </a:t>
            </a:r>
            <a:endParaRPr lang="en-US" altLang="ko-KR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lvl="2" indent="0">
              <a:buNone/>
            </a:pP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            : Smart Metro, Smart Building, Smart Manhole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F15642A-3DC0-47F2-B798-7DB894696E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387" y="2638715"/>
            <a:ext cx="1945044" cy="107831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08084B4-D702-4946-9F63-89C2727141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63" y="2640466"/>
            <a:ext cx="2172609" cy="1076566"/>
          </a:xfrm>
          <a:prstGeom prst="rect">
            <a:avLst/>
          </a:prstGeom>
        </p:spPr>
      </p:pic>
      <p:pic>
        <p:nvPicPr>
          <p:cNvPr id="1026" name="Picture 2" descr="ëì§í¸í¸ì 3Dìì§ ìì´ì½ì ëí ì´ë¯¸ì§ ê²ìê²°ê³¼">
            <a:extLst>
              <a:ext uri="{FF2B5EF4-FFF2-40B4-BE49-F238E27FC236}">
                <a16:creationId xmlns:a16="http://schemas.microsoft.com/office/drawing/2014/main" id="{9EDB7081-9E09-4355-8165-7EF519C2B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248" y="1286112"/>
            <a:ext cx="1945044" cy="119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D Asset management ìì´ì½ì ëí ì´ë¯¸ì§ ê²ìê²°ê³¼">
            <a:extLst>
              <a:ext uri="{FF2B5EF4-FFF2-40B4-BE49-F238E27FC236}">
                <a16:creationId xmlns:a16="http://schemas.microsoft.com/office/drawing/2014/main" id="{E1C4404B-FB4D-42CC-928E-CEB25370B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5434" y="1280674"/>
            <a:ext cx="1602373" cy="119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4D1C0860-6D12-4689-BBD0-7E5553B66515}"/>
              </a:ext>
            </a:extLst>
          </p:cNvPr>
          <p:cNvGrpSpPr/>
          <p:nvPr/>
        </p:nvGrpSpPr>
        <p:grpSpPr>
          <a:xfrm>
            <a:off x="4511126" y="1280674"/>
            <a:ext cx="1224834" cy="1192499"/>
            <a:chOff x="4655143" y="1280674"/>
            <a:chExt cx="1224834" cy="1192499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366529-5983-48A3-9EC8-7A3C2639CA88}"/>
                </a:ext>
              </a:extLst>
            </p:cNvPr>
            <p:cNvSpPr/>
            <p:nvPr/>
          </p:nvSpPr>
          <p:spPr bwMode="gray">
            <a:xfrm>
              <a:off x="4658554" y="1280674"/>
              <a:ext cx="1218011" cy="179385"/>
            </a:xfrm>
            <a:prstGeom prst="rect">
              <a:avLst/>
            </a:prstGeom>
            <a:gradFill flip="none" rotWithShape="1">
              <a:gsLst>
                <a:gs pos="0">
                  <a:srgbClr val="273D85"/>
                </a:gs>
                <a:gs pos="50000">
                  <a:srgbClr val="395D9D"/>
                </a:gs>
                <a:gs pos="49000">
                  <a:srgbClr val="273D85"/>
                </a:gs>
                <a:gs pos="100000">
                  <a:srgbClr val="395D9D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latinLnBrk="0"/>
              <a:r>
                <a:rPr lang="ko-KR" altLang="en-US" sz="700" kern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재난</a:t>
              </a:r>
              <a:r>
                <a:rPr lang="en-US" altLang="ko-KR" sz="700" kern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700" kern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화재 이벤트</a:t>
              </a:r>
              <a:endParaRPr lang="en-US" altLang="ko-KR" sz="700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20" name="Picture 3" descr="C:\Users\Windows10\Desktop\그림17.png">
              <a:extLst>
                <a:ext uri="{FF2B5EF4-FFF2-40B4-BE49-F238E27FC236}">
                  <a16:creationId xmlns:a16="http://schemas.microsoft.com/office/drawing/2014/main" id="{4C9045CA-9447-4BD1-8CC3-A482BD4E9F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143" y="1484784"/>
              <a:ext cx="1224834" cy="98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54E47DA-DA41-4007-9BAA-C29965CB1140}"/>
              </a:ext>
            </a:extLst>
          </p:cNvPr>
          <p:cNvSpPr txBox="1"/>
          <p:nvPr/>
        </p:nvSpPr>
        <p:spPr>
          <a:xfrm>
            <a:off x="1069269" y="2437402"/>
            <a:ext cx="12330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산업용 디지털 트윈 엔진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E4DA6D-F7E9-4F02-8296-32AB12BBAC02}"/>
              </a:ext>
            </a:extLst>
          </p:cNvPr>
          <p:cNvSpPr txBox="1"/>
          <p:nvPr/>
        </p:nvSpPr>
        <p:spPr>
          <a:xfrm>
            <a:off x="2363363" y="3687053"/>
            <a:ext cx="1210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산업용 전용 툴 </a:t>
            </a:r>
            <a:r>
              <a:rPr lang="en-US" altLang="ko-KR" sz="8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8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에디터</a:t>
            </a:r>
            <a:r>
              <a:rPr lang="en-US" altLang="ko-KR" sz="8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8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B6072A-5F47-4B92-A5DD-4FB7E70D4738}"/>
              </a:ext>
            </a:extLst>
          </p:cNvPr>
          <p:cNvSpPr txBox="1"/>
          <p:nvPr/>
        </p:nvSpPr>
        <p:spPr>
          <a:xfrm>
            <a:off x="3119818" y="2437402"/>
            <a:ext cx="8867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3</a:t>
            </a:r>
            <a:r>
              <a:rPr lang="ko-KR" altLang="en-US" sz="8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차원 자원관리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3CD1C9-1A94-4F1C-B43C-39A6663FDEEB}"/>
              </a:ext>
            </a:extLst>
          </p:cNvPr>
          <p:cNvSpPr txBox="1"/>
          <p:nvPr/>
        </p:nvSpPr>
        <p:spPr>
          <a:xfrm>
            <a:off x="4554384" y="2437402"/>
            <a:ext cx="10775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3</a:t>
            </a:r>
            <a:r>
              <a:rPr lang="ko-KR" altLang="en-US" sz="8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차원기반 </a:t>
            </a:r>
            <a:r>
              <a:rPr lang="en-US" altLang="ko-KR" sz="8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SOP </a:t>
            </a:r>
            <a:r>
              <a:rPr lang="ko-KR" altLang="en-US" sz="8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관리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5455F218-3D15-4CA8-B316-C6B3F166DF52}"/>
              </a:ext>
            </a:extLst>
          </p:cNvPr>
          <p:cNvGrpSpPr/>
          <p:nvPr/>
        </p:nvGrpSpPr>
        <p:grpSpPr>
          <a:xfrm>
            <a:off x="6417704" y="1280674"/>
            <a:ext cx="1766528" cy="2436358"/>
            <a:chOff x="6345696" y="1280674"/>
            <a:chExt cx="1766528" cy="2436358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A2A09C9E-B523-4B86-8C12-6A0E88658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696" y="1280674"/>
              <a:ext cx="1766528" cy="2436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53203AE4-B80D-4B5C-843A-E9C69C932E33}"/>
                </a:ext>
              </a:extLst>
            </p:cNvPr>
            <p:cNvSpPr/>
            <p:nvPr/>
          </p:nvSpPr>
          <p:spPr>
            <a:xfrm>
              <a:off x="6466572" y="1280674"/>
              <a:ext cx="1524777" cy="250068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76200" contourW="44450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110000"/>
                </a:lnSpc>
                <a:buClr>
                  <a:srgbClr val="F06325"/>
                </a:buClr>
                <a:buSzPct val="80000"/>
              </a:pPr>
              <a:r>
                <a:rPr lang="en-US" altLang="ko-KR" sz="1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DP World, Jebel Ali T3 </a:t>
              </a:r>
              <a:endParaRPr lang="ko-KR" altLang="en-US" sz="10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1032" name="Picture 8" descr="honeywell logoì ëí ì´ë¯¸ì§ ê²ìê²°ê³¼">
            <a:extLst>
              <a:ext uri="{FF2B5EF4-FFF2-40B4-BE49-F238E27FC236}">
                <a16:creationId xmlns:a16="http://schemas.microsoft.com/office/drawing/2014/main" id="{F56D8C81-DCBC-4098-869A-9EBBD3EBF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96446" y="3372887"/>
            <a:ext cx="1385954" cy="31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B2AE7212-3B01-4B00-A2C7-92E1FE0649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0063" y="2394639"/>
            <a:ext cx="1101536" cy="619615"/>
          </a:xfrm>
          <a:prstGeom prst="rect">
            <a:avLst/>
          </a:prstGeom>
        </p:spPr>
      </p:pic>
      <p:pic>
        <p:nvPicPr>
          <p:cNvPr id="37" name="Picture 90" descr="화살표">
            <a:extLst>
              <a:ext uri="{FF2B5EF4-FFF2-40B4-BE49-F238E27FC236}">
                <a16:creationId xmlns:a16="http://schemas.microsoft.com/office/drawing/2014/main" id="{6C9B0BCF-0817-491B-8F58-6FBAC10F7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6214309" y="2948218"/>
            <a:ext cx="1249843" cy="336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0" descr="화살표">
            <a:extLst>
              <a:ext uri="{FF2B5EF4-FFF2-40B4-BE49-F238E27FC236}">
                <a16:creationId xmlns:a16="http://schemas.microsoft.com/office/drawing/2014/main" id="{74F2FD45-3305-48E7-A7E2-213503EC9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 rot="10800000">
            <a:off x="4765818" y="2948217"/>
            <a:ext cx="1249843" cy="336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9AFAD9A-1C81-4D12-B964-A73E10CD3B4E}"/>
              </a:ext>
            </a:extLst>
          </p:cNvPr>
          <p:cNvCxnSpPr>
            <a:cxnSpLocks/>
          </p:cNvCxnSpPr>
          <p:nvPr/>
        </p:nvCxnSpPr>
        <p:spPr>
          <a:xfrm flipH="1">
            <a:off x="6096000" y="908720"/>
            <a:ext cx="3845" cy="5688625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타원 27">
            <a:extLst>
              <a:ext uri="{FF2B5EF4-FFF2-40B4-BE49-F238E27FC236}">
                <a16:creationId xmlns:a16="http://schemas.microsoft.com/office/drawing/2014/main" id="{9E48E3E0-90A6-4553-A925-7E05AE7217DE}"/>
              </a:ext>
            </a:extLst>
          </p:cNvPr>
          <p:cNvSpPr/>
          <p:nvPr/>
        </p:nvSpPr>
        <p:spPr>
          <a:xfrm>
            <a:off x="5802599" y="4347852"/>
            <a:ext cx="604645" cy="641108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+</a:t>
            </a:r>
            <a:endParaRPr lang="ko-KR" altLang="en-US" sz="4400" b="1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CC50B0-5877-4A5C-A9B6-EB717D31705B}"/>
              </a:ext>
            </a:extLst>
          </p:cNvPr>
          <p:cNvSpPr txBox="1"/>
          <p:nvPr/>
        </p:nvSpPr>
        <p:spPr>
          <a:xfrm>
            <a:off x="5124816" y="4421557"/>
            <a:ext cx="689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물리적</a:t>
            </a:r>
            <a:endParaRPr lang="en-US" altLang="ko-KR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B14D0C-1427-46E5-894F-FFB25F0BB5BC}"/>
              </a:ext>
            </a:extLst>
          </p:cNvPr>
          <p:cNvSpPr txBox="1"/>
          <p:nvPr/>
        </p:nvSpPr>
        <p:spPr>
          <a:xfrm>
            <a:off x="6409081" y="4421557"/>
            <a:ext cx="689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논리적</a:t>
            </a:r>
            <a:endParaRPr lang="en-US" altLang="ko-KR" sz="1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자산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93144F62-F290-4454-B6EB-BF8AC6CD247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455" y="1601163"/>
            <a:ext cx="645000" cy="553756"/>
          </a:xfrm>
          <a:prstGeom prst="rect">
            <a:avLst/>
          </a:prstGeom>
        </p:spPr>
      </p:pic>
      <p:pic>
        <p:nvPicPr>
          <p:cNvPr id="41" name="Picture 2" descr="Mobileye - Wikipedia">
            <a:extLst>
              <a:ext uri="{FF2B5EF4-FFF2-40B4-BE49-F238E27FC236}">
                <a16:creationId xmlns:a16="http://schemas.microsoft.com/office/drawing/2014/main" id="{7F183045-F234-42D7-BB90-F5E810070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665" y="1594705"/>
            <a:ext cx="958163" cy="57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R&amp;D ìì´ì½ì ëí ì´ë¯¸ì§ ê²ìê²°ê³¼">
            <a:extLst>
              <a:ext uri="{FF2B5EF4-FFF2-40B4-BE49-F238E27FC236}">
                <a16:creationId xmlns:a16="http://schemas.microsoft.com/office/drawing/2014/main" id="{F548864A-9420-441E-AE81-FE70FE5D2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7772" y="1914295"/>
            <a:ext cx="1248993" cy="126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Research institute of Swedenì ëí ì´ë¯¸ì§ ê²ìê²°ê³¼">
            <a:extLst>
              <a:ext uri="{FF2B5EF4-FFF2-40B4-BE49-F238E27FC236}">
                <a16:creationId xmlns:a16="http://schemas.microsoft.com/office/drawing/2014/main" id="{9E02F334-2713-4B21-AD5C-04D0D0A1D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54097" y="2791881"/>
            <a:ext cx="465543" cy="51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고려아카데미컨설팅, 한양대학교와 4차 산업혁명 관련 교육협력 MOU ...">
            <a:extLst>
              <a:ext uri="{FF2B5EF4-FFF2-40B4-BE49-F238E27FC236}">
                <a16:creationId xmlns:a16="http://schemas.microsoft.com/office/drawing/2014/main" id="{7E348966-1138-4577-8667-D24857FD6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7924" y="3381655"/>
            <a:ext cx="764506" cy="3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47558EC-1041-416D-9D79-F09CEE533F46}"/>
              </a:ext>
            </a:extLst>
          </p:cNvPr>
          <p:cNvPicPr/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50636" y="3026038"/>
            <a:ext cx="985724" cy="523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A62B50D4-EC75-4D01-B90B-F471FB9E8AF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279" y="1534251"/>
            <a:ext cx="1105687" cy="368562"/>
          </a:xfrm>
          <a:prstGeom prst="rect">
            <a:avLst/>
          </a:prstGeom>
        </p:spPr>
      </p:pic>
      <p:grpSp>
        <p:nvGrpSpPr>
          <p:cNvPr id="45" name="그룹 44">
            <a:extLst>
              <a:ext uri="{FF2B5EF4-FFF2-40B4-BE49-F238E27FC236}">
                <a16:creationId xmlns:a16="http://schemas.microsoft.com/office/drawing/2014/main" id="{5817DC67-D2ED-414E-9902-5E66F0F502FD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48" name="자유형 28">
              <a:extLst>
                <a:ext uri="{FF2B5EF4-FFF2-40B4-BE49-F238E27FC236}">
                  <a16:creationId xmlns:a16="http://schemas.microsoft.com/office/drawing/2014/main" id="{EC47E1E9-A73B-426E-B805-9AA41B488204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CFEF613D-B215-4C4C-9C95-11E0F789FC4E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0" name="평행 사변형 49">
              <a:extLst>
                <a:ext uri="{FF2B5EF4-FFF2-40B4-BE49-F238E27FC236}">
                  <a16:creationId xmlns:a16="http://schemas.microsoft.com/office/drawing/2014/main" id="{F3FF4F42-0859-4360-84D1-A9A8EE273BC4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1" name="평행 사변형 50">
              <a:extLst>
                <a:ext uri="{FF2B5EF4-FFF2-40B4-BE49-F238E27FC236}">
                  <a16:creationId xmlns:a16="http://schemas.microsoft.com/office/drawing/2014/main" id="{A5B2E568-CDEB-4A60-942F-560BB3977C36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54" name="Subtitle 2">
            <a:extLst>
              <a:ext uri="{FF2B5EF4-FFF2-40B4-BE49-F238E27FC236}">
                <a16:creationId xmlns:a16="http://schemas.microsoft.com/office/drawing/2014/main" id="{40D18A15-7D9A-4697-B5B9-BDC746B7578C}"/>
              </a:ext>
            </a:extLst>
          </p:cNvPr>
          <p:cNvSpPr txBox="1">
            <a:spLocks/>
          </p:cNvSpPr>
          <p:nvPr/>
        </p:nvSpPr>
        <p:spPr>
          <a:xfrm>
            <a:off x="101773" y="52327"/>
            <a:ext cx="11633307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핵심 기술</a:t>
            </a:r>
            <a:endParaRPr lang="ko-KR" altLang="en-US" sz="2400" b="1" i="1" spc="-223" dirty="0">
              <a:solidFill>
                <a:schemeClr val="accent6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066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720027D8-99E9-4F3D-9F59-45A8E32603B0}"/>
              </a:ext>
            </a:extLst>
          </p:cNvPr>
          <p:cNvGrpSpPr/>
          <p:nvPr/>
        </p:nvGrpSpPr>
        <p:grpSpPr>
          <a:xfrm>
            <a:off x="1" y="878975"/>
            <a:ext cx="12192000" cy="6078410"/>
            <a:chOff x="2004589" y="2760006"/>
            <a:chExt cx="7620001" cy="4097994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F4BABD4F-280C-460B-839C-3651FB8801EC}"/>
                </a:ext>
              </a:extLst>
            </p:cNvPr>
            <p:cNvSpPr/>
            <p:nvPr/>
          </p:nvSpPr>
          <p:spPr>
            <a:xfrm flipH="1">
              <a:off x="2004589" y="3060874"/>
              <a:ext cx="3831437" cy="3731636"/>
            </a:xfrm>
            <a:prstGeom prst="rect">
              <a:avLst/>
            </a:prstGeom>
            <a:solidFill>
              <a:srgbClr val="EDEDED"/>
            </a:solidFill>
            <a:ln w="15875">
              <a:noFill/>
            </a:ln>
          </p:spPr>
          <p:txBody>
            <a:bodyPr vert="horz" wrap="square" lIns="57150" tIns="28575" rIns="57150" bIns="28575" numCol="1" anchor="ctr" anchorCtr="0" compatLnSpc="1">
              <a:prstTxWarp prst="textNoShape">
                <a:avLst/>
              </a:prstTxWarp>
            </a:bodyPr>
            <a:lstStyle/>
            <a:p>
              <a:pPr algn="ctr" latinLnBrk="0">
                <a:spcBef>
                  <a:spcPct val="10000"/>
                </a:spcBef>
              </a:pPr>
              <a:endParaRPr lang="ko-KR" altLang="en-US" sz="900" kern="0" spc="-32" dirty="0">
                <a:ln>
                  <a:solidFill>
                    <a:srgbClr val="CCCCCC">
                      <a:alpha val="0"/>
                    </a:srgb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FC9079A5-A0A8-48BC-8588-1706609F2E4C}"/>
                </a:ext>
              </a:extLst>
            </p:cNvPr>
            <p:cNvGrpSpPr/>
            <p:nvPr/>
          </p:nvGrpSpPr>
          <p:grpSpPr>
            <a:xfrm>
              <a:off x="2004589" y="3060873"/>
              <a:ext cx="3836977" cy="0"/>
              <a:chOff x="381000" y="1938712"/>
              <a:chExt cx="4604372" cy="0"/>
            </a:xfrm>
          </p:grpSpPr>
          <p:cxnSp>
            <p:nvCxnSpPr>
              <p:cNvPr id="86" name="직선 연결선 85">
                <a:extLst>
                  <a:ext uri="{FF2B5EF4-FFF2-40B4-BE49-F238E27FC236}">
                    <a16:creationId xmlns:a16="http://schemas.microsoft.com/office/drawing/2014/main" id="{2C94DED0-2B86-4532-A8E9-9D4F7BD49F1C}"/>
                  </a:ext>
                </a:extLst>
              </p:cNvPr>
              <p:cNvCxnSpPr/>
              <p:nvPr/>
            </p:nvCxnSpPr>
            <p:spPr>
              <a:xfrm>
                <a:off x="381000" y="1938712"/>
                <a:ext cx="360000" cy="0"/>
              </a:xfrm>
              <a:prstGeom prst="line">
                <a:avLst/>
              </a:prstGeom>
              <a:ln w="25400">
                <a:solidFill>
                  <a:srgbClr val="33A23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직선 연결선 86">
                <a:extLst>
                  <a:ext uri="{FF2B5EF4-FFF2-40B4-BE49-F238E27FC236}">
                    <a16:creationId xmlns:a16="http://schemas.microsoft.com/office/drawing/2014/main" id="{E88F8470-70E1-4B65-AEE0-E8BD9F531289}"/>
                  </a:ext>
                </a:extLst>
              </p:cNvPr>
              <p:cNvCxnSpPr/>
              <p:nvPr/>
            </p:nvCxnSpPr>
            <p:spPr>
              <a:xfrm>
                <a:off x="731059" y="1938712"/>
                <a:ext cx="4254313" cy="0"/>
              </a:xfrm>
              <a:prstGeom prst="line">
                <a:avLst/>
              </a:prstGeom>
              <a:ln w="25400">
                <a:solidFill>
                  <a:srgbClr val="1229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E7951FB8-D5FC-427F-A52F-485791763C87}"/>
                </a:ext>
              </a:extLst>
            </p:cNvPr>
            <p:cNvGrpSpPr/>
            <p:nvPr/>
          </p:nvGrpSpPr>
          <p:grpSpPr>
            <a:xfrm rot="5400000" flipV="1">
              <a:off x="5626760" y="2855457"/>
              <a:ext cx="46405" cy="181274"/>
              <a:chOff x="1486783" y="4024303"/>
              <a:chExt cx="90488" cy="339943"/>
            </a:xfrm>
            <a:solidFill>
              <a:schemeClr val="tx1">
                <a:alpha val="20000"/>
              </a:schemeClr>
            </a:solidFill>
          </p:grpSpPr>
          <p:sp>
            <p:nvSpPr>
              <p:cNvPr id="69" name="이등변 삼각형 68">
                <a:extLst>
                  <a:ext uri="{FF2B5EF4-FFF2-40B4-BE49-F238E27FC236}">
                    <a16:creationId xmlns:a16="http://schemas.microsoft.com/office/drawing/2014/main" id="{B01B16D7-393B-4569-AD8B-C782EAE97A97}"/>
                  </a:ext>
                </a:extLst>
              </p:cNvPr>
              <p:cNvSpPr/>
              <p:nvPr/>
            </p:nvSpPr>
            <p:spPr bwMode="auto">
              <a:xfrm rot="10800000" flipH="1">
                <a:off x="1486783" y="4286240"/>
                <a:ext cx="90488" cy="78006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txBody>
              <a:bodyPr vert="horz" wrap="square" lIns="57150" tIns="28575" rIns="57150" bIns="28575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 dirty="0">
                  <a:ln>
                    <a:solidFill>
                      <a:srgbClr val="CCCCCC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이등변 삼각형 69">
                <a:extLst>
                  <a:ext uri="{FF2B5EF4-FFF2-40B4-BE49-F238E27FC236}">
                    <a16:creationId xmlns:a16="http://schemas.microsoft.com/office/drawing/2014/main" id="{696F168B-0F5B-4FB3-A255-40F82A10A8E7}"/>
                  </a:ext>
                </a:extLst>
              </p:cNvPr>
              <p:cNvSpPr/>
              <p:nvPr/>
            </p:nvSpPr>
            <p:spPr bwMode="auto">
              <a:xfrm rot="10800000" flipH="1">
                <a:off x="1486783" y="4155271"/>
                <a:ext cx="90488" cy="78006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txBody>
              <a:bodyPr vert="horz" wrap="square" lIns="57150" tIns="28575" rIns="57150" bIns="28575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 dirty="0">
                  <a:ln>
                    <a:solidFill>
                      <a:srgbClr val="CCCCCC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1" name="이등변 삼각형 70">
                <a:extLst>
                  <a:ext uri="{FF2B5EF4-FFF2-40B4-BE49-F238E27FC236}">
                    <a16:creationId xmlns:a16="http://schemas.microsoft.com/office/drawing/2014/main" id="{EDF90047-7181-4BDB-8EBA-8D0A4A147D96}"/>
                  </a:ext>
                </a:extLst>
              </p:cNvPr>
              <p:cNvSpPr/>
              <p:nvPr/>
            </p:nvSpPr>
            <p:spPr bwMode="auto">
              <a:xfrm rot="10800000" flipH="1">
                <a:off x="1486783" y="4024303"/>
                <a:ext cx="90488" cy="78006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txBody>
              <a:bodyPr vert="horz" wrap="square" lIns="57150" tIns="28575" rIns="57150" bIns="28575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 dirty="0">
                  <a:ln>
                    <a:solidFill>
                      <a:srgbClr val="CCCCCC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4AAE3FED-14BC-4B46-A3C5-4F7952C9C841}"/>
                </a:ext>
              </a:extLst>
            </p:cNvPr>
            <p:cNvGrpSpPr/>
            <p:nvPr/>
          </p:nvGrpSpPr>
          <p:grpSpPr>
            <a:xfrm>
              <a:off x="5685715" y="2826406"/>
              <a:ext cx="3938875" cy="4031594"/>
              <a:chOff x="4798351" y="1657350"/>
              <a:chExt cx="4726650" cy="4837913"/>
            </a:xfrm>
          </p:grpSpPr>
          <p:sp>
            <p:nvSpPr>
              <p:cNvPr id="65" name="Rectangle 13">
                <a:extLst>
                  <a:ext uri="{FF2B5EF4-FFF2-40B4-BE49-F238E27FC236}">
                    <a16:creationId xmlns:a16="http://schemas.microsoft.com/office/drawing/2014/main" id="{DFA45DB6-12DC-4A16-A86F-2F135EF79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8723" y="1657350"/>
                <a:ext cx="4546278" cy="4759325"/>
              </a:xfrm>
              <a:prstGeom prst="round2SameRect">
                <a:avLst>
                  <a:gd name="adj1" fmla="val 0"/>
                  <a:gd name="adj2" fmla="val 0"/>
                </a:avLst>
              </a:prstGeom>
              <a:pattFill prst="wdUpDiag">
                <a:fgClr>
                  <a:srgbClr val="112785"/>
                </a:fgClr>
                <a:bgClr>
                  <a:srgbClr val="142C8E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 altLang="ko-KR" sz="1400" spc="-42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66" name="그룹 65">
                <a:extLst>
                  <a:ext uri="{FF2B5EF4-FFF2-40B4-BE49-F238E27FC236}">
                    <a16:creationId xmlns:a16="http://schemas.microsoft.com/office/drawing/2014/main" id="{32A18ECD-0681-4E39-877E-90C26B5C7017}"/>
                  </a:ext>
                </a:extLst>
              </p:cNvPr>
              <p:cNvGrpSpPr/>
              <p:nvPr/>
            </p:nvGrpSpPr>
            <p:grpSpPr>
              <a:xfrm flipH="1" flipV="1">
                <a:off x="4798351" y="1833492"/>
                <a:ext cx="187022" cy="4661771"/>
                <a:chOff x="10209582" y="944724"/>
                <a:chExt cx="188914" cy="6069012"/>
              </a:xfrm>
            </p:grpSpPr>
            <p:pic>
              <p:nvPicPr>
                <p:cNvPr id="67" name="Picture 248" descr="악세사리">
                  <a:extLst>
                    <a:ext uri="{FF2B5EF4-FFF2-40B4-BE49-F238E27FC236}">
                      <a16:creationId xmlns:a16="http://schemas.microsoft.com/office/drawing/2014/main" id="{A0E56A05-413C-4E25-9EC4-BC30C36753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7269534" y="3884774"/>
                  <a:ext cx="6069012" cy="188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" name="Picture 248" descr="악세사리">
                  <a:extLst>
                    <a:ext uri="{FF2B5EF4-FFF2-40B4-BE49-F238E27FC236}">
                      <a16:creationId xmlns:a16="http://schemas.microsoft.com/office/drawing/2014/main" id="{1EF00803-24A3-4C1E-B586-3888922525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7269532" y="3884775"/>
                  <a:ext cx="6069011" cy="188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4" name="Rectangle 13">
              <a:extLst>
                <a:ext uri="{FF2B5EF4-FFF2-40B4-BE49-F238E27FC236}">
                  <a16:creationId xmlns:a16="http://schemas.microsoft.com/office/drawing/2014/main" id="{D4473682-75B9-4281-A825-5E777E90F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0908" y="2967506"/>
              <a:ext cx="3704102" cy="3787132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altLang="ko-KR" sz="1000" spc="-32" dirty="0">
                <a:ln>
                  <a:solidFill>
                    <a:srgbClr val="CCCCCC">
                      <a:alpha val="0"/>
                    </a:srgb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D5AA3854-E19A-4869-B98C-55205498F46D}"/>
                </a:ext>
              </a:extLst>
            </p:cNvPr>
            <p:cNvGrpSpPr/>
            <p:nvPr/>
          </p:nvGrpSpPr>
          <p:grpSpPr>
            <a:xfrm>
              <a:off x="2168784" y="4376091"/>
              <a:ext cx="3532757" cy="1180579"/>
              <a:chOff x="578033" y="3516972"/>
              <a:chExt cx="4504381" cy="1416695"/>
            </a:xfrm>
          </p:grpSpPr>
          <p:cxnSp>
            <p:nvCxnSpPr>
              <p:cNvPr id="63" name="직선 연결선 62">
                <a:extLst>
                  <a:ext uri="{FF2B5EF4-FFF2-40B4-BE49-F238E27FC236}">
                    <a16:creationId xmlns:a16="http://schemas.microsoft.com/office/drawing/2014/main" id="{4385B56F-4BDE-4FF3-9EB4-72A460708474}"/>
                  </a:ext>
                </a:extLst>
              </p:cNvPr>
              <p:cNvCxnSpPr/>
              <p:nvPr/>
            </p:nvCxnSpPr>
            <p:spPr>
              <a:xfrm>
                <a:off x="578033" y="3516972"/>
                <a:ext cx="4504381" cy="0"/>
              </a:xfrm>
              <a:prstGeom prst="line">
                <a:avLst/>
              </a:prstGeom>
              <a:ln w="12700"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직선 연결선 63">
                <a:extLst>
                  <a:ext uri="{FF2B5EF4-FFF2-40B4-BE49-F238E27FC236}">
                    <a16:creationId xmlns:a16="http://schemas.microsoft.com/office/drawing/2014/main" id="{969B47C8-9D37-454C-B26A-AC35C049097C}"/>
                  </a:ext>
                </a:extLst>
              </p:cNvPr>
              <p:cNvCxnSpPr/>
              <p:nvPr/>
            </p:nvCxnSpPr>
            <p:spPr>
              <a:xfrm>
                <a:off x="578033" y="4933667"/>
                <a:ext cx="4504381" cy="0"/>
              </a:xfrm>
              <a:prstGeom prst="line">
                <a:avLst/>
              </a:prstGeom>
              <a:ln w="12700"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0091931B-39DB-46CB-AEF9-68BABC06CAE9}"/>
                </a:ext>
              </a:extLst>
            </p:cNvPr>
            <p:cNvGrpSpPr/>
            <p:nvPr/>
          </p:nvGrpSpPr>
          <p:grpSpPr>
            <a:xfrm>
              <a:off x="6062019" y="4376091"/>
              <a:ext cx="3455527" cy="1180579"/>
              <a:chOff x="5094077" y="3516972"/>
              <a:chExt cx="4302472" cy="1416695"/>
            </a:xfrm>
          </p:grpSpPr>
          <p:cxnSp>
            <p:nvCxnSpPr>
              <p:cNvPr id="61" name="직선 연결선 60">
                <a:extLst>
                  <a:ext uri="{FF2B5EF4-FFF2-40B4-BE49-F238E27FC236}">
                    <a16:creationId xmlns:a16="http://schemas.microsoft.com/office/drawing/2014/main" id="{87BA8B34-A643-4BBF-B907-5F998222C499}"/>
                  </a:ext>
                </a:extLst>
              </p:cNvPr>
              <p:cNvCxnSpPr/>
              <p:nvPr/>
            </p:nvCxnSpPr>
            <p:spPr>
              <a:xfrm>
                <a:off x="5094077" y="3516972"/>
                <a:ext cx="4302472" cy="0"/>
              </a:xfrm>
              <a:prstGeom prst="line">
                <a:avLst/>
              </a:prstGeom>
              <a:ln w="12700"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직선 연결선 61">
                <a:extLst>
                  <a:ext uri="{FF2B5EF4-FFF2-40B4-BE49-F238E27FC236}">
                    <a16:creationId xmlns:a16="http://schemas.microsoft.com/office/drawing/2014/main" id="{E5CCBCF3-2FA0-4F45-9F3D-DECB01FBD4ED}"/>
                  </a:ext>
                </a:extLst>
              </p:cNvPr>
              <p:cNvCxnSpPr/>
              <p:nvPr/>
            </p:nvCxnSpPr>
            <p:spPr>
              <a:xfrm>
                <a:off x="5094077" y="4933667"/>
                <a:ext cx="4293763" cy="0"/>
              </a:xfrm>
              <a:prstGeom prst="line">
                <a:avLst/>
              </a:prstGeom>
              <a:ln w="12700"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그룹 186">
              <a:extLst>
                <a:ext uri="{FF2B5EF4-FFF2-40B4-BE49-F238E27FC236}">
                  <a16:creationId xmlns:a16="http://schemas.microsoft.com/office/drawing/2014/main" id="{5212ED3B-C097-4A4F-8FD2-1265C253B93B}"/>
                </a:ext>
              </a:extLst>
            </p:cNvPr>
            <p:cNvGrpSpPr/>
            <p:nvPr/>
          </p:nvGrpSpPr>
          <p:grpSpPr bwMode="auto">
            <a:xfrm>
              <a:off x="6136735" y="3271696"/>
              <a:ext cx="66594" cy="47753"/>
              <a:chOff x="3366484" y="5412617"/>
              <a:chExt cx="126078" cy="89903"/>
            </a:xfrm>
            <a:solidFill>
              <a:schemeClr val="bg1"/>
            </a:solidFill>
          </p:grpSpPr>
          <p:sp>
            <p:nvSpPr>
              <p:cNvPr id="59" name="모서리가 둥근 직사각형 163">
                <a:extLst>
                  <a:ext uri="{FF2B5EF4-FFF2-40B4-BE49-F238E27FC236}">
                    <a16:creationId xmlns:a16="http://schemas.microsoft.com/office/drawing/2014/main" id="{09BB86C0-B6AD-48BD-A8AE-E53CFA445DAB}"/>
                  </a:ext>
                </a:extLst>
              </p:cNvPr>
              <p:cNvSpPr/>
              <p:nvPr/>
            </p:nvSpPr>
            <p:spPr>
              <a:xfrm rot="18427643">
                <a:off x="3414345" y="5364756"/>
                <a:ext cx="30353" cy="1260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ln>
                    <a:solidFill>
                      <a:srgbClr val="CCCCCC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0" name="모서리가 둥근 직사각형 164">
                <a:extLst>
                  <a:ext uri="{FF2B5EF4-FFF2-40B4-BE49-F238E27FC236}">
                    <a16:creationId xmlns:a16="http://schemas.microsoft.com/office/drawing/2014/main" id="{971CEB2F-E414-4F37-A46B-B32545BBA804}"/>
                  </a:ext>
                </a:extLst>
              </p:cNvPr>
              <p:cNvSpPr/>
              <p:nvPr/>
            </p:nvSpPr>
            <p:spPr>
              <a:xfrm rot="3172357" flipV="1">
                <a:off x="3414347" y="5424305"/>
                <a:ext cx="30353" cy="12607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ln>
                    <a:solidFill>
                      <a:srgbClr val="CCCCCC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그룹 186">
              <a:extLst>
                <a:ext uri="{FF2B5EF4-FFF2-40B4-BE49-F238E27FC236}">
                  <a16:creationId xmlns:a16="http://schemas.microsoft.com/office/drawing/2014/main" id="{6DEFC515-07B5-4336-84BA-75075CA660F8}"/>
                </a:ext>
              </a:extLst>
            </p:cNvPr>
            <p:cNvGrpSpPr/>
            <p:nvPr/>
          </p:nvGrpSpPr>
          <p:grpSpPr bwMode="auto">
            <a:xfrm>
              <a:off x="2214283" y="4615574"/>
              <a:ext cx="66594" cy="47753"/>
              <a:chOff x="3366484" y="5412617"/>
              <a:chExt cx="126078" cy="89903"/>
            </a:xfrm>
            <a:solidFill>
              <a:schemeClr val="bg1"/>
            </a:solidFill>
          </p:grpSpPr>
          <p:sp>
            <p:nvSpPr>
              <p:cNvPr id="52" name="모서리가 둥근 직사각형 147">
                <a:extLst>
                  <a:ext uri="{FF2B5EF4-FFF2-40B4-BE49-F238E27FC236}">
                    <a16:creationId xmlns:a16="http://schemas.microsoft.com/office/drawing/2014/main" id="{9D3582D8-25C1-4293-ACE3-E3EE58F28AFB}"/>
                  </a:ext>
                </a:extLst>
              </p:cNvPr>
              <p:cNvSpPr/>
              <p:nvPr/>
            </p:nvSpPr>
            <p:spPr>
              <a:xfrm rot="18427643">
                <a:off x="3414345" y="5364756"/>
                <a:ext cx="30353" cy="1260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ln>
                    <a:solidFill>
                      <a:srgbClr val="CCCCCC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3" name="모서리가 둥근 직사각형 148">
                <a:extLst>
                  <a:ext uri="{FF2B5EF4-FFF2-40B4-BE49-F238E27FC236}">
                    <a16:creationId xmlns:a16="http://schemas.microsoft.com/office/drawing/2014/main" id="{E662309B-0843-49FB-8F20-487D421C154C}"/>
                  </a:ext>
                </a:extLst>
              </p:cNvPr>
              <p:cNvSpPr/>
              <p:nvPr/>
            </p:nvSpPr>
            <p:spPr>
              <a:xfrm rot="3172357" flipV="1">
                <a:off x="3414347" y="5424305"/>
                <a:ext cx="30353" cy="12607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ln>
                    <a:solidFill>
                      <a:srgbClr val="CCCCCC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모서리가 둥근 직사각형 172">
              <a:extLst>
                <a:ext uri="{FF2B5EF4-FFF2-40B4-BE49-F238E27FC236}">
                  <a16:creationId xmlns:a16="http://schemas.microsoft.com/office/drawing/2014/main" id="{1B7C9011-8C87-4FE0-8E8A-36047F1558C9}"/>
                </a:ext>
              </a:extLst>
            </p:cNvPr>
            <p:cNvSpPr/>
            <p:nvPr/>
          </p:nvSpPr>
          <p:spPr bwMode="auto">
            <a:xfrm rot="3172357" flipV="1">
              <a:off x="6161967" y="4621969"/>
              <a:ext cx="16122" cy="66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n>
                  <a:solidFill>
                    <a:srgbClr val="CCCCCC">
                      <a:alpha val="0"/>
                    </a:srgb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37" name="그룹 186">
              <a:extLst>
                <a:ext uri="{FF2B5EF4-FFF2-40B4-BE49-F238E27FC236}">
                  <a16:creationId xmlns:a16="http://schemas.microsoft.com/office/drawing/2014/main" id="{533B8FAD-DF07-44A5-82EF-89EDEC088169}"/>
                </a:ext>
              </a:extLst>
            </p:cNvPr>
            <p:cNvGrpSpPr/>
            <p:nvPr/>
          </p:nvGrpSpPr>
          <p:grpSpPr bwMode="auto">
            <a:xfrm>
              <a:off x="6136735" y="5796151"/>
              <a:ext cx="66594" cy="47753"/>
              <a:chOff x="3366484" y="5412617"/>
              <a:chExt cx="126078" cy="89903"/>
            </a:xfrm>
            <a:solidFill>
              <a:schemeClr val="bg1"/>
            </a:solidFill>
          </p:grpSpPr>
          <p:sp>
            <p:nvSpPr>
              <p:cNvPr id="38" name="모서리가 둥근 직사각형 179">
                <a:extLst>
                  <a:ext uri="{FF2B5EF4-FFF2-40B4-BE49-F238E27FC236}">
                    <a16:creationId xmlns:a16="http://schemas.microsoft.com/office/drawing/2014/main" id="{3F7EC43E-CB9E-47A7-A534-33584CDB0780}"/>
                  </a:ext>
                </a:extLst>
              </p:cNvPr>
              <p:cNvSpPr/>
              <p:nvPr/>
            </p:nvSpPr>
            <p:spPr>
              <a:xfrm rot="18427643">
                <a:off x="3414345" y="5364756"/>
                <a:ext cx="30353" cy="1260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ln>
                    <a:solidFill>
                      <a:srgbClr val="CCCCCC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9" name="모서리가 둥근 직사각형 180">
                <a:extLst>
                  <a:ext uri="{FF2B5EF4-FFF2-40B4-BE49-F238E27FC236}">
                    <a16:creationId xmlns:a16="http://schemas.microsoft.com/office/drawing/2014/main" id="{11869136-8230-476D-9AAD-C121A7740CFE}"/>
                  </a:ext>
                </a:extLst>
              </p:cNvPr>
              <p:cNvSpPr/>
              <p:nvPr/>
            </p:nvSpPr>
            <p:spPr>
              <a:xfrm rot="3172357" flipV="1">
                <a:off x="3414347" y="5424305"/>
                <a:ext cx="30353" cy="12607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ln>
                    <a:solidFill>
                      <a:srgbClr val="CCCCCC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07901A7E-E916-47C7-97A6-54FDC05B747A}"/>
                </a:ext>
              </a:extLst>
            </p:cNvPr>
            <p:cNvSpPr/>
            <p:nvPr/>
          </p:nvSpPr>
          <p:spPr>
            <a:xfrm>
              <a:off x="2349203" y="2760006"/>
              <a:ext cx="890669" cy="207500"/>
            </a:xfrm>
            <a:prstGeom prst="rect">
              <a:avLst/>
            </a:prstGeom>
            <a:effectLst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>
                <a:contourClr>
                  <a:srgbClr val="838383"/>
                </a:contourClr>
              </a:sp3d>
            </a:bodyPr>
            <a:lstStyle/>
            <a:p>
              <a:pPr defTabSz="761970" latinLnBrk="1">
                <a:defRPr/>
              </a:pPr>
              <a:r>
                <a:rPr kumimoji="1" lang="ko-KR" altLang="en-US" sz="2000" b="1" spc="-25" dirty="0">
                  <a:ln>
                    <a:solidFill>
                      <a:srgbClr val="CCCCCC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지능형 </a:t>
              </a:r>
              <a:r>
                <a:rPr kumimoji="1" lang="en-US" altLang="ko-KR" sz="2000" b="1" spc="-25" dirty="0">
                  <a:ln>
                    <a:solidFill>
                      <a:srgbClr val="CCCCCC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CCTV</a:t>
              </a:r>
            </a:p>
          </p:txBody>
        </p:sp>
        <p:pic>
          <p:nvPicPr>
            <p:cNvPr id="32" name="Picture 90" descr="화살표">
              <a:extLst>
                <a:ext uri="{FF2B5EF4-FFF2-40B4-BE49-F238E27FC236}">
                  <a16:creationId xmlns:a16="http://schemas.microsoft.com/office/drawing/2014/main" id="{70128106-C01C-4B1D-A7DF-D1B4FDFF5D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20934" y="3516401"/>
              <a:ext cx="373847" cy="2032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D78AB4D1-82E2-4078-A35E-15D03FF07E63}"/>
                </a:ext>
              </a:extLst>
            </p:cNvPr>
            <p:cNvSpPr/>
            <p:nvPr/>
          </p:nvSpPr>
          <p:spPr>
            <a:xfrm>
              <a:off x="6082125" y="2762331"/>
              <a:ext cx="636191" cy="207500"/>
            </a:xfrm>
            <a:prstGeom prst="rect">
              <a:avLst/>
            </a:prstGeom>
            <a:effectLst>
              <a:outerShdw blurRad="50800" dist="25400" dir="16200000" rotWithShape="0">
                <a:prstClr val="black">
                  <a:alpha val="20000"/>
                </a:prstClr>
              </a:outerShdw>
            </a:effectLst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contourW="88900">
                <a:bevelT w="0" h="69850"/>
                <a:contourClr>
                  <a:srgbClr val="12298C"/>
                </a:contourClr>
              </a:sp3d>
            </a:bodyPr>
            <a:lstStyle/>
            <a:p>
              <a:pPr algn="r" defTabSz="761970" latinLnBrk="1">
                <a:defRPr/>
              </a:pPr>
              <a:r>
                <a:rPr kumimoji="1" lang="ko-KR" altLang="en-US" sz="2000" b="1" spc="-25" dirty="0">
                  <a:ln>
                    <a:solidFill>
                      <a:srgbClr val="CCCCCC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사용 예제</a:t>
              </a:r>
              <a:endParaRPr kumimoji="1" lang="en-US" altLang="ko-KR" sz="2000" b="1" spc="-25" dirty="0">
                <a:ln>
                  <a:solidFill>
                    <a:srgbClr val="CCCCCC">
                      <a:alpha val="0"/>
                    </a:srgb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6" name="제목 1">
            <a:extLst>
              <a:ext uri="{FF2B5EF4-FFF2-40B4-BE49-F238E27FC236}">
                <a16:creationId xmlns:a16="http://schemas.microsoft.com/office/drawing/2014/main" id="{CB272B05-8085-40E7-9DC7-B57ED26B9DD3}"/>
              </a:ext>
            </a:extLst>
          </p:cNvPr>
          <p:cNvSpPr txBox="1">
            <a:spLocks/>
          </p:cNvSpPr>
          <p:nvPr/>
        </p:nvSpPr>
        <p:spPr>
          <a:xfrm>
            <a:off x="104775" y="81288"/>
            <a:ext cx="11361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1354591" rtl="0" eaLnBrk="1" latinLnBrk="0" hangingPunct="1">
              <a:spcBef>
                <a:spcPct val="0"/>
              </a:spcBef>
              <a:buNone/>
              <a:defRPr sz="651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97236"/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Vision</a:t>
            </a:r>
            <a:r>
              <a:rPr lang="ko-KR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센서 </a:t>
            </a:r>
            <a:r>
              <a:rPr lang="en-US" altLang="ko-KR" sz="2400" b="1" i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(non</a:t>
            </a:r>
            <a:r>
              <a:rPr lang="ko-KR" altLang="en-US" sz="2400" b="1" i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2400" b="1" i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IoT</a:t>
            </a:r>
            <a:r>
              <a:rPr lang="ko-KR" altLang="en-US" sz="2400" b="1" i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센서</a:t>
            </a:r>
            <a:r>
              <a:rPr lang="en-US" altLang="ko-KR" sz="2400" b="1" i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와</a:t>
            </a:r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통합적 연동</a:t>
            </a:r>
          </a:p>
        </p:txBody>
      </p:sp>
      <p:pic>
        <p:nvPicPr>
          <p:cNvPr id="13" name="그림 12" descr="실내, 하늘이(가) 표시된 사진&#10;&#10;자동 생성된 설명">
            <a:extLst>
              <a:ext uri="{FF2B5EF4-FFF2-40B4-BE49-F238E27FC236}">
                <a16:creationId xmlns:a16="http://schemas.microsoft.com/office/drawing/2014/main" id="{62F2CC8C-632F-4E44-A79C-18243196DA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06" y="2037934"/>
            <a:ext cx="5693760" cy="2663914"/>
          </a:xfrm>
          <a:prstGeom prst="rect">
            <a:avLst/>
          </a:prstGeom>
        </p:spPr>
      </p:pic>
      <p:pic>
        <p:nvPicPr>
          <p:cNvPr id="15" name="그림 14" descr="실내, 사진, 전자기기이(가) 표시된 사진&#10;&#10;자동 생성된 설명">
            <a:extLst>
              <a:ext uri="{FF2B5EF4-FFF2-40B4-BE49-F238E27FC236}">
                <a16:creationId xmlns:a16="http://schemas.microsoft.com/office/drawing/2014/main" id="{DBABD051-3A38-4038-9BFD-5346891A90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279" y="1476089"/>
            <a:ext cx="5601009" cy="2712226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22EA9978-61F2-4D80-8DE9-055D9E70949D}"/>
              </a:ext>
            </a:extLst>
          </p:cNvPr>
          <p:cNvSpPr txBox="1"/>
          <p:nvPr/>
        </p:nvSpPr>
        <p:spPr>
          <a:xfrm>
            <a:off x="366832" y="1660759"/>
            <a:ext cx="2066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CCTV </a:t>
            </a:r>
            <a:r>
              <a:rPr lang="ko-KR" altLang="en-US" sz="1600" b="1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지능형 엔진</a:t>
            </a:r>
            <a:endParaRPr lang="en-US" altLang="ko-KR" sz="16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1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딥러닝</a:t>
            </a:r>
            <a:r>
              <a:rPr lang="en-US" altLang="ko-KR" sz="1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엔진</a:t>
            </a:r>
            <a:r>
              <a:rPr lang="en-US" altLang="ko-KR" sz="1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3rd</a:t>
            </a:r>
            <a:r>
              <a:rPr lang="ko-KR" altLang="en-US" sz="1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party)</a:t>
            </a:r>
            <a:endParaRPr lang="ko-KR" altLang="en-US" sz="14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27AFE4D-BAEF-461D-8DD0-1006E0587543}"/>
              </a:ext>
            </a:extLst>
          </p:cNvPr>
          <p:cNvSpPr txBox="1"/>
          <p:nvPr/>
        </p:nvSpPr>
        <p:spPr>
          <a:xfrm>
            <a:off x="3485421" y="1662355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항만 적용 예제</a:t>
            </a:r>
          </a:p>
        </p:txBody>
      </p: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841B546A-653B-4D8A-BA48-C20A7D9A208F}"/>
              </a:ext>
            </a:extLst>
          </p:cNvPr>
          <p:cNvGrpSpPr/>
          <p:nvPr/>
        </p:nvGrpSpPr>
        <p:grpSpPr>
          <a:xfrm>
            <a:off x="6491888" y="1342130"/>
            <a:ext cx="997422" cy="307774"/>
            <a:chOff x="8601310" y="3782690"/>
            <a:chExt cx="784618" cy="193596"/>
          </a:xfrm>
        </p:grpSpPr>
        <p:sp>
          <p:nvSpPr>
            <p:cNvPr id="91" name="모서리가 둥근 직사각형 110">
              <a:extLst>
                <a:ext uri="{FF2B5EF4-FFF2-40B4-BE49-F238E27FC236}">
                  <a16:creationId xmlns:a16="http://schemas.microsoft.com/office/drawing/2014/main" id="{67CE8C13-CD8D-41E2-8BAB-A77474860D07}"/>
                </a:ext>
              </a:extLst>
            </p:cNvPr>
            <p:cNvSpPr/>
            <p:nvPr/>
          </p:nvSpPr>
          <p:spPr bwMode="auto">
            <a:xfrm>
              <a:off x="8666939" y="3782690"/>
              <a:ext cx="713220" cy="193596"/>
            </a:xfrm>
            <a:prstGeom prst="roundRect">
              <a:avLst>
                <a:gd name="adj" fmla="val 50000"/>
              </a:avLst>
            </a:prstGeom>
            <a:solidFill>
              <a:srgbClr val="FE5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sz="18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Segoe UI" panose="020B0502040204020203" pitchFamily="34" charset="0"/>
              </a:endParaRPr>
            </a:p>
          </p:txBody>
        </p:sp>
        <p:grpSp>
          <p:nvGrpSpPr>
            <p:cNvPr id="92" name="그룹 91">
              <a:extLst>
                <a:ext uri="{FF2B5EF4-FFF2-40B4-BE49-F238E27FC236}">
                  <a16:creationId xmlns:a16="http://schemas.microsoft.com/office/drawing/2014/main" id="{9F1DC63D-59A2-4BF1-AD3E-795E29A654D5}"/>
                </a:ext>
              </a:extLst>
            </p:cNvPr>
            <p:cNvGrpSpPr/>
            <p:nvPr/>
          </p:nvGrpSpPr>
          <p:grpSpPr>
            <a:xfrm flipH="1">
              <a:off x="8601310" y="3879486"/>
              <a:ext cx="126021" cy="2"/>
              <a:chOff x="1228725" y="3597804"/>
              <a:chExt cx="174061" cy="2"/>
            </a:xfrm>
          </p:grpSpPr>
          <p:cxnSp>
            <p:nvCxnSpPr>
              <p:cNvPr id="95" name="직선 연결선 94">
                <a:extLst>
                  <a:ext uri="{FF2B5EF4-FFF2-40B4-BE49-F238E27FC236}">
                    <a16:creationId xmlns:a16="http://schemas.microsoft.com/office/drawing/2014/main" id="{F1DBD05D-E5CB-42AB-8C4B-9F296C2436F6}"/>
                  </a:ext>
                </a:extLst>
              </p:cNvPr>
              <p:cNvCxnSpPr/>
              <p:nvPr/>
            </p:nvCxnSpPr>
            <p:spPr bwMode="auto">
              <a:xfrm flipH="1" flipV="1">
                <a:off x="1228725" y="3597804"/>
                <a:ext cx="86985" cy="2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직선 연결선 95">
                <a:extLst>
                  <a:ext uri="{FF2B5EF4-FFF2-40B4-BE49-F238E27FC236}">
                    <a16:creationId xmlns:a16="http://schemas.microsoft.com/office/drawing/2014/main" id="{0878CB1D-04BF-4740-BBD8-937709C4996F}"/>
                  </a:ext>
                </a:extLst>
              </p:cNvPr>
              <p:cNvCxnSpPr/>
              <p:nvPr/>
            </p:nvCxnSpPr>
            <p:spPr bwMode="auto">
              <a:xfrm flipH="1" flipV="1">
                <a:off x="1315801" y="3597804"/>
                <a:ext cx="86985" cy="2"/>
              </a:xfrm>
              <a:prstGeom prst="line">
                <a:avLst/>
              </a:prstGeom>
              <a:noFill/>
              <a:ln w="25400" cap="flat" cmpd="sng" algn="ctr">
                <a:solidFill>
                  <a:srgbClr val="FE5E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3" name="타원 8">
              <a:extLst>
                <a:ext uri="{FF2B5EF4-FFF2-40B4-BE49-F238E27FC236}">
                  <a16:creationId xmlns:a16="http://schemas.microsoft.com/office/drawing/2014/main" id="{66777A2B-B04A-40F1-B3D8-F5DF12B0BE7B}"/>
                </a:ext>
              </a:extLst>
            </p:cNvPr>
            <p:cNvSpPr/>
            <p:nvPr/>
          </p:nvSpPr>
          <p:spPr bwMode="auto">
            <a:xfrm flipH="1">
              <a:off x="8776545" y="3782690"/>
              <a:ext cx="609383" cy="193596"/>
            </a:xfrm>
            <a:custGeom>
              <a:avLst/>
              <a:gdLst/>
              <a:ahLst/>
              <a:cxnLst/>
              <a:rect l="l" t="t" r="r" b="b"/>
              <a:pathLst>
                <a:path w="643246" h="193596">
                  <a:moveTo>
                    <a:pt x="392684" y="0"/>
                  </a:moveTo>
                  <a:lnTo>
                    <a:pt x="96798" y="0"/>
                  </a:lnTo>
                  <a:cubicBezTo>
                    <a:pt x="43338" y="0"/>
                    <a:pt x="0" y="43338"/>
                    <a:pt x="0" y="96798"/>
                  </a:cubicBezTo>
                  <a:cubicBezTo>
                    <a:pt x="0" y="150258"/>
                    <a:pt x="43338" y="193596"/>
                    <a:pt x="96798" y="193596"/>
                  </a:cubicBezTo>
                  <a:lnTo>
                    <a:pt x="643246" y="193596"/>
                  </a:lnTo>
                  <a:cubicBezTo>
                    <a:pt x="638860" y="109576"/>
                    <a:pt x="538738" y="36974"/>
                    <a:pt x="392684" y="0"/>
                  </a:cubicBez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808038"/>
              <a:endPara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94" name="Text Box 15">
              <a:extLst>
                <a:ext uri="{FF2B5EF4-FFF2-40B4-BE49-F238E27FC236}">
                  <a16:creationId xmlns:a16="http://schemas.microsoft.com/office/drawing/2014/main" id="{A19D8129-CED6-4B40-948A-F346B5102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4572" y="3812962"/>
              <a:ext cx="503343" cy="12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noAutofit/>
            </a:bodyPr>
            <a:lstStyle>
              <a:lvl1pPr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1pPr>
              <a:lvl2pPr marL="742950" indent="-285750"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2pPr>
              <a:lvl3pPr marL="1143000" indent="-228600"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3pPr>
              <a:lvl4pPr marL="1600200" indent="-228600"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4pPr>
              <a:lvl5pPr marL="2057400" indent="-228600"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5pPr>
              <a:lvl6pPr marL="2514600" indent="-228600" defTabSz="1074738" eaLnBrk="0" fontAlgn="ctr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6pPr>
              <a:lvl7pPr marL="2971800" indent="-228600" defTabSz="1074738" eaLnBrk="0" fontAlgn="ctr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7pPr>
              <a:lvl8pPr marL="3429000" indent="-228600" defTabSz="1074738" eaLnBrk="0" fontAlgn="ctr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8pPr>
              <a:lvl9pPr marL="3886200" indent="-228600" defTabSz="1074738" eaLnBrk="0" fontAlgn="ctr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9pPr>
            </a:lstStyle>
            <a:p>
              <a:pPr algn="ctr" defTabSz="914400" eaLnBrk="1" hangingPunct="1">
                <a:lnSpc>
                  <a:spcPct val="110000"/>
                </a:lnSpc>
                <a:buClr>
                  <a:srgbClr val="F06325"/>
                </a:buClr>
                <a:buSzPct val="80000"/>
              </a:pPr>
              <a:r>
                <a:rPr lang="ko-KR" altLang="en-US" sz="1000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스마트 항만</a:t>
              </a:r>
            </a:p>
          </p:txBody>
        </p: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5601772A-B01E-4D36-86D4-00DFDCDA97ED}"/>
              </a:ext>
            </a:extLst>
          </p:cNvPr>
          <p:cNvGrpSpPr/>
          <p:nvPr/>
        </p:nvGrpSpPr>
        <p:grpSpPr>
          <a:xfrm>
            <a:off x="6979592" y="4311930"/>
            <a:ext cx="997422" cy="307774"/>
            <a:chOff x="8601310" y="3782690"/>
            <a:chExt cx="784618" cy="193596"/>
          </a:xfrm>
        </p:grpSpPr>
        <p:sp>
          <p:nvSpPr>
            <p:cNvPr id="98" name="모서리가 둥근 직사각형 110">
              <a:extLst>
                <a:ext uri="{FF2B5EF4-FFF2-40B4-BE49-F238E27FC236}">
                  <a16:creationId xmlns:a16="http://schemas.microsoft.com/office/drawing/2014/main" id="{0A5D29D0-A361-493F-B2ED-12730CB28989}"/>
                </a:ext>
              </a:extLst>
            </p:cNvPr>
            <p:cNvSpPr/>
            <p:nvPr/>
          </p:nvSpPr>
          <p:spPr bwMode="auto">
            <a:xfrm>
              <a:off x="8666939" y="3782690"/>
              <a:ext cx="713220" cy="193596"/>
            </a:xfrm>
            <a:prstGeom prst="roundRect">
              <a:avLst>
                <a:gd name="adj" fmla="val 50000"/>
              </a:avLst>
            </a:prstGeom>
            <a:solidFill>
              <a:srgbClr val="FE5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sz="18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Segoe UI" panose="020B0502040204020203" pitchFamily="34" charset="0"/>
              </a:endParaRPr>
            </a:p>
          </p:txBody>
        </p: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0CF96434-9045-4514-9DDA-B3E76C2C24E1}"/>
                </a:ext>
              </a:extLst>
            </p:cNvPr>
            <p:cNvGrpSpPr/>
            <p:nvPr/>
          </p:nvGrpSpPr>
          <p:grpSpPr>
            <a:xfrm flipH="1">
              <a:off x="8601310" y="3879486"/>
              <a:ext cx="126021" cy="2"/>
              <a:chOff x="1228725" y="3597804"/>
              <a:chExt cx="174061" cy="2"/>
            </a:xfrm>
          </p:grpSpPr>
          <p:cxnSp>
            <p:nvCxnSpPr>
              <p:cNvPr id="102" name="직선 연결선 101">
                <a:extLst>
                  <a:ext uri="{FF2B5EF4-FFF2-40B4-BE49-F238E27FC236}">
                    <a16:creationId xmlns:a16="http://schemas.microsoft.com/office/drawing/2014/main" id="{DB2A710F-3ADB-482D-AFBA-5CFC9D2A92DA}"/>
                  </a:ext>
                </a:extLst>
              </p:cNvPr>
              <p:cNvCxnSpPr/>
              <p:nvPr/>
            </p:nvCxnSpPr>
            <p:spPr bwMode="auto">
              <a:xfrm flipH="1" flipV="1">
                <a:off x="1228725" y="3597804"/>
                <a:ext cx="86985" cy="2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직선 연결선 102">
                <a:extLst>
                  <a:ext uri="{FF2B5EF4-FFF2-40B4-BE49-F238E27FC236}">
                    <a16:creationId xmlns:a16="http://schemas.microsoft.com/office/drawing/2014/main" id="{BBBE77DA-B282-4CA4-A13C-3528CE6FD25C}"/>
                  </a:ext>
                </a:extLst>
              </p:cNvPr>
              <p:cNvCxnSpPr/>
              <p:nvPr/>
            </p:nvCxnSpPr>
            <p:spPr bwMode="auto">
              <a:xfrm flipH="1" flipV="1">
                <a:off x="1315801" y="3597804"/>
                <a:ext cx="86985" cy="2"/>
              </a:xfrm>
              <a:prstGeom prst="line">
                <a:avLst/>
              </a:prstGeom>
              <a:noFill/>
              <a:ln w="25400" cap="flat" cmpd="sng" algn="ctr">
                <a:solidFill>
                  <a:srgbClr val="FE5E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00" name="타원 8">
              <a:extLst>
                <a:ext uri="{FF2B5EF4-FFF2-40B4-BE49-F238E27FC236}">
                  <a16:creationId xmlns:a16="http://schemas.microsoft.com/office/drawing/2014/main" id="{0DDBEDE7-1E19-4115-96EA-8CD9A8578E66}"/>
                </a:ext>
              </a:extLst>
            </p:cNvPr>
            <p:cNvSpPr/>
            <p:nvPr/>
          </p:nvSpPr>
          <p:spPr bwMode="auto">
            <a:xfrm flipH="1">
              <a:off x="8776545" y="3782690"/>
              <a:ext cx="609383" cy="193596"/>
            </a:xfrm>
            <a:custGeom>
              <a:avLst/>
              <a:gdLst/>
              <a:ahLst/>
              <a:cxnLst/>
              <a:rect l="l" t="t" r="r" b="b"/>
              <a:pathLst>
                <a:path w="643246" h="193596">
                  <a:moveTo>
                    <a:pt x="392684" y="0"/>
                  </a:moveTo>
                  <a:lnTo>
                    <a:pt x="96798" y="0"/>
                  </a:lnTo>
                  <a:cubicBezTo>
                    <a:pt x="43338" y="0"/>
                    <a:pt x="0" y="43338"/>
                    <a:pt x="0" y="96798"/>
                  </a:cubicBezTo>
                  <a:cubicBezTo>
                    <a:pt x="0" y="150258"/>
                    <a:pt x="43338" y="193596"/>
                    <a:pt x="96798" y="193596"/>
                  </a:cubicBezTo>
                  <a:lnTo>
                    <a:pt x="643246" y="193596"/>
                  </a:lnTo>
                  <a:cubicBezTo>
                    <a:pt x="638860" y="109576"/>
                    <a:pt x="538738" y="36974"/>
                    <a:pt x="392684" y="0"/>
                  </a:cubicBez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808038"/>
              <a:endPara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01" name="Text Box 15">
              <a:extLst>
                <a:ext uri="{FF2B5EF4-FFF2-40B4-BE49-F238E27FC236}">
                  <a16:creationId xmlns:a16="http://schemas.microsoft.com/office/drawing/2014/main" id="{8B12E307-2F69-484A-B310-F6B64B2862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4572" y="3812962"/>
              <a:ext cx="503343" cy="12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noAutofit/>
            </a:bodyPr>
            <a:lstStyle>
              <a:lvl1pPr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1pPr>
              <a:lvl2pPr marL="742950" indent="-285750"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2pPr>
              <a:lvl3pPr marL="1143000" indent="-228600"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3pPr>
              <a:lvl4pPr marL="1600200" indent="-228600"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4pPr>
              <a:lvl5pPr marL="2057400" indent="-228600"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5pPr>
              <a:lvl6pPr marL="2514600" indent="-228600" defTabSz="1074738" eaLnBrk="0" fontAlgn="ctr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6pPr>
              <a:lvl7pPr marL="2971800" indent="-228600" defTabSz="1074738" eaLnBrk="0" fontAlgn="ctr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7pPr>
              <a:lvl8pPr marL="3429000" indent="-228600" defTabSz="1074738" eaLnBrk="0" fontAlgn="ctr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8pPr>
              <a:lvl9pPr marL="3886200" indent="-228600" defTabSz="1074738" eaLnBrk="0" fontAlgn="ctr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9pPr>
            </a:lstStyle>
            <a:p>
              <a:pPr algn="ctr" defTabSz="914400" eaLnBrk="1" hangingPunct="1">
                <a:lnSpc>
                  <a:spcPct val="110000"/>
                </a:lnSpc>
                <a:buClr>
                  <a:srgbClr val="F06325"/>
                </a:buClr>
                <a:buSzPct val="80000"/>
              </a:pPr>
              <a:r>
                <a:rPr lang="ko-KR" altLang="en-US" sz="1000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일반사항</a:t>
              </a:r>
            </a:p>
          </p:txBody>
        </p:sp>
      </p:grp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6DF2ED73-C91A-42AA-932E-85629F49DF71}"/>
              </a:ext>
            </a:extLst>
          </p:cNvPr>
          <p:cNvGrpSpPr/>
          <p:nvPr/>
        </p:nvGrpSpPr>
        <p:grpSpPr>
          <a:xfrm>
            <a:off x="6526479" y="4628730"/>
            <a:ext cx="1945785" cy="1991098"/>
            <a:chOff x="6526479" y="4628730"/>
            <a:chExt cx="1945785" cy="1991098"/>
          </a:xfrm>
        </p:grpSpPr>
        <p:sp>
          <p:nvSpPr>
            <p:cNvPr id="104" name="오른쪽 화살표 85">
              <a:extLst>
                <a:ext uri="{FF2B5EF4-FFF2-40B4-BE49-F238E27FC236}">
                  <a16:creationId xmlns:a16="http://schemas.microsoft.com/office/drawing/2014/main" id="{3E8165C7-1616-4C7A-8CB5-E478355FC152}"/>
                </a:ext>
              </a:extLst>
            </p:cNvPr>
            <p:cNvSpPr/>
            <p:nvPr/>
          </p:nvSpPr>
          <p:spPr bwMode="auto">
            <a:xfrm rot="5400000" flipH="1" flipV="1">
              <a:off x="6508785" y="5366226"/>
              <a:ext cx="1991097" cy="516105"/>
            </a:xfrm>
            <a:prstGeom prst="rightArrow">
              <a:avLst>
                <a:gd name="adj1" fmla="val 50000"/>
                <a:gd name="adj2" fmla="val 45149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24923" tIns="24923" rIns="24923" bIns="24923" anchor="ctr"/>
            <a:lstStyle/>
            <a:p>
              <a:pPr>
                <a:defRPr/>
              </a:pPr>
              <a:endParaRPr lang="ko-KR" altLang="en-US" sz="1495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105" name="Picture 2">
              <a:extLst>
                <a:ext uri="{FF2B5EF4-FFF2-40B4-BE49-F238E27FC236}">
                  <a16:creationId xmlns:a16="http://schemas.microsoft.com/office/drawing/2014/main" id="{EFA2E50C-D62F-4E3C-A7BF-914A532D6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479" y="6071520"/>
              <a:ext cx="920383" cy="548308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106" name="그림 105">
              <a:extLst>
                <a:ext uri="{FF2B5EF4-FFF2-40B4-BE49-F238E27FC236}">
                  <a16:creationId xmlns:a16="http://schemas.microsoft.com/office/drawing/2014/main" id="{584EA83E-44E8-4943-A778-62863343E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1315" y="4857810"/>
              <a:ext cx="909222" cy="548308"/>
            </a:xfrm>
            <a:prstGeom prst="rec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07" name="그림 106">
              <a:extLst>
                <a:ext uri="{FF2B5EF4-FFF2-40B4-BE49-F238E27FC236}">
                  <a16:creationId xmlns:a16="http://schemas.microsoft.com/office/drawing/2014/main" id="{A21BBC3C-28C4-4D8C-9C20-A65ED598C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3585" y="4857810"/>
              <a:ext cx="905601" cy="548308"/>
            </a:xfrm>
            <a:prstGeom prst="rec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08" name="그림 107">
              <a:extLst>
                <a:ext uri="{FF2B5EF4-FFF2-40B4-BE49-F238E27FC236}">
                  <a16:creationId xmlns:a16="http://schemas.microsoft.com/office/drawing/2014/main" id="{55DE4840-4196-4D50-A6FC-046BEB2D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0469" y="5464664"/>
              <a:ext cx="911174" cy="548308"/>
            </a:xfrm>
            <a:prstGeom prst="rec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09" name="그림 108">
              <a:extLst>
                <a:ext uri="{FF2B5EF4-FFF2-40B4-BE49-F238E27FC236}">
                  <a16:creationId xmlns:a16="http://schemas.microsoft.com/office/drawing/2014/main" id="{FBB2A541-911C-4A99-BC6D-570DFD9F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3278" y="5464664"/>
              <a:ext cx="906307" cy="548308"/>
            </a:xfrm>
            <a:prstGeom prst="rec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10" name="그림 109">
              <a:extLst>
                <a:ext uri="{FF2B5EF4-FFF2-40B4-BE49-F238E27FC236}">
                  <a16:creationId xmlns:a16="http://schemas.microsoft.com/office/drawing/2014/main" id="{AD92D9F3-8C0F-403A-A737-5395F4A07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1231" y="6071520"/>
              <a:ext cx="911033" cy="548308"/>
            </a:xfrm>
            <a:prstGeom prst="rec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11" name="Rectangle 3">
              <a:extLst>
                <a:ext uri="{FF2B5EF4-FFF2-40B4-BE49-F238E27FC236}">
                  <a16:creationId xmlns:a16="http://schemas.microsoft.com/office/drawing/2014/main" id="{08CBD0D9-73E7-4D37-AAD1-F3AF561AD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0648" y="5219820"/>
              <a:ext cx="516104" cy="182103"/>
            </a:xfrm>
            <a:prstGeom prst="rect">
              <a:avLst/>
            </a:prstGeom>
            <a:noFill/>
          </p:spPr>
          <p:txBody>
            <a:bodyPr wrap="none">
              <a:scene3d>
                <a:camera prst="orthographicFront"/>
                <a:lightRig rig="threePt" dir="t"/>
              </a:scene3d>
              <a:sp3d extrusionH="57150" contourW="50800">
                <a:bevelT w="0" h="38100" prst="artDeco"/>
                <a:contourClr>
                  <a:schemeClr val="bg1"/>
                </a:contourClr>
              </a:sp3d>
            </a:bodyPr>
            <a:lstStyle/>
            <a:p>
              <a:pPr algn="ctr" defTabSz="666010">
                <a:spcBef>
                  <a:spcPct val="20000"/>
                </a:spcBef>
                <a:defRPr/>
              </a:pPr>
              <a:r>
                <a:rPr lang="ko-KR" altLang="en-US" sz="623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003366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rPr>
                <a:t>침입감지</a:t>
              </a:r>
              <a:endParaRPr lang="ko-KR" altLang="en-US" sz="623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3366"/>
                </a:solidFill>
                <a:effectLst>
                  <a:reflection blurRad="6350" stA="60000" endA="900" endPos="58000" dir="5400000" sy="-100000" algn="bl" rotWithShape="0"/>
                </a:effectLst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2" name="Rectangle 3">
              <a:extLst>
                <a:ext uri="{FF2B5EF4-FFF2-40B4-BE49-F238E27FC236}">
                  <a16:creationId xmlns:a16="http://schemas.microsoft.com/office/drawing/2014/main" id="{1084925F-65D3-4EAA-8DE0-23E9CCB4B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4976" y="5219820"/>
              <a:ext cx="516104" cy="182103"/>
            </a:xfrm>
            <a:prstGeom prst="rect">
              <a:avLst/>
            </a:prstGeom>
            <a:noFill/>
          </p:spPr>
          <p:txBody>
            <a:bodyPr wrap="none">
              <a:scene3d>
                <a:camera prst="orthographicFront"/>
                <a:lightRig rig="threePt" dir="t"/>
              </a:scene3d>
              <a:sp3d extrusionH="57150" contourW="50800">
                <a:bevelT w="0" h="38100" prst="artDeco"/>
                <a:contourClr>
                  <a:schemeClr val="bg1"/>
                </a:contourClr>
              </a:sp3d>
            </a:bodyPr>
            <a:lstStyle/>
            <a:p>
              <a:pPr algn="ctr" defTabSz="666010">
                <a:spcBef>
                  <a:spcPct val="20000"/>
                </a:spcBef>
                <a:defRPr/>
              </a:pPr>
              <a:r>
                <a:rPr lang="ko-KR" altLang="en-US" sz="623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003366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rPr>
                <a:t>배회감지</a:t>
              </a:r>
            </a:p>
          </p:txBody>
        </p:sp>
        <p:sp>
          <p:nvSpPr>
            <p:cNvPr id="113" name="Rectangle 3">
              <a:extLst>
                <a:ext uri="{FF2B5EF4-FFF2-40B4-BE49-F238E27FC236}">
                  <a16:creationId xmlns:a16="http://schemas.microsoft.com/office/drawing/2014/main" id="{5A6D3392-D9A6-4794-869D-2580B6CC0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0648" y="5807230"/>
              <a:ext cx="516104" cy="182103"/>
            </a:xfrm>
            <a:prstGeom prst="rect">
              <a:avLst/>
            </a:prstGeom>
            <a:noFill/>
          </p:spPr>
          <p:txBody>
            <a:bodyPr wrap="none">
              <a:scene3d>
                <a:camera prst="orthographicFront"/>
                <a:lightRig rig="threePt" dir="t"/>
              </a:scene3d>
              <a:sp3d extrusionH="57150" contourW="50800">
                <a:bevelT w="0" h="38100" prst="artDeco"/>
                <a:contourClr>
                  <a:schemeClr val="bg1"/>
                </a:contourClr>
              </a:sp3d>
            </a:bodyPr>
            <a:lstStyle/>
            <a:p>
              <a:pPr algn="ctr" defTabSz="666010">
                <a:spcBef>
                  <a:spcPct val="20000"/>
                </a:spcBef>
                <a:defRPr/>
              </a:pPr>
              <a:r>
                <a:rPr lang="ko-KR" altLang="en-US" sz="623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003366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rPr>
                <a:t>물체 유기</a:t>
              </a:r>
            </a:p>
          </p:txBody>
        </p:sp>
        <p:sp>
          <p:nvSpPr>
            <p:cNvPr id="114" name="Rectangle 3">
              <a:extLst>
                <a:ext uri="{FF2B5EF4-FFF2-40B4-BE49-F238E27FC236}">
                  <a16:creationId xmlns:a16="http://schemas.microsoft.com/office/drawing/2014/main" id="{58CA0231-44FC-444D-8392-E96EDB68C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4976" y="5807230"/>
              <a:ext cx="516104" cy="182103"/>
            </a:xfrm>
            <a:prstGeom prst="rect">
              <a:avLst/>
            </a:prstGeom>
            <a:noFill/>
          </p:spPr>
          <p:txBody>
            <a:bodyPr wrap="none">
              <a:scene3d>
                <a:camera prst="orthographicFront"/>
                <a:lightRig rig="threePt" dir="t"/>
              </a:scene3d>
              <a:sp3d extrusionH="57150" contourW="50800">
                <a:bevelT w="0" h="38100" prst="artDeco"/>
                <a:contourClr>
                  <a:schemeClr val="bg1"/>
                </a:contourClr>
              </a:sp3d>
            </a:bodyPr>
            <a:lstStyle/>
            <a:p>
              <a:pPr algn="ctr" defTabSz="666010">
                <a:spcBef>
                  <a:spcPct val="20000"/>
                </a:spcBef>
                <a:defRPr/>
              </a:pPr>
              <a:r>
                <a:rPr lang="ko-KR" altLang="en-US" sz="623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003366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rPr>
                <a:t>물체 쓰러짐</a:t>
              </a:r>
              <a:endParaRPr lang="ko-KR" altLang="en-US" sz="623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3366"/>
                </a:solidFill>
                <a:effectLst>
                  <a:reflection blurRad="6350" stA="60000" endA="900" endPos="58000" dir="5400000" sy="-100000" algn="bl" rotWithShape="0"/>
                </a:effectLst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5" name="Rectangle 3">
              <a:extLst>
                <a:ext uri="{FF2B5EF4-FFF2-40B4-BE49-F238E27FC236}">
                  <a16:creationId xmlns:a16="http://schemas.microsoft.com/office/drawing/2014/main" id="{8657625B-D7E3-4449-AD99-260FE81C5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0648" y="6396369"/>
              <a:ext cx="516104" cy="182103"/>
            </a:xfrm>
            <a:prstGeom prst="rect">
              <a:avLst/>
            </a:prstGeom>
            <a:noFill/>
          </p:spPr>
          <p:txBody>
            <a:bodyPr wrap="none">
              <a:scene3d>
                <a:camera prst="orthographicFront"/>
                <a:lightRig rig="threePt" dir="t"/>
              </a:scene3d>
              <a:sp3d extrusionH="57150" contourW="50800">
                <a:bevelT w="0" h="38100" prst="artDeco"/>
                <a:contourClr>
                  <a:schemeClr val="bg1"/>
                </a:contourClr>
              </a:sp3d>
            </a:bodyPr>
            <a:lstStyle/>
            <a:p>
              <a:pPr algn="ctr" defTabSz="666010">
                <a:spcBef>
                  <a:spcPct val="20000"/>
                </a:spcBef>
                <a:defRPr/>
              </a:pPr>
              <a:r>
                <a:rPr lang="ko-KR" altLang="en-US" sz="623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003366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rPr>
                <a:t>화재</a:t>
              </a:r>
              <a:endParaRPr lang="ko-KR" altLang="en-US" sz="623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3366"/>
                </a:solidFill>
                <a:effectLst>
                  <a:reflection blurRad="6350" stA="60000" endA="900" endPos="58000" dir="5400000" sy="-100000" algn="bl" rotWithShape="0"/>
                </a:effectLst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6" name="Rectangle 3">
              <a:extLst>
                <a:ext uri="{FF2B5EF4-FFF2-40B4-BE49-F238E27FC236}">
                  <a16:creationId xmlns:a16="http://schemas.microsoft.com/office/drawing/2014/main" id="{B38ECA98-BC55-432B-A571-13D8FDEED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4976" y="6396369"/>
              <a:ext cx="516104" cy="182103"/>
            </a:xfrm>
            <a:prstGeom prst="rect">
              <a:avLst/>
            </a:prstGeom>
            <a:noFill/>
          </p:spPr>
          <p:txBody>
            <a:bodyPr wrap="none">
              <a:scene3d>
                <a:camera prst="orthographicFront"/>
                <a:lightRig rig="threePt" dir="t"/>
              </a:scene3d>
              <a:sp3d extrusionH="57150" contourW="50800">
                <a:bevelT w="0" h="38100" prst="artDeco"/>
                <a:contourClr>
                  <a:schemeClr val="bg1"/>
                </a:contourClr>
              </a:sp3d>
            </a:bodyPr>
            <a:lstStyle/>
            <a:p>
              <a:pPr algn="ctr" defTabSz="666010">
                <a:spcBef>
                  <a:spcPct val="20000"/>
                </a:spcBef>
                <a:defRPr/>
              </a:pPr>
              <a:r>
                <a:rPr lang="ko-KR" altLang="en-US" sz="623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003366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rPr>
                <a:t>물체 도난</a:t>
              </a:r>
            </a:p>
          </p:txBody>
        </p:sp>
      </p:grpSp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2957B88E-5DF6-4706-9E7E-D3B726650BF5}"/>
              </a:ext>
            </a:extLst>
          </p:cNvPr>
          <p:cNvGrpSpPr/>
          <p:nvPr/>
        </p:nvGrpSpPr>
        <p:grpSpPr>
          <a:xfrm>
            <a:off x="9930530" y="4317454"/>
            <a:ext cx="997422" cy="307774"/>
            <a:chOff x="8601310" y="3782690"/>
            <a:chExt cx="784618" cy="193596"/>
          </a:xfrm>
        </p:grpSpPr>
        <p:sp>
          <p:nvSpPr>
            <p:cNvPr id="119" name="모서리가 둥근 직사각형 110">
              <a:extLst>
                <a:ext uri="{FF2B5EF4-FFF2-40B4-BE49-F238E27FC236}">
                  <a16:creationId xmlns:a16="http://schemas.microsoft.com/office/drawing/2014/main" id="{4FE82201-5E23-4ACD-88B5-8F58472F36BD}"/>
                </a:ext>
              </a:extLst>
            </p:cNvPr>
            <p:cNvSpPr/>
            <p:nvPr/>
          </p:nvSpPr>
          <p:spPr bwMode="auto">
            <a:xfrm>
              <a:off x="8666939" y="3782690"/>
              <a:ext cx="713220" cy="193596"/>
            </a:xfrm>
            <a:prstGeom prst="roundRect">
              <a:avLst>
                <a:gd name="adj" fmla="val 50000"/>
              </a:avLst>
            </a:prstGeom>
            <a:solidFill>
              <a:srgbClr val="FE5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sz="18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Segoe UI" panose="020B0502040204020203" pitchFamily="34" charset="0"/>
              </a:endParaRPr>
            </a:p>
          </p:txBody>
        </p:sp>
        <p:grpSp>
          <p:nvGrpSpPr>
            <p:cNvPr id="120" name="그룹 119">
              <a:extLst>
                <a:ext uri="{FF2B5EF4-FFF2-40B4-BE49-F238E27FC236}">
                  <a16:creationId xmlns:a16="http://schemas.microsoft.com/office/drawing/2014/main" id="{B8C9E932-52C2-412E-9ECA-4668A68FF0E7}"/>
                </a:ext>
              </a:extLst>
            </p:cNvPr>
            <p:cNvGrpSpPr/>
            <p:nvPr/>
          </p:nvGrpSpPr>
          <p:grpSpPr>
            <a:xfrm flipH="1">
              <a:off x="8601310" y="3879486"/>
              <a:ext cx="126021" cy="2"/>
              <a:chOff x="1228725" y="3597804"/>
              <a:chExt cx="174061" cy="2"/>
            </a:xfrm>
          </p:grpSpPr>
          <p:cxnSp>
            <p:nvCxnSpPr>
              <p:cNvPr id="123" name="직선 연결선 122">
                <a:extLst>
                  <a:ext uri="{FF2B5EF4-FFF2-40B4-BE49-F238E27FC236}">
                    <a16:creationId xmlns:a16="http://schemas.microsoft.com/office/drawing/2014/main" id="{23D8194E-8294-4837-B1C2-4B25CA94210A}"/>
                  </a:ext>
                </a:extLst>
              </p:cNvPr>
              <p:cNvCxnSpPr/>
              <p:nvPr/>
            </p:nvCxnSpPr>
            <p:spPr bwMode="auto">
              <a:xfrm flipH="1" flipV="1">
                <a:off x="1228725" y="3597804"/>
                <a:ext cx="86985" cy="2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직선 연결선 123">
                <a:extLst>
                  <a:ext uri="{FF2B5EF4-FFF2-40B4-BE49-F238E27FC236}">
                    <a16:creationId xmlns:a16="http://schemas.microsoft.com/office/drawing/2014/main" id="{C0BEEC25-CB98-4658-BAE4-424BC0CCC48E}"/>
                  </a:ext>
                </a:extLst>
              </p:cNvPr>
              <p:cNvCxnSpPr/>
              <p:nvPr/>
            </p:nvCxnSpPr>
            <p:spPr bwMode="auto">
              <a:xfrm flipH="1" flipV="1">
                <a:off x="1315801" y="3597804"/>
                <a:ext cx="86985" cy="2"/>
              </a:xfrm>
              <a:prstGeom prst="line">
                <a:avLst/>
              </a:prstGeom>
              <a:noFill/>
              <a:ln w="25400" cap="flat" cmpd="sng" algn="ctr">
                <a:solidFill>
                  <a:srgbClr val="FE5E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1" name="타원 8">
              <a:extLst>
                <a:ext uri="{FF2B5EF4-FFF2-40B4-BE49-F238E27FC236}">
                  <a16:creationId xmlns:a16="http://schemas.microsoft.com/office/drawing/2014/main" id="{1A55971E-9566-49FD-80B9-28EAD29BBB01}"/>
                </a:ext>
              </a:extLst>
            </p:cNvPr>
            <p:cNvSpPr/>
            <p:nvPr/>
          </p:nvSpPr>
          <p:spPr bwMode="auto">
            <a:xfrm flipH="1">
              <a:off x="8776545" y="3782690"/>
              <a:ext cx="609383" cy="193596"/>
            </a:xfrm>
            <a:custGeom>
              <a:avLst/>
              <a:gdLst/>
              <a:ahLst/>
              <a:cxnLst/>
              <a:rect l="l" t="t" r="r" b="b"/>
              <a:pathLst>
                <a:path w="643246" h="193596">
                  <a:moveTo>
                    <a:pt x="392684" y="0"/>
                  </a:moveTo>
                  <a:lnTo>
                    <a:pt x="96798" y="0"/>
                  </a:lnTo>
                  <a:cubicBezTo>
                    <a:pt x="43338" y="0"/>
                    <a:pt x="0" y="43338"/>
                    <a:pt x="0" y="96798"/>
                  </a:cubicBezTo>
                  <a:cubicBezTo>
                    <a:pt x="0" y="150258"/>
                    <a:pt x="43338" y="193596"/>
                    <a:pt x="96798" y="193596"/>
                  </a:cubicBezTo>
                  <a:lnTo>
                    <a:pt x="643246" y="193596"/>
                  </a:lnTo>
                  <a:cubicBezTo>
                    <a:pt x="638860" y="109576"/>
                    <a:pt x="538738" y="36974"/>
                    <a:pt x="392684" y="0"/>
                  </a:cubicBez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808038"/>
              <a:endPara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22" name="Text Box 15">
              <a:extLst>
                <a:ext uri="{FF2B5EF4-FFF2-40B4-BE49-F238E27FC236}">
                  <a16:creationId xmlns:a16="http://schemas.microsoft.com/office/drawing/2014/main" id="{B7995B55-DCFA-48E5-9BC3-243708B103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4572" y="3812962"/>
              <a:ext cx="503343" cy="12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noAutofit/>
            </a:bodyPr>
            <a:lstStyle>
              <a:lvl1pPr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1pPr>
              <a:lvl2pPr marL="742950" indent="-285750"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2pPr>
              <a:lvl3pPr marL="1143000" indent="-228600"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3pPr>
              <a:lvl4pPr marL="1600200" indent="-228600"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4pPr>
              <a:lvl5pPr marL="2057400" indent="-228600"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5pPr>
              <a:lvl6pPr marL="2514600" indent="-228600" defTabSz="1074738" eaLnBrk="0" fontAlgn="ctr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6pPr>
              <a:lvl7pPr marL="2971800" indent="-228600" defTabSz="1074738" eaLnBrk="0" fontAlgn="ctr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7pPr>
              <a:lvl8pPr marL="3429000" indent="-228600" defTabSz="1074738" eaLnBrk="0" fontAlgn="ctr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8pPr>
              <a:lvl9pPr marL="3886200" indent="-228600" defTabSz="1074738" eaLnBrk="0" fontAlgn="ctr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9pPr>
            </a:lstStyle>
            <a:p>
              <a:pPr algn="ctr" defTabSz="914400" eaLnBrk="1" hangingPunct="1">
                <a:lnSpc>
                  <a:spcPct val="110000"/>
                </a:lnSpc>
                <a:buClr>
                  <a:srgbClr val="F06325"/>
                </a:buClr>
                <a:buSzPct val="80000"/>
              </a:pPr>
              <a:r>
                <a:rPr lang="ko-KR" altLang="en-US" sz="1000" spc="-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산업군</a:t>
              </a:r>
              <a:endParaRPr lang="ko-KR" altLang="en-US" sz="10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DA026C87-E17E-4978-AB6A-A5FA9350949D}"/>
              </a:ext>
            </a:extLst>
          </p:cNvPr>
          <p:cNvSpPr txBox="1"/>
          <p:nvPr/>
        </p:nvSpPr>
        <p:spPr>
          <a:xfrm>
            <a:off x="10483350" y="4653136"/>
            <a:ext cx="15165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인공지능 사람 </a:t>
            </a:r>
            <a:r>
              <a:rPr lang="ko-KR" altLang="en-US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카운팅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시스템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46A8EEF-CF13-4546-B998-099C6415CB9B}"/>
              </a:ext>
            </a:extLst>
          </p:cNvPr>
          <p:cNvSpPr txBox="1"/>
          <p:nvPr/>
        </p:nvSpPr>
        <p:spPr>
          <a:xfrm>
            <a:off x="8859452" y="4694028"/>
            <a:ext cx="14831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ko-KR" altLang="en-US" sz="6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딥러닝기반</a:t>
            </a:r>
            <a:r>
              <a:rPr lang="ko-KR" altLang="en-US" sz="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차량번호판 인식 시스템</a:t>
            </a:r>
          </a:p>
        </p:txBody>
      </p:sp>
      <p:sp>
        <p:nvSpPr>
          <p:cNvPr id="135" name="오른쪽 화살표 85">
            <a:extLst>
              <a:ext uri="{FF2B5EF4-FFF2-40B4-BE49-F238E27FC236}">
                <a16:creationId xmlns:a16="http://schemas.microsoft.com/office/drawing/2014/main" id="{165C6259-0844-4D3F-9F75-43B4F76F4171}"/>
              </a:ext>
            </a:extLst>
          </p:cNvPr>
          <p:cNvSpPr/>
          <p:nvPr/>
        </p:nvSpPr>
        <p:spPr bwMode="auto">
          <a:xfrm rot="5400000" flipH="1" flipV="1">
            <a:off x="9379652" y="5449308"/>
            <a:ext cx="2068015" cy="516105"/>
          </a:xfrm>
          <a:prstGeom prst="rightArrow">
            <a:avLst>
              <a:gd name="adj1" fmla="val 50000"/>
              <a:gd name="adj2" fmla="val 45149"/>
            </a:avLst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none" lIns="24923" tIns="24923" rIns="24923" bIns="24923" anchor="ctr"/>
          <a:lstStyle/>
          <a:p>
            <a:pPr>
              <a:defRPr/>
            </a:pPr>
            <a:endParaRPr lang="ko-KR" altLang="en-US" sz="1495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5" name="그림 124">
            <a:extLst>
              <a:ext uri="{FF2B5EF4-FFF2-40B4-BE49-F238E27FC236}">
                <a16:creationId xmlns:a16="http://schemas.microsoft.com/office/drawing/2014/main" id="{56BE9BC3-D98A-4B7E-8D88-D9ED6BBE7A3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446" y="5925678"/>
            <a:ext cx="1477193" cy="815691"/>
          </a:xfrm>
          <a:prstGeom prst="rect">
            <a:avLst/>
          </a:prstGeom>
        </p:spPr>
      </p:pic>
      <p:pic>
        <p:nvPicPr>
          <p:cNvPr id="127" name="그림 126">
            <a:extLst>
              <a:ext uri="{FF2B5EF4-FFF2-40B4-BE49-F238E27FC236}">
                <a16:creationId xmlns:a16="http://schemas.microsoft.com/office/drawing/2014/main" id="{BABE2426-9052-4A11-9CDD-13848C7D047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3349" y="4834746"/>
            <a:ext cx="1516564" cy="898510"/>
          </a:xfrm>
          <a:prstGeom prst="rect">
            <a:avLst/>
          </a:prstGeom>
        </p:spPr>
      </p:pic>
      <p:pic>
        <p:nvPicPr>
          <p:cNvPr id="129" name="그림 128">
            <a:extLst>
              <a:ext uri="{FF2B5EF4-FFF2-40B4-BE49-F238E27FC236}">
                <a16:creationId xmlns:a16="http://schemas.microsoft.com/office/drawing/2014/main" id="{03796CD6-E09A-4C09-A191-103DD1055DC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3349" y="5925678"/>
            <a:ext cx="1516564" cy="815691"/>
          </a:xfrm>
          <a:prstGeom prst="rect">
            <a:avLst/>
          </a:prstGeom>
        </p:spPr>
      </p:pic>
      <p:grpSp>
        <p:nvGrpSpPr>
          <p:cNvPr id="131" name="그룹 130">
            <a:extLst>
              <a:ext uri="{FF2B5EF4-FFF2-40B4-BE49-F238E27FC236}">
                <a16:creationId xmlns:a16="http://schemas.microsoft.com/office/drawing/2014/main" id="{6BFE4497-A5C2-409D-ACFF-C6AF5D9749DD}"/>
              </a:ext>
            </a:extLst>
          </p:cNvPr>
          <p:cNvGrpSpPr/>
          <p:nvPr/>
        </p:nvGrpSpPr>
        <p:grpSpPr>
          <a:xfrm>
            <a:off x="8865446" y="4859574"/>
            <a:ext cx="1477193" cy="828669"/>
            <a:chOff x="5772460" y="4478835"/>
            <a:chExt cx="3296322" cy="2060201"/>
          </a:xfrm>
        </p:grpSpPr>
        <p:pic>
          <p:nvPicPr>
            <p:cNvPr id="132" name="그림 131">
              <a:extLst>
                <a:ext uri="{FF2B5EF4-FFF2-40B4-BE49-F238E27FC236}">
                  <a16:creationId xmlns:a16="http://schemas.microsoft.com/office/drawing/2014/main" id="{AD4823CE-D5C1-4C25-BFC9-BB0199FA5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2460" y="4478835"/>
              <a:ext cx="3296322" cy="2060201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7738E4B6-6E2F-43E4-85DF-8008CCE17183}"/>
                </a:ext>
              </a:extLst>
            </p:cNvPr>
            <p:cNvSpPr txBox="1"/>
            <p:nvPr/>
          </p:nvSpPr>
          <p:spPr>
            <a:xfrm>
              <a:off x="6517338" y="5297447"/>
              <a:ext cx="489071" cy="535628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서울</a:t>
              </a: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F62F269B-9C29-4727-AE37-44B149E24820}"/>
              </a:ext>
            </a:extLst>
          </p:cNvPr>
          <p:cNvSpPr txBox="1"/>
          <p:nvPr/>
        </p:nvSpPr>
        <p:spPr>
          <a:xfrm>
            <a:off x="8862767" y="5757592"/>
            <a:ext cx="14696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인공지능기반 주차면 관리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E0032C5-770D-413C-811D-2D758345122B}"/>
              </a:ext>
            </a:extLst>
          </p:cNvPr>
          <p:cNvSpPr txBox="1"/>
          <p:nvPr/>
        </p:nvSpPr>
        <p:spPr>
          <a:xfrm>
            <a:off x="10483349" y="5757592"/>
            <a:ext cx="15165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인공지능기반 고철분류  시스템</a:t>
            </a:r>
          </a:p>
        </p:txBody>
      </p:sp>
      <p:grpSp>
        <p:nvGrpSpPr>
          <p:cNvPr id="143" name="그룹 142">
            <a:extLst>
              <a:ext uri="{FF2B5EF4-FFF2-40B4-BE49-F238E27FC236}">
                <a16:creationId xmlns:a16="http://schemas.microsoft.com/office/drawing/2014/main" id="{657465DE-370F-4F03-A6BC-F4078A7E2820}"/>
              </a:ext>
            </a:extLst>
          </p:cNvPr>
          <p:cNvGrpSpPr/>
          <p:nvPr/>
        </p:nvGrpSpPr>
        <p:grpSpPr>
          <a:xfrm>
            <a:off x="266584" y="5621728"/>
            <a:ext cx="5533404" cy="257956"/>
            <a:chOff x="-567060" y="5700141"/>
            <a:chExt cx="5435538" cy="257956"/>
          </a:xfrm>
        </p:grpSpPr>
        <p:grpSp>
          <p:nvGrpSpPr>
            <p:cNvPr id="138" name="그룹 137">
              <a:extLst>
                <a:ext uri="{FF2B5EF4-FFF2-40B4-BE49-F238E27FC236}">
                  <a16:creationId xmlns:a16="http://schemas.microsoft.com/office/drawing/2014/main" id="{9DE79816-F456-4ED6-A331-9C48461A52A9}"/>
                </a:ext>
              </a:extLst>
            </p:cNvPr>
            <p:cNvGrpSpPr/>
            <p:nvPr/>
          </p:nvGrpSpPr>
          <p:grpSpPr>
            <a:xfrm>
              <a:off x="-567060" y="5753722"/>
              <a:ext cx="167232" cy="167982"/>
              <a:chOff x="821756" y="1928806"/>
              <a:chExt cx="139360" cy="139985"/>
            </a:xfrm>
            <a:solidFill>
              <a:srgbClr val="002060"/>
            </a:solidFill>
          </p:grpSpPr>
          <p:sp>
            <p:nvSpPr>
              <p:cNvPr id="140" name="모서리가 둥근 직사각형 167">
                <a:extLst>
                  <a:ext uri="{FF2B5EF4-FFF2-40B4-BE49-F238E27FC236}">
                    <a16:creationId xmlns:a16="http://schemas.microsoft.com/office/drawing/2014/main" id="{713ECBC4-3875-4D68-AA5A-0FD8AEFEE1BB}"/>
                  </a:ext>
                </a:extLst>
              </p:cNvPr>
              <p:cNvSpPr/>
              <p:nvPr/>
            </p:nvSpPr>
            <p:spPr bwMode="auto">
              <a:xfrm>
                <a:off x="821756" y="1928806"/>
                <a:ext cx="139360" cy="139985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0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41" name="모서리가 둥근 직사각형 169">
                <a:extLst>
                  <a:ext uri="{FF2B5EF4-FFF2-40B4-BE49-F238E27FC236}">
                    <a16:creationId xmlns:a16="http://schemas.microsoft.com/office/drawing/2014/main" id="{FB0AB3EC-52B6-4D1C-96A6-2B244C7D3A7B}"/>
                  </a:ext>
                </a:extLst>
              </p:cNvPr>
              <p:cNvSpPr/>
              <p:nvPr/>
            </p:nvSpPr>
            <p:spPr bwMode="auto">
              <a:xfrm rot="18427643">
                <a:off x="894146" y="1920192"/>
                <a:ext cx="19455" cy="9791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0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42" name="모서리가 둥근 직사각형 170">
                <a:extLst>
                  <a:ext uri="{FF2B5EF4-FFF2-40B4-BE49-F238E27FC236}">
                    <a16:creationId xmlns:a16="http://schemas.microsoft.com/office/drawing/2014/main" id="{EA620A1D-3871-451A-B5DE-FEB6CE3DFD9F}"/>
                  </a:ext>
                </a:extLst>
              </p:cNvPr>
              <p:cNvSpPr/>
              <p:nvPr/>
            </p:nvSpPr>
            <p:spPr bwMode="auto">
              <a:xfrm rot="3172357" flipV="1">
                <a:off x="897559" y="1968605"/>
                <a:ext cx="19455" cy="9791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0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8D9A168-AF10-4278-96CE-ADD40DE2EAE3}"/>
                </a:ext>
              </a:extLst>
            </p:cNvPr>
            <p:cNvSpPr txBox="1"/>
            <p:nvPr/>
          </p:nvSpPr>
          <p:spPr>
            <a:xfrm>
              <a:off x="-419518" y="5700141"/>
              <a:ext cx="5287996" cy="257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050" b="1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불특정 다수가 이용하는 장소</a:t>
              </a:r>
              <a:r>
                <a:rPr lang="ko-KR" altLang="en-US" sz="1050" b="1" dirty="0"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에 대한 시설물 보호 및 인명사건</a:t>
              </a:r>
              <a:r>
                <a:rPr lang="en-US" altLang="ko-KR" sz="1050" b="1" dirty="0"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050" b="1" dirty="0"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사고에 대한 신속한 대응 지원</a:t>
              </a:r>
            </a:p>
          </p:txBody>
        </p:sp>
      </p:grpSp>
      <p:grpSp>
        <p:nvGrpSpPr>
          <p:cNvPr id="144" name="그룹 143">
            <a:extLst>
              <a:ext uri="{FF2B5EF4-FFF2-40B4-BE49-F238E27FC236}">
                <a16:creationId xmlns:a16="http://schemas.microsoft.com/office/drawing/2014/main" id="{16EC983B-24A5-4ECA-9385-2C09EF4AB51A}"/>
              </a:ext>
            </a:extLst>
          </p:cNvPr>
          <p:cNvGrpSpPr/>
          <p:nvPr/>
        </p:nvGrpSpPr>
        <p:grpSpPr>
          <a:xfrm>
            <a:off x="264773" y="5274171"/>
            <a:ext cx="5707523" cy="257956"/>
            <a:chOff x="-567059" y="5697433"/>
            <a:chExt cx="6304765" cy="257956"/>
          </a:xfrm>
        </p:grpSpPr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1089F19B-326C-4A3E-8C04-9CFA9B3279DD}"/>
                </a:ext>
              </a:extLst>
            </p:cNvPr>
            <p:cNvGrpSpPr/>
            <p:nvPr/>
          </p:nvGrpSpPr>
          <p:grpSpPr>
            <a:xfrm>
              <a:off x="-567059" y="5753722"/>
              <a:ext cx="204653" cy="167982"/>
              <a:chOff x="821756" y="1928806"/>
              <a:chExt cx="170544" cy="139985"/>
            </a:xfrm>
            <a:solidFill>
              <a:srgbClr val="002060"/>
            </a:solidFill>
          </p:grpSpPr>
          <p:sp>
            <p:nvSpPr>
              <p:cNvPr id="147" name="모서리가 둥근 직사각형 167">
                <a:extLst>
                  <a:ext uri="{FF2B5EF4-FFF2-40B4-BE49-F238E27FC236}">
                    <a16:creationId xmlns:a16="http://schemas.microsoft.com/office/drawing/2014/main" id="{6C4C4160-70B2-4C89-81DE-B63BE4A899F5}"/>
                  </a:ext>
                </a:extLst>
              </p:cNvPr>
              <p:cNvSpPr/>
              <p:nvPr/>
            </p:nvSpPr>
            <p:spPr bwMode="auto">
              <a:xfrm>
                <a:off x="821756" y="1928806"/>
                <a:ext cx="170544" cy="139985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48" name="모서리가 둥근 직사각형 169">
                <a:extLst>
                  <a:ext uri="{FF2B5EF4-FFF2-40B4-BE49-F238E27FC236}">
                    <a16:creationId xmlns:a16="http://schemas.microsoft.com/office/drawing/2014/main" id="{79947C66-289E-4CAA-AA8E-DD698E4A60D3}"/>
                  </a:ext>
                </a:extLst>
              </p:cNvPr>
              <p:cNvSpPr/>
              <p:nvPr/>
            </p:nvSpPr>
            <p:spPr bwMode="auto">
              <a:xfrm rot="18427643">
                <a:off x="894146" y="1920192"/>
                <a:ext cx="19455" cy="9791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49" name="모서리가 둥근 직사각형 170">
                <a:extLst>
                  <a:ext uri="{FF2B5EF4-FFF2-40B4-BE49-F238E27FC236}">
                    <a16:creationId xmlns:a16="http://schemas.microsoft.com/office/drawing/2014/main" id="{B88A1C36-2485-45D2-B1AE-994110FE7A33}"/>
                  </a:ext>
                </a:extLst>
              </p:cNvPr>
              <p:cNvSpPr/>
              <p:nvPr/>
            </p:nvSpPr>
            <p:spPr bwMode="auto">
              <a:xfrm rot="3172357" flipV="1">
                <a:off x="897559" y="1968605"/>
                <a:ext cx="19455" cy="9791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2FDDA6D-F243-4249-8FC8-65A2B8D56FD3}"/>
                </a:ext>
              </a:extLst>
            </p:cNvPr>
            <p:cNvSpPr txBox="1"/>
            <p:nvPr/>
          </p:nvSpPr>
          <p:spPr>
            <a:xfrm>
              <a:off x="-384164" y="5697433"/>
              <a:ext cx="6121870" cy="257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1050" b="1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IoT</a:t>
              </a:r>
              <a:r>
                <a:rPr lang="ko-KR" altLang="en-US" sz="1050" b="1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센서 적용이 불가한 공간</a:t>
              </a:r>
              <a:r>
                <a:rPr lang="ko-KR" altLang="en-US" sz="1050" b="1" dirty="0"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에 대한 지능형 영상 분석 지원 </a:t>
              </a:r>
              <a:r>
                <a:rPr lang="en-US" altLang="ko-KR" sz="1050" b="1" dirty="0"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(Deep Learning, AI, Bigdata)</a:t>
              </a:r>
              <a:endParaRPr lang="ko-KR" altLang="en-US" sz="1050" b="1" dirty="0"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50" name="그룹 149">
            <a:extLst>
              <a:ext uri="{FF2B5EF4-FFF2-40B4-BE49-F238E27FC236}">
                <a16:creationId xmlns:a16="http://schemas.microsoft.com/office/drawing/2014/main" id="{3C1C52B5-AB47-4122-909F-F940FB0B3501}"/>
              </a:ext>
            </a:extLst>
          </p:cNvPr>
          <p:cNvGrpSpPr/>
          <p:nvPr/>
        </p:nvGrpSpPr>
        <p:grpSpPr>
          <a:xfrm>
            <a:off x="267971" y="5969284"/>
            <a:ext cx="5621826" cy="433773"/>
            <a:chOff x="-567060" y="5700141"/>
            <a:chExt cx="5522396" cy="433773"/>
          </a:xfrm>
        </p:grpSpPr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A7A32057-9CC3-4A3A-932E-0FF5C46D5ADC}"/>
                </a:ext>
              </a:extLst>
            </p:cNvPr>
            <p:cNvGrpSpPr/>
            <p:nvPr/>
          </p:nvGrpSpPr>
          <p:grpSpPr>
            <a:xfrm>
              <a:off x="-567060" y="5753722"/>
              <a:ext cx="167232" cy="167982"/>
              <a:chOff x="821756" y="1928806"/>
              <a:chExt cx="139360" cy="139985"/>
            </a:xfrm>
            <a:solidFill>
              <a:srgbClr val="002060"/>
            </a:solidFill>
          </p:grpSpPr>
          <p:sp>
            <p:nvSpPr>
              <p:cNvPr id="153" name="모서리가 둥근 직사각형 167">
                <a:extLst>
                  <a:ext uri="{FF2B5EF4-FFF2-40B4-BE49-F238E27FC236}">
                    <a16:creationId xmlns:a16="http://schemas.microsoft.com/office/drawing/2014/main" id="{1575F548-F322-48D7-94A4-44F2E06B21EF}"/>
                  </a:ext>
                </a:extLst>
              </p:cNvPr>
              <p:cNvSpPr/>
              <p:nvPr/>
            </p:nvSpPr>
            <p:spPr bwMode="auto">
              <a:xfrm>
                <a:off x="821756" y="1928806"/>
                <a:ext cx="139360" cy="139985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0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54" name="모서리가 둥근 직사각형 169">
                <a:extLst>
                  <a:ext uri="{FF2B5EF4-FFF2-40B4-BE49-F238E27FC236}">
                    <a16:creationId xmlns:a16="http://schemas.microsoft.com/office/drawing/2014/main" id="{D853E2D5-556B-4C1C-9F05-3B68B9F05EB0}"/>
                  </a:ext>
                </a:extLst>
              </p:cNvPr>
              <p:cNvSpPr/>
              <p:nvPr/>
            </p:nvSpPr>
            <p:spPr bwMode="auto">
              <a:xfrm rot="18427643">
                <a:off x="894146" y="1920192"/>
                <a:ext cx="19455" cy="9791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0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55" name="모서리가 둥근 직사각형 170">
                <a:extLst>
                  <a:ext uri="{FF2B5EF4-FFF2-40B4-BE49-F238E27FC236}">
                    <a16:creationId xmlns:a16="http://schemas.microsoft.com/office/drawing/2014/main" id="{E385E00A-5335-4F7D-A0B9-2F42A32F18F1}"/>
                  </a:ext>
                </a:extLst>
              </p:cNvPr>
              <p:cNvSpPr/>
              <p:nvPr/>
            </p:nvSpPr>
            <p:spPr bwMode="auto">
              <a:xfrm rot="3172357" flipV="1">
                <a:off x="897559" y="1968605"/>
                <a:ext cx="19455" cy="9791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0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0FBA0719-A8A6-467B-8093-F9F0301098DE}"/>
                </a:ext>
              </a:extLst>
            </p:cNvPr>
            <p:cNvSpPr txBox="1"/>
            <p:nvPr/>
          </p:nvSpPr>
          <p:spPr>
            <a:xfrm>
              <a:off x="-433999" y="5700141"/>
              <a:ext cx="5389335" cy="433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050" b="1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연속</a:t>
              </a:r>
              <a:r>
                <a:rPr lang="en-US" altLang="ko-KR" sz="1050" b="1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1050" b="1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이벤트 및 스케줄에 의한 녹화를 지원</a:t>
              </a:r>
              <a:r>
                <a:rPr lang="ko-KR" altLang="en-US" sz="1050" b="1" dirty="0"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하며</a:t>
              </a:r>
              <a:r>
                <a:rPr lang="en-US" altLang="ko-KR" sz="1050" b="1" dirty="0"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,</a:t>
              </a:r>
              <a:r>
                <a:rPr lang="ko-KR" altLang="en-US" sz="1050" b="1" dirty="0"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카메라의 영상 분석 이벤트 연동 녹화 및 이벤트별 검색을 지원</a:t>
              </a:r>
            </a:p>
          </p:txBody>
        </p:sp>
      </p:grpSp>
      <p:grpSp>
        <p:nvGrpSpPr>
          <p:cNvPr id="156" name="그룹 155">
            <a:extLst>
              <a:ext uri="{FF2B5EF4-FFF2-40B4-BE49-F238E27FC236}">
                <a16:creationId xmlns:a16="http://schemas.microsoft.com/office/drawing/2014/main" id="{5F10FA21-6527-41D0-A239-48C9B2237B1C}"/>
              </a:ext>
            </a:extLst>
          </p:cNvPr>
          <p:cNvGrpSpPr/>
          <p:nvPr/>
        </p:nvGrpSpPr>
        <p:grpSpPr>
          <a:xfrm>
            <a:off x="267972" y="6424227"/>
            <a:ext cx="5621826" cy="256032"/>
            <a:chOff x="-567060" y="5700141"/>
            <a:chExt cx="5522396" cy="256032"/>
          </a:xfrm>
        </p:grpSpPr>
        <p:grpSp>
          <p:nvGrpSpPr>
            <p:cNvPr id="157" name="그룹 156">
              <a:extLst>
                <a:ext uri="{FF2B5EF4-FFF2-40B4-BE49-F238E27FC236}">
                  <a16:creationId xmlns:a16="http://schemas.microsoft.com/office/drawing/2014/main" id="{9F21A1B7-34B5-421B-B289-F609DC5CE513}"/>
                </a:ext>
              </a:extLst>
            </p:cNvPr>
            <p:cNvGrpSpPr/>
            <p:nvPr/>
          </p:nvGrpSpPr>
          <p:grpSpPr>
            <a:xfrm>
              <a:off x="-567060" y="5753722"/>
              <a:ext cx="167232" cy="167982"/>
              <a:chOff x="821756" y="1928806"/>
              <a:chExt cx="139360" cy="139985"/>
            </a:xfrm>
            <a:solidFill>
              <a:srgbClr val="002060"/>
            </a:solidFill>
          </p:grpSpPr>
          <p:sp>
            <p:nvSpPr>
              <p:cNvPr id="159" name="모서리가 둥근 직사각형 167">
                <a:extLst>
                  <a:ext uri="{FF2B5EF4-FFF2-40B4-BE49-F238E27FC236}">
                    <a16:creationId xmlns:a16="http://schemas.microsoft.com/office/drawing/2014/main" id="{0A0B4A43-7C25-4236-8B3F-653E1B1C3580}"/>
                  </a:ext>
                </a:extLst>
              </p:cNvPr>
              <p:cNvSpPr/>
              <p:nvPr/>
            </p:nvSpPr>
            <p:spPr bwMode="auto">
              <a:xfrm>
                <a:off x="821756" y="1928806"/>
                <a:ext cx="139360" cy="139985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0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60" name="모서리가 둥근 직사각형 169">
                <a:extLst>
                  <a:ext uri="{FF2B5EF4-FFF2-40B4-BE49-F238E27FC236}">
                    <a16:creationId xmlns:a16="http://schemas.microsoft.com/office/drawing/2014/main" id="{DBF48E2E-C04A-4C28-9306-A0ABF4124F97}"/>
                  </a:ext>
                </a:extLst>
              </p:cNvPr>
              <p:cNvSpPr/>
              <p:nvPr/>
            </p:nvSpPr>
            <p:spPr bwMode="auto">
              <a:xfrm rot="18427643">
                <a:off x="894146" y="1920192"/>
                <a:ext cx="19455" cy="9791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0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61" name="모서리가 둥근 직사각형 170">
                <a:extLst>
                  <a:ext uri="{FF2B5EF4-FFF2-40B4-BE49-F238E27FC236}">
                    <a16:creationId xmlns:a16="http://schemas.microsoft.com/office/drawing/2014/main" id="{A001952A-F09D-4C05-B9A6-AD666A2E6161}"/>
                  </a:ext>
                </a:extLst>
              </p:cNvPr>
              <p:cNvSpPr/>
              <p:nvPr/>
            </p:nvSpPr>
            <p:spPr bwMode="auto">
              <a:xfrm rot="3172357" flipV="1">
                <a:off x="897559" y="1968605"/>
                <a:ext cx="19455" cy="9791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0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0E8DABA1-70DF-4EB1-91B8-E0C3B27F6303}"/>
                </a:ext>
              </a:extLst>
            </p:cNvPr>
            <p:cNvSpPr txBox="1"/>
            <p:nvPr/>
          </p:nvSpPr>
          <p:spPr>
            <a:xfrm>
              <a:off x="-433999" y="5700141"/>
              <a:ext cx="5389335" cy="256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050" b="1" dirty="0"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산업군에</a:t>
              </a:r>
              <a:r>
                <a:rPr lang="en-US" altLang="ko-KR" sz="1050" b="1" dirty="0"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050" b="1" dirty="0"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적용된 </a:t>
              </a:r>
              <a:r>
                <a:rPr lang="en-US" altLang="ko-KR" sz="1050" b="1" dirty="0"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know-how</a:t>
              </a:r>
              <a:r>
                <a:rPr lang="ko-KR" altLang="en-US" sz="1050" b="1" dirty="0"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의</a:t>
              </a:r>
              <a:r>
                <a:rPr lang="en-US" altLang="ko-KR" sz="1050" b="1" dirty="0"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050" b="1" dirty="0"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지능형 영상분석을 통한 </a:t>
              </a:r>
              <a:r>
                <a:rPr lang="ko-KR" altLang="en-US" sz="1050" b="1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업무 생산성 향상 </a:t>
              </a:r>
              <a:r>
                <a:rPr lang="en-US" altLang="ko-KR" sz="1050" b="1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050" b="1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항만</a:t>
              </a:r>
              <a:r>
                <a:rPr lang="en-US" altLang="ko-KR" sz="1050" b="1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1050" b="1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철강</a:t>
              </a:r>
              <a:r>
                <a:rPr lang="en-US" altLang="ko-KR" sz="1050" b="1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)</a:t>
              </a:r>
              <a:endParaRPr lang="ko-KR" altLang="en-US" sz="105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36" name="그룹 135">
            <a:extLst>
              <a:ext uri="{FF2B5EF4-FFF2-40B4-BE49-F238E27FC236}">
                <a16:creationId xmlns:a16="http://schemas.microsoft.com/office/drawing/2014/main" id="{ECBDD975-E5FA-4E54-A3DF-846E0E8D9F33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137" name="자유형 28">
              <a:extLst>
                <a:ext uri="{FF2B5EF4-FFF2-40B4-BE49-F238E27FC236}">
                  <a16:creationId xmlns:a16="http://schemas.microsoft.com/office/drawing/2014/main" id="{F47F67A7-9751-4435-B29E-8A352FCA7F95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62" name="직사각형 161">
              <a:extLst>
                <a:ext uri="{FF2B5EF4-FFF2-40B4-BE49-F238E27FC236}">
                  <a16:creationId xmlns:a16="http://schemas.microsoft.com/office/drawing/2014/main" id="{BB00FC12-9FF7-4AB7-9B12-2AD0CECC2D23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63" name="평행 사변형 162">
              <a:extLst>
                <a:ext uri="{FF2B5EF4-FFF2-40B4-BE49-F238E27FC236}">
                  <a16:creationId xmlns:a16="http://schemas.microsoft.com/office/drawing/2014/main" id="{7799AAFE-C181-46F8-97D2-292C9D52EE9A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64" name="평행 사변형 163">
              <a:extLst>
                <a:ext uri="{FF2B5EF4-FFF2-40B4-BE49-F238E27FC236}">
                  <a16:creationId xmlns:a16="http://schemas.microsoft.com/office/drawing/2014/main" id="{49094D54-7E93-44AD-BADD-DC5038D54120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174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ubtitle 2">
            <a:extLst>
              <a:ext uri="{FF2B5EF4-FFF2-40B4-BE49-F238E27FC236}">
                <a16:creationId xmlns:a16="http://schemas.microsoft.com/office/drawing/2014/main" id="{D4E64BAD-88E6-402F-A833-A27CE898E704}"/>
              </a:ext>
            </a:extLst>
          </p:cNvPr>
          <p:cNvSpPr txBox="1">
            <a:spLocks/>
          </p:cNvSpPr>
          <p:nvPr/>
        </p:nvSpPr>
        <p:spPr>
          <a:xfrm>
            <a:off x="104775" y="76986"/>
            <a:ext cx="11633306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공간정보 프로세스</a:t>
            </a:r>
            <a:endParaRPr lang="ko-KR" altLang="en-US" b="1" i="1" spc="-223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3212FC90-088A-4EDF-9425-8538DB705D6D}"/>
              </a:ext>
            </a:extLst>
          </p:cNvPr>
          <p:cNvGrpSpPr/>
          <p:nvPr/>
        </p:nvGrpSpPr>
        <p:grpSpPr>
          <a:xfrm>
            <a:off x="-23003" y="982734"/>
            <a:ext cx="12215003" cy="5875491"/>
            <a:chOff x="-23003" y="982734"/>
            <a:chExt cx="12215003" cy="5875491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6A22077-EDEC-40F0-AD99-04B84F474280}"/>
                </a:ext>
              </a:extLst>
            </p:cNvPr>
            <p:cNvGrpSpPr/>
            <p:nvPr/>
          </p:nvGrpSpPr>
          <p:grpSpPr>
            <a:xfrm>
              <a:off x="7326835" y="1936568"/>
              <a:ext cx="4865165" cy="4863949"/>
              <a:chOff x="2520069" y="3714728"/>
              <a:chExt cx="8751713" cy="2701947"/>
            </a:xfrm>
          </p:grpSpPr>
          <p:sp>
            <p:nvSpPr>
              <p:cNvPr id="3" name="자유형 15">
                <a:extLst>
                  <a:ext uri="{FF2B5EF4-FFF2-40B4-BE49-F238E27FC236}">
                    <a16:creationId xmlns:a16="http://schemas.microsoft.com/office/drawing/2014/main" id="{39114428-5580-4940-92B0-C5D31C447C2D}"/>
                  </a:ext>
                </a:extLst>
              </p:cNvPr>
              <p:cNvSpPr/>
              <p:nvPr/>
            </p:nvSpPr>
            <p:spPr bwMode="auto">
              <a:xfrm>
                <a:off x="4073233" y="3715153"/>
                <a:ext cx="7198549" cy="2701522"/>
              </a:xfrm>
              <a:custGeom>
                <a:avLst/>
                <a:gdLst>
                  <a:gd name="connsiteX0" fmla="*/ 0 w 2268056"/>
                  <a:gd name="connsiteY0" fmla="*/ 0 h 2555939"/>
                  <a:gd name="connsiteX1" fmla="*/ 2268056 w 2268056"/>
                  <a:gd name="connsiteY1" fmla="*/ 2738 h 2555939"/>
                  <a:gd name="connsiteX2" fmla="*/ 2268056 w 2268056"/>
                  <a:gd name="connsiteY2" fmla="*/ 2555939 h 2555939"/>
                  <a:gd name="connsiteX3" fmla="*/ 0 w 2268056"/>
                  <a:gd name="connsiteY3" fmla="*/ 2555939 h 2555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56" h="2555939">
                    <a:moveTo>
                      <a:pt x="0" y="0"/>
                    </a:moveTo>
                    <a:lnTo>
                      <a:pt x="2268056" y="2738"/>
                    </a:lnTo>
                    <a:lnTo>
                      <a:pt x="2268056" y="2555939"/>
                    </a:lnTo>
                    <a:lnTo>
                      <a:pt x="0" y="2555939"/>
                    </a:lnTo>
                    <a:close/>
                  </a:path>
                </a:pathLst>
              </a:custGeom>
              <a:solidFill>
                <a:srgbClr val="DEEDFA"/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80" spc="-36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" name="직각 삼각형 3">
                <a:extLst>
                  <a:ext uri="{FF2B5EF4-FFF2-40B4-BE49-F238E27FC236}">
                    <a16:creationId xmlns:a16="http://schemas.microsoft.com/office/drawing/2014/main" id="{5659724D-4714-421B-A1E0-EEFF7C974145}"/>
                  </a:ext>
                </a:extLst>
              </p:cNvPr>
              <p:cNvSpPr/>
              <p:nvPr/>
            </p:nvSpPr>
            <p:spPr bwMode="auto">
              <a:xfrm flipH="1">
                <a:off x="2520069" y="3714728"/>
                <a:ext cx="1611280" cy="2701522"/>
              </a:xfrm>
              <a:prstGeom prst="rtTriangle">
                <a:avLst/>
              </a:prstGeom>
              <a:solidFill>
                <a:srgbClr val="DEEDFA"/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80" spc="-36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2" name="그림 6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62519" y="2777094"/>
              <a:ext cx="1975721" cy="1220821"/>
            </a:xfrm>
            <a:prstGeom prst="rect">
              <a:avLst/>
            </a:prstGeom>
          </p:spPr>
        </p:pic>
        <p:pic>
          <p:nvPicPr>
            <p:cNvPr id="63" name="그림 6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51538" y="2767240"/>
              <a:ext cx="1941810" cy="1231534"/>
            </a:xfrm>
            <a:prstGeom prst="rect">
              <a:avLst/>
            </a:prstGeom>
          </p:spPr>
        </p:pic>
        <p:pic>
          <p:nvPicPr>
            <p:cNvPr id="64" name="Picture 2" descr="C:\Users\Windows10\Desktop\그림14.png">
              <a:extLst>
                <a:ext uri="{FF2B5EF4-FFF2-40B4-BE49-F238E27FC236}">
                  <a16:creationId xmlns:a16="http://schemas.microsoft.com/office/drawing/2014/main" id="{E85FB87B-DE0F-4DE9-9901-2470AD456E2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2519" y="4095899"/>
              <a:ext cx="1975721" cy="1232825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A780BE5D-D8EE-4366-BF0C-95797FA6B4E9}"/>
                </a:ext>
              </a:extLst>
            </p:cNvPr>
            <p:cNvGrpSpPr>
              <a:grpSpLocks/>
            </p:cNvGrpSpPr>
            <p:nvPr/>
          </p:nvGrpSpPr>
          <p:grpSpPr>
            <a:xfrm>
              <a:off x="8130453" y="4108780"/>
              <a:ext cx="1976004" cy="1219945"/>
              <a:chOff x="850802" y="3332820"/>
              <a:chExt cx="5095101" cy="3108518"/>
            </a:xfrm>
          </p:grpSpPr>
          <p:pic>
            <p:nvPicPr>
              <p:cNvPr id="67" name="Picture 3" descr="C:\Users\Windows10\Desktop\그림17.png">
                <a:extLst>
                  <a:ext uri="{FF2B5EF4-FFF2-40B4-BE49-F238E27FC236}">
                    <a16:creationId xmlns:a16="http://schemas.microsoft.com/office/drawing/2014/main" id="{65250AB9-DC0E-4BD8-B98D-867A453441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802" y="3332820"/>
                <a:ext cx="5095101" cy="31085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38722F48-8665-4BE1-9E70-D137C710B6AA}"/>
                  </a:ext>
                </a:extLst>
              </p:cNvPr>
              <p:cNvSpPr/>
              <p:nvPr/>
            </p:nvSpPr>
            <p:spPr>
              <a:xfrm>
                <a:off x="4732244" y="3511065"/>
                <a:ext cx="1069466" cy="1647292"/>
              </a:xfrm>
              <a:prstGeom prst="rect">
                <a:avLst/>
              </a:prstGeom>
              <a:noFill/>
              <a:ln w="12700">
                <a:solidFill>
                  <a:srgbClr val="FA840E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1200" ker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A840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69" name="타원 68">
                <a:extLst>
                  <a:ext uri="{FF2B5EF4-FFF2-40B4-BE49-F238E27FC236}">
                    <a16:creationId xmlns:a16="http://schemas.microsoft.com/office/drawing/2014/main" id="{118A76A4-6889-44BC-BDE7-00EF95F3E567}"/>
                  </a:ext>
                </a:extLst>
              </p:cNvPr>
              <p:cNvSpPr/>
              <p:nvPr/>
            </p:nvSpPr>
            <p:spPr>
              <a:xfrm>
                <a:off x="4624242" y="3402535"/>
                <a:ext cx="247937" cy="404113"/>
              </a:xfrm>
              <a:prstGeom prst="ellipse">
                <a:avLst/>
              </a:prstGeom>
              <a:solidFill>
                <a:srgbClr val="FA840E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3</a:t>
                </a:r>
                <a:endParaRPr lang="ko-KR" altLang="en-US" sz="1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0F2493B9-4F0D-4E38-8B95-64A29E84336A}"/>
                  </a:ext>
                </a:extLst>
              </p:cNvPr>
              <p:cNvSpPr/>
              <p:nvPr/>
            </p:nvSpPr>
            <p:spPr>
              <a:xfrm>
                <a:off x="1996966" y="3917450"/>
                <a:ext cx="1776248" cy="982717"/>
              </a:xfrm>
              <a:prstGeom prst="rect">
                <a:avLst/>
              </a:prstGeom>
              <a:noFill/>
              <a:ln w="12700">
                <a:solidFill>
                  <a:srgbClr val="FA840E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1200" ker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A840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71" name="타원 70">
                <a:extLst>
                  <a:ext uri="{FF2B5EF4-FFF2-40B4-BE49-F238E27FC236}">
                    <a16:creationId xmlns:a16="http://schemas.microsoft.com/office/drawing/2014/main" id="{71FAFDB0-E8A7-4219-A83D-0440B270FD24}"/>
                  </a:ext>
                </a:extLst>
              </p:cNvPr>
              <p:cNvSpPr/>
              <p:nvPr/>
            </p:nvSpPr>
            <p:spPr>
              <a:xfrm>
                <a:off x="1888965" y="3809448"/>
                <a:ext cx="247937" cy="404113"/>
              </a:xfrm>
              <a:prstGeom prst="ellipse">
                <a:avLst/>
              </a:prstGeom>
              <a:solidFill>
                <a:srgbClr val="FA840E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2</a:t>
                </a:r>
                <a:endParaRPr lang="ko-KR" altLang="en-US" sz="1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72" name="직사각형 71">
                <a:extLst>
                  <a:ext uri="{FF2B5EF4-FFF2-40B4-BE49-F238E27FC236}">
                    <a16:creationId xmlns:a16="http://schemas.microsoft.com/office/drawing/2014/main" id="{E747BAA6-CEB5-4AFD-A315-41A5E8D46C59}"/>
                  </a:ext>
                </a:extLst>
              </p:cNvPr>
              <p:cNvSpPr/>
              <p:nvPr/>
            </p:nvSpPr>
            <p:spPr>
              <a:xfrm>
                <a:off x="1313793" y="5158356"/>
                <a:ext cx="2359573" cy="756059"/>
              </a:xfrm>
              <a:prstGeom prst="rect">
                <a:avLst/>
              </a:prstGeom>
              <a:noFill/>
              <a:ln w="12700">
                <a:solidFill>
                  <a:srgbClr val="FA840E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1200" ker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A840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73" name="타원 72">
                <a:extLst>
                  <a:ext uri="{FF2B5EF4-FFF2-40B4-BE49-F238E27FC236}">
                    <a16:creationId xmlns:a16="http://schemas.microsoft.com/office/drawing/2014/main" id="{E244060F-02F9-4EC8-8C4B-625D1EBB1724}"/>
                  </a:ext>
                </a:extLst>
              </p:cNvPr>
              <p:cNvSpPr/>
              <p:nvPr/>
            </p:nvSpPr>
            <p:spPr>
              <a:xfrm>
                <a:off x="1205791" y="5050355"/>
                <a:ext cx="247937" cy="404113"/>
              </a:xfrm>
              <a:prstGeom prst="ellipse">
                <a:avLst/>
              </a:prstGeom>
              <a:solidFill>
                <a:srgbClr val="FA840E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4</a:t>
                </a:r>
                <a:endParaRPr lang="ko-KR" altLang="en-US" sz="1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74" name="직사각형 73">
                <a:extLst>
                  <a:ext uri="{FF2B5EF4-FFF2-40B4-BE49-F238E27FC236}">
                    <a16:creationId xmlns:a16="http://schemas.microsoft.com/office/drawing/2014/main" id="{F58E789F-C83A-4FE9-9959-511C4CA37350}"/>
                  </a:ext>
                </a:extLst>
              </p:cNvPr>
              <p:cNvSpPr/>
              <p:nvPr/>
            </p:nvSpPr>
            <p:spPr>
              <a:xfrm>
                <a:off x="1040354" y="3618538"/>
                <a:ext cx="809467" cy="953462"/>
              </a:xfrm>
              <a:prstGeom prst="rect">
                <a:avLst/>
              </a:prstGeom>
              <a:noFill/>
              <a:ln w="12700">
                <a:solidFill>
                  <a:srgbClr val="FA840E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1200" ker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A840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75" name="타원 74">
                <a:extLst>
                  <a:ext uri="{FF2B5EF4-FFF2-40B4-BE49-F238E27FC236}">
                    <a16:creationId xmlns:a16="http://schemas.microsoft.com/office/drawing/2014/main" id="{C7127860-D455-47CF-9A5A-74E6192B2E82}"/>
                  </a:ext>
                </a:extLst>
              </p:cNvPr>
              <p:cNvSpPr/>
              <p:nvPr/>
            </p:nvSpPr>
            <p:spPr>
              <a:xfrm>
                <a:off x="932353" y="3511062"/>
                <a:ext cx="247937" cy="404113"/>
              </a:xfrm>
              <a:prstGeom prst="ellipse">
                <a:avLst/>
              </a:prstGeom>
              <a:solidFill>
                <a:srgbClr val="FA840E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1</a:t>
                </a:r>
                <a:endParaRPr lang="ko-KR" altLang="en-US" sz="1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pic>
            <p:nvPicPr>
              <p:cNvPr id="76" name="그림 75">
                <a:extLst>
                  <a:ext uri="{FF2B5EF4-FFF2-40B4-BE49-F238E27FC236}">
                    <a16:creationId xmlns:a16="http://schemas.microsoft.com/office/drawing/2014/main" id="{83CE21A5-2EB0-4D8F-A3EA-4866BFE7CC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2885" y="4582521"/>
                <a:ext cx="890093" cy="182896"/>
              </a:xfrm>
              <a:prstGeom prst="rect">
                <a:avLst/>
              </a:prstGeom>
            </p:spPr>
          </p:pic>
        </p:grpSp>
        <p:cxnSp>
          <p:nvCxnSpPr>
            <p:cNvPr id="149" name="직선 연결선 148">
              <a:extLst>
                <a:ext uri="{FF2B5EF4-FFF2-40B4-BE49-F238E27FC236}">
                  <a16:creationId xmlns:a16="http://schemas.microsoft.com/office/drawing/2014/main" id="{042E471F-9A59-424A-ABA3-B318BC7DE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6096" y="1060829"/>
              <a:ext cx="33347" cy="531195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0" name="직선 연결선 169">
              <a:extLst>
                <a:ext uri="{FF2B5EF4-FFF2-40B4-BE49-F238E27FC236}">
                  <a16:creationId xmlns:a16="http://schemas.microsoft.com/office/drawing/2014/main" id="{0B17D4D7-6364-4CAD-A3E7-EFC4F61D4A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9745" y="1060830"/>
              <a:ext cx="17918" cy="5324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3487515B-65AC-4E1B-8C9D-49AE11B0AA98}"/>
                </a:ext>
              </a:extLst>
            </p:cNvPr>
            <p:cNvSpPr/>
            <p:nvPr/>
          </p:nvSpPr>
          <p:spPr bwMode="auto">
            <a:xfrm flipV="1">
              <a:off x="8256240" y="1881701"/>
              <a:ext cx="3935760" cy="63669"/>
            </a:xfrm>
            <a:prstGeom prst="rect">
              <a:avLst/>
            </a:prstGeom>
            <a:solidFill>
              <a:srgbClr val="7AB5EA"/>
            </a:solidFill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 latinLnBrk="0"/>
              <a:endParaRPr lang="ko-KR" altLang="en-US" sz="1680" spc="-36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05E90840-3AB5-4A90-839F-30999DCC8EFD}"/>
                </a:ext>
              </a:extLst>
            </p:cNvPr>
            <p:cNvGrpSpPr/>
            <p:nvPr/>
          </p:nvGrpSpPr>
          <p:grpSpPr>
            <a:xfrm>
              <a:off x="223990" y="1061585"/>
              <a:ext cx="8219131" cy="12370"/>
              <a:chOff x="466151" y="2464893"/>
              <a:chExt cx="3464740" cy="10308"/>
            </a:xfrm>
          </p:grpSpPr>
          <p:cxnSp>
            <p:nvCxnSpPr>
              <p:cNvPr id="56" name="직선 연결선 55">
                <a:extLst>
                  <a:ext uri="{FF2B5EF4-FFF2-40B4-BE49-F238E27FC236}">
                    <a16:creationId xmlns:a16="http://schemas.microsoft.com/office/drawing/2014/main" id="{A066479C-A634-470A-944F-11E30461A9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46693" y="2464893"/>
                <a:ext cx="2384198" cy="10307"/>
              </a:xfrm>
              <a:prstGeom prst="line">
                <a:avLst/>
              </a:prstGeom>
              <a:noFill/>
              <a:ln w="25400" cap="sq">
                <a:solidFill>
                  <a:srgbClr val="064980"/>
                </a:solidFill>
                <a:prstDash val="solid"/>
                <a:round/>
                <a:headEnd/>
                <a:tailEnd/>
              </a:ln>
            </p:spPr>
          </p:cxnSp>
          <p:cxnSp>
            <p:nvCxnSpPr>
              <p:cNvPr id="57" name="직선 연결선 56">
                <a:extLst>
                  <a:ext uri="{FF2B5EF4-FFF2-40B4-BE49-F238E27FC236}">
                    <a16:creationId xmlns:a16="http://schemas.microsoft.com/office/drawing/2014/main" id="{EA898ECA-263D-4173-B216-21937FF993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6151" y="2475200"/>
                <a:ext cx="1010417" cy="1"/>
              </a:xfrm>
              <a:prstGeom prst="line">
                <a:avLst/>
              </a:prstGeom>
              <a:ln w="25400" cap="sq">
                <a:solidFill>
                  <a:srgbClr val="E401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자유형 81">
              <a:extLst>
                <a:ext uri="{FF2B5EF4-FFF2-40B4-BE49-F238E27FC236}">
                  <a16:creationId xmlns:a16="http://schemas.microsoft.com/office/drawing/2014/main" id="{14B272BC-F616-4B84-A6DF-371A1183871B}"/>
                </a:ext>
              </a:extLst>
            </p:cNvPr>
            <p:cNvSpPr/>
            <p:nvPr/>
          </p:nvSpPr>
          <p:spPr>
            <a:xfrm rot="180994">
              <a:off x="7535998" y="1023896"/>
              <a:ext cx="809325" cy="5386891"/>
            </a:xfrm>
            <a:custGeom>
              <a:avLst/>
              <a:gdLst>
                <a:gd name="connsiteX0" fmla="*/ 0 w 889000"/>
                <a:gd name="connsiteY0" fmla="*/ 4330700 h 4330700"/>
                <a:gd name="connsiteX1" fmla="*/ 736600 w 889000"/>
                <a:gd name="connsiteY1" fmla="*/ 0 h 4330700"/>
                <a:gd name="connsiteX2" fmla="*/ 889000 w 889000"/>
                <a:gd name="connsiteY2" fmla="*/ 0 h 4330700"/>
                <a:gd name="connsiteX3" fmla="*/ 0 w 889000"/>
                <a:gd name="connsiteY3" fmla="*/ 4330700 h 4330700"/>
                <a:gd name="connsiteX0" fmla="*/ 0 w 865187"/>
                <a:gd name="connsiteY0" fmla="*/ 4330700 h 4330700"/>
                <a:gd name="connsiteX1" fmla="*/ 736600 w 865187"/>
                <a:gd name="connsiteY1" fmla="*/ 0 h 4330700"/>
                <a:gd name="connsiteX2" fmla="*/ 865187 w 865187"/>
                <a:gd name="connsiteY2" fmla="*/ 0 h 4330700"/>
                <a:gd name="connsiteX3" fmla="*/ 0 w 865187"/>
                <a:gd name="connsiteY3" fmla="*/ 4330700 h 4330700"/>
                <a:gd name="connsiteX0" fmla="*/ 0 w 864784"/>
                <a:gd name="connsiteY0" fmla="*/ 4336448 h 4336448"/>
                <a:gd name="connsiteX1" fmla="*/ 736600 w 864784"/>
                <a:gd name="connsiteY1" fmla="*/ 5748 h 4336448"/>
                <a:gd name="connsiteX2" fmla="*/ 864784 w 864784"/>
                <a:gd name="connsiteY2" fmla="*/ 0 h 4336448"/>
                <a:gd name="connsiteX3" fmla="*/ 0 w 864784"/>
                <a:gd name="connsiteY3" fmla="*/ 4336448 h 4336448"/>
                <a:gd name="connsiteX0" fmla="*/ 0 w 867063"/>
                <a:gd name="connsiteY0" fmla="*/ 4340381 h 4340381"/>
                <a:gd name="connsiteX1" fmla="*/ 736600 w 867063"/>
                <a:gd name="connsiteY1" fmla="*/ 9681 h 4340381"/>
                <a:gd name="connsiteX2" fmla="*/ 867063 w 867063"/>
                <a:gd name="connsiteY2" fmla="*/ 0 h 4340381"/>
                <a:gd name="connsiteX3" fmla="*/ 0 w 867063"/>
                <a:gd name="connsiteY3" fmla="*/ 4340381 h 4340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063" h="4340381">
                  <a:moveTo>
                    <a:pt x="0" y="4340381"/>
                  </a:moveTo>
                  <a:lnTo>
                    <a:pt x="736600" y="9681"/>
                  </a:lnTo>
                  <a:lnTo>
                    <a:pt x="867063" y="0"/>
                  </a:lnTo>
                  <a:lnTo>
                    <a:pt x="0" y="4340381"/>
                  </a:lnTo>
                  <a:close/>
                </a:path>
              </a:pathLst>
            </a:custGeom>
            <a:solidFill>
              <a:srgbClr val="064980"/>
            </a:solidFill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/>
              <a:endParaRPr lang="ko-KR" altLang="en-US" sz="1680" spc="-36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016605A4-0E7D-48DB-A3FE-E54BAD6AD566}"/>
                </a:ext>
              </a:extLst>
            </p:cNvPr>
            <p:cNvGrpSpPr/>
            <p:nvPr/>
          </p:nvGrpSpPr>
          <p:grpSpPr>
            <a:xfrm>
              <a:off x="9298850" y="982734"/>
              <a:ext cx="1797936" cy="1797936"/>
              <a:chOff x="3474389" y="1886598"/>
              <a:chExt cx="1569349" cy="1569349"/>
            </a:xfrm>
          </p:grpSpPr>
          <p:sp>
            <p:nvSpPr>
              <p:cNvPr id="100" name="타원 99">
                <a:extLst>
                  <a:ext uri="{FF2B5EF4-FFF2-40B4-BE49-F238E27FC236}">
                    <a16:creationId xmlns:a16="http://schemas.microsoft.com/office/drawing/2014/main" id="{F2874DF0-9C94-4F6D-9AB0-21869E87AADD}"/>
                  </a:ext>
                </a:extLst>
              </p:cNvPr>
              <p:cNvSpPr/>
              <p:nvPr/>
            </p:nvSpPr>
            <p:spPr bwMode="auto">
              <a:xfrm>
                <a:off x="3474389" y="1886598"/>
                <a:ext cx="1569349" cy="1569349"/>
              </a:xfrm>
              <a:prstGeom prst="ellipse">
                <a:avLst/>
              </a:prstGeom>
              <a:solidFill>
                <a:schemeClr val="bg1">
                  <a:alpha val="51000"/>
                </a:schemeClr>
              </a:solidFill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ctr"/>
                <a:endParaRPr lang="ko-KR" altLang="en-US" sz="1680" spc="-36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101" name="그룹 100">
                <a:extLst>
                  <a:ext uri="{FF2B5EF4-FFF2-40B4-BE49-F238E27FC236}">
                    <a16:creationId xmlns:a16="http://schemas.microsoft.com/office/drawing/2014/main" id="{EB2F4A0A-EB75-478D-BD3C-8B64ECD8F7B5}"/>
                  </a:ext>
                </a:extLst>
              </p:cNvPr>
              <p:cNvGrpSpPr/>
              <p:nvPr/>
            </p:nvGrpSpPr>
            <p:grpSpPr>
              <a:xfrm>
                <a:off x="3606113" y="2018324"/>
                <a:ext cx="1305902" cy="1305902"/>
                <a:chOff x="3606113" y="2126326"/>
                <a:chExt cx="1305902" cy="1305902"/>
              </a:xfrm>
            </p:grpSpPr>
            <p:sp>
              <p:nvSpPr>
                <p:cNvPr id="102" name="타원 101">
                  <a:extLst>
                    <a:ext uri="{FF2B5EF4-FFF2-40B4-BE49-F238E27FC236}">
                      <a16:creationId xmlns:a16="http://schemas.microsoft.com/office/drawing/2014/main" id="{5C7C05F2-C659-4753-9600-1892E688AAF6}"/>
                    </a:ext>
                  </a:extLst>
                </p:cNvPr>
                <p:cNvSpPr/>
                <p:nvPr/>
              </p:nvSpPr>
              <p:spPr bwMode="auto">
                <a:xfrm>
                  <a:off x="3613259" y="2133472"/>
                  <a:ext cx="1291612" cy="12916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0" tIns="0" rIns="0" bIns="0" rtlCol="0" anchor="t" anchorCtr="0">
                  <a:noAutofit/>
                </a:bodyPr>
                <a:lstStyle/>
                <a:p>
                  <a:pPr algn="ctr"/>
                  <a:endParaRPr lang="ko-KR" altLang="en-US" sz="1680" b="1" spc="-36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03" name="그룹 102">
                  <a:extLst>
                    <a:ext uri="{FF2B5EF4-FFF2-40B4-BE49-F238E27FC236}">
                      <a16:creationId xmlns:a16="http://schemas.microsoft.com/office/drawing/2014/main" id="{95836D9E-3EF1-468C-97AB-4ADF4FC78E61}"/>
                    </a:ext>
                  </a:extLst>
                </p:cNvPr>
                <p:cNvGrpSpPr/>
                <p:nvPr/>
              </p:nvGrpSpPr>
              <p:grpSpPr>
                <a:xfrm>
                  <a:off x="3606113" y="2126326"/>
                  <a:ext cx="1305902" cy="1305902"/>
                  <a:chOff x="3606113" y="2126326"/>
                  <a:chExt cx="1305902" cy="1305902"/>
                </a:xfrm>
              </p:grpSpPr>
              <p:sp>
                <p:nvSpPr>
                  <p:cNvPr id="104" name="타원 103">
                    <a:extLst>
                      <a:ext uri="{FF2B5EF4-FFF2-40B4-BE49-F238E27FC236}">
                        <a16:creationId xmlns:a16="http://schemas.microsoft.com/office/drawing/2014/main" id="{5101714B-5143-47FF-B48C-D8B7377DB55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06113" y="2126326"/>
                    <a:ext cx="1305902" cy="1305902"/>
                  </a:xfrm>
                  <a:prstGeom prst="ellipse">
                    <a:avLst/>
                  </a:prstGeom>
                  <a:ln w="19050" cap="rnd">
                    <a:gradFill flip="none" rotWithShape="1">
                      <a:gsLst>
                        <a:gs pos="85000">
                          <a:schemeClr val="bg1">
                            <a:alpha val="0"/>
                          </a:schemeClr>
                        </a:gs>
                        <a:gs pos="100000">
                          <a:srgbClr val="45515D"/>
                        </a:gs>
                      </a:gsLst>
                      <a:lin ang="5400000" scaled="1"/>
                      <a:tileRect/>
                    </a:gradFill>
                    <a:prstDash val="sysDot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ko-KR" altLang="en-US" sz="2280" dirty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타원 104">
                    <a:extLst>
                      <a:ext uri="{FF2B5EF4-FFF2-40B4-BE49-F238E27FC236}">
                        <a16:creationId xmlns:a16="http://schemas.microsoft.com/office/drawing/2014/main" id="{79CC823D-1E58-46A3-9A77-F8B5FC6823B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73217" y="2193429"/>
                    <a:ext cx="1171694" cy="1171694"/>
                  </a:xfrm>
                  <a:prstGeom prst="ellipse">
                    <a:avLst/>
                  </a:prstGeom>
                  <a:solidFill>
                    <a:schemeClr val="accent5">
                      <a:lumMod val="50000"/>
                    </a:schemeClr>
                  </a:solidFill>
                </p:spPr>
                <p:txBody>
                  <a:bodyPr wrap="square" lIns="0" tIns="0" rIns="0" bIns="0" rtlCol="0" anchor="ctr" anchorCtr="0">
                    <a:noAutofit/>
                  </a:bodyPr>
                  <a:lstStyle/>
                  <a:p>
                    <a:pPr algn="ctr"/>
                    <a:r>
                      <a:rPr lang="en-US" altLang="ko-KR" sz="2160" b="1" spc="-36" dirty="0">
                        <a:ln>
                          <a:solidFill>
                            <a:srgbClr val="4F81BD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rPr>
                      <a:t>Single View</a:t>
                    </a:r>
                    <a:endParaRPr lang="ko-KR" altLang="en-US" sz="2160" b="1" spc="-36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146" name="화살표: 오각형 145">
              <a:extLst>
                <a:ext uri="{FF2B5EF4-FFF2-40B4-BE49-F238E27FC236}">
                  <a16:creationId xmlns:a16="http://schemas.microsoft.com/office/drawing/2014/main" id="{4F0A4C72-6FAC-4267-9DAD-0B0A0967B112}"/>
                </a:ext>
              </a:extLst>
            </p:cNvPr>
            <p:cNvSpPr/>
            <p:nvPr/>
          </p:nvSpPr>
          <p:spPr>
            <a:xfrm>
              <a:off x="-23003" y="6082627"/>
              <a:ext cx="2955058" cy="775598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2160" b="1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BUILD</a:t>
              </a:r>
              <a:endParaRPr lang="ko-KR" altLang="en-US" sz="216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47" name="화살표: 오각형 146">
              <a:extLst>
                <a:ext uri="{FF2B5EF4-FFF2-40B4-BE49-F238E27FC236}">
                  <a16:creationId xmlns:a16="http://schemas.microsoft.com/office/drawing/2014/main" id="{089F6900-BE25-46A0-833F-1E660418096B}"/>
                </a:ext>
              </a:extLst>
            </p:cNvPr>
            <p:cNvSpPr/>
            <p:nvPr/>
          </p:nvSpPr>
          <p:spPr>
            <a:xfrm>
              <a:off x="2934735" y="6082627"/>
              <a:ext cx="2433806" cy="77559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2160" b="1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DESIGN</a:t>
              </a:r>
              <a:endParaRPr lang="ko-KR" altLang="en-US" sz="216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152" name="그림 151">
              <a:extLst>
                <a:ext uri="{FF2B5EF4-FFF2-40B4-BE49-F238E27FC236}">
                  <a16:creationId xmlns:a16="http://schemas.microsoft.com/office/drawing/2014/main" id="{5828CA45-AF72-40B6-89B9-C1D7561C9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8402" y="2001823"/>
              <a:ext cx="2112311" cy="2461978"/>
            </a:xfrm>
            <a:prstGeom prst="rect">
              <a:avLst/>
            </a:prstGeom>
          </p:spPr>
        </p:pic>
        <p:pic>
          <p:nvPicPr>
            <p:cNvPr id="154" name="_x382831536" descr="EMB00002684477f">
              <a:extLst>
                <a:ext uri="{FF2B5EF4-FFF2-40B4-BE49-F238E27FC236}">
                  <a16:creationId xmlns:a16="http://schemas.microsoft.com/office/drawing/2014/main" id="{D5F7ED19-155C-4EE4-8E3E-7356D7F0B1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522" y="3242120"/>
              <a:ext cx="1993240" cy="122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" name="화살표: 오각형 163">
              <a:extLst>
                <a:ext uri="{FF2B5EF4-FFF2-40B4-BE49-F238E27FC236}">
                  <a16:creationId xmlns:a16="http://schemas.microsoft.com/office/drawing/2014/main" id="{3DE70721-31FA-4CF9-8E88-806BA174E012}"/>
                </a:ext>
              </a:extLst>
            </p:cNvPr>
            <p:cNvSpPr/>
            <p:nvPr/>
          </p:nvSpPr>
          <p:spPr>
            <a:xfrm>
              <a:off x="5379274" y="6082627"/>
              <a:ext cx="2636044" cy="775598"/>
            </a:xfrm>
            <a:prstGeom prst="homePlate">
              <a:avLst/>
            </a:prstGeom>
            <a:solidFill>
              <a:srgbClr val="00206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2160" b="1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MAPPING</a:t>
              </a:r>
              <a:endParaRPr lang="ko-KR" altLang="en-US" sz="216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86481B27-5BEC-470F-9514-7B7C2C3C4C74}"/>
                </a:ext>
              </a:extLst>
            </p:cNvPr>
            <p:cNvSpPr txBox="1"/>
            <p:nvPr/>
          </p:nvSpPr>
          <p:spPr>
            <a:xfrm>
              <a:off x="2863865" y="4480660"/>
              <a:ext cx="235850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6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 </a:t>
              </a:r>
              <a:r>
                <a:rPr lang="ko-KR" altLang="en-US" sz="96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모델 배치</a:t>
              </a:r>
              <a:endParaRPr lang="en-US" altLang="ko-KR" sz="96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ko-KR" altLang="en-US" sz="72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도면 및 실사 기반의 </a:t>
              </a:r>
              <a:r>
                <a:rPr lang="en-US" altLang="ko-KR" sz="72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 </a:t>
              </a:r>
              <a:r>
                <a:rPr lang="ko-KR" altLang="en-US" sz="72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모델 제작</a:t>
              </a:r>
              <a:endParaRPr lang="en-US" altLang="ko-KR" sz="72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endParaRPr lang="en-US" altLang="ko-KR" sz="36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ko-KR" altLang="en-US" sz="96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구역 설정</a:t>
              </a:r>
              <a:endParaRPr lang="en-US" altLang="ko-KR" sz="96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ko-KR" altLang="en-US" sz="72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관제 영역 및 작업 영역 등 공간 관리용 구역 설정</a:t>
              </a:r>
              <a:endParaRPr lang="en-US" altLang="ko-KR" sz="72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endParaRPr lang="en-US" altLang="ko-KR" sz="36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en-US" altLang="ko-KR" sz="96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GIS</a:t>
              </a:r>
              <a:r>
                <a:rPr lang="ko-KR" altLang="en-US" sz="96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정보 설정</a:t>
              </a:r>
              <a:endParaRPr lang="en-US" altLang="ko-KR" sz="96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ko-KR" altLang="en-US" sz="72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72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위치 정보 표현을 위한 </a:t>
              </a:r>
              <a:r>
                <a:rPr lang="en-US" altLang="ko-KR" sz="72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GIS</a:t>
              </a:r>
              <a:r>
                <a:rPr lang="ko-KR" altLang="en-US" sz="72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정보 설정</a:t>
              </a:r>
              <a:endParaRPr lang="en-US" altLang="ko-KR" sz="72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endParaRPr lang="en-US" altLang="ko-KR" sz="36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ko-KR" altLang="en-US" sz="96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장비 및 카메라 설정</a:t>
              </a:r>
              <a:endParaRPr lang="en-US" altLang="ko-KR" sz="72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ko-KR" altLang="en-US" sz="72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장비들의 위치 및 상태 표출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EA6FC949-DEB3-40FD-B16F-7710A7280889}"/>
                </a:ext>
              </a:extLst>
            </p:cNvPr>
            <p:cNvSpPr txBox="1"/>
            <p:nvPr/>
          </p:nvSpPr>
          <p:spPr>
            <a:xfrm>
              <a:off x="376103" y="4476625"/>
              <a:ext cx="2116289" cy="1126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 </a:t>
              </a:r>
              <a:r>
                <a:rPr lang="ko-KR" altLang="en-US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모델 제작</a:t>
              </a:r>
              <a:endParaRPr lang="en-US" altLang="ko-KR" sz="108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ko-KR" altLang="en-US" sz="60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84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도면 및 실사 기반의 </a:t>
              </a:r>
              <a:r>
                <a:rPr lang="en-US" altLang="ko-KR" sz="84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 </a:t>
              </a:r>
              <a:r>
                <a:rPr lang="ko-KR" altLang="en-US" sz="84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모델 제작</a:t>
              </a:r>
              <a:endParaRPr lang="en-US" altLang="ko-KR" sz="1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lvl="0"/>
              <a:endParaRPr lang="en-US" altLang="ko-KR" sz="48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lvl="0"/>
              <a:r>
                <a:rPr lang="ko-KR" altLang="en-US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표준화된 모델링</a:t>
              </a:r>
              <a:endParaRPr lang="en-US" altLang="ko-KR" sz="108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lvl="0"/>
              <a:r>
                <a:rPr lang="ko-KR" altLang="en-US" sz="60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84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표준화된 프로그램을 통한 객체 제작</a:t>
              </a:r>
              <a:endParaRPr lang="en-US" altLang="ko-KR" sz="84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lvl="0"/>
              <a:endParaRPr lang="en-US" altLang="ko-KR" sz="48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lvl="0"/>
              <a:r>
                <a:rPr lang="ko-KR" altLang="en-US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풍부한 </a:t>
              </a:r>
              <a:r>
                <a:rPr lang="en-US" altLang="ko-KR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 </a:t>
              </a:r>
              <a:r>
                <a:rPr lang="ko-KR" altLang="en-US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라이브러리</a:t>
              </a:r>
              <a:endParaRPr lang="en-US" altLang="ko-KR" sz="108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lvl="0"/>
              <a:r>
                <a:rPr lang="ko-KR" altLang="en-US" sz="84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각 산업에 맞는 다양한 객체</a:t>
              </a:r>
              <a:endParaRPr lang="en-US" altLang="ko-KR" sz="12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3A7BBE4C-9DE3-4949-97D4-2BB6DCC39967}"/>
                </a:ext>
              </a:extLst>
            </p:cNvPr>
            <p:cNvSpPr txBox="1"/>
            <p:nvPr/>
          </p:nvSpPr>
          <p:spPr>
            <a:xfrm>
              <a:off x="5324961" y="4471458"/>
              <a:ext cx="232679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6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 </a:t>
              </a:r>
              <a:r>
                <a:rPr lang="ko-KR" altLang="en-US" sz="96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모델링 표출</a:t>
              </a:r>
              <a:endParaRPr lang="en-US" altLang="ko-KR" sz="72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endParaRPr lang="en-US" altLang="ko-KR" sz="36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ko-KR" altLang="en-US" sz="96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실시간 장비 관리</a:t>
              </a:r>
              <a:endParaRPr lang="en-US" altLang="ko-KR" sz="96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en-US" altLang="ko-KR" sz="72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RFID/Beacon/PLC </a:t>
              </a:r>
              <a:r>
                <a:rPr lang="ko-KR" altLang="en-US" sz="72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등을 이용한 장비 위치 관리</a:t>
              </a:r>
              <a:endParaRPr lang="en-US" altLang="ko-KR" sz="72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endParaRPr lang="en-US" altLang="ko-KR" sz="36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ko-KR" altLang="en-US" sz="96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실시간 장비 상태 확인</a:t>
              </a:r>
              <a:endParaRPr lang="en-US" altLang="ko-KR" sz="96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en-US" altLang="ko-KR" sz="72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PLC</a:t>
              </a:r>
              <a:r>
                <a:rPr lang="ko-KR" altLang="en-US" sz="72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데이터를 이용한 실시간 장비 상태 확인</a:t>
              </a:r>
              <a:endParaRPr lang="en-US" altLang="ko-KR" sz="72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endParaRPr lang="en-US" altLang="ko-KR" sz="36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ko-KR" altLang="en-US" sz="96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이벤트 발생시 알람 기능</a:t>
              </a:r>
              <a:endParaRPr lang="en-US" altLang="ko-KR" sz="96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ko-KR" altLang="en-US" sz="72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안전사고</a:t>
              </a:r>
              <a:r>
                <a:rPr lang="en-US" altLang="ko-KR" sz="72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72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고장 등 </a:t>
              </a:r>
              <a:r>
                <a:rPr lang="en-US" altLang="ko-KR" sz="72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PLC</a:t>
              </a:r>
              <a:r>
                <a:rPr lang="ko-KR" altLang="en-US" sz="72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및 센서 데이터를 이용한 이벤트 알람 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E2784867-AB50-497D-98D0-760154CCEC34}"/>
                </a:ext>
              </a:extLst>
            </p:cNvPr>
            <p:cNvSpPr txBox="1"/>
            <p:nvPr/>
          </p:nvSpPr>
          <p:spPr>
            <a:xfrm>
              <a:off x="8075042" y="5436767"/>
              <a:ext cx="20318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1400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ko-KR" altLang="en-US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직관적인 </a:t>
              </a:r>
              <a:r>
                <a:rPr lang="en-US" altLang="ko-KR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</a:t>
              </a:r>
              <a:r>
                <a:rPr lang="ko-KR" altLang="en-US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기반 통합 시각화</a:t>
              </a:r>
              <a:endParaRPr lang="en-US" altLang="ko-KR" sz="108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ko-KR" altLang="en-US" sz="84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실시간 업무 효율 분석</a:t>
              </a:r>
              <a:endParaRPr lang="en-US" altLang="ko-KR" sz="84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endParaRPr lang="en-US" altLang="ko-KR" sz="48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endParaRPr lang="en-US" altLang="ko-KR" sz="108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ko-KR" altLang="en-US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업무효율</a:t>
              </a:r>
              <a:r>
                <a:rPr lang="en-US" altLang="ko-KR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분석</a:t>
              </a:r>
              <a:endParaRPr lang="en-US" altLang="ko-KR" sz="108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ko-KR" altLang="en-US" sz="84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실시간 업무 효율 분석</a:t>
              </a:r>
              <a:endParaRPr lang="en-US" altLang="ko-KR" sz="84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85" name="직사각형 184">
              <a:extLst>
                <a:ext uri="{FF2B5EF4-FFF2-40B4-BE49-F238E27FC236}">
                  <a16:creationId xmlns:a16="http://schemas.microsoft.com/office/drawing/2014/main" id="{96450C37-1B39-4D1F-9CE2-55797611E64D}"/>
                </a:ext>
              </a:extLst>
            </p:cNvPr>
            <p:cNvSpPr/>
            <p:nvPr/>
          </p:nvSpPr>
          <p:spPr>
            <a:xfrm>
              <a:off x="10093348" y="5433561"/>
              <a:ext cx="2044892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실시간 </a:t>
              </a:r>
              <a:r>
                <a:rPr lang="en-US" altLang="ko-KR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SOP </a:t>
              </a:r>
              <a:r>
                <a:rPr lang="ko-KR" altLang="en-US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관리</a:t>
              </a:r>
              <a:endParaRPr lang="en-US" altLang="ko-KR" sz="108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ko-KR" altLang="en-US" sz="84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비상상황 발생시 실시간 </a:t>
              </a:r>
              <a:r>
                <a:rPr lang="en-US" altLang="ko-KR" sz="84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SOP </a:t>
              </a:r>
              <a:r>
                <a:rPr lang="ko-KR" altLang="en-US" sz="84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관리</a:t>
              </a:r>
              <a:endParaRPr lang="en-US" altLang="ko-KR" sz="48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endParaRPr lang="en-US" altLang="ko-KR" sz="108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ko-KR" altLang="en-US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장비 및 </a:t>
              </a:r>
              <a:r>
                <a:rPr lang="en-US" altLang="ko-KR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CCTV </a:t>
              </a:r>
              <a:r>
                <a:rPr lang="ko-KR" altLang="en-US" sz="108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관리</a:t>
              </a:r>
              <a:endParaRPr lang="en-US" altLang="ko-KR" sz="108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ko-KR" altLang="en-US" sz="84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장비 및 </a:t>
              </a:r>
              <a:r>
                <a:rPr lang="en-US" altLang="ko-KR" sz="84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CCTV</a:t>
              </a:r>
              <a:r>
                <a:rPr lang="ko-KR" altLang="en-US" sz="84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의 데이터를 실시간으로 취합하여 장비의 상태를 제어하고 관리</a:t>
              </a:r>
              <a:endParaRPr lang="ko-KR" altLang="en-US" sz="192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86" name="직사각형 185">
              <a:extLst>
                <a:ext uri="{FF2B5EF4-FFF2-40B4-BE49-F238E27FC236}">
                  <a16:creationId xmlns:a16="http://schemas.microsoft.com/office/drawing/2014/main" id="{E456CDC9-D6F0-4700-B3C3-D012C639D684}"/>
                </a:ext>
              </a:extLst>
            </p:cNvPr>
            <p:cNvSpPr/>
            <p:nvPr/>
          </p:nvSpPr>
          <p:spPr>
            <a:xfrm>
              <a:off x="534894" y="1308701"/>
              <a:ext cx="1624163" cy="3877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92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 </a:t>
              </a:r>
              <a:r>
                <a:rPr lang="ko-KR" altLang="en-US" sz="192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모델 제작</a:t>
              </a:r>
              <a:endParaRPr lang="ko-KR" altLang="en-US" sz="192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87" name="직사각형 186">
              <a:extLst>
                <a:ext uri="{FF2B5EF4-FFF2-40B4-BE49-F238E27FC236}">
                  <a16:creationId xmlns:a16="http://schemas.microsoft.com/office/drawing/2014/main" id="{7727C5EC-664B-478B-9139-AFF7A13C94E8}"/>
                </a:ext>
              </a:extLst>
            </p:cNvPr>
            <p:cNvSpPr/>
            <p:nvPr/>
          </p:nvSpPr>
          <p:spPr>
            <a:xfrm>
              <a:off x="3114131" y="1186950"/>
              <a:ext cx="1566454" cy="6832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92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구역 설정 및 </a:t>
              </a:r>
              <a:endParaRPr lang="en-US" altLang="ko-KR" sz="192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en-US" altLang="ko-KR" sz="192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GIS</a:t>
              </a:r>
              <a:r>
                <a:rPr lang="ko-KR" altLang="en-US" sz="192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정보 입력</a:t>
              </a:r>
              <a:endParaRPr lang="ko-KR" altLang="en-US" sz="192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88" name="직사각형 187">
              <a:extLst>
                <a:ext uri="{FF2B5EF4-FFF2-40B4-BE49-F238E27FC236}">
                  <a16:creationId xmlns:a16="http://schemas.microsoft.com/office/drawing/2014/main" id="{62B14C73-9297-4E79-A724-7FA0794A6EA8}"/>
                </a:ext>
              </a:extLst>
            </p:cNvPr>
            <p:cNvSpPr/>
            <p:nvPr/>
          </p:nvSpPr>
          <p:spPr>
            <a:xfrm>
              <a:off x="5723916" y="1179971"/>
              <a:ext cx="1776447" cy="6832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92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데이터 취합 및 </a:t>
              </a:r>
              <a:endParaRPr lang="en-US" altLang="ko-KR" sz="192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algn="ctr"/>
              <a:r>
                <a:rPr lang="en-US" altLang="ko-KR" sz="192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</a:t>
              </a:r>
              <a:r>
                <a:rPr lang="ko-KR" altLang="en-US" sz="192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모델 매핑</a:t>
              </a:r>
              <a:endParaRPr lang="ko-KR" altLang="en-US" sz="192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376102" y="2001126"/>
              <a:ext cx="2116291" cy="2462675"/>
              <a:chOff x="376102" y="2045750"/>
              <a:chExt cx="2116291" cy="2462675"/>
            </a:xfrm>
          </p:grpSpPr>
          <p:pic>
            <p:nvPicPr>
              <p:cNvPr id="5" name="그림 4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6103" y="2050359"/>
                <a:ext cx="1063990" cy="1236385"/>
              </a:xfrm>
              <a:prstGeom prst="rect">
                <a:avLst/>
              </a:prstGeom>
            </p:spPr>
          </p:pic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5989" y="2045750"/>
                <a:ext cx="1046403" cy="1240993"/>
              </a:xfrm>
              <a:prstGeom prst="rect">
                <a:avLst/>
              </a:prstGeom>
            </p:spPr>
          </p:pic>
          <p:pic>
            <p:nvPicPr>
              <p:cNvPr id="8" name="그림 7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6102" y="3291353"/>
                <a:ext cx="1069887" cy="1217072"/>
              </a:xfrm>
              <a:prstGeom prst="rect">
                <a:avLst/>
              </a:prstGeom>
            </p:spPr>
          </p:pic>
          <p:pic>
            <p:nvPicPr>
              <p:cNvPr id="9" name="그림 8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7465" y="3286744"/>
                <a:ext cx="1044928" cy="1221680"/>
              </a:xfrm>
              <a:prstGeom prst="rect">
                <a:avLst/>
              </a:prstGeom>
            </p:spPr>
          </p:pic>
        </p:grpSp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8400" y="2001126"/>
              <a:ext cx="1563587" cy="1240993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47536" y="2001126"/>
              <a:ext cx="1064746" cy="1224562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8400" y="3225688"/>
              <a:ext cx="1563588" cy="1245422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46381" y="3222088"/>
              <a:ext cx="1074330" cy="1249022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224" y="2065647"/>
              <a:ext cx="2025929" cy="908640"/>
            </a:xfrm>
            <a:prstGeom prst="rect">
              <a:avLst/>
            </a:prstGeom>
          </p:spPr>
        </p:pic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F3ADF873-A70D-4ED3-B060-796796880183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80" name="자유형 28">
              <a:extLst>
                <a:ext uri="{FF2B5EF4-FFF2-40B4-BE49-F238E27FC236}">
                  <a16:creationId xmlns:a16="http://schemas.microsoft.com/office/drawing/2014/main" id="{435D432A-0CE6-49B6-BCCA-76EC08FFF680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E5EE342B-F606-4FEE-B294-5069C1223511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2" name="평행 사변형 81">
              <a:extLst>
                <a:ext uri="{FF2B5EF4-FFF2-40B4-BE49-F238E27FC236}">
                  <a16:creationId xmlns:a16="http://schemas.microsoft.com/office/drawing/2014/main" id="{FFEF5301-F81E-46D7-8B43-FB9F1D881743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3" name="평행 사변형 82">
              <a:extLst>
                <a:ext uri="{FF2B5EF4-FFF2-40B4-BE49-F238E27FC236}">
                  <a16:creationId xmlns:a16="http://schemas.microsoft.com/office/drawing/2014/main" id="{C5074EFA-25A1-4788-B4C3-FD4615F33822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250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AA74506-51B1-4E52-B48C-CDF383F18C83}"/>
              </a:ext>
            </a:extLst>
          </p:cNvPr>
          <p:cNvSpPr txBox="1"/>
          <p:nvPr/>
        </p:nvSpPr>
        <p:spPr>
          <a:xfrm>
            <a:off x="104775" y="107062"/>
            <a:ext cx="11435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향후 목표 시스템 </a:t>
            </a:r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- </a:t>
            </a:r>
            <a:r>
              <a:rPr lang="en-US" altLang="ko-KR" sz="320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AI </a:t>
            </a:r>
            <a:r>
              <a:rPr lang="ko-KR" altLang="en-US" sz="320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기반 자율관제 시스템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363CA654-B7D1-4FB3-9331-21A724D36C74}"/>
              </a:ext>
            </a:extLst>
          </p:cNvPr>
          <p:cNvGrpSpPr/>
          <p:nvPr/>
        </p:nvGrpSpPr>
        <p:grpSpPr>
          <a:xfrm>
            <a:off x="152972" y="791865"/>
            <a:ext cx="11775676" cy="5969097"/>
            <a:chOff x="165642" y="888903"/>
            <a:chExt cx="11775676" cy="5969097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7DDDFCF9-33D7-49FB-95E6-9EABCB335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6516" y="888903"/>
              <a:ext cx="5784802" cy="2848662"/>
            </a:xfrm>
            <a:prstGeom prst="rect">
              <a:avLst/>
            </a:prstGeom>
          </p:spPr>
        </p:pic>
        <p:pic>
          <p:nvPicPr>
            <p:cNvPr id="17" name="그림 16" descr="테이블, 건물, 실내, 남자이(가) 표시된 사진&#10;&#10;자동 생성된 설명">
              <a:extLst>
                <a:ext uri="{FF2B5EF4-FFF2-40B4-BE49-F238E27FC236}">
                  <a16:creationId xmlns:a16="http://schemas.microsoft.com/office/drawing/2014/main" id="{CFBABBB5-4901-4D94-B965-943CBDC1A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642" y="894509"/>
              <a:ext cx="5893783" cy="2845557"/>
            </a:xfrm>
            <a:prstGeom prst="rect">
              <a:avLst/>
            </a:prstGeom>
          </p:spPr>
        </p:pic>
        <p:pic>
          <p:nvPicPr>
            <p:cNvPr id="1026" name="Picture 2" descr="ê´ë ¨ ì´ë¯¸ì§">
              <a:extLst>
                <a:ext uri="{FF2B5EF4-FFF2-40B4-BE49-F238E27FC236}">
                  <a16:creationId xmlns:a16="http://schemas.microsoft.com/office/drawing/2014/main" id="{21805B63-CF90-41E5-AA2B-0F4053BC5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904" y="3836012"/>
              <a:ext cx="5781414" cy="3021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ron man Autonomous managementì ëí ì´ë¯¸ì§ ê²ìê²°ê³¼">
              <a:extLst>
                <a:ext uri="{FF2B5EF4-FFF2-40B4-BE49-F238E27FC236}">
                  <a16:creationId xmlns:a16="http://schemas.microsoft.com/office/drawing/2014/main" id="{220A3CCB-0746-472F-BEFF-28C35274B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642" y="3836012"/>
              <a:ext cx="5893783" cy="3021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F0B2D7C-7456-4A3D-871E-74F563CB3CC1}"/>
                </a:ext>
              </a:extLst>
            </p:cNvPr>
            <p:cNvSpPr/>
            <p:nvPr/>
          </p:nvSpPr>
          <p:spPr>
            <a:xfrm>
              <a:off x="2351584" y="3437965"/>
              <a:ext cx="1335622" cy="248466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76200" contourW="44450">
                <a:bevelT w="0"/>
                <a:contourClr>
                  <a:schemeClr val="bg1"/>
                </a:contourClr>
              </a:sp3d>
            </a:bodyPr>
            <a:lstStyle/>
            <a:p>
              <a:pPr>
                <a:lnSpc>
                  <a:spcPct val="110000"/>
                </a:lnSpc>
                <a:buClr>
                  <a:srgbClr val="F06325"/>
                </a:buClr>
                <a:buSzPct val="80000"/>
              </a:pPr>
              <a:r>
                <a:rPr lang="en-US" altLang="ko-KR" sz="10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Source : IRON MAN</a:t>
              </a:r>
              <a:endParaRPr lang="ko-KR" altLang="en-US" sz="1000" i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7F06CB7F-35B8-4016-8364-7411F0A5C2C9}"/>
                </a:ext>
              </a:extLst>
            </p:cNvPr>
            <p:cNvSpPr/>
            <p:nvPr/>
          </p:nvSpPr>
          <p:spPr>
            <a:xfrm>
              <a:off x="7921730" y="3437965"/>
              <a:ext cx="3324949" cy="250068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76200" contourW="44450">
                <a:bevelT w="0"/>
                <a:contourClr>
                  <a:schemeClr val="bg1"/>
                </a:contourClr>
              </a:sp3d>
            </a:bodyPr>
            <a:lstStyle/>
            <a:p>
              <a:pPr>
                <a:lnSpc>
                  <a:spcPct val="110000"/>
                </a:lnSpc>
                <a:buClr>
                  <a:srgbClr val="F06325"/>
                </a:buClr>
                <a:buSzPct val="80000"/>
              </a:pPr>
              <a:r>
                <a:rPr lang="en-US" altLang="ko-KR" sz="10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Source : </a:t>
              </a:r>
              <a:r>
                <a:rPr lang="en-US" altLang="ko-KR" sz="1000" i="1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Rolls Royce Autonomous Ship Management </a:t>
              </a:r>
              <a:endParaRPr lang="ko-KR" altLang="en-US" sz="1000" i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6B7562B-8A96-4C2A-B08C-4ACF55DBBB04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20" name="자유형 28">
              <a:extLst>
                <a:ext uri="{FF2B5EF4-FFF2-40B4-BE49-F238E27FC236}">
                  <a16:creationId xmlns:a16="http://schemas.microsoft.com/office/drawing/2014/main" id="{F4764F3F-C1E2-46F9-BB2E-AEAC7522D451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C3A0790C-4B93-497E-A0A5-43F76EA132CD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2" name="평행 사변형 21">
              <a:extLst>
                <a:ext uri="{FF2B5EF4-FFF2-40B4-BE49-F238E27FC236}">
                  <a16:creationId xmlns:a16="http://schemas.microsoft.com/office/drawing/2014/main" id="{581CEB7F-9495-4E4C-99BB-94B5944E61AC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3" name="평행 사변형 22">
              <a:extLst>
                <a:ext uri="{FF2B5EF4-FFF2-40B4-BE49-F238E27FC236}">
                  <a16:creationId xmlns:a16="http://schemas.microsoft.com/office/drawing/2014/main" id="{0197C392-9024-4F68-B7B0-3EC05C73F14C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8" name="타원 27"/>
          <p:cNvSpPr/>
          <p:nvPr/>
        </p:nvSpPr>
        <p:spPr>
          <a:xfrm>
            <a:off x="5362551" y="2957444"/>
            <a:ext cx="1462112" cy="1462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9" name="그림 28" descr="Qué es digital twin? La clave de la industria 4.0 que debes conocer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3871" y="3028764"/>
            <a:ext cx="1319472" cy="1319472"/>
          </a:xfrm>
          <a:custGeom>
            <a:avLst/>
            <a:gdLst>
              <a:gd name="connsiteX0" fmla="*/ 605015 w 1210030"/>
              <a:gd name="connsiteY0" fmla="*/ 0 h 1210030"/>
              <a:gd name="connsiteX1" fmla="*/ 1210030 w 1210030"/>
              <a:gd name="connsiteY1" fmla="*/ 605015 h 1210030"/>
              <a:gd name="connsiteX2" fmla="*/ 605015 w 1210030"/>
              <a:gd name="connsiteY2" fmla="*/ 1210030 h 1210030"/>
              <a:gd name="connsiteX3" fmla="*/ 0 w 1210030"/>
              <a:gd name="connsiteY3" fmla="*/ 605015 h 1210030"/>
              <a:gd name="connsiteX4" fmla="*/ 605015 w 1210030"/>
              <a:gd name="connsiteY4" fmla="*/ 0 h 121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0030" h="1210030">
                <a:moveTo>
                  <a:pt x="605015" y="0"/>
                </a:moveTo>
                <a:cubicBezTo>
                  <a:pt x="939156" y="0"/>
                  <a:pt x="1210030" y="270874"/>
                  <a:pt x="1210030" y="605015"/>
                </a:cubicBezTo>
                <a:cubicBezTo>
                  <a:pt x="1210030" y="939156"/>
                  <a:pt x="939156" y="1210030"/>
                  <a:pt x="605015" y="1210030"/>
                </a:cubicBezTo>
                <a:cubicBezTo>
                  <a:pt x="270874" y="1210030"/>
                  <a:pt x="0" y="939156"/>
                  <a:pt x="0" y="605015"/>
                </a:cubicBezTo>
                <a:cubicBezTo>
                  <a:pt x="0" y="270874"/>
                  <a:pt x="270874" y="0"/>
                  <a:pt x="60501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D5058B-C05A-4208-9A9A-BB4A114BE14F}"/>
              </a:ext>
            </a:extLst>
          </p:cNvPr>
          <p:cNvSpPr txBox="1"/>
          <p:nvPr/>
        </p:nvSpPr>
        <p:spPr>
          <a:xfrm>
            <a:off x="5375920" y="3568620"/>
            <a:ext cx="1433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solidFill>
                  <a:srgbClr val="FFFF00"/>
                </a:solidFill>
                <a:effectLst>
                  <a:outerShdw blurRad="12700" dist="50800" dir="5400000" sx="101000" sy="101000" algn="t" rotWithShape="0">
                    <a:prstClr val="black">
                      <a:alpha val="78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Artificial Intelligence</a:t>
            </a:r>
            <a:endParaRPr lang="ko-KR" altLang="en-US" sz="1000" b="1" dirty="0">
              <a:solidFill>
                <a:srgbClr val="FFFF00"/>
              </a:solidFill>
              <a:effectLst>
                <a:outerShdw blurRad="12700" dist="50800" dir="5400000" sx="101000" sy="101000" algn="t" rotWithShape="0">
                  <a:prstClr val="black">
                    <a:alpha val="78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733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AC163F9-A59F-469F-8446-012862E11852}"/>
              </a:ext>
            </a:extLst>
          </p:cNvPr>
          <p:cNvSpPr txBox="1"/>
          <p:nvPr/>
        </p:nvSpPr>
        <p:spPr>
          <a:xfrm>
            <a:off x="3313819" y="3573016"/>
            <a:ext cx="2630980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ko-KR" altLang="en-US" sz="1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다양한</a:t>
            </a:r>
            <a:r>
              <a:rPr lang="en-US" altLang="ko-KR" sz="1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use-case</a:t>
            </a:r>
            <a:r>
              <a:rPr lang="ko-KR" altLang="en-US" sz="1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를 통해 시장성 점검</a:t>
            </a:r>
          </a:p>
          <a:p>
            <a:pPr marL="342900" indent="-161925">
              <a:buFont typeface="Wingdings" panose="05000000000000000000" pitchFamily="2" charset="2"/>
              <a:buChar char="Ø"/>
            </a:pP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Warehouse</a:t>
            </a:r>
          </a:p>
          <a:p>
            <a:pPr marL="342900" indent="-161925">
              <a:buFont typeface="Wingdings" panose="05000000000000000000" pitchFamily="2" charset="2"/>
              <a:buChar char="Ø"/>
            </a:pP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Building</a:t>
            </a:r>
          </a:p>
          <a:p>
            <a:pPr marL="342900" indent="-161925">
              <a:buFont typeface="Wingdings" panose="05000000000000000000" pitchFamily="2" charset="2"/>
              <a:buChar char="Ø"/>
            </a:pP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Metro</a:t>
            </a:r>
          </a:p>
          <a:p>
            <a:endParaRPr lang="ko-KR" altLang="en-US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ko-KR" altLang="en-US" sz="1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스마트시티가 </a:t>
            </a:r>
            <a:r>
              <a:rPr lang="en-US" altLang="ko-KR" sz="1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DT</a:t>
            </a:r>
            <a:r>
              <a:rPr lang="ko-KR" altLang="en-US" sz="1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을 선도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ko-KR" sz="1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VR/AR </a:t>
            </a:r>
            <a:r>
              <a:rPr lang="ko-KR" altLang="en-US" sz="1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분야 접목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B8E945-9849-4065-870A-1E488E62FF5A}"/>
              </a:ext>
            </a:extLst>
          </p:cNvPr>
          <p:cNvSpPr txBox="1"/>
          <p:nvPr/>
        </p:nvSpPr>
        <p:spPr>
          <a:xfrm>
            <a:off x="359639" y="3573016"/>
            <a:ext cx="260989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ko-KR" sz="1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3D </a:t>
            </a:r>
            <a:r>
              <a:rPr lang="ko-KR" altLang="en-US" sz="1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관제의 수요와 효과를 확인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ko-KR" altLang="en-US" sz="1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시장침체기와 회사 성장 </a:t>
            </a:r>
            <a:r>
              <a:rPr lang="ko-KR" altLang="en-US" sz="1800" dirty="0" err="1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싸이클을</a:t>
            </a:r>
            <a:r>
              <a:rPr lang="ko-KR" altLang="en-US" sz="1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같이함</a:t>
            </a:r>
          </a:p>
          <a:p>
            <a:endParaRPr lang="ko-KR" altLang="en-US" sz="18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ko-KR" altLang="en-US" sz="1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스마트항만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(Virtual Terminal)</a:t>
            </a:r>
            <a:endParaRPr lang="en-US" altLang="ko-KR" sz="18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42900" indent="-161925">
              <a:buFont typeface="Wingdings" panose="05000000000000000000" pitchFamily="2" charset="2"/>
              <a:buChar char="Ø"/>
            </a:pP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Container Terminal Operator</a:t>
            </a:r>
          </a:p>
          <a:p>
            <a:pPr marL="342900" indent="-161925">
              <a:buFont typeface="Wingdings" panose="05000000000000000000" pitchFamily="2" charset="2"/>
              <a:buChar char="Ø"/>
            </a:pP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Mixed Port Operator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A74506-51B1-4E52-B48C-CDF383F18C83}"/>
              </a:ext>
            </a:extLst>
          </p:cNvPr>
          <p:cNvSpPr txBox="1"/>
          <p:nvPr/>
        </p:nvSpPr>
        <p:spPr>
          <a:xfrm>
            <a:off x="481683" y="64791"/>
            <a:ext cx="8026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Roadmap </a:t>
            </a:r>
            <a:endParaRPr lang="ko-KR" altLang="en-US" sz="3200" b="1" dirty="0">
              <a:solidFill>
                <a:srgbClr val="00206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6B177CE4-C3F7-408E-9A68-820F969EC2FD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24" name="자유형 28">
              <a:extLst>
                <a:ext uri="{FF2B5EF4-FFF2-40B4-BE49-F238E27FC236}">
                  <a16:creationId xmlns:a16="http://schemas.microsoft.com/office/drawing/2014/main" id="{0BF6F274-D1AD-4BF8-A845-1254B4432667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6B85015E-8B33-4137-9374-FCC8FB183F96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6" name="평행 사변형 25">
              <a:extLst>
                <a:ext uri="{FF2B5EF4-FFF2-40B4-BE49-F238E27FC236}">
                  <a16:creationId xmlns:a16="http://schemas.microsoft.com/office/drawing/2014/main" id="{A33E9461-AC6A-46FF-A48E-941D7F25CECF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7" name="평행 사변형 26">
              <a:extLst>
                <a:ext uri="{FF2B5EF4-FFF2-40B4-BE49-F238E27FC236}">
                  <a16:creationId xmlns:a16="http://schemas.microsoft.com/office/drawing/2014/main" id="{CAD6CC41-CC6A-4D67-8085-A7FFE8E37EC5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3" name="직사각형 2">
            <a:extLst>
              <a:ext uri="{FF2B5EF4-FFF2-40B4-BE49-F238E27FC236}">
                <a16:creationId xmlns:a16="http://schemas.microsoft.com/office/drawing/2014/main" id="{6BCF935A-D785-4D05-926A-C051105790E1}"/>
              </a:ext>
            </a:extLst>
          </p:cNvPr>
          <p:cNvSpPr/>
          <p:nvPr/>
        </p:nvSpPr>
        <p:spPr>
          <a:xfrm>
            <a:off x="338553" y="1162716"/>
            <a:ext cx="2630980" cy="20765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EF81755-2986-4D0A-84B1-E2D604DE3D94}"/>
              </a:ext>
            </a:extLst>
          </p:cNvPr>
          <p:cNvSpPr/>
          <p:nvPr/>
        </p:nvSpPr>
        <p:spPr>
          <a:xfrm>
            <a:off x="3313819" y="1162716"/>
            <a:ext cx="2630980" cy="20765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2EF260A-C919-444E-A0F4-2857102A322D}"/>
              </a:ext>
            </a:extLst>
          </p:cNvPr>
          <p:cNvSpPr/>
          <p:nvPr/>
        </p:nvSpPr>
        <p:spPr>
          <a:xfrm>
            <a:off x="6289085" y="1162716"/>
            <a:ext cx="2630980" cy="20765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0824F99-0E25-40EA-85F6-EF37F404F727}"/>
              </a:ext>
            </a:extLst>
          </p:cNvPr>
          <p:cNvSpPr/>
          <p:nvPr/>
        </p:nvSpPr>
        <p:spPr>
          <a:xfrm>
            <a:off x="9264352" y="1162716"/>
            <a:ext cx="2630980" cy="20765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9376B-D880-4F29-AD30-37544D0586AB}"/>
              </a:ext>
            </a:extLst>
          </p:cNvPr>
          <p:cNvSpPr txBox="1"/>
          <p:nvPr/>
        </p:nvSpPr>
        <p:spPr>
          <a:xfrm>
            <a:off x="359640" y="1260302"/>
            <a:ext cx="838691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01</a:t>
            </a:r>
            <a:endParaRPr lang="ko-KR" altLang="en-US" sz="4400" b="1" dirty="0">
              <a:solidFill>
                <a:schemeClr val="bg1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4B7600-0B83-40F4-BE72-C14A32C65EAA}"/>
              </a:ext>
            </a:extLst>
          </p:cNvPr>
          <p:cNvSpPr txBox="1"/>
          <p:nvPr/>
        </p:nvSpPr>
        <p:spPr>
          <a:xfrm>
            <a:off x="3313819" y="1260301"/>
            <a:ext cx="838691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02</a:t>
            </a:r>
            <a:endParaRPr lang="ko-KR" altLang="en-US" sz="4400" b="1" dirty="0">
              <a:solidFill>
                <a:schemeClr val="bg1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DC6777-6BB1-4D23-A220-CC86D06AA814}"/>
              </a:ext>
            </a:extLst>
          </p:cNvPr>
          <p:cNvSpPr txBox="1"/>
          <p:nvPr/>
        </p:nvSpPr>
        <p:spPr>
          <a:xfrm>
            <a:off x="6247203" y="1260300"/>
            <a:ext cx="838691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03</a:t>
            </a:r>
            <a:endParaRPr lang="ko-KR" altLang="en-US" sz="4400" b="1" dirty="0">
              <a:solidFill>
                <a:schemeClr val="bg1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B5C0FD-498B-4D9A-9BED-5512AB769A42}"/>
              </a:ext>
            </a:extLst>
          </p:cNvPr>
          <p:cNvSpPr txBox="1"/>
          <p:nvPr/>
        </p:nvSpPr>
        <p:spPr>
          <a:xfrm>
            <a:off x="9264351" y="1260299"/>
            <a:ext cx="838691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04</a:t>
            </a:r>
            <a:endParaRPr lang="ko-KR" altLang="en-US" sz="4400" b="1" dirty="0">
              <a:solidFill>
                <a:schemeClr val="bg1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80E582-10F9-4582-9E46-7A0CA94A8130}"/>
              </a:ext>
            </a:extLst>
          </p:cNvPr>
          <p:cNvSpPr txBox="1"/>
          <p:nvPr/>
        </p:nvSpPr>
        <p:spPr>
          <a:xfrm>
            <a:off x="1161890" y="1444964"/>
            <a:ext cx="1657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2011 ~ 2017</a:t>
            </a:r>
            <a:endParaRPr lang="ko-KR" altLang="en-US" sz="2000" b="1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044E9A-08F9-4F8D-B754-A3EB7DBF6436}"/>
              </a:ext>
            </a:extLst>
          </p:cNvPr>
          <p:cNvSpPr txBox="1"/>
          <p:nvPr/>
        </p:nvSpPr>
        <p:spPr>
          <a:xfrm>
            <a:off x="4133400" y="1444964"/>
            <a:ext cx="1657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2018 ~ 2019</a:t>
            </a:r>
            <a:endParaRPr lang="ko-KR" altLang="en-US" sz="2000" b="1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493DC5-C3A6-4FF0-B5D7-344FD04B1E9F}"/>
              </a:ext>
            </a:extLst>
          </p:cNvPr>
          <p:cNvSpPr txBox="1"/>
          <p:nvPr/>
        </p:nvSpPr>
        <p:spPr>
          <a:xfrm>
            <a:off x="7220940" y="1444964"/>
            <a:ext cx="1657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2020 ~ 2021</a:t>
            </a:r>
            <a:endParaRPr lang="ko-KR" altLang="en-US" sz="2000" b="1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53A2E6-2E16-484E-B391-8510BACD3812}"/>
              </a:ext>
            </a:extLst>
          </p:cNvPr>
          <p:cNvSpPr txBox="1"/>
          <p:nvPr/>
        </p:nvSpPr>
        <p:spPr>
          <a:xfrm>
            <a:off x="10105835" y="1444964"/>
            <a:ext cx="1657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2022 ~</a:t>
            </a:r>
            <a:endParaRPr lang="ko-KR" altLang="en-US" sz="2000" b="1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22A97D3-3A3B-4F0E-95AF-0093492B8537}"/>
              </a:ext>
            </a:extLst>
          </p:cNvPr>
          <p:cNvSpPr/>
          <p:nvPr/>
        </p:nvSpPr>
        <p:spPr>
          <a:xfrm>
            <a:off x="481683" y="2080502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ko-KR" sz="2400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항만</a:t>
            </a:r>
            <a:r>
              <a:rPr lang="en-US" altLang="ko-KR" sz="2400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3D </a:t>
            </a:r>
            <a:r>
              <a:rPr lang="ko-KR" altLang="ko-KR" sz="2400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관제</a:t>
            </a:r>
            <a:endParaRPr lang="ko-KR" altLang="en-US" sz="2400" dirty="0">
              <a:solidFill>
                <a:schemeClr val="bg1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BF2018A5-B101-4075-9A89-EBD42F778E5C}"/>
              </a:ext>
            </a:extLst>
          </p:cNvPr>
          <p:cNvSpPr/>
          <p:nvPr/>
        </p:nvSpPr>
        <p:spPr>
          <a:xfrm>
            <a:off x="3505142" y="2084177"/>
            <a:ext cx="2039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400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시장변화</a:t>
            </a:r>
            <a:r>
              <a:rPr lang="en-US" altLang="ko-KR" sz="2400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시도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77E1628F-C4A7-414A-B981-2D5712520C4B}"/>
              </a:ext>
            </a:extLst>
          </p:cNvPr>
          <p:cNvSpPr/>
          <p:nvPr/>
        </p:nvSpPr>
        <p:spPr>
          <a:xfrm>
            <a:off x="6492640" y="2080502"/>
            <a:ext cx="1819729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스마트시티</a:t>
            </a:r>
            <a:endParaRPr lang="en-US" altLang="ko-KR" dirty="0">
              <a:solidFill>
                <a:schemeClr val="bg1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lvl="0" latinLnBrk="1"/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풀패키지 개발</a:t>
            </a:r>
            <a:endParaRPr lang="ko-KR" altLang="en-US" sz="2400" dirty="0">
              <a:solidFill>
                <a:schemeClr val="bg1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F105A427-026C-44F0-AF2D-9A1D3F70E95A}"/>
              </a:ext>
            </a:extLst>
          </p:cNvPr>
          <p:cNvSpPr/>
          <p:nvPr/>
        </p:nvSpPr>
        <p:spPr>
          <a:xfrm>
            <a:off x="9399293" y="2088471"/>
            <a:ext cx="2492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Partner License model</a:t>
            </a:r>
          </a:p>
          <a:p>
            <a:r>
              <a:rPr lang="en-US" altLang="ko-KR" sz="1800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Market Place Platform</a:t>
            </a:r>
          </a:p>
          <a:p>
            <a:r>
              <a:rPr lang="en-US" altLang="ko-KR" sz="1800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Revenue Sharing</a:t>
            </a:r>
            <a:endParaRPr lang="ko-KR" altLang="en-US" sz="2000" dirty="0">
              <a:solidFill>
                <a:schemeClr val="bg1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F58545E-3015-4A67-9562-26E579CA11C6}"/>
              </a:ext>
            </a:extLst>
          </p:cNvPr>
          <p:cNvSpPr/>
          <p:nvPr/>
        </p:nvSpPr>
        <p:spPr>
          <a:xfrm>
            <a:off x="6247203" y="3573016"/>
            <a:ext cx="267286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ko-KR" altLang="en-US" sz="1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스마트시티 세부솔루션 개발</a:t>
            </a:r>
            <a:endParaRPr lang="ko-KR" altLang="en-US" sz="14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42900" indent="-161925">
              <a:buFont typeface="Wingdings" panose="05000000000000000000" pitchFamily="2" charset="2"/>
              <a:buChar char="Ø"/>
            </a:pP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DT 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기반의 공유창고</a:t>
            </a:r>
            <a:endParaRPr lang="en-US" altLang="ko-KR" sz="14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42900" indent="-161925">
              <a:buFont typeface="Wingdings" panose="05000000000000000000" pitchFamily="2" charset="2"/>
              <a:buChar char="Ø"/>
            </a:pP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DT 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기반의 </a:t>
            </a:r>
            <a:r>
              <a:rPr lang="ko-KR" altLang="en-US" sz="1400" dirty="0" err="1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모빌리티</a:t>
            </a:r>
            <a:endParaRPr lang="ko-KR" altLang="en-US" sz="14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42900" indent="-161925">
              <a:buFont typeface="Wingdings" panose="05000000000000000000" pitchFamily="2" charset="2"/>
              <a:buChar char="Ø"/>
            </a:pP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DT 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기반 </a:t>
            </a:r>
            <a:r>
              <a:rPr lang="ko-KR" altLang="en-US" sz="1400" dirty="0" err="1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스마트메트로</a:t>
            </a:r>
            <a:endParaRPr lang="en-US" altLang="ko-KR" sz="14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80975"/>
            <a:endParaRPr lang="ko-KR" altLang="en-US" sz="14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r>
              <a:rPr lang="en-US" altLang="ko-KR" sz="2400" dirty="0">
                <a:solidFill>
                  <a:srgbClr val="00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• </a:t>
            </a:r>
            <a:r>
              <a:rPr lang="ko-KR" altLang="en-US" sz="1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미래성장성</a:t>
            </a:r>
          </a:p>
          <a:p>
            <a:pPr marL="342900" indent="-161925">
              <a:buFont typeface="Wingdings" panose="05000000000000000000" pitchFamily="2" charset="2"/>
              <a:buChar char="Ø"/>
            </a:pP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dirty="0" err="1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모빌리티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데이터사업기반 구축</a:t>
            </a:r>
          </a:p>
          <a:p>
            <a:pPr marL="342900" indent="-161925">
              <a:buFont typeface="Wingdings" panose="05000000000000000000" pitchFamily="2" charset="2"/>
              <a:buChar char="Ø"/>
            </a:pP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모빌아이 데이터 파트너쉽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422D7E70-06D3-4C71-B65B-7B7085BFB089}"/>
              </a:ext>
            </a:extLst>
          </p:cNvPr>
          <p:cNvSpPr/>
          <p:nvPr/>
        </p:nvSpPr>
        <p:spPr>
          <a:xfrm>
            <a:off x="9264351" y="3573016"/>
            <a:ext cx="26728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ko-KR" altLang="en-US" sz="1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세부 솔루션의 클라우드 서비스화</a:t>
            </a:r>
            <a:endParaRPr lang="en-US" altLang="ko-KR" sz="18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endParaRPr lang="ko-KR" altLang="en-US" sz="18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ko-KR" altLang="en-US" sz="1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파트너기반의 솔루션 개발</a:t>
            </a:r>
          </a:p>
        </p:txBody>
      </p:sp>
    </p:spTree>
    <p:extLst>
      <p:ext uri="{BB962C8B-B14F-4D97-AF65-F5344CB8AC3E}">
        <p14:creationId xmlns:p14="http://schemas.microsoft.com/office/powerpoint/2010/main" val="4012756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다이어그램 2">
            <a:extLst>
              <a:ext uri="{FF2B5EF4-FFF2-40B4-BE49-F238E27FC236}">
                <a16:creationId xmlns:a16="http://schemas.microsoft.com/office/drawing/2014/main" id="{DA49FE4C-2932-4248-9AC3-72051F6E3D3E}"/>
              </a:ext>
            </a:extLst>
          </p:cNvPr>
          <p:cNvGraphicFramePr/>
          <p:nvPr/>
        </p:nvGraphicFramePr>
        <p:xfrm>
          <a:off x="163888" y="1220997"/>
          <a:ext cx="11908776" cy="515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직사각형 4">
            <a:extLst>
              <a:ext uri="{FF2B5EF4-FFF2-40B4-BE49-F238E27FC236}">
                <a16:creationId xmlns:a16="http://schemas.microsoft.com/office/drawing/2014/main" id="{B0A664C8-03EB-4C9E-991D-788C1122AAA0}"/>
              </a:ext>
            </a:extLst>
          </p:cNvPr>
          <p:cNvSpPr/>
          <p:nvPr/>
        </p:nvSpPr>
        <p:spPr>
          <a:xfrm>
            <a:off x="480061" y="44624"/>
            <a:ext cx="750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Growth Milestone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5FC55EF-E317-4E8D-B857-9D4A9990C7DD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14" name="자유형 28">
              <a:extLst>
                <a:ext uri="{FF2B5EF4-FFF2-40B4-BE49-F238E27FC236}">
                  <a16:creationId xmlns:a16="http://schemas.microsoft.com/office/drawing/2014/main" id="{ECB4C868-15B2-44E7-A3DD-DAF0F65C2BCF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A73E6944-6B77-4477-99EE-B06B55E3369C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6" name="평행 사변형 15">
              <a:extLst>
                <a:ext uri="{FF2B5EF4-FFF2-40B4-BE49-F238E27FC236}">
                  <a16:creationId xmlns:a16="http://schemas.microsoft.com/office/drawing/2014/main" id="{95162BD2-2F29-4FFD-891A-DDAA2FE63295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7" name="평행 사변형 16">
              <a:extLst>
                <a:ext uri="{FF2B5EF4-FFF2-40B4-BE49-F238E27FC236}">
                  <a16:creationId xmlns:a16="http://schemas.microsoft.com/office/drawing/2014/main" id="{ECFF724C-9D40-4A46-8DAA-8E531B05DE94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1D61B8F-A76C-439C-B0CD-30F339546972}"/>
              </a:ext>
            </a:extLst>
          </p:cNvPr>
          <p:cNvSpPr txBox="1"/>
          <p:nvPr/>
        </p:nvSpPr>
        <p:spPr>
          <a:xfrm>
            <a:off x="10221335" y="3702541"/>
            <a:ext cx="8034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chemeClr val="accent6">
                    <a:lumMod val="75000"/>
                  </a:schemeClr>
                </a:solidFill>
                <a:latin typeface="스웨거 TTF" panose="020B0600000101010101" pitchFamily="50" charset="-127"/>
                <a:ea typeface="스웨거 TTF" panose="020B0600000101010101" pitchFamily="50" charset="-127"/>
                <a:cs typeface="Arial" panose="020B0604020202020204" pitchFamily="34" charset="0"/>
              </a:rPr>
              <a:t>IPO</a:t>
            </a:r>
            <a:endParaRPr lang="ko-KR" altLang="en-US" sz="4400" b="1" dirty="0">
              <a:solidFill>
                <a:schemeClr val="accent6">
                  <a:lumMod val="75000"/>
                </a:schemeClr>
              </a:solidFill>
              <a:latin typeface="스웨거 TTF" panose="020B0600000101010101" pitchFamily="50" charset="-127"/>
              <a:ea typeface="스웨거 TTF" panose="020B0600000101010101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867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440" y="3077620"/>
            <a:ext cx="821908" cy="1124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01212" y="2958412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72" latinLnBrk="1"/>
            <a:r>
              <a:rPr lang="en-US" altLang="ko-KR" sz="1800" b="1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CFO</a:t>
            </a:r>
          </a:p>
          <a:p>
            <a:pPr defTabSz="685772" latinLnBrk="1"/>
            <a:r>
              <a:rPr lang="en-US" altLang="ko-KR" sz="180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James Lee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989833" y="3604063"/>
            <a:ext cx="3952621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16 Years in Finance Sector, Philips, Cisco, IBM</a:t>
            </a:r>
          </a:p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Macquarie Bank, </a:t>
            </a:r>
            <a:r>
              <a:rPr lang="en-US" altLang="ko-KR" sz="1140" dirty="0" err="1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Rabobank</a:t>
            </a:r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Group</a:t>
            </a:r>
          </a:p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HKUST &amp; NYU Stern Business School MBA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440" y="1460872"/>
            <a:ext cx="865288" cy="1124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33509" y="1406142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72" latinLnBrk="1"/>
            <a:r>
              <a:rPr lang="en-US" altLang="ko-KR" sz="1800" b="1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CEO</a:t>
            </a:r>
          </a:p>
          <a:p>
            <a:pPr defTabSz="685772" latinLnBrk="1"/>
            <a:r>
              <a:rPr lang="en-US" altLang="ko-KR" sz="180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Andrew Lee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2015095" y="2003223"/>
            <a:ext cx="3754540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Founder of Start-up business advisor </a:t>
            </a:r>
          </a:p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21 Years in Cisco Executive role for Enterprise, Public </a:t>
            </a:r>
          </a:p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Industry, </a:t>
            </a:r>
            <a:r>
              <a:rPr lang="en-US" altLang="ko-KR" sz="1140" dirty="0" err="1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IoT</a:t>
            </a:r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Business Development</a:t>
            </a:r>
          </a:p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Rutgers Business School MBA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63352" y="52565"/>
            <a:ext cx="8218231" cy="657383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spc="-22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spc="-223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Management Team </a:t>
            </a:r>
            <a:endParaRPr lang="en-US" b="1" spc="-22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1A145A0-10B1-45A9-BFE0-A277975F7A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079" y="1460870"/>
            <a:ext cx="830455" cy="1124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284FEA-4CD2-476F-B40A-47ED025298BB}"/>
              </a:ext>
            </a:extLst>
          </p:cNvPr>
          <p:cNvSpPr txBox="1"/>
          <p:nvPr/>
        </p:nvSpPr>
        <p:spPr>
          <a:xfrm>
            <a:off x="7403019" y="1406290"/>
            <a:ext cx="1224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72" latinLnBrk="1"/>
            <a:r>
              <a:rPr lang="en-US" altLang="ko-KR" sz="1800" b="1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CCO</a:t>
            </a:r>
          </a:p>
          <a:p>
            <a:pPr defTabSz="685772" latinLnBrk="1"/>
            <a:r>
              <a:rPr lang="en-US" altLang="ko-KR" sz="180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Kevin Min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883A3E05-9F08-4ADC-BDA7-85A840F8B703}"/>
              </a:ext>
            </a:extLst>
          </p:cNvPr>
          <p:cNvSpPr/>
          <p:nvPr/>
        </p:nvSpPr>
        <p:spPr>
          <a:xfrm>
            <a:off x="7345411" y="1987447"/>
            <a:ext cx="4127258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Sales executives in global companies</a:t>
            </a:r>
          </a:p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20 years in HP, Arista, Cisco for Enterprise, Public sector</a:t>
            </a:r>
          </a:p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Sales engineer at </a:t>
            </a:r>
            <a:r>
              <a:rPr lang="en-US" altLang="ko-KR" sz="1140" dirty="0" err="1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Hyudai</a:t>
            </a:r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Electronics(SK Hynix) </a:t>
            </a:r>
          </a:p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B. Electronical Engineering, </a:t>
            </a:r>
            <a:r>
              <a:rPr lang="en-US" altLang="ko-KR" sz="1140" dirty="0" err="1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Kyunghee</a:t>
            </a:r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University 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8615B67-133E-4AAE-8D0C-685D0956D4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874" y="3107385"/>
            <a:ext cx="848660" cy="112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35B3F3-ECA1-406A-8B70-BD3AA9AA4378}"/>
              </a:ext>
            </a:extLst>
          </p:cNvPr>
          <p:cNvSpPr txBox="1"/>
          <p:nvPr/>
        </p:nvSpPr>
        <p:spPr>
          <a:xfrm>
            <a:off x="7403020" y="291383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72" latinLnBrk="1"/>
            <a:r>
              <a:rPr lang="en-US" altLang="ko-KR" sz="1800" b="1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CTO</a:t>
            </a:r>
          </a:p>
          <a:p>
            <a:pPr defTabSz="685772" latinLnBrk="1"/>
            <a:r>
              <a:rPr lang="en-US" altLang="ko-KR" sz="180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SB Hong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53B86700-5183-457A-86A8-79F453245433}"/>
              </a:ext>
            </a:extLst>
          </p:cNvPr>
          <p:cNvSpPr/>
          <p:nvPr/>
        </p:nvSpPr>
        <p:spPr>
          <a:xfrm>
            <a:off x="7345411" y="3494992"/>
            <a:ext cx="4348156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Technical Executive in global companies</a:t>
            </a:r>
          </a:p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15 years in DMX, </a:t>
            </a:r>
            <a:r>
              <a:rPr lang="en-US" altLang="ko-KR" sz="1140" dirty="0" err="1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DiData</a:t>
            </a:r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, Cisco for Enterprise, Public sector</a:t>
            </a:r>
          </a:p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Systems engineer at LG EDS</a:t>
            </a:r>
          </a:p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B. ICT Engineering, </a:t>
            </a:r>
            <a:r>
              <a:rPr lang="en-US" altLang="ko-KR" sz="1140" dirty="0" err="1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Jeonbuk</a:t>
            </a:r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University 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B24A2795-EBCC-4FB4-BD61-2974512EF1EA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30" name="자유형 28">
              <a:extLst>
                <a:ext uri="{FF2B5EF4-FFF2-40B4-BE49-F238E27FC236}">
                  <a16:creationId xmlns:a16="http://schemas.microsoft.com/office/drawing/2014/main" id="{F159F9AA-3B2B-4A48-9480-F6CC6C8DF352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0A6F9FDE-283C-4604-920A-AC21FC7EE834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2" name="평행 사변형 31">
              <a:extLst>
                <a:ext uri="{FF2B5EF4-FFF2-40B4-BE49-F238E27FC236}">
                  <a16:creationId xmlns:a16="http://schemas.microsoft.com/office/drawing/2014/main" id="{3E290879-9F6F-41B3-853E-A48D77F5142C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3" name="평행 사변형 32">
              <a:extLst>
                <a:ext uri="{FF2B5EF4-FFF2-40B4-BE49-F238E27FC236}">
                  <a16:creationId xmlns:a16="http://schemas.microsoft.com/office/drawing/2014/main" id="{EFE853ED-B675-45E3-9968-69DA13BAA435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306E487-92E2-4334-A10F-B1120C7FBEA1}"/>
              </a:ext>
            </a:extLst>
          </p:cNvPr>
          <p:cNvSpPr txBox="1"/>
          <p:nvPr/>
        </p:nvSpPr>
        <p:spPr>
          <a:xfrm>
            <a:off x="1957832" y="4683654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72" latinLnBrk="1"/>
            <a:r>
              <a:rPr lang="en-US" altLang="ko-KR" sz="1800" b="1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Executive VP</a:t>
            </a:r>
          </a:p>
          <a:p>
            <a:pPr defTabSz="685772" latinLnBrk="1"/>
            <a:r>
              <a:rPr lang="en-US" altLang="ko-KR" sz="180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Harry</a:t>
            </a:r>
            <a:r>
              <a:rPr lang="ko-KR" altLang="en-US" sz="180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Chung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31F10FB4-F676-4BB3-9139-0A9404906C8F}"/>
              </a:ext>
            </a:extLst>
          </p:cNvPr>
          <p:cNvSpPr/>
          <p:nvPr/>
        </p:nvSpPr>
        <p:spPr>
          <a:xfrm>
            <a:off x="1946453" y="5329305"/>
            <a:ext cx="3799078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Sales Executives response for Oversea Markets</a:t>
            </a:r>
          </a:p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28 Years in Cisco, Oracle, Broadcom, Nokia for Service Provider and Mobile Wireless Markets in Asia Pacific</a:t>
            </a:r>
          </a:p>
          <a:p>
            <a:pPr defTabSz="685772" latinLnBrk="1"/>
            <a:r>
              <a:rPr lang="en-US" altLang="ko-KR" sz="1140" dirty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Chicago Booth MBA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832C476D-54C5-4D19-A993-A64DC20439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61" y="4765022"/>
            <a:ext cx="865287" cy="10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2" y="0"/>
            <a:ext cx="12192002" cy="6858000"/>
            <a:chOff x="-2" y="-10353204"/>
            <a:chExt cx="12192002" cy="6858000"/>
          </a:xfrm>
        </p:grpSpPr>
        <p:pic>
          <p:nvPicPr>
            <p:cNvPr id="38" name="Picture 4" descr="경매로 내집마련~♥ :: 고화질 바탕화면 12종 모음 (흑백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353204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직사각형 39"/>
            <p:cNvSpPr/>
            <p:nvPr/>
          </p:nvSpPr>
          <p:spPr>
            <a:xfrm>
              <a:off x="-2" y="-10353204"/>
              <a:ext cx="12192001" cy="685800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49" name="Picture 2" descr="íêµ­ì ìê¶ììí ë¡ê³ ì ëí ì´ë¯¸ì§ ê²ìê²°ê³¼">
            <a:extLst>
              <a:ext uri="{FF2B5EF4-FFF2-40B4-BE49-F238E27FC236}">
                <a16:creationId xmlns:a16="http://schemas.microsoft.com/office/drawing/2014/main" id="{F41D4713-94B7-4FEE-A68D-CC7EF5649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387" y="3905061"/>
            <a:ext cx="1602701" cy="41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26DAD090-53A5-487E-BEDE-902CB14A6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64" y="4367405"/>
            <a:ext cx="9471544" cy="2349703"/>
          </a:xfrm>
          <a:prstGeom prst="rect">
            <a:avLst/>
          </a:prstGeom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D4E64BAD-88E6-402F-A833-A27CE898E704}"/>
              </a:ext>
            </a:extLst>
          </p:cNvPr>
          <p:cNvSpPr txBox="1">
            <a:spLocks/>
          </p:cNvSpPr>
          <p:nvPr/>
        </p:nvSpPr>
        <p:spPr>
          <a:xfrm>
            <a:off x="104775" y="76986"/>
            <a:ext cx="11633306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spc="-223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BRAND &amp; PATENT </a:t>
            </a:r>
            <a:endParaRPr lang="ko-KR" altLang="en-US" b="1" i="1" spc="-223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F3ADF873-A70D-4ED3-B060-796796880183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33" name="자유형 28">
              <a:extLst>
                <a:ext uri="{FF2B5EF4-FFF2-40B4-BE49-F238E27FC236}">
                  <a16:creationId xmlns:a16="http://schemas.microsoft.com/office/drawing/2014/main" id="{435D432A-0CE6-49B6-BCCA-76EC08FFF680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E5EE342B-F606-4FEE-B294-5069C1223511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5" name="평행 사변형 34">
              <a:extLst>
                <a:ext uri="{FF2B5EF4-FFF2-40B4-BE49-F238E27FC236}">
                  <a16:creationId xmlns:a16="http://schemas.microsoft.com/office/drawing/2014/main" id="{FFEF5301-F81E-46D7-8B43-FB9F1D881743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6" name="평행 사변형 35">
              <a:extLst>
                <a:ext uri="{FF2B5EF4-FFF2-40B4-BE49-F238E27FC236}">
                  <a16:creationId xmlns:a16="http://schemas.microsoft.com/office/drawing/2014/main" id="{C5074EFA-25A1-4788-B4C3-FD4615F33822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E451C15-1D96-43E2-9EC7-BF6C226F078D}"/>
              </a:ext>
            </a:extLst>
          </p:cNvPr>
          <p:cNvSpPr txBox="1"/>
          <p:nvPr/>
        </p:nvSpPr>
        <p:spPr>
          <a:xfrm>
            <a:off x="104775" y="725790"/>
            <a:ext cx="1897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735" indent="-20573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0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Brand Name</a:t>
            </a:r>
          </a:p>
          <a:p>
            <a:pPr marL="205735" indent="-20573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0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Patents</a:t>
            </a:r>
            <a:endParaRPr lang="ko-KR" altLang="en-US" sz="1000" dirty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05735" indent="-20573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0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COPYRIGHTS</a:t>
            </a:r>
            <a:endParaRPr lang="ko-KR" altLang="en-US" sz="1000" dirty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26" name="Picture 2" descr="í¹íì²­ ë¡ê³ ì ëí ì´ë¯¸ì§ ê²ìê²°ê³¼">
            <a:extLst>
              <a:ext uri="{FF2B5EF4-FFF2-40B4-BE49-F238E27FC236}">
                <a16:creationId xmlns:a16="http://schemas.microsoft.com/office/drawing/2014/main" id="{05F5B8B7-1F21-42D2-9298-5DF45679E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0349" y="864100"/>
            <a:ext cx="2070803" cy="44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8830C94-9ABA-407B-B920-8437C9E2BF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619" y="863311"/>
            <a:ext cx="2304878" cy="32876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503D7BC-C882-430E-BCF2-CD860E18A40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7810" y="854321"/>
            <a:ext cx="2311225" cy="32966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C7CF4B7-92DD-41D3-B163-A53D74AEBA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736" y="864100"/>
            <a:ext cx="2311225" cy="329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4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-2" y="0"/>
            <a:ext cx="12192002" cy="6858000"/>
            <a:chOff x="-2" y="-10353204"/>
            <a:chExt cx="12192002" cy="6858000"/>
          </a:xfrm>
        </p:grpSpPr>
        <p:pic>
          <p:nvPicPr>
            <p:cNvPr id="12" name="Picture 4" descr="경매로 내집마련~♥ :: 고화질 바탕화면 12종 모음 (흑백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353204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직사각형 14"/>
            <p:cNvSpPr/>
            <p:nvPr/>
          </p:nvSpPr>
          <p:spPr>
            <a:xfrm>
              <a:off x="-2" y="-10353204"/>
              <a:ext cx="12192001" cy="685800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6" name="Subtitle 2">
            <a:extLst>
              <a:ext uri="{FF2B5EF4-FFF2-40B4-BE49-F238E27FC236}">
                <a16:creationId xmlns:a16="http://schemas.microsoft.com/office/drawing/2014/main" id="{D4E64BAD-88E6-402F-A833-A27CE898E704}"/>
              </a:ext>
            </a:extLst>
          </p:cNvPr>
          <p:cNvSpPr txBox="1">
            <a:spLocks/>
          </p:cNvSpPr>
          <p:nvPr/>
        </p:nvSpPr>
        <p:spPr>
          <a:xfrm>
            <a:off x="104775" y="76986"/>
            <a:ext cx="11633306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spc="-223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AWARDS</a:t>
            </a:r>
            <a:endParaRPr lang="ko-KR" altLang="en-US" b="1" i="1" spc="-223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3ADF873-A70D-4ED3-B060-796796880183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18" name="자유형 28">
              <a:extLst>
                <a:ext uri="{FF2B5EF4-FFF2-40B4-BE49-F238E27FC236}">
                  <a16:creationId xmlns:a16="http://schemas.microsoft.com/office/drawing/2014/main" id="{435D432A-0CE6-49B6-BCCA-76EC08FFF680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E5EE342B-F606-4FEE-B294-5069C1223511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0" name="평행 사변형 19">
              <a:extLst>
                <a:ext uri="{FF2B5EF4-FFF2-40B4-BE49-F238E27FC236}">
                  <a16:creationId xmlns:a16="http://schemas.microsoft.com/office/drawing/2014/main" id="{FFEF5301-F81E-46D7-8B43-FB9F1D881743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1" name="평행 사변형 20">
              <a:extLst>
                <a:ext uri="{FF2B5EF4-FFF2-40B4-BE49-F238E27FC236}">
                  <a16:creationId xmlns:a16="http://schemas.microsoft.com/office/drawing/2014/main" id="{C5074EFA-25A1-4788-B4C3-FD4615F33822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87C665F5-59FB-4D66-A989-C478D21D5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601433"/>
            <a:ext cx="3844284" cy="4855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그림 12" descr="텍스트이(가) 표시된 사진&#10;&#10;높은 신뢰도로 생성된 설명">
            <a:extLst>
              <a:ext uri="{FF2B5EF4-FFF2-40B4-BE49-F238E27FC236}">
                <a16:creationId xmlns:a16="http://schemas.microsoft.com/office/drawing/2014/main" id="{0F48E57F-DF80-4B7D-A2FF-CF262B241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833" y="1601431"/>
            <a:ext cx="3503659" cy="48555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그림 13" descr="텍스트이(가) 표시된 사진&#10;&#10;매우 높은 신뢰도로 생성된 설명">
            <a:extLst>
              <a:ext uri="{FF2B5EF4-FFF2-40B4-BE49-F238E27FC236}">
                <a16:creationId xmlns:a16="http://schemas.microsoft.com/office/drawing/2014/main" id="{819365B0-CB46-4BC3-B0A1-3A39817146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641" y="1612611"/>
            <a:ext cx="3390096" cy="48443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451C15-1D96-43E2-9EC7-BF6C226F078D}"/>
              </a:ext>
            </a:extLst>
          </p:cNvPr>
          <p:cNvSpPr txBox="1"/>
          <p:nvPr/>
        </p:nvSpPr>
        <p:spPr>
          <a:xfrm>
            <a:off x="104775" y="791865"/>
            <a:ext cx="420399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735" indent="-205735">
              <a:buFont typeface="Arial" panose="020B0604020202020204" pitchFamily="34" charset="0"/>
              <a:buChar char="•"/>
            </a:pPr>
            <a:r>
              <a:rPr lang="en-US" altLang="ko-KR" sz="108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Korea ICT New Software Grand Award from Prime Minister</a:t>
            </a:r>
          </a:p>
          <a:p>
            <a:pPr marL="205735" indent="-205735">
              <a:buFont typeface="Arial" panose="020B0604020202020204" pitchFamily="34" charset="0"/>
              <a:buChar char="•"/>
            </a:pPr>
            <a:r>
              <a:rPr lang="en-US" altLang="ko-KR" sz="108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Korea Software Award from Minister of Science and ICT</a:t>
            </a:r>
          </a:p>
          <a:p>
            <a:pPr marL="205735" indent="-205735">
              <a:buFont typeface="Arial" panose="020B0604020202020204" pitchFamily="34" charset="0"/>
              <a:buChar char="•"/>
            </a:pPr>
            <a:r>
              <a:rPr lang="en-US" altLang="ko-KR" sz="108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ICT Award from Minister of Oceans and Fisheries</a:t>
            </a:r>
            <a:endParaRPr lang="ko-KR" altLang="en-US" sz="1080" dirty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0-0716_김어준의 뉴스공장_디지털트윈부분">
            <a:hlinkClick r:id="" action="ppaction://media"/>
            <a:extLst>
              <a:ext uri="{FF2B5EF4-FFF2-40B4-BE49-F238E27FC236}">
                <a16:creationId xmlns:a16="http://schemas.microsoft.com/office/drawing/2014/main" id="{06470A08-C923-4A04-BF05-B0B76A1DEA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980728"/>
            <a:ext cx="9753600" cy="54864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7C351E10-B488-4929-86D1-33D30AA00308}"/>
              </a:ext>
            </a:extLst>
          </p:cNvPr>
          <p:cNvSpPr txBox="1">
            <a:spLocks/>
          </p:cNvSpPr>
          <p:nvPr/>
        </p:nvSpPr>
        <p:spPr>
          <a:xfrm>
            <a:off x="102082" y="51691"/>
            <a:ext cx="11633307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b="1" spc="-223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트윈은 무엇입니까</a:t>
            </a:r>
            <a:r>
              <a:rPr lang="en-US" altLang="ko-KR" b="1" spc="-223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? </a:t>
            </a:r>
            <a:r>
              <a:rPr lang="ko-KR" altLang="en-US" sz="2400" i="1" spc="-223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김어준의 뉴스공장 </a:t>
            </a:r>
            <a:r>
              <a:rPr lang="en-US" altLang="ko-KR" sz="2400" i="1" spc="-223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(2020.07.16)</a:t>
            </a:r>
            <a:endParaRPr lang="ko-KR" altLang="en-US" sz="2400" i="1" spc="-223" dirty="0">
              <a:solidFill>
                <a:schemeClr val="accent6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E3F15DD7-C416-4586-8A29-655AA053BAB8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7" name="자유형 28">
              <a:extLst>
                <a:ext uri="{FF2B5EF4-FFF2-40B4-BE49-F238E27FC236}">
                  <a16:creationId xmlns:a16="http://schemas.microsoft.com/office/drawing/2014/main" id="{055F491A-DF8E-46B4-877A-1C17D3927C1A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FBC3C789-DEC5-4915-A0CB-D4152FAFC667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" name="평행 사변형 8">
              <a:extLst>
                <a:ext uri="{FF2B5EF4-FFF2-40B4-BE49-F238E27FC236}">
                  <a16:creationId xmlns:a16="http://schemas.microsoft.com/office/drawing/2014/main" id="{005C9F85-920F-40FF-85C5-2107C81F61CA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" name="평행 사변형 9">
              <a:extLst>
                <a:ext uri="{FF2B5EF4-FFF2-40B4-BE49-F238E27FC236}">
                  <a16:creationId xmlns:a16="http://schemas.microsoft.com/office/drawing/2014/main" id="{16F925B5-55A2-461E-A9EE-5AF79AA1C107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A1A7802-ED15-4BB1-8916-A6F3179F19C6}"/>
              </a:ext>
            </a:extLst>
          </p:cNvPr>
          <p:cNvSpPr txBox="1"/>
          <p:nvPr/>
        </p:nvSpPr>
        <p:spPr>
          <a:xfrm>
            <a:off x="1154343" y="701661"/>
            <a:ext cx="4005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  <a:hlinkClick r:id="rId5"/>
              </a:rPr>
              <a:t>https://www.youtube.com/watch?v=RQlpfb58I64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endParaRPr lang="ko-KR" altLang="en-US" sz="14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03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Intégration | Vaincre le chaos digital | Ethos Digital — le 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0000"/>
                </a:schemeClr>
              </a:gs>
              <a:gs pos="41000">
                <a:schemeClr val="tx1">
                  <a:alpha val="70000"/>
                </a:schemeClr>
              </a:gs>
              <a:gs pos="70000">
                <a:schemeClr val="tx1">
                  <a:alpha val="6000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3100" y="1133475"/>
            <a:ext cx="8826500" cy="1247775"/>
          </a:xfrm>
        </p:spPr>
        <p:txBody>
          <a:bodyPr>
            <a:norm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Value Proposition</a:t>
            </a:r>
            <a:endParaRPr lang="ko-KR" altLang="en-US" sz="4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100" y="2576055"/>
            <a:ext cx="7079084" cy="3653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 트윈 목적</a:t>
            </a:r>
            <a:endParaRPr lang="en-US" altLang="ko-KR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 트윈 기대효과</a:t>
            </a:r>
            <a:endParaRPr lang="en-US" altLang="ko-KR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차별화</a:t>
            </a:r>
            <a:r>
              <a:rPr lang="en-US" altLang="ko-KR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안정성 향상</a:t>
            </a:r>
            <a:endParaRPr lang="en-US" altLang="ko-KR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생산성 향상</a:t>
            </a:r>
            <a:endParaRPr lang="en-US" altLang="ko-KR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 트윈 엔진 </a:t>
            </a:r>
            <a:r>
              <a:rPr lang="ko-KR" alt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차별점</a:t>
            </a:r>
            <a:r>
              <a:rPr lang="ko-KR" alt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RockwonIT</a:t>
            </a:r>
            <a:r>
              <a:rPr lang="en-US" altLang="ko-KR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Global)</a:t>
            </a:r>
            <a:r>
              <a:rPr lang="ko-KR" alt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검증된 </a:t>
            </a:r>
            <a:r>
              <a:rPr lang="en-US" altLang="ko-KR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3D Map </a:t>
            </a:r>
            <a:r>
              <a:rPr lang="ko-KR" alt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엔진 적용으로 가시성 극대화</a:t>
            </a:r>
            <a:endParaRPr lang="en-US" altLang="ko-KR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Case Study - </a:t>
            </a:r>
            <a:r>
              <a:rPr lang="ko-KR" alt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 트윈 적용현황</a:t>
            </a:r>
            <a:endParaRPr lang="en-US" altLang="ko-KR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 트윈 적용분야</a:t>
            </a:r>
            <a:endParaRPr lang="en-US" altLang="ko-KR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6388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E6B08C7-1038-4EED-A0ED-7C084145A688}"/>
              </a:ext>
            </a:extLst>
          </p:cNvPr>
          <p:cNvSpPr txBox="1">
            <a:spLocks/>
          </p:cNvSpPr>
          <p:nvPr/>
        </p:nvSpPr>
        <p:spPr>
          <a:xfrm>
            <a:off x="1178779" y="1173757"/>
            <a:ext cx="4147661" cy="91152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171">
              <a:lnSpc>
                <a:spcPts val="2500"/>
              </a:lnSpc>
              <a:buNone/>
              <a:defRPr/>
            </a:pPr>
            <a:r>
              <a:rPr lang="ko-KR" altLang="en-US" sz="240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업무 효율화 및  생산성 증대 </a:t>
            </a:r>
            <a:endParaRPr lang="en-US" altLang="ko-KR" sz="2400" b="1" i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0" indent="0" algn="ctr" defTabSz="457171">
              <a:lnSpc>
                <a:spcPts val="2500"/>
              </a:lnSpc>
              <a:buNone/>
              <a:defRPr/>
            </a:pPr>
            <a:r>
              <a:rPr lang="en-US" altLang="ko-KR" sz="192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(Operational Intelligence)</a:t>
            </a:r>
            <a:endParaRPr lang="en-US" altLang="ko-KR" sz="2160" b="1" i="1" dirty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6D6024B7-BA9A-4F95-A251-818982F1F87C}"/>
              </a:ext>
            </a:extLst>
          </p:cNvPr>
          <p:cNvSpPr/>
          <p:nvPr/>
        </p:nvSpPr>
        <p:spPr>
          <a:xfrm>
            <a:off x="1584348" y="2902443"/>
            <a:ext cx="9144001" cy="1472397"/>
          </a:xfrm>
          <a:custGeom>
            <a:avLst/>
            <a:gdLst/>
            <a:ahLst/>
            <a:cxnLst/>
            <a:rect l="l" t="t" r="r" b="b"/>
            <a:pathLst>
              <a:path w="9145270" h="2194559">
                <a:moveTo>
                  <a:pt x="0" y="2194560"/>
                </a:moveTo>
                <a:lnTo>
                  <a:pt x="9145270" y="2194560"/>
                </a:lnTo>
                <a:lnTo>
                  <a:pt x="9145270" y="0"/>
                </a:lnTo>
                <a:lnTo>
                  <a:pt x="0" y="0"/>
                </a:lnTo>
                <a:lnTo>
                  <a:pt x="0" y="219456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74899"/>
            </a:schemeClr>
          </a:solidFill>
        </p:spPr>
        <p:txBody>
          <a:bodyPr wrap="square" lIns="0" tIns="0" rIns="0" bIns="0" rtlCol="0"/>
          <a:lstStyle/>
          <a:p>
            <a:pPr defTabSz="457171">
              <a:defRPr/>
            </a:pPr>
            <a:endParaRPr sz="140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9069430E-E74B-4E96-9E30-33FB78CE39E3}"/>
              </a:ext>
            </a:extLst>
          </p:cNvPr>
          <p:cNvSpPr/>
          <p:nvPr/>
        </p:nvSpPr>
        <p:spPr>
          <a:xfrm>
            <a:off x="3786316" y="2569695"/>
            <a:ext cx="472055" cy="492460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171">
              <a:defRPr/>
            </a:pPr>
            <a:r>
              <a:rPr lang="en-US" altLang="ko-KR" sz="4400" b="1" kern="0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+</a:t>
            </a:r>
            <a:endParaRPr lang="ko-KR" altLang="en-US" sz="4400" b="1" kern="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A93FF5D7-5E33-43CE-A978-3C3F1CF5EE2A}"/>
              </a:ext>
            </a:extLst>
          </p:cNvPr>
          <p:cNvSpPr/>
          <p:nvPr/>
        </p:nvSpPr>
        <p:spPr>
          <a:xfrm>
            <a:off x="6345929" y="2569695"/>
            <a:ext cx="472055" cy="492460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171">
              <a:defRPr/>
            </a:pPr>
            <a:r>
              <a:rPr lang="en-US" altLang="ko-KR" sz="4400" b="1" kern="0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+</a:t>
            </a:r>
            <a:endParaRPr lang="ko-KR" altLang="en-US" sz="4400" b="1" kern="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103AEC-ED22-4677-BDAB-D6DC2A045981}"/>
              </a:ext>
            </a:extLst>
          </p:cNvPr>
          <p:cNvSpPr txBox="1"/>
          <p:nvPr/>
        </p:nvSpPr>
        <p:spPr>
          <a:xfrm>
            <a:off x="2601825" y="3272117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1">
              <a:defRPr/>
            </a:pPr>
            <a:r>
              <a:rPr lang="en-US" altLang="ko-KR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*CHE</a:t>
            </a:r>
            <a:endParaRPr lang="ko-KR" altLang="en-US" sz="12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7E972F-DDB1-4808-92CD-4A306CBE3C99}"/>
              </a:ext>
            </a:extLst>
          </p:cNvPr>
          <p:cNvSpPr txBox="1"/>
          <p:nvPr/>
        </p:nvSpPr>
        <p:spPr>
          <a:xfrm>
            <a:off x="4591087" y="3272117"/>
            <a:ext cx="1292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1">
              <a:defRPr/>
            </a:pPr>
            <a:r>
              <a:rPr lang="en-US" altLang="ko-KR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Transfer Vehicle</a:t>
            </a:r>
            <a:endParaRPr lang="ko-KR" altLang="en-US" sz="12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C74D9F-5263-4DDC-9808-76F0CD84EB4C}"/>
              </a:ext>
            </a:extLst>
          </p:cNvPr>
          <p:cNvSpPr txBox="1"/>
          <p:nvPr/>
        </p:nvSpPr>
        <p:spPr>
          <a:xfrm>
            <a:off x="7116218" y="3281145"/>
            <a:ext cx="710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1">
              <a:defRPr/>
            </a:pPr>
            <a:r>
              <a:rPr lang="en-US" altLang="ko-KR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Worker</a:t>
            </a:r>
            <a:endParaRPr lang="ko-KR" altLang="en-US" sz="12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B625F9-C7DC-488D-9BE4-05CB889B5D79}"/>
              </a:ext>
            </a:extLst>
          </p:cNvPr>
          <p:cNvSpPr txBox="1"/>
          <p:nvPr/>
        </p:nvSpPr>
        <p:spPr>
          <a:xfrm>
            <a:off x="2270837" y="3622165"/>
            <a:ext cx="1268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71">
              <a:defRPr/>
            </a:pPr>
            <a:r>
              <a:rPr lang="en-US" altLang="ko-KR" sz="16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Equipment</a:t>
            </a:r>
          </a:p>
          <a:p>
            <a:pPr algn="ctr" defTabSz="457171">
              <a:defRPr/>
            </a:pPr>
            <a:r>
              <a:rPr lang="en-US" altLang="ko-KR" sz="16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Intelligence</a:t>
            </a:r>
            <a:endParaRPr lang="ko-KR" altLang="en-US" sz="16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61133E-BB0B-44CB-B655-C4C3A0B528BB}"/>
              </a:ext>
            </a:extLst>
          </p:cNvPr>
          <p:cNvSpPr txBox="1"/>
          <p:nvPr/>
        </p:nvSpPr>
        <p:spPr>
          <a:xfrm>
            <a:off x="4610583" y="3622165"/>
            <a:ext cx="1268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71">
              <a:defRPr/>
            </a:pPr>
            <a:r>
              <a:rPr lang="en-US" altLang="ko-KR" sz="16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Vehicle</a:t>
            </a:r>
          </a:p>
          <a:p>
            <a:pPr algn="ctr" defTabSz="457171">
              <a:defRPr/>
            </a:pPr>
            <a:r>
              <a:rPr lang="en-US" altLang="ko-KR" sz="16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Intelligence</a:t>
            </a:r>
            <a:endParaRPr lang="ko-KR" altLang="en-US" sz="16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E8EB15-5EF7-4D6F-9BF4-055D9617F9BB}"/>
              </a:ext>
            </a:extLst>
          </p:cNvPr>
          <p:cNvSpPr txBox="1"/>
          <p:nvPr/>
        </p:nvSpPr>
        <p:spPr>
          <a:xfrm>
            <a:off x="6857365" y="3622165"/>
            <a:ext cx="1268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71">
              <a:defRPr/>
            </a:pPr>
            <a:r>
              <a:rPr lang="en-US" altLang="ko-KR" sz="16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Worker</a:t>
            </a:r>
          </a:p>
          <a:p>
            <a:pPr algn="ctr" defTabSz="457171">
              <a:defRPr/>
            </a:pPr>
            <a:r>
              <a:rPr lang="en-US" altLang="ko-KR" sz="16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Intelligence</a:t>
            </a:r>
            <a:endParaRPr lang="ko-KR" altLang="en-US" sz="16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id="{A5C3D18E-5B69-4942-BEF7-48A15B14A978}"/>
              </a:ext>
            </a:extLst>
          </p:cNvPr>
          <p:cNvSpPr/>
          <p:nvPr/>
        </p:nvSpPr>
        <p:spPr>
          <a:xfrm>
            <a:off x="1584348" y="4552614"/>
            <a:ext cx="9144001" cy="1472397"/>
          </a:xfrm>
          <a:custGeom>
            <a:avLst/>
            <a:gdLst/>
            <a:ahLst/>
            <a:cxnLst/>
            <a:rect l="l" t="t" r="r" b="b"/>
            <a:pathLst>
              <a:path w="9145270" h="2194559">
                <a:moveTo>
                  <a:pt x="0" y="2194560"/>
                </a:moveTo>
                <a:lnTo>
                  <a:pt x="9145270" y="2194560"/>
                </a:lnTo>
                <a:lnTo>
                  <a:pt x="9145270" y="0"/>
                </a:lnTo>
                <a:lnTo>
                  <a:pt x="0" y="0"/>
                </a:lnTo>
                <a:lnTo>
                  <a:pt x="0" y="2194560"/>
                </a:lnTo>
                <a:close/>
              </a:path>
            </a:pathLst>
          </a:custGeom>
          <a:solidFill>
            <a:srgbClr val="9BBB59">
              <a:lumMod val="75000"/>
              <a:alpha val="74899"/>
            </a:srgbClr>
          </a:solidFill>
        </p:spPr>
        <p:txBody>
          <a:bodyPr wrap="square" lIns="0" tIns="0" rIns="0" bIns="0" rtlCol="0"/>
          <a:lstStyle/>
          <a:p>
            <a:pPr defTabSz="457171">
              <a:defRPr/>
            </a:pPr>
            <a:endParaRPr sz="1400" ker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5CBB94E8-CAC4-4F92-8CE5-C415CAB374AE}"/>
              </a:ext>
            </a:extLst>
          </p:cNvPr>
          <p:cNvSpPr/>
          <p:nvPr/>
        </p:nvSpPr>
        <p:spPr>
          <a:xfrm>
            <a:off x="5591944" y="1268760"/>
            <a:ext cx="584191" cy="610463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171">
              <a:defRPr/>
            </a:pPr>
            <a:r>
              <a:rPr lang="en-US" altLang="ko-KR" sz="4800" b="1" kern="0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+</a:t>
            </a:r>
            <a:endParaRPr lang="ko-KR" altLang="en-US" sz="4800" b="1" kern="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4269BF-6B74-4796-83D3-D4137CDE1205}"/>
              </a:ext>
            </a:extLst>
          </p:cNvPr>
          <p:cNvSpPr txBox="1"/>
          <p:nvPr/>
        </p:nvSpPr>
        <p:spPr>
          <a:xfrm>
            <a:off x="1622894" y="4570776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1">
              <a:defRPr/>
            </a:pPr>
            <a:r>
              <a:rPr lang="en-US" altLang="ko-KR" sz="18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Business Process</a:t>
            </a:r>
            <a:endParaRPr lang="ko-KR" altLang="en-US" sz="1800" b="1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5B6324B-0339-4AFD-BF94-DC4D04379EFC}"/>
              </a:ext>
            </a:extLst>
          </p:cNvPr>
          <p:cNvSpPr txBox="1"/>
          <p:nvPr/>
        </p:nvSpPr>
        <p:spPr>
          <a:xfrm>
            <a:off x="8869235" y="3497892"/>
            <a:ext cx="1568058" cy="690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1">
              <a:defRPr/>
            </a:pPr>
            <a:r>
              <a:rPr lang="en-US" altLang="ko-KR" sz="1944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Operational</a:t>
            </a:r>
          </a:p>
          <a:p>
            <a:pPr defTabSz="457171">
              <a:defRPr/>
            </a:pPr>
            <a:r>
              <a:rPr lang="en-US" altLang="ko-KR" sz="1944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Intelligence</a:t>
            </a:r>
            <a:endParaRPr lang="ko-KR" altLang="en-US" sz="1944" b="1" i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EC61355-3083-469D-B0FC-69FAA4745516}"/>
              </a:ext>
            </a:extLst>
          </p:cNvPr>
          <p:cNvSpPr txBox="1"/>
          <p:nvPr/>
        </p:nvSpPr>
        <p:spPr>
          <a:xfrm>
            <a:off x="8965768" y="4963183"/>
            <a:ext cx="1552027" cy="690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71">
              <a:defRPr/>
            </a:pPr>
            <a:r>
              <a:rPr lang="en-US" altLang="ko-KR" sz="1944" b="1" i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Business</a:t>
            </a:r>
          </a:p>
          <a:p>
            <a:pPr algn="ctr" defTabSz="457171">
              <a:defRPr/>
            </a:pPr>
            <a:r>
              <a:rPr lang="en-US" altLang="ko-KR" sz="1944" b="1" i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Intelligence</a:t>
            </a:r>
            <a:endParaRPr lang="ko-KR" altLang="en-US" sz="1944" b="1" i="1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6EA19AEA-5679-45E5-92A9-77D4155D9FF0}"/>
              </a:ext>
            </a:extLst>
          </p:cNvPr>
          <p:cNvSpPr/>
          <p:nvPr/>
        </p:nvSpPr>
        <p:spPr>
          <a:xfrm>
            <a:off x="8758033" y="2260194"/>
            <a:ext cx="1970313" cy="3764818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171">
              <a:defRPr/>
            </a:pPr>
            <a:endParaRPr lang="ko-KR" altLang="en-US" sz="1800" kern="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6" name="Picture 10" descr="dollar sign iconì ëí ì´ë¯¸ì§ ê²ìê²°ê³¼">
            <a:extLst>
              <a:ext uri="{FF2B5EF4-FFF2-40B4-BE49-F238E27FC236}">
                <a16:creationId xmlns:a16="http://schemas.microsoft.com/office/drawing/2014/main" id="{DA581E15-F8DA-4CD3-8BFD-E0B0D380C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452" y="5113144"/>
            <a:ext cx="543153" cy="54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dollar sign iconì ëí ì´ë¯¸ì§ ê²ìê²°ê³¼">
            <a:extLst>
              <a:ext uri="{FF2B5EF4-FFF2-40B4-BE49-F238E27FC236}">
                <a16:creationId xmlns:a16="http://schemas.microsoft.com/office/drawing/2014/main" id="{AABB1F84-F6FE-4F47-8652-6A13BD30A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028" y="5113144"/>
            <a:ext cx="543153" cy="54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dollar sign iconì ëí ì´ë¯¸ì§ ê²ìê²°ê³¼">
            <a:extLst>
              <a:ext uri="{FF2B5EF4-FFF2-40B4-BE49-F238E27FC236}">
                <a16:creationId xmlns:a16="http://schemas.microsoft.com/office/drawing/2014/main" id="{16D6EF08-D051-4EEA-A5E5-058C67D76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2813" y="5127916"/>
            <a:ext cx="543153" cy="54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dollar sign iconì ëí ì´ë¯¸ì§ ê²ìê²°ê³¼">
            <a:extLst>
              <a:ext uri="{FF2B5EF4-FFF2-40B4-BE49-F238E27FC236}">
                <a16:creationId xmlns:a16="http://schemas.microsoft.com/office/drawing/2014/main" id="{3955DB97-C023-4679-B977-3F12B5D3F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4389" y="5127916"/>
            <a:ext cx="543153" cy="54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dollar sign iconì ëí ì´ë¯¸ì§ ê²ìê²°ê³¼">
            <a:extLst>
              <a:ext uri="{FF2B5EF4-FFF2-40B4-BE49-F238E27FC236}">
                <a16:creationId xmlns:a16="http://schemas.microsoft.com/office/drawing/2014/main" id="{3002E60A-D5A2-45D0-85E1-534D7330F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9944" y="5094285"/>
            <a:ext cx="543153" cy="54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dollar sign iconì ëí ì´ë¯¸ì§ ê²ìê²°ê³¼">
            <a:extLst>
              <a:ext uri="{FF2B5EF4-FFF2-40B4-BE49-F238E27FC236}">
                <a16:creationId xmlns:a16="http://schemas.microsoft.com/office/drawing/2014/main" id="{776CA5C2-32DE-4816-BF75-02FB23199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1520" y="5094285"/>
            <a:ext cx="543153" cy="54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직사각형 52">
            <a:extLst>
              <a:ext uri="{FF2B5EF4-FFF2-40B4-BE49-F238E27FC236}">
                <a16:creationId xmlns:a16="http://schemas.microsoft.com/office/drawing/2014/main" id="{8637AF98-38DA-48B2-AD2E-99F8C90500A3}"/>
              </a:ext>
            </a:extLst>
          </p:cNvPr>
          <p:cNvSpPr/>
          <p:nvPr/>
        </p:nvSpPr>
        <p:spPr>
          <a:xfrm>
            <a:off x="104775" y="83061"/>
            <a:ext cx="9288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1" latinLnBrk="1">
              <a:defRPr/>
            </a:pP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 목적</a:t>
            </a:r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28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”Operational &amp; Business</a:t>
            </a:r>
            <a:r>
              <a:rPr lang="ko-KR" altLang="en-US" sz="28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28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Intelligence”</a:t>
            </a:r>
            <a:endParaRPr lang="ko-KR" altLang="en-US" sz="28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18DFDC-E56B-4D28-804B-0761D0287EB6}"/>
              </a:ext>
            </a:extLst>
          </p:cNvPr>
          <p:cNvSpPr txBox="1"/>
          <p:nvPr/>
        </p:nvSpPr>
        <p:spPr>
          <a:xfrm>
            <a:off x="1587673" y="6069619"/>
            <a:ext cx="244169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1">
              <a:defRPr/>
            </a:pPr>
            <a:r>
              <a:rPr lang="en-US" altLang="ko-KR" sz="108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*CHE : </a:t>
            </a:r>
            <a:r>
              <a:rPr lang="en-US" altLang="ko-KR" sz="960" i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Container Handling Equipment</a:t>
            </a:r>
            <a:endParaRPr lang="ko-KR" altLang="en-US" sz="1080" i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B580C4CB-C405-44B4-B509-F2E8BC95E2E6}"/>
              </a:ext>
            </a:extLst>
          </p:cNvPr>
          <p:cNvSpPr txBox="1">
            <a:spLocks/>
          </p:cNvSpPr>
          <p:nvPr/>
        </p:nvSpPr>
        <p:spPr>
          <a:xfrm>
            <a:off x="6345929" y="1231960"/>
            <a:ext cx="3682447" cy="85331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171">
              <a:lnSpc>
                <a:spcPts val="2500"/>
              </a:lnSpc>
              <a:buNone/>
              <a:defRPr/>
            </a:pPr>
            <a:r>
              <a:rPr lang="ko-KR" altLang="en-US" sz="2400" b="1" i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매출 증대 및  비용감소 </a:t>
            </a:r>
            <a:endParaRPr lang="en-US" altLang="ko-KR" sz="2400" b="1" i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0" indent="0" algn="ctr" defTabSz="457171">
              <a:lnSpc>
                <a:spcPts val="2500"/>
              </a:lnSpc>
              <a:buNone/>
              <a:defRPr/>
            </a:pPr>
            <a:r>
              <a:rPr lang="en-US" altLang="ko-KR" sz="1920" b="1" i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(Business Intelligence)</a:t>
            </a:r>
            <a:endParaRPr lang="en-US" altLang="ko-KR" sz="2160" b="1" i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1026" name="Picture 2" descr="Container Handling Equipment iconì ëí ì´ë¯¸ì§ ê²ìê²°ê³¼">
            <a:extLst>
              <a:ext uri="{FF2B5EF4-FFF2-40B4-BE49-F238E27FC236}">
                <a16:creationId xmlns:a16="http://schemas.microsoft.com/office/drawing/2014/main" id="{B22C36B3-5723-40E8-82FE-E43473956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2182" y="2273950"/>
            <a:ext cx="1230197" cy="99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rt terminal iconsì ëí ì´ë¯¸ì§ ê²ìê²°ê³¼">
            <a:extLst>
              <a:ext uri="{FF2B5EF4-FFF2-40B4-BE49-F238E27FC236}">
                <a16:creationId xmlns:a16="http://schemas.microsoft.com/office/drawing/2014/main" id="{CB93E0AF-4EB5-4915-BCE6-73990B742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3606" y="2282080"/>
            <a:ext cx="1787188" cy="99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rker iconsì ëí ì´ë¯¸ì§ ê²ìê²°ê³¼">
            <a:extLst>
              <a:ext uri="{FF2B5EF4-FFF2-40B4-BE49-F238E27FC236}">
                <a16:creationId xmlns:a16="http://schemas.microsoft.com/office/drawing/2014/main" id="{0C744B32-7F7D-4EE3-AD3C-AF145E82A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3566" y="2282082"/>
            <a:ext cx="906980" cy="99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그룹 58">
            <a:extLst>
              <a:ext uri="{FF2B5EF4-FFF2-40B4-BE49-F238E27FC236}">
                <a16:creationId xmlns:a16="http://schemas.microsoft.com/office/drawing/2014/main" id="{F1F4281E-CFC2-4A61-86B2-EE2EA56960C4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60" name="자유형 28">
              <a:extLst>
                <a:ext uri="{FF2B5EF4-FFF2-40B4-BE49-F238E27FC236}">
                  <a16:creationId xmlns:a16="http://schemas.microsoft.com/office/drawing/2014/main" id="{2225C9C7-253C-48E0-85B6-10DAEE415FE0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C4622B96-76D8-4EFE-B1F7-4E44352AAA11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2" name="평행 사변형 61">
              <a:extLst>
                <a:ext uri="{FF2B5EF4-FFF2-40B4-BE49-F238E27FC236}">
                  <a16:creationId xmlns:a16="http://schemas.microsoft.com/office/drawing/2014/main" id="{131091AB-2D1B-45B4-9826-E8C3D78341B3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3" name="평행 사변형 62">
              <a:extLst>
                <a:ext uri="{FF2B5EF4-FFF2-40B4-BE49-F238E27FC236}">
                  <a16:creationId xmlns:a16="http://schemas.microsoft.com/office/drawing/2014/main" id="{0157A895-ECDD-43C9-939A-000F34FF2D5B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866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직선 연결선 70">
            <a:extLst>
              <a:ext uri="{FF2B5EF4-FFF2-40B4-BE49-F238E27FC236}">
                <a16:creationId xmlns:a16="http://schemas.microsoft.com/office/drawing/2014/main" id="{24E9AA49-4612-4E8D-B521-F634E389E7D8}"/>
              </a:ext>
            </a:extLst>
          </p:cNvPr>
          <p:cNvCxnSpPr>
            <a:cxnSpLocks/>
          </p:cNvCxnSpPr>
          <p:nvPr/>
        </p:nvCxnSpPr>
        <p:spPr>
          <a:xfrm>
            <a:off x="7326051" y="3901882"/>
            <a:ext cx="4398659" cy="0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자유형 69"/>
          <p:cNvSpPr/>
          <p:nvPr/>
        </p:nvSpPr>
        <p:spPr>
          <a:xfrm>
            <a:off x="4905375" y="2598351"/>
            <a:ext cx="2381250" cy="2607062"/>
          </a:xfrm>
          <a:custGeom>
            <a:avLst/>
            <a:gdLst>
              <a:gd name="connsiteX0" fmla="*/ 1190625 w 2381250"/>
              <a:gd name="connsiteY0" fmla="*/ 0 h 2607062"/>
              <a:gd name="connsiteX1" fmla="*/ 2381250 w 2381250"/>
              <a:gd name="connsiteY1" fmla="*/ 1303531 h 2607062"/>
              <a:gd name="connsiteX2" fmla="*/ 1190625 w 2381250"/>
              <a:gd name="connsiteY2" fmla="*/ 2607062 h 2607062"/>
              <a:gd name="connsiteX3" fmla="*/ 0 w 2381250"/>
              <a:gd name="connsiteY3" fmla="*/ 1303531 h 2607062"/>
              <a:gd name="connsiteX4" fmla="*/ 1190625 w 2381250"/>
              <a:gd name="connsiteY4" fmla="*/ 0 h 2607062"/>
              <a:gd name="connsiteX5" fmla="*/ 1187764 w 2381250"/>
              <a:gd name="connsiteY5" fmla="*/ 465053 h 2607062"/>
              <a:gd name="connsiteX6" fmla="*/ 745547 w 2381250"/>
              <a:gd name="connsiteY6" fmla="*/ 608149 h 2607062"/>
              <a:gd name="connsiteX7" fmla="*/ 693611 w 2381250"/>
              <a:gd name="connsiteY7" fmla="*/ 653544 h 2607062"/>
              <a:gd name="connsiteX8" fmla="*/ 768429 w 2381250"/>
              <a:gd name="connsiteY8" fmla="*/ 915885 h 2607062"/>
              <a:gd name="connsiteX9" fmla="*/ 529592 w 2381250"/>
              <a:gd name="connsiteY9" fmla="*/ 838993 h 2607062"/>
              <a:gd name="connsiteX10" fmla="*/ 458987 w 2381250"/>
              <a:gd name="connsiteY10" fmla="*/ 976793 h 2607062"/>
              <a:gd name="connsiteX11" fmla="*/ 396833 w 2381250"/>
              <a:gd name="connsiteY11" fmla="*/ 1302934 h 2607062"/>
              <a:gd name="connsiteX12" fmla="*/ 531912 w 2381250"/>
              <a:gd name="connsiteY12" fmla="*/ 1771402 h 2607062"/>
              <a:gd name="connsiteX13" fmla="*/ 532202 w 2381250"/>
              <a:gd name="connsiteY13" fmla="*/ 1771776 h 2607062"/>
              <a:gd name="connsiteX14" fmla="*/ 768792 w 2381250"/>
              <a:gd name="connsiteY14" fmla="*/ 1699977 h 2607062"/>
              <a:gd name="connsiteX15" fmla="*/ 692504 w 2381250"/>
              <a:gd name="connsiteY15" fmla="*/ 1951357 h 2607062"/>
              <a:gd name="connsiteX16" fmla="*/ 745547 w 2381250"/>
              <a:gd name="connsiteY16" fmla="*/ 1997719 h 2607062"/>
              <a:gd name="connsiteX17" fmla="*/ 1187765 w 2381250"/>
              <a:gd name="connsiteY17" fmla="*/ 2140816 h 2607062"/>
              <a:gd name="connsiteX18" fmla="*/ 1629982 w 2381250"/>
              <a:gd name="connsiteY18" fmla="*/ 1997720 h 2607062"/>
              <a:gd name="connsiteX19" fmla="*/ 1700398 w 2381250"/>
              <a:gd name="connsiteY19" fmla="*/ 1936171 h 2607062"/>
              <a:gd name="connsiteX20" fmla="*/ 1628719 w 2381250"/>
              <a:gd name="connsiteY20" fmla="*/ 1699976 h 2607062"/>
              <a:gd name="connsiteX21" fmla="*/ 1846371 w 2381250"/>
              <a:gd name="connsiteY21" fmla="*/ 1766028 h 2607062"/>
              <a:gd name="connsiteX22" fmla="*/ 1916542 w 2381250"/>
              <a:gd name="connsiteY22" fmla="*/ 1629076 h 2607062"/>
              <a:gd name="connsiteX23" fmla="*/ 1978696 w 2381250"/>
              <a:gd name="connsiteY23" fmla="*/ 1302935 h 2607062"/>
              <a:gd name="connsiteX24" fmla="*/ 1916541 w 2381250"/>
              <a:gd name="connsiteY24" fmla="*/ 976793 h 2607062"/>
              <a:gd name="connsiteX25" fmla="*/ 1850128 w 2381250"/>
              <a:gd name="connsiteY25" fmla="*/ 847174 h 2607062"/>
              <a:gd name="connsiteX26" fmla="*/ 1628719 w 2381250"/>
              <a:gd name="connsiteY26" fmla="*/ 914366 h 2607062"/>
              <a:gd name="connsiteX27" fmla="*/ 1702431 w 2381250"/>
              <a:gd name="connsiteY27" fmla="*/ 671474 h 2607062"/>
              <a:gd name="connsiteX28" fmla="*/ 1629982 w 2381250"/>
              <a:gd name="connsiteY28" fmla="*/ 608150 h 2607062"/>
              <a:gd name="connsiteX29" fmla="*/ 1187764 w 2381250"/>
              <a:gd name="connsiteY29" fmla="*/ 465053 h 26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81250" h="2607062">
                <a:moveTo>
                  <a:pt x="1190625" y="0"/>
                </a:moveTo>
                <a:cubicBezTo>
                  <a:pt x="1848189" y="0"/>
                  <a:pt x="2381250" y="583611"/>
                  <a:pt x="2381250" y="1303531"/>
                </a:cubicBezTo>
                <a:cubicBezTo>
                  <a:pt x="2381250" y="2023451"/>
                  <a:pt x="1848189" y="2607062"/>
                  <a:pt x="1190625" y="2607062"/>
                </a:cubicBezTo>
                <a:cubicBezTo>
                  <a:pt x="533061" y="2607062"/>
                  <a:pt x="0" y="2023451"/>
                  <a:pt x="0" y="1303531"/>
                </a:cubicBezTo>
                <a:cubicBezTo>
                  <a:pt x="0" y="583611"/>
                  <a:pt x="533061" y="0"/>
                  <a:pt x="1190625" y="0"/>
                </a:cubicBezTo>
                <a:close/>
                <a:moveTo>
                  <a:pt x="1187764" y="465053"/>
                </a:moveTo>
                <a:cubicBezTo>
                  <a:pt x="1023957" y="465052"/>
                  <a:pt x="871780" y="517806"/>
                  <a:pt x="745547" y="608149"/>
                </a:cubicBezTo>
                <a:lnTo>
                  <a:pt x="693611" y="653544"/>
                </a:lnTo>
                <a:lnTo>
                  <a:pt x="768429" y="915885"/>
                </a:lnTo>
                <a:lnTo>
                  <a:pt x="529592" y="838993"/>
                </a:lnTo>
                <a:lnTo>
                  <a:pt x="458987" y="976793"/>
                </a:lnTo>
                <a:cubicBezTo>
                  <a:pt x="418965" y="1077035"/>
                  <a:pt x="396832" y="1187247"/>
                  <a:pt x="396833" y="1302934"/>
                </a:cubicBezTo>
                <a:cubicBezTo>
                  <a:pt x="396832" y="1476465"/>
                  <a:pt x="446630" y="1637675"/>
                  <a:pt x="531912" y="1771402"/>
                </a:cubicBezTo>
                <a:lnTo>
                  <a:pt x="532202" y="1771776"/>
                </a:lnTo>
                <a:lnTo>
                  <a:pt x="768792" y="1699977"/>
                </a:lnTo>
                <a:lnTo>
                  <a:pt x="692504" y="1951357"/>
                </a:lnTo>
                <a:lnTo>
                  <a:pt x="745547" y="1997719"/>
                </a:lnTo>
                <a:cubicBezTo>
                  <a:pt x="871781" y="2088064"/>
                  <a:pt x="1023958" y="2140816"/>
                  <a:pt x="1187765" y="2140816"/>
                </a:cubicBezTo>
                <a:cubicBezTo>
                  <a:pt x="1351572" y="2140816"/>
                  <a:pt x="1503749" y="2088063"/>
                  <a:pt x="1629982" y="1997720"/>
                </a:cubicBezTo>
                <a:lnTo>
                  <a:pt x="1700398" y="1936171"/>
                </a:lnTo>
                <a:lnTo>
                  <a:pt x="1628719" y="1699976"/>
                </a:lnTo>
                <a:lnTo>
                  <a:pt x="1846371" y="1766028"/>
                </a:lnTo>
                <a:lnTo>
                  <a:pt x="1916542" y="1629076"/>
                </a:lnTo>
                <a:cubicBezTo>
                  <a:pt x="1956564" y="1528834"/>
                  <a:pt x="1978696" y="1418621"/>
                  <a:pt x="1978696" y="1302935"/>
                </a:cubicBezTo>
                <a:cubicBezTo>
                  <a:pt x="1978696" y="1187247"/>
                  <a:pt x="1956565" y="1077036"/>
                  <a:pt x="1916541" y="976793"/>
                </a:cubicBezTo>
                <a:lnTo>
                  <a:pt x="1850128" y="847174"/>
                </a:lnTo>
                <a:lnTo>
                  <a:pt x="1628719" y="914366"/>
                </a:lnTo>
                <a:lnTo>
                  <a:pt x="1702431" y="671474"/>
                </a:lnTo>
                <a:lnTo>
                  <a:pt x="1629982" y="608150"/>
                </a:lnTo>
                <a:cubicBezTo>
                  <a:pt x="1503748" y="517805"/>
                  <a:pt x="1351571" y="465053"/>
                  <a:pt x="1187764" y="465053"/>
                </a:cubicBezTo>
                <a:close/>
              </a:path>
            </a:pathLst>
          </a:custGeom>
          <a:ln>
            <a:noFill/>
          </a:ln>
          <a:effectLst>
            <a:outerShdw blurRad="63500" sx="92000" sy="9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67" name="직선 연결선 66">
            <a:extLst>
              <a:ext uri="{FF2B5EF4-FFF2-40B4-BE49-F238E27FC236}">
                <a16:creationId xmlns:a16="http://schemas.microsoft.com/office/drawing/2014/main" id="{33568523-E692-48CC-A703-39ED062C1B62}"/>
              </a:ext>
            </a:extLst>
          </p:cNvPr>
          <p:cNvCxnSpPr>
            <a:cxnSpLocks/>
          </p:cNvCxnSpPr>
          <p:nvPr/>
        </p:nvCxnSpPr>
        <p:spPr>
          <a:xfrm>
            <a:off x="6096000" y="5013206"/>
            <a:ext cx="0" cy="1526539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8637AF98-38DA-48B2-AD2E-99F8C90500A3}"/>
              </a:ext>
            </a:extLst>
          </p:cNvPr>
          <p:cNvSpPr/>
          <p:nvPr/>
        </p:nvSpPr>
        <p:spPr>
          <a:xfrm>
            <a:off x="104774" y="84733"/>
            <a:ext cx="4007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1" latinLnBrk="1">
              <a:defRPr/>
            </a:pP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 기대</a:t>
            </a:r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효과</a:t>
            </a:r>
            <a:endParaRPr lang="ko-KR" altLang="en-US" sz="3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33568523-E692-48CC-A703-39ED062C1B62}"/>
              </a:ext>
            </a:extLst>
          </p:cNvPr>
          <p:cNvCxnSpPr>
            <a:cxnSpLocks/>
          </p:cNvCxnSpPr>
          <p:nvPr/>
        </p:nvCxnSpPr>
        <p:spPr>
          <a:xfrm>
            <a:off x="6096000" y="1009531"/>
            <a:ext cx="0" cy="168889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24E9AA49-4612-4E8D-B521-F634E389E7D8}"/>
              </a:ext>
            </a:extLst>
          </p:cNvPr>
          <p:cNvCxnSpPr>
            <a:cxnSpLocks/>
          </p:cNvCxnSpPr>
          <p:nvPr/>
        </p:nvCxnSpPr>
        <p:spPr>
          <a:xfrm>
            <a:off x="617221" y="3898010"/>
            <a:ext cx="4398659" cy="0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직사각형 22">
            <a:extLst>
              <a:ext uri="{FF2B5EF4-FFF2-40B4-BE49-F238E27FC236}">
                <a16:creationId xmlns:a16="http://schemas.microsoft.com/office/drawing/2014/main" id="{F9D484CB-B693-4167-A530-E957F88E60B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64262" y="1413194"/>
            <a:ext cx="5357713" cy="22597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en-US" altLang="ko-KR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Easy to See &amp; Control</a:t>
            </a:r>
          </a:p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기존 다수의 운영시스템 구조 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수 많은 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CCTV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화면 구조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에서 탈피한 </a:t>
            </a: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하나의 전체화면을 통한 </a:t>
            </a:r>
            <a:r>
              <a:rPr lang="ko-KR" altLang="en-US" sz="1080" b="1" kern="0" spc="-6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직관성</a:t>
            </a:r>
            <a:r>
              <a:rPr lang="en-US" altLang="ko-KR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통합적사고 확대</a:t>
            </a:r>
            <a:endParaRPr lang="en-US" altLang="ko-KR" sz="1080" b="1" kern="0" spc="-6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다수의 단위 시스템을 하나의 통합관제 시스템으로 연동하여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효율적인 운영 관리 및 향후 빅데이터 분석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활용을 통한 전체 시스템 개선효과 증대 </a:t>
            </a:r>
            <a:endParaRPr lang="en-US" altLang="ko-KR" sz="1080" kern="0" spc="-6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실사와 동일한 화면 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운영자 측면의 사용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편리성 증대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날씨 </a:t>
            </a:r>
            <a:r>
              <a:rPr lang="en-US" altLang="ko-KR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안개</a:t>
            </a:r>
            <a:r>
              <a:rPr lang="en-US" altLang="ko-KR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비</a:t>
            </a:r>
            <a:r>
              <a:rPr lang="en-US" altLang="ko-KR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 </a:t>
            </a: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 </a:t>
            </a:r>
            <a:r>
              <a:rPr lang="ko-KR" altLang="en-US" sz="1080" b="1" kern="0" spc="-6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낮밤에</a:t>
            </a: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80" b="1" kern="0" spc="-6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구애받지</a:t>
            </a: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않는 통합적 화면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 구성 및 전달 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실내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외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대규모 지상 사업장 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지하철 역사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항만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공장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자동화 창고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 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뿐만 아니라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</a:p>
          <a:p>
            <a:pPr marL="0" lvl="1">
              <a:lnSpc>
                <a:spcPct val="120000"/>
              </a:lnSpc>
              <a:spcAft>
                <a:spcPts val="48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tabLst>
                <a:tab pos="5978039" algn="l"/>
              </a:tabLst>
              <a:defRPr/>
            </a:pP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지하사업장 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맨홀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가스관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상수도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등의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통합적 화면 구성 및 전달</a:t>
            </a:r>
            <a:endParaRPr lang="en-US" altLang="ko-KR" sz="1080" kern="0" spc="-6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0" name="직사각형 22">
            <a:extLst>
              <a:ext uri="{FF2B5EF4-FFF2-40B4-BE49-F238E27FC236}">
                <a16:creationId xmlns:a16="http://schemas.microsoft.com/office/drawing/2014/main" id="{AAE47903-4E7E-40F3-AAAA-EA052C09BED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394935" y="1414795"/>
            <a:ext cx="5334693" cy="10182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종합적 </a:t>
            </a:r>
            <a:r>
              <a:rPr lang="en-US" altLang="ko-KR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single view</a:t>
            </a: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를</a:t>
            </a:r>
            <a:r>
              <a:rPr lang="en-US" altLang="ko-KR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통한 운영자의 전체 업무 영역 가시성 증대</a:t>
            </a:r>
            <a:endParaRPr lang="en-US" altLang="ko-KR" sz="1080" b="1" kern="0" spc="-6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하나의 화면을 통한 전체 시스템 관리를 통한 </a:t>
            </a: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운영자의 장애 파악 시간 단축</a:t>
            </a:r>
            <a:r>
              <a:rPr lang="en-US" altLang="ko-KR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(</a:t>
            </a: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장비의 실시간 이벤트에 따른 디지털 객체 색변경을 통한 운영자 가시성 확대</a:t>
            </a:r>
            <a:r>
              <a:rPr lang="en-US" altLang="ko-KR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이를 통한 장애처리 시간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MTTR (Mean-time-to-Repair) 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시간 단축</a:t>
            </a:r>
            <a:endParaRPr lang="en-US" altLang="ko-KR" sz="1080" kern="0" spc="-6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1" name="직사각형 22">
            <a:extLst>
              <a:ext uri="{FF2B5EF4-FFF2-40B4-BE49-F238E27FC236}">
                <a16:creationId xmlns:a16="http://schemas.microsoft.com/office/drawing/2014/main" id="{F786B71C-8E3F-43CD-95D0-C96F3E8B704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17223" y="4824279"/>
            <a:ext cx="5387021" cy="12541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5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실시간 통합 알람을 통한 역사</a:t>
            </a:r>
            <a:r>
              <a:rPr lang="en-US" altLang="ko-KR" sz="105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05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장비</a:t>
            </a:r>
            <a:r>
              <a:rPr lang="en-US" altLang="ko-KR" sz="105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05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방재 관련 사전 예방 및 사고 발생시 </a:t>
            </a:r>
            <a:r>
              <a:rPr lang="ko-KR" altLang="en-US" sz="1050" kern="0" spc="-6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즉시적인</a:t>
            </a:r>
            <a:endParaRPr lang="en-US" altLang="ko-KR" sz="1050" kern="0" spc="-6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0" lvl="1">
              <a:lnSpc>
                <a:spcPct val="120000"/>
              </a:lnSpc>
              <a:spcAft>
                <a:spcPts val="48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tabLst>
                <a:tab pos="5978039" algn="l"/>
              </a:tabLst>
              <a:defRPr/>
            </a:pPr>
            <a:r>
              <a:rPr lang="ko-KR" altLang="en-US" sz="105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대처 가능</a:t>
            </a:r>
            <a:endParaRPr lang="en-US" altLang="ko-KR" sz="1050" kern="0" spc="-6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5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고객내 </a:t>
            </a:r>
            <a:r>
              <a:rPr lang="ko-KR" altLang="en-US" sz="105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표준업무프로세스</a:t>
            </a:r>
            <a:r>
              <a:rPr lang="en-US" altLang="ko-KR" sz="105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(SOP)</a:t>
            </a:r>
            <a:r>
              <a:rPr lang="ko-KR" altLang="en-US" sz="105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의</a:t>
            </a:r>
            <a:r>
              <a:rPr lang="en-US" altLang="ko-KR" sz="105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5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정의 및 시스템에 적용을 통한 자동화된 업무처리</a:t>
            </a:r>
            <a:r>
              <a:rPr lang="ko-KR" altLang="en-US" sz="105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가 가능함</a:t>
            </a:r>
            <a:r>
              <a:rPr lang="en-US" altLang="ko-KR" sz="105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 (</a:t>
            </a:r>
            <a:r>
              <a:rPr lang="ko-KR" altLang="en-US" sz="105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업무 자동화</a:t>
            </a:r>
            <a:r>
              <a:rPr lang="en-US" altLang="ko-KR" sz="105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50" kern="0" spc="-6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즉시성</a:t>
            </a:r>
            <a:r>
              <a:rPr lang="en-US" altLang="ko-KR" sz="105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5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재난예방 강화</a:t>
            </a:r>
            <a:r>
              <a:rPr lang="en-US" altLang="ko-KR" sz="105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5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작업인원에 센서를 부착하여 실시간 위치추적 및 재난발생시 즉시 현장인원 파악 가능 </a:t>
            </a:r>
            <a:r>
              <a:rPr lang="en-US" altLang="ko-KR" sz="105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(Option)</a:t>
            </a:r>
          </a:p>
        </p:txBody>
      </p:sp>
      <p:sp>
        <p:nvSpPr>
          <p:cNvPr id="42" name="직사각형 22">
            <a:extLst>
              <a:ext uri="{FF2B5EF4-FFF2-40B4-BE49-F238E27FC236}">
                <a16:creationId xmlns:a16="http://schemas.microsoft.com/office/drawing/2014/main" id="{314271D4-D29C-43CC-B7D6-9F95237DF53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78641" y="4053783"/>
            <a:ext cx="425098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기존 업무시스템과의 연동을 통한 </a:t>
            </a:r>
            <a:r>
              <a:rPr lang="en-US" altLang="ko-KR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Process Gap </a:t>
            </a: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최소화 </a:t>
            </a:r>
            <a:r>
              <a:rPr lang="en-US" altLang="ko-KR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시스템 </a:t>
            </a:r>
            <a:r>
              <a:rPr lang="en-US" altLang="ko-KR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- </a:t>
            </a: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장비 </a:t>
            </a:r>
            <a:r>
              <a:rPr lang="en-US" altLang="ko-KR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- </a:t>
            </a: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사람</a:t>
            </a:r>
            <a:r>
              <a:rPr lang="en-US" altLang="ko-KR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실시간 장비 위치 파악 </a:t>
            </a:r>
            <a:r>
              <a:rPr lang="en-US" altLang="ko-KR" sz="1080" b="1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(RTLS, Real-time Location Service)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하고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b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</a:b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이를 운영시스템과 연동하여 실시간 시스템 프로세스 효율성 증대</a:t>
            </a:r>
            <a:endParaRPr lang="en-US" altLang="ko-KR" sz="1080" kern="0" spc="-6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A4EB53F2-7D39-4008-B529-6AB8087A00E3}"/>
              </a:ext>
            </a:extLst>
          </p:cNvPr>
          <p:cNvSpPr/>
          <p:nvPr/>
        </p:nvSpPr>
        <p:spPr>
          <a:xfrm flipH="1">
            <a:off x="6175217" y="1011198"/>
            <a:ext cx="5549493" cy="332640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75000"/>
                </a:sysClr>
              </a:gs>
              <a:gs pos="52000">
                <a:sysClr val="window" lastClr="FFFFFF">
                  <a:lumMod val="85000"/>
                </a:sysClr>
              </a:gs>
              <a:gs pos="51000">
                <a:sysClr val="window" lastClr="FFFFFF">
                  <a:lumMod val="75000"/>
                </a:sysClr>
              </a:gs>
              <a:gs pos="100000">
                <a:sysClr val="window" lastClr="FFFFFF">
                  <a:lumMod val="85000"/>
                </a:sys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ko-KR" altLang="en-US" sz="144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운영 </a:t>
            </a:r>
            <a:r>
              <a:rPr lang="en-US" altLang="ko-KR" sz="144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Cost </a:t>
            </a:r>
            <a:r>
              <a:rPr lang="ko-KR" altLang="en-US" sz="144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절감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F0D295FA-9F1F-4E9A-B53E-D3F3E2EDBFB4}"/>
              </a:ext>
            </a:extLst>
          </p:cNvPr>
          <p:cNvSpPr/>
          <p:nvPr/>
        </p:nvSpPr>
        <p:spPr>
          <a:xfrm>
            <a:off x="617221" y="1009531"/>
            <a:ext cx="5391467" cy="332640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75000"/>
                </a:sysClr>
              </a:gs>
              <a:gs pos="52000">
                <a:sysClr val="window" lastClr="FFFFFF">
                  <a:lumMod val="85000"/>
                </a:sysClr>
              </a:gs>
              <a:gs pos="51000">
                <a:sysClr val="window" lastClr="FFFFFF">
                  <a:lumMod val="75000"/>
                </a:sysClr>
              </a:gs>
              <a:gs pos="100000">
                <a:sysClr val="window" lastClr="FFFFFF">
                  <a:lumMod val="85000"/>
                </a:sys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ko-KR" sz="144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Easy &amp; Next Management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CA68B2FB-21B9-43D7-9647-42DD28B5893C}"/>
              </a:ext>
            </a:extLst>
          </p:cNvPr>
          <p:cNvSpPr/>
          <p:nvPr/>
        </p:nvSpPr>
        <p:spPr>
          <a:xfrm flipH="1">
            <a:off x="6173798" y="6207105"/>
            <a:ext cx="5553936" cy="332640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75000"/>
                </a:sysClr>
              </a:gs>
              <a:gs pos="52000">
                <a:sysClr val="window" lastClr="FFFFFF">
                  <a:lumMod val="85000"/>
                </a:sysClr>
              </a:gs>
              <a:gs pos="51000">
                <a:sysClr val="window" lastClr="FFFFFF">
                  <a:lumMod val="75000"/>
                </a:sysClr>
              </a:gs>
              <a:gs pos="100000">
                <a:sysClr val="window" lastClr="FFFFFF">
                  <a:lumMod val="85000"/>
                </a:sys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ko-KR" altLang="en-US" sz="144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업무 생산성 증대</a:t>
            </a: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FBA61505-DC83-4779-9DD5-21A861BC6B76}"/>
              </a:ext>
            </a:extLst>
          </p:cNvPr>
          <p:cNvSpPr/>
          <p:nvPr/>
        </p:nvSpPr>
        <p:spPr>
          <a:xfrm>
            <a:off x="617222" y="6207105"/>
            <a:ext cx="5387023" cy="332640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75000"/>
                </a:sysClr>
              </a:gs>
              <a:gs pos="52000">
                <a:sysClr val="window" lastClr="FFFFFF">
                  <a:lumMod val="85000"/>
                </a:sysClr>
              </a:gs>
              <a:gs pos="51000">
                <a:sysClr val="window" lastClr="FFFFFF">
                  <a:lumMod val="75000"/>
                </a:sysClr>
              </a:gs>
              <a:gs pos="100000">
                <a:sysClr val="window" lastClr="FFFFFF">
                  <a:lumMod val="85000"/>
                </a:sys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ko-KR" altLang="en-US" sz="144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재난사고 예방 및 즉시대처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CD60C3FD-B277-40EE-AA35-5DB0E5FC235D}"/>
              </a:ext>
            </a:extLst>
          </p:cNvPr>
          <p:cNvSpPr/>
          <p:nvPr/>
        </p:nvSpPr>
        <p:spPr>
          <a:xfrm>
            <a:off x="7183112" y="2476812"/>
            <a:ext cx="445290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prstClr val="black">
                  <a:lumMod val="75000"/>
                  <a:lumOff val="25000"/>
                </a:prst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80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장비</a:t>
            </a:r>
            <a:r>
              <a:rPr lang="en-US" altLang="ko-KR" sz="1080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080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시스템의 실시간 위치</a:t>
            </a:r>
            <a:r>
              <a:rPr lang="en-US" altLang="ko-KR" sz="1080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80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상태정보</a:t>
            </a:r>
            <a:r>
              <a:rPr lang="en-US" altLang="ko-KR" sz="1080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80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관리를 통한 </a:t>
            </a:r>
            <a:r>
              <a:rPr lang="ko-KR" altLang="en-US" sz="1080" b="1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유지보수 비용 </a:t>
            </a:r>
            <a:r>
              <a:rPr lang="en-US" altLang="ko-KR" sz="1080" b="1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80" b="1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인원</a:t>
            </a:r>
            <a:r>
              <a:rPr lang="en-US" altLang="ko-KR" sz="1080" b="1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80" b="1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장비 수명 예측</a:t>
            </a:r>
            <a:r>
              <a:rPr lang="en-US" altLang="ko-KR" sz="1080" b="1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80" b="1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출동시간 단축</a:t>
            </a:r>
            <a:r>
              <a:rPr lang="en-US" altLang="ko-KR" sz="1080" b="1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 </a:t>
            </a:r>
            <a:r>
              <a:rPr lang="ko-KR" altLang="en-US" sz="1080" b="1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절감효과</a:t>
            </a:r>
            <a:endParaRPr lang="en-US" altLang="ko-KR" sz="1080" b="1" kern="0" spc="-6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accent2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prstClr val="black">
                  <a:lumMod val="75000"/>
                  <a:lumOff val="25000"/>
                </a:prst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80" b="1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가상순찰기능</a:t>
            </a:r>
            <a:r>
              <a:rPr lang="ko-KR" altLang="en-US" sz="1080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을 통한 실사와 동일한 순찰 기능 제공</a:t>
            </a:r>
            <a:endParaRPr lang="en-US" altLang="ko-KR" sz="1080" kern="0" spc="-6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6BD74DB7-D919-4EB9-AE94-289E98443576}"/>
              </a:ext>
            </a:extLst>
          </p:cNvPr>
          <p:cNvSpPr/>
          <p:nvPr/>
        </p:nvSpPr>
        <p:spPr>
          <a:xfrm>
            <a:off x="617225" y="3976716"/>
            <a:ext cx="4456127" cy="738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prstClr val="black">
                  <a:lumMod val="75000"/>
                  <a:lumOff val="25000"/>
                </a:prst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50" b="1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현재의 </a:t>
            </a:r>
            <a:r>
              <a:rPr lang="en-US" altLang="ko-KR" sz="1050" b="1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CCTV, FMS (Facility  management System)</a:t>
            </a:r>
            <a:r>
              <a:rPr lang="ko-KR" altLang="en-US" sz="1050" b="1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과의 연동</a:t>
            </a:r>
            <a:r>
              <a:rPr lang="ko-KR" altLang="en-US" sz="1050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을 통한 </a:t>
            </a:r>
            <a:br>
              <a:rPr lang="en-US" altLang="ko-KR" sz="1050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</a:br>
            <a:r>
              <a:rPr lang="ko-KR" altLang="en-US" sz="1050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단일 통합 </a:t>
            </a:r>
            <a:r>
              <a:rPr lang="en-US" altLang="ko-KR" sz="1050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View </a:t>
            </a:r>
            <a:r>
              <a:rPr lang="ko-KR" altLang="en-US" sz="1050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제공</a:t>
            </a:r>
            <a:endParaRPr lang="en-US" altLang="ko-KR" sz="1050" kern="0" spc="-6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prstClr val="black">
                  <a:lumMod val="75000"/>
                  <a:lumOff val="25000"/>
                </a:prst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50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시스템 통합 연동을 통한 </a:t>
            </a:r>
            <a:r>
              <a:rPr lang="ko-KR" altLang="en-US" sz="1050" b="1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이벤트</a:t>
            </a:r>
            <a:r>
              <a:rPr lang="en-US" altLang="ko-KR" sz="1050" b="1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050" b="1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사고 발생시 자동 팝업</a:t>
            </a:r>
            <a:r>
              <a:rPr lang="ko-KR" altLang="en-US" sz="1050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및 운영자 </a:t>
            </a:r>
            <a:r>
              <a:rPr lang="ko-KR" altLang="en-US" sz="1050" kern="0" spc="-6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직관성</a:t>
            </a:r>
            <a:r>
              <a:rPr lang="ko-KR" altLang="en-US" sz="1050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증대 </a:t>
            </a:r>
            <a:endParaRPr lang="en-US" altLang="ko-KR" sz="1050" kern="0" spc="-6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CFE52EC7-1E1D-4E12-A629-1F0933FA2A17}"/>
              </a:ext>
            </a:extLst>
          </p:cNvPr>
          <p:cNvSpPr/>
          <p:nvPr/>
        </p:nvSpPr>
        <p:spPr>
          <a:xfrm>
            <a:off x="7129921" y="4984501"/>
            <a:ext cx="4599704" cy="491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450" lvl="1" indent="-97450">
              <a:lnSpc>
                <a:spcPct val="120000"/>
              </a:lnSpc>
              <a:spcAft>
                <a:spcPts val="48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tabLst>
                <a:tab pos="5978039" algn="l"/>
              </a:tabLst>
              <a:defRPr/>
            </a:pP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향후 타 산업군별 비지니스 프로세스와 연동을 통한  실제적인 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end-to-end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업무 생산성 증대  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항만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물류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공장 자동화 등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ko-KR" sz="1080" kern="0" spc="-6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8F3D13DE-D350-47FB-81FD-791D5A7129F9}"/>
              </a:ext>
            </a:extLst>
          </p:cNvPr>
          <p:cNvGrpSpPr/>
          <p:nvPr/>
        </p:nvGrpSpPr>
        <p:grpSpPr>
          <a:xfrm>
            <a:off x="4834266" y="2564904"/>
            <a:ext cx="2520287" cy="2676655"/>
            <a:chOff x="2088362" y="4083879"/>
            <a:chExt cx="2803454" cy="3299590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AA42A6F6-05F0-49B2-8150-955E68464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8362" y="4083879"/>
              <a:ext cx="1400315" cy="1648133"/>
            </a:xfrm>
            <a:custGeom>
              <a:avLst/>
              <a:gdLst>
                <a:gd name="T0" fmla="*/ 370 w 370"/>
                <a:gd name="T1" fmla="*/ 141 h 370"/>
                <a:gd name="T2" fmla="*/ 370 w 370"/>
                <a:gd name="T3" fmla="*/ 0 h 370"/>
                <a:gd name="T4" fmla="*/ 370 w 370"/>
                <a:gd name="T5" fmla="*/ 0 h 370"/>
                <a:gd name="T6" fmla="*/ 0 w 370"/>
                <a:gd name="T7" fmla="*/ 370 h 370"/>
                <a:gd name="T8" fmla="*/ 140 w 370"/>
                <a:gd name="T9" fmla="*/ 370 h 370"/>
                <a:gd name="T10" fmla="*/ 370 w 370"/>
                <a:gd name="T11" fmla="*/ 14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0" h="370">
                  <a:moveTo>
                    <a:pt x="370" y="141"/>
                  </a:moveTo>
                  <a:cubicBezTo>
                    <a:pt x="370" y="0"/>
                    <a:pt x="370" y="0"/>
                    <a:pt x="370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165" y="0"/>
                    <a:pt x="0" y="166"/>
                    <a:pt x="0" y="370"/>
                  </a:cubicBezTo>
                  <a:cubicBezTo>
                    <a:pt x="140" y="370"/>
                    <a:pt x="140" y="370"/>
                    <a:pt x="140" y="370"/>
                  </a:cubicBezTo>
                  <a:cubicBezTo>
                    <a:pt x="140" y="243"/>
                    <a:pt x="243" y="141"/>
                    <a:pt x="370" y="141"/>
                  </a:cubicBezTo>
                  <a:close/>
                </a:path>
              </a:pathLst>
            </a:custGeom>
            <a:solidFill>
              <a:srgbClr val="273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1440" b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030717DB-FA09-4EB9-801A-9A8903263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675" y="4083879"/>
              <a:ext cx="1403141" cy="1648133"/>
            </a:xfrm>
            <a:custGeom>
              <a:avLst/>
              <a:gdLst>
                <a:gd name="T0" fmla="*/ 230 w 371"/>
                <a:gd name="T1" fmla="*/ 370 h 370"/>
                <a:gd name="T2" fmla="*/ 371 w 371"/>
                <a:gd name="T3" fmla="*/ 370 h 370"/>
                <a:gd name="T4" fmla="*/ 0 w 371"/>
                <a:gd name="T5" fmla="*/ 0 h 370"/>
                <a:gd name="T6" fmla="*/ 0 w 371"/>
                <a:gd name="T7" fmla="*/ 141 h 370"/>
                <a:gd name="T8" fmla="*/ 230 w 371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1" h="370">
                  <a:moveTo>
                    <a:pt x="230" y="370"/>
                  </a:moveTo>
                  <a:cubicBezTo>
                    <a:pt x="371" y="370"/>
                    <a:pt x="371" y="370"/>
                    <a:pt x="371" y="370"/>
                  </a:cubicBezTo>
                  <a:cubicBezTo>
                    <a:pt x="371" y="166"/>
                    <a:pt x="205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127" y="141"/>
                    <a:pt x="230" y="243"/>
                    <a:pt x="230" y="370"/>
                  </a:cubicBezTo>
                  <a:close/>
                </a:path>
              </a:pathLst>
            </a:custGeom>
            <a:solidFill>
              <a:srgbClr val="6789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1440" b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8" name="Freeform 7">
              <a:extLst>
                <a:ext uri="{FF2B5EF4-FFF2-40B4-BE49-F238E27FC236}">
                  <a16:creationId xmlns:a16="http://schemas.microsoft.com/office/drawing/2014/main" id="{D39E0D10-D746-4B73-B269-9A29898F5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675" y="5732010"/>
              <a:ext cx="1403141" cy="1651459"/>
            </a:xfrm>
            <a:custGeom>
              <a:avLst/>
              <a:gdLst>
                <a:gd name="T0" fmla="*/ 230 w 371"/>
                <a:gd name="T1" fmla="*/ 0 h 371"/>
                <a:gd name="T2" fmla="*/ 0 w 371"/>
                <a:gd name="T3" fmla="*/ 230 h 371"/>
                <a:gd name="T4" fmla="*/ 0 w 371"/>
                <a:gd name="T5" fmla="*/ 371 h 371"/>
                <a:gd name="T6" fmla="*/ 371 w 371"/>
                <a:gd name="T7" fmla="*/ 0 h 371"/>
                <a:gd name="T8" fmla="*/ 230 w 371"/>
                <a:gd name="T9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1" h="371">
                  <a:moveTo>
                    <a:pt x="230" y="0"/>
                  </a:moveTo>
                  <a:cubicBezTo>
                    <a:pt x="230" y="127"/>
                    <a:pt x="127" y="230"/>
                    <a:pt x="0" y="230"/>
                  </a:cubicBezTo>
                  <a:cubicBezTo>
                    <a:pt x="0" y="371"/>
                    <a:pt x="0" y="371"/>
                    <a:pt x="0" y="371"/>
                  </a:cubicBezTo>
                  <a:cubicBezTo>
                    <a:pt x="205" y="371"/>
                    <a:pt x="371" y="205"/>
                    <a:pt x="371" y="0"/>
                  </a:cubicBezTo>
                  <a:lnTo>
                    <a:pt x="23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60" b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9" name="Freeform 8">
              <a:extLst>
                <a:ext uri="{FF2B5EF4-FFF2-40B4-BE49-F238E27FC236}">
                  <a16:creationId xmlns:a16="http://schemas.microsoft.com/office/drawing/2014/main" id="{F5BF1D6C-98CF-44FE-99B4-74D9DB8D6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8362" y="5732010"/>
              <a:ext cx="1400315" cy="1651459"/>
            </a:xfrm>
            <a:custGeom>
              <a:avLst/>
              <a:gdLst>
                <a:gd name="T0" fmla="*/ 140 w 370"/>
                <a:gd name="T1" fmla="*/ 0 h 371"/>
                <a:gd name="T2" fmla="*/ 0 w 370"/>
                <a:gd name="T3" fmla="*/ 0 h 371"/>
                <a:gd name="T4" fmla="*/ 370 w 370"/>
                <a:gd name="T5" fmla="*/ 371 h 371"/>
                <a:gd name="T6" fmla="*/ 370 w 370"/>
                <a:gd name="T7" fmla="*/ 371 h 371"/>
                <a:gd name="T8" fmla="*/ 370 w 370"/>
                <a:gd name="T9" fmla="*/ 230 h 371"/>
                <a:gd name="T10" fmla="*/ 140 w 370"/>
                <a:gd name="T11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0" h="371">
                  <a:moveTo>
                    <a:pt x="1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05"/>
                    <a:pt x="165" y="371"/>
                    <a:pt x="370" y="371"/>
                  </a:cubicBezTo>
                  <a:cubicBezTo>
                    <a:pt x="370" y="371"/>
                    <a:pt x="370" y="371"/>
                    <a:pt x="370" y="371"/>
                  </a:cubicBezTo>
                  <a:cubicBezTo>
                    <a:pt x="370" y="230"/>
                    <a:pt x="370" y="230"/>
                    <a:pt x="370" y="230"/>
                  </a:cubicBezTo>
                  <a:cubicBezTo>
                    <a:pt x="243" y="230"/>
                    <a:pt x="140" y="127"/>
                    <a:pt x="140" y="0"/>
                  </a:cubicBezTo>
                  <a:close/>
                </a:path>
              </a:pathLst>
            </a:custGeom>
            <a:solidFill>
              <a:srgbClr val="B8D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1440" b="1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0" name="이등변 삼각형 89">
              <a:extLst>
                <a:ext uri="{FF2B5EF4-FFF2-40B4-BE49-F238E27FC236}">
                  <a16:creationId xmlns:a16="http://schemas.microsoft.com/office/drawing/2014/main" id="{A39A510C-AE25-41B9-B4B7-85950F8A01FF}"/>
                </a:ext>
              </a:extLst>
            </p:cNvPr>
            <p:cNvSpPr/>
            <p:nvPr/>
          </p:nvSpPr>
          <p:spPr>
            <a:xfrm rot="8100000">
              <a:off x="2724257" y="4932402"/>
              <a:ext cx="370594" cy="376017"/>
            </a:xfrm>
            <a:prstGeom prst="triangle">
              <a:avLst/>
            </a:prstGeom>
            <a:solidFill>
              <a:srgbClr val="273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1440" b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1" name="이등변 삼각형 90">
              <a:extLst>
                <a:ext uri="{FF2B5EF4-FFF2-40B4-BE49-F238E27FC236}">
                  <a16:creationId xmlns:a16="http://schemas.microsoft.com/office/drawing/2014/main" id="{30F4A4FE-1DD5-46E8-951F-9083206795BF}"/>
                </a:ext>
              </a:extLst>
            </p:cNvPr>
            <p:cNvSpPr/>
            <p:nvPr/>
          </p:nvSpPr>
          <p:spPr>
            <a:xfrm rot="13500000" flipH="1">
              <a:off x="3910887" y="4932401"/>
              <a:ext cx="370594" cy="376017"/>
            </a:xfrm>
            <a:prstGeom prst="triangle">
              <a:avLst/>
            </a:prstGeom>
            <a:solidFill>
              <a:srgbClr val="6789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1440" b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2" name="이등변 삼각형 91">
              <a:extLst>
                <a:ext uri="{FF2B5EF4-FFF2-40B4-BE49-F238E27FC236}">
                  <a16:creationId xmlns:a16="http://schemas.microsoft.com/office/drawing/2014/main" id="{CE365383-0C10-4BD5-9DA2-C0D463896F05}"/>
                </a:ext>
              </a:extLst>
            </p:cNvPr>
            <p:cNvSpPr/>
            <p:nvPr/>
          </p:nvSpPr>
          <p:spPr>
            <a:xfrm rot="13500000" flipV="1">
              <a:off x="2724257" y="6158928"/>
              <a:ext cx="370594" cy="376017"/>
            </a:xfrm>
            <a:prstGeom prst="triangle">
              <a:avLst/>
            </a:prstGeom>
            <a:solidFill>
              <a:srgbClr val="B8D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1440" b="1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3" name="Freeform 59">
              <a:extLst>
                <a:ext uri="{FF2B5EF4-FFF2-40B4-BE49-F238E27FC236}">
                  <a16:creationId xmlns:a16="http://schemas.microsoft.com/office/drawing/2014/main" id="{25175299-932F-49B5-936D-074588A0DE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1886" y="5138138"/>
              <a:ext cx="1076404" cy="1191071"/>
            </a:xfrm>
            <a:custGeom>
              <a:avLst/>
              <a:gdLst>
                <a:gd name="T0" fmla="*/ 1779 w 3558"/>
                <a:gd name="T1" fmla="*/ 3558 h 3558"/>
                <a:gd name="T2" fmla="*/ 0 w 3558"/>
                <a:gd name="T3" fmla="*/ 1779 h 3558"/>
                <a:gd name="T4" fmla="*/ 1779 w 3558"/>
                <a:gd name="T5" fmla="*/ 0 h 3558"/>
                <a:gd name="T6" fmla="*/ 3558 w 3558"/>
                <a:gd name="T7" fmla="*/ 1779 h 3558"/>
                <a:gd name="T8" fmla="*/ 1779 w 3558"/>
                <a:gd name="T9" fmla="*/ 3558 h 3558"/>
                <a:gd name="T10" fmla="*/ 1779 w 3558"/>
                <a:gd name="T11" fmla="*/ 194 h 3558"/>
                <a:gd name="T12" fmla="*/ 194 w 3558"/>
                <a:gd name="T13" fmla="*/ 1779 h 3558"/>
                <a:gd name="T14" fmla="*/ 1779 w 3558"/>
                <a:gd name="T15" fmla="*/ 3364 h 3558"/>
                <a:gd name="T16" fmla="*/ 3364 w 3558"/>
                <a:gd name="T17" fmla="*/ 1779 h 3558"/>
                <a:gd name="T18" fmla="*/ 1779 w 3558"/>
                <a:gd name="T19" fmla="*/ 194 h 3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8" h="3558">
                  <a:moveTo>
                    <a:pt x="1779" y="3558"/>
                  </a:moveTo>
                  <a:cubicBezTo>
                    <a:pt x="797" y="3558"/>
                    <a:pt x="0" y="2761"/>
                    <a:pt x="0" y="1779"/>
                  </a:cubicBezTo>
                  <a:cubicBezTo>
                    <a:pt x="0" y="797"/>
                    <a:pt x="797" y="0"/>
                    <a:pt x="1779" y="0"/>
                  </a:cubicBezTo>
                  <a:cubicBezTo>
                    <a:pt x="2761" y="0"/>
                    <a:pt x="3558" y="797"/>
                    <a:pt x="3558" y="1779"/>
                  </a:cubicBezTo>
                  <a:cubicBezTo>
                    <a:pt x="3558" y="2761"/>
                    <a:pt x="2761" y="3558"/>
                    <a:pt x="1779" y="3558"/>
                  </a:cubicBezTo>
                  <a:close/>
                  <a:moveTo>
                    <a:pt x="1779" y="194"/>
                  </a:moveTo>
                  <a:cubicBezTo>
                    <a:pt x="908" y="194"/>
                    <a:pt x="194" y="908"/>
                    <a:pt x="194" y="1779"/>
                  </a:cubicBezTo>
                  <a:cubicBezTo>
                    <a:pt x="194" y="2650"/>
                    <a:pt x="908" y="3364"/>
                    <a:pt x="1779" y="3364"/>
                  </a:cubicBezTo>
                  <a:cubicBezTo>
                    <a:pt x="2650" y="3364"/>
                    <a:pt x="3364" y="2650"/>
                    <a:pt x="3364" y="1779"/>
                  </a:cubicBezTo>
                  <a:cubicBezTo>
                    <a:pt x="3364" y="908"/>
                    <a:pt x="2650" y="194"/>
                    <a:pt x="1779" y="194"/>
                  </a:cubicBezTo>
                  <a:close/>
                </a:path>
              </a:pathLst>
            </a:custGeom>
            <a:solidFill>
              <a:srgbClr val="024DA2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960" b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4" name="Freeform 60">
              <a:extLst>
                <a:ext uri="{FF2B5EF4-FFF2-40B4-BE49-F238E27FC236}">
                  <a16:creationId xmlns:a16="http://schemas.microsoft.com/office/drawing/2014/main" id="{EC4C6B88-594C-4E1B-BD28-ED411243E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146" y="5278534"/>
              <a:ext cx="702461" cy="886421"/>
            </a:xfrm>
            <a:custGeom>
              <a:avLst/>
              <a:gdLst>
                <a:gd name="T0" fmla="*/ 179 w 2471"/>
                <a:gd name="T1" fmla="*/ 2649 h 2649"/>
                <a:gd name="T2" fmla="*/ 0 w 2471"/>
                <a:gd name="T3" fmla="*/ 2568 h 2649"/>
                <a:gd name="T4" fmla="*/ 402 w 2471"/>
                <a:gd name="T5" fmla="*/ 2292 h 2649"/>
                <a:gd name="T6" fmla="*/ 804 w 2471"/>
                <a:gd name="T7" fmla="*/ 1995 h 2649"/>
                <a:gd name="T8" fmla="*/ 804 w 2471"/>
                <a:gd name="T9" fmla="*/ 1831 h 2649"/>
                <a:gd name="T10" fmla="*/ 618 w 2471"/>
                <a:gd name="T11" fmla="*/ 1489 h 2649"/>
                <a:gd name="T12" fmla="*/ 484 w 2471"/>
                <a:gd name="T13" fmla="*/ 1221 h 2649"/>
                <a:gd name="T14" fmla="*/ 536 w 2471"/>
                <a:gd name="T15" fmla="*/ 1049 h 2649"/>
                <a:gd name="T16" fmla="*/ 492 w 2471"/>
                <a:gd name="T17" fmla="*/ 677 h 2649"/>
                <a:gd name="T18" fmla="*/ 1221 w 2471"/>
                <a:gd name="T19" fmla="*/ 0 h 2649"/>
                <a:gd name="T20" fmla="*/ 1586 w 2471"/>
                <a:gd name="T21" fmla="*/ 127 h 2649"/>
                <a:gd name="T22" fmla="*/ 1950 w 2471"/>
                <a:gd name="T23" fmla="*/ 677 h 2649"/>
                <a:gd name="T24" fmla="*/ 1898 w 2471"/>
                <a:gd name="T25" fmla="*/ 1072 h 2649"/>
                <a:gd name="T26" fmla="*/ 1943 w 2471"/>
                <a:gd name="T27" fmla="*/ 1221 h 2649"/>
                <a:gd name="T28" fmla="*/ 1809 w 2471"/>
                <a:gd name="T29" fmla="*/ 1496 h 2649"/>
                <a:gd name="T30" fmla="*/ 1638 w 2471"/>
                <a:gd name="T31" fmla="*/ 1831 h 2649"/>
                <a:gd name="T32" fmla="*/ 1638 w 2471"/>
                <a:gd name="T33" fmla="*/ 1995 h 2649"/>
                <a:gd name="T34" fmla="*/ 1995 w 2471"/>
                <a:gd name="T35" fmla="*/ 2233 h 2649"/>
                <a:gd name="T36" fmla="*/ 2471 w 2471"/>
                <a:gd name="T37" fmla="*/ 2553 h 2649"/>
                <a:gd name="T38" fmla="*/ 2285 w 2471"/>
                <a:gd name="T39" fmla="*/ 2620 h 2649"/>
                <a:gd name="T40" fmla="*/ 1928 w 2471"/>
                <a:gd name="T41" fmla="*/ 2411 h 2649"/>
                <a:gd name="T42" fmla="*/ 1437 w 2471"/>
                <a:gd name="T43" fmla="*/ 1995 h 2649"/>
                <a:gd name="T44" fmla="*/ 1437 w 2471"/>
                <a:gd name="T45" fmla="*/ 1727 h 2649"/>
                <a:gd name="T46" fmla="*/ 1481 w 2471"/>
                <a:gd name="T47" fmla="*/ 1697 h 2649"/>
                <a:gd name="T48" fmla="*/ 1615 w 2471"/>
                <a:gd name="T49" fmla="*/ 1436 h 2649"/>
                <a:gd name="T50" fmla="*/ 1615 w 2471"/>
                <a:gd name="T51" fmla="*/ 1369 h 2649"/>
                <a:gd name="T52" fmla="*/ 1675 w 2471"/>
                <a:gd name="T53" fmla="*/ 1347 h 2649"/>
                <a:gd name="T54" fmla="*/ 1742 w 2471"/>
                <a:gd name="T55" fmla="*/ 1221 h 2649"/>
                <a:gd name="T56" fmla="*/ 1712 w 2471"/>
                <a:gd name="T57" fmla="*/ 1154 h 2649"/>
                <a:gd name="T58" fmla="*/ 1675 w 2471"/>
                <a:gd name="T59" fmla="*/ 1109 h 2649"/>
                <a:gd name="T60" fmla="*/ 1690 w 2471"/>
                <a:gd name="T61" fmla="*/ 1057 h 2649"/>
                <a:gd name="T62" fmla="*/ 1742 w 2471"/>
                <a:gd name="T63" fmla="*/ 670 h 2649"/>
                <a:gd name="T64" fmla="*/ 1526 w 2471"/>
                <a:gd name="T65" fmla="*/ 313 h 2649"/>
                <a:gd name="T66" fmla="*/ 1467 w 2471"/>
                <a:gd name="T67" fmla="*/ 313 h 2649"/>
                <a:gd name="T68" fmla="*/ 1437 w 2471"/>
                <a:gd name="T69" fmla="*/ 261 h 2649"/>
                <a:gd name="T70" fmla="*/ 1206 w 2471"/>
                <a:gd name="T71" fmla="*/ 186 h 2649"/>
                <a:gd name="T72" fmla="*/ 670 w 2471"/>
                <a:gd name="T73" fmla="*/ 670 h 2649"/>
                <a:gd name="T74" fmla="*/ 722 w 2471"/>
                <a:gd name="T75" fmla="*/ 1042 h 2649"/>
                <a:gd name="T76" fmla="*/ 737 w 2471"/>
                <a:gd name="T77" fmla="*/ 1094 h 2649"/>
                <a:gd name="T78" fmla="*/ 700 w 2471"/>
                <a:gd name="T79" fmla="*/ 1131 h 2649"/>
                <a:gd name="T80" fmla="*/ 670 w 2471"/>
                <a:gd name="T81" fmla="*/ 1206 h 2649"/>
                <a:gd name="T82" fmla="*/ 767 w 2471"/>
                <a:gd name="T83" fmla="*/ 1355 h 2649"/>
                <a:gd name="T84" fmla="*/ 804 w 2471"/>
                <a:gd name="T85" fmla="*/ 1384 h 2649"/>
                <a:gd name="T86" fmla="*/ 804 w 2471"/>
                <a:gd name="T87" fmla="*/ 1436 h 2649"/>
                <a:gd name="T88" fmla="*/ 946 w 2471"/>
                <a:gd name="T89" fmla="*/ 1689 h 2649"/>
                <a:gd name="T90" fmla="*/ 990 w 2471"/>
                <a:gd name="T91" fmla="*/ 1719 h 2649"/>
                <a:gd name="T92" fmla="*/ 990 w 2471"/>
                <a:gd name="T93" fmla="*/ 1987 h 2649"/>
                <a:gd name="T94" fmla="*/ 469 w 2471"/>
                <a:gd name="T95" fmla="*/ 2463 h 2649"/>
                <a:gd name="T96" fmla="*/ 179 w 2471"/>
                <a:gd name="T97" fmla="*/ 2649 h 2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71" h="2649">
                  <a:moveTo>
                    <a:pt x="179" y="2649"/>
                  </a:moveTo>
                  <a:cubicBezTo>
                    <a:pt x="0" y="2568"/>
                    <a:pt x="0" y="2568"/>
                    <a:pt x="0" y="2568"/>
                  </a:cubicBezTo>
                  <a:cubicBezTo>
                    <a:pt x="53" y="2441"/>
                    <a:pt x="216" y="2374"/>
                    <a:pt x="402" y="2292"/>
                  </a:cubicBezTo>
                  <a:cubicBezTo>
                    <a:pt x="581" y="2210"/>
                    <a:pt x="804" y="2114"/>
                    <a:pt x="804" y="1995"/>
                  </a:cubicBezTo>
                  <a:cubicBezTo>
                    <a:pt x="804" y="1831"/>
                    <a:pt x="804" y="1831"/>
                    <a:pt x="804" y="1831"/>
                  </a:cubicBezTo>
                  <a:cubicBezTo>
                    <a:pt x="737" y="1779"/>
                    <a:pt x="633" y="1660"/>
                    <a:pt x="618" y="1489"/>
                  </a:cubicBezTo>
                  <a:cubicBezTo>
                    <a:pt x="566" y="1436"/>
                    <a:pt x="484" y="1340"/>
                    <a:pt x="484" y="1221"/>
                  </a:cubicBezTo>
                  <a:cubicBezTo>
                    <a:pt x="484" y="1146"/>
                    <a:pt x="514" y="1087"/>
                    <a:pt x="536" y="1049"/>
                  </a:cubicBezTo>
                  <a:cubicBezTo>
                    <a:pt x="521" y="968"/>
                    <a:pt x="492" y="804"/>
                    <a:pt x="492" y="677"/>
                  </a:cubicBezTo>
                  <a:cubicBezTo>
                    <a:pt x="492" y="268"/>
                    <a:pt x="774" y="0"/>
                    <a:pt x="1221" y="0"/>
                  </a:cubicBezTo>
                  <a:cubicBezTo>
                    <a:pt x="1348" y="0"/>
                    <a:pt x="1504" y="37"/>
                    <a:pt x="1586" y="127"/>
                  </a:cubicBezTo>
                  <a:cubicBezTo>
                    <a:pt x="1787" y="164"/>
                    <a:pt x="1950" y="402"/>
                    <a:pt x="1950" y="677"/>
                  </a:cubicBezTo>
                  <a:cubicBezTo>
                    <a:pt x="1950" y="856"/>
                    <a:pt x="1921" y="1005"/>
                    <a:pt x="1898" y="1072"/>
                  </a:cubicBezTo>
                  <a:cubicBezTo>
                    <a:pt x="1921" y="1109"/>
                    <a:pt x="1943" y="1161"/>
                    <a:pt x="1943" y="1221"/>
                  </a:cubicBezTo>
                  <a:cubicBezTo>
                    <a:pt x="1943" y="1362"/>
                    <a:pt x="1876" y="1451"/>
                    <a:pt x="1809" y="1496"/>
                  </a:cubicBezTo>
                  <a:cubicBezTo>
                    <a:pt x="1794" y="1667"/>
                    <a:pt x="1697" y="1779"/>
                    <a:pt x="1638" y="1831"/>
                  </a:cubicBezTo>
                  <a:cubicBezTo>
                    <a:pt x="1638" y="1995"/>
                    <a:pt x="1638" y="1995"/>
                    <a:pt x="1638" y="1995"/>
                  </a:cubicBezTo>
                  <a:cubicBezTo>
                    <a:pt x="1638" y="2099"/>
                    <a:pt x="1824" y="2166"/>
                    <a:pt x="1995" y="2233"/>
                  </a:cubicBezTo>
                  <a:cubicBezTo>
                    <a:pt x="2196" y="2307"/>
                    <a:pt x="2404" y="2382"/>
                    <a:pt x="2471" y="2553"/>
                  </a:cubicBezTo>
                  <a:cubicBezTo>
                    <a:pt x="2285" y="2620"/>
                    <a:pt x="2285" y="2620"/>
                    <a:pt x="2285" y="2620"/>
                  </a:cubicBezTo>
                  <a:cubicBezTo>
                    <a:pt x="2255" y="2530"/>
                    <a:pt x="2077" y="2471"/>
                    <a:pt x="1928" y="2411"/>
                  </a:cubicBezTo>
                  <a:cubicBezTo>
                    <a:pt x="1697" y="2329"/>
                    <a:pt x="1437" y="2233"/>
                    <a:pt x="1437" y="1995"/>
                  </a:cubicBezTo>
                  <a:cubicBezTo>
                    <a:pt x="1437" y="1727"/>
                    <a:pt x="1437" y="1727"/>
                    <a:pt x="1437" y="1727"/>
                  </a:cubicBezTo>
                  <a:cubicBezTo>
                    <a:pt x="1481" y="1697"/>
                    <a:pt x="1481" y="1697"/>
                    <a:pt x="1481" y="1697"/>
                  </a:cubicBezTo>
                  <a:cubicBezTo>
                    <a:pt x="1489" y="1697"/>
                    <a:pt x="1615" y="1608"/>
                    <a:pt x="1615" y="1436"/>
                  </a:cubicBezTo>
                  <a:cubicBezTo>
                    <a:pt x="1615" y="1369"/>
                    <a:pt x="1615" y="1369"/>
                    <a:pt x="1615" y="1369"/>
                  </a:cubicBezTo>
                  <a:cubicBezTo>
                    <a:pt x="1675" y="1347"/>
                    <a:pt x="1675" y="1347"/>
                    <a:pt x="1675" y="1347"/>
                  </a:cubicBezTo>
                  <a:cubicBezTo>
                    <a:pt x="1682" y="1340"/>
                    <a:pt x="1742" y="1310"/>
                    <a:pt x="1742" y="1221"/>
                  </a:cubicBezTo>
                  <a:cubicBezTo>
                    <a:pt x="1742" y="1191"/>
                    <a:pt x="1720" y="1161"/>
                    <a:pt x="1712" y="1154"/>
                  </a:cubicBezTo>
                  <a:cubicBezTo>
                    <a:pt x="1675" y="1109"/>
                    <a:pt x="1675" y="1109"/>
                    <a:pt x="1675" y="1109"/>
                  </a:cubicBezTo>
                  <a:cubicBezTo>
                    <a:pt x="1690" y="1057"/>
                    <a:pt x="1690" y="1057"/>
                    <a:pt x="1690" y="1057"/>
                  </a:cubicBezTo>
                  <a:cubicBezTo>
                    <a:pt x="1690" y="1057"/>
                    <a:pt x="1742" y="893"/>
                    <a:pt x="1742" y="670"/>
                  </a:cubicBezTo>
                  <a:cubicBezTo>
                    <a:pt x="1742" y="484"/>
                    <a:pt x="1638" y="313"/>
                    <a:pt x="1526" y="313"/>
                  </a:cubicBezTo>
                  <a:cubicBezTo>
                    <a:pt x="1467" y="313"/>
                    <a:pt x="1467" y="313"/>
                    <a:pt x="1467" y="313"/>
                  </a:cubicBezTo>
                  <a:cubicBezTo>
                    <a:pt x="1437" y="261"/>
                    <a:pt x="1437" y="261"/>
                    <a:pt x="1437" y="261"/>
                  </a:cubicBezTo>
                  <a:cubicBezTo>
                    <a:pt x="1414" y="223"/>
                    <a:pt x="1325" y="186"/>
                    <a:pt x="1206" y="186"/>
                  </a:cubicBezTo>
                  <a:cubicBezTo>
                    <a:pt x="871" y="186"/>
                    <a:pt x="670" y="365"/>
                    <a:pt x="670" y="670"/>
                  </a:cubicBezTo>
                  <a:cubicBezTo>
                    <a:pt x="670" y="811"/>
                    <a:pt x="722" y="1042"/>
                    <a:pt x="722" y="1042"/>
                  </a:cubicBezTo>
                  <a:cubicBezTo>
                    <a:pt x="737" y="1094"/>
                    <a:pt x="737" y="1094"/>
                    <a:pt x="737" y="1094"/>
                  </a:cubicBezTo>
                  <a:cubicBezTo>
                    <a:pt x="700" y="1131"/>
                    <a:pt x="700" y="1131"/>
                    <a:pt x="700" y="1131"/>
                  </a:cubicBezTo>
                  <a:cubicBezTo>
                    <a:pt x="700" y="1131"/>
                    <a:pt x="670" y="1168"/>
                    <a:pt x="670" y="1206"/>
                  </a:cubicBezTo>
                  <a:cubicBezTo>
                    <a:pt x="670" y="1258"/>
                    <a:pt x="737" y="1325"/>
                    <a:pt x="767" y="1355"/>
                  </a:cubicBezTo>
                  <a:cubicBezTo>
                    <a:pt x="804" y="1384"/>
                    <a:pt x="804" y="1384"/>
                    <a:pt x="804" y="1384"/>
                  </a:cubicBezTo>
                  <a:cubicBezTo>
                    <a:pt x="804" y="1436"/>
                    <a:pt x="804" y="1436"/>
                    <a:pt x="804" y="1436"/>
                  </a:cubicBezTo>
                  <a:cubicBezTo>
                    <a:pt x="804" y="1600"/>
                    <a:pt x="946" y="1689"/>
                    <a:pt x="946" y="1689"/>
                  </a:cubicBezTo>
                  <a:cubicBezTo>
                    <a:pt x="990" y="1719"/>
                    <a:pt x="990" y="1719"/>
                    <a:pt x="990" y="1719"/>
                  </a:cubicBezTo>
                  <a:cubicBezTo>
                    <a:pt x="990" y="1987"/>
                    <a:pt x="990" y="1987"/>
                    <a:pt x="990" y="1987"/>
                  </a:cubicBezTo>
                  <a:cubicBezTo>
                    <a:pt x="990" y="2233"/>
                    <a:pt x="715" y="2359"/>
                    <a:pt x="469" y="2463"/>
                  </a:cubicBezTo>
                  <a:cubicBezTo>
                    <a:pt x="365" y="2523"/>
                    <a:pt x="209" y="2597"/>
                    <a:pt x="179" y="2649"/>
                  </a:cubicBez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960" b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5" name="직사각형 94">
              <a:extLst>
                <a:ext uri="{FF2B5EF4-FFF2-40B4-BE49-F238E27FC236}">
                  <a16:creationId xmlns:a16="http://schemas.microsoft.com/office/drawing/2014/main" id="{8381A575-D808-4175-A0A5-84C8755C3E46}"/>
                </a:ext>
              </a:extLst>
            </p:cNvPr>
            <p:cNvSpPr/>
            <p:nvPr/>
          </p:nvSpPr>
          <p:spPr>
            <a:xfrm flipH="1">
              <a:off x="3050476" y="4133200"/>
              <a:ext cx="509857" cy="341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3A3CAC25-D26B-4A4B-8362-FFA9C9B655E8}"/>
                </a:ext>
              </a:extLst>
            </p:cNvPr>
            <p:cNvSpPr/>
            <p:nvPr/>
          </p:nvSpPr>
          <p:spPr>
            <a:xfrm flipH="1">
              <a:off x="3436210" y="4133200"/>
              <a:ext cx="463505" cy="341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solidFill>
                    <a:srgbClr val="1A1D3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id="{288C05A4-CABE-498E-A542-124CC3AE8E30}"/>
                </a:ext>
              </a:extLst>
            </p:cNvPr>
            <p:cNvSpPr/>
            <p:nvPr/>
          </p:nvSpPr>
          <p:spPr>
            <a:xfrm flipH="1">
              <a:off x="3073419" y="7001149"/>
              <a:ext cx="463505" cy="341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solidFill>
                    <a:srgbClr val="1A1D3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04</a:t>
              </a:r>
            </a:p>
          </p:txBody>
        </p:sp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id="{F538CA41-7EEF-4961-B2A5-AA3F3F22925B}"/>
                </a:ext>
              </a:extLst>
            </p:cNvPr>
            <p:cNvSpPr/>
            <p:nvPr/>
          </p:nvSpPr>
          <p:spPr>
            <a:xfrm flipH="1">
              <a:off x="3420026" y="7001149"/>
              <a:ext cx="509857" cy="341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solidFill>
                    <a:srgbClr val="1A1D3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99" name="직사각형 98">
              <a:extLst>
                <a:ext uri="{FF2B5EF4-FFF2-40B4-BE49-F238E27FC236}">
                  <a16:creationId xmlns:a16="http://schemas.microsoft.com/office/drawing/2014/main" id="{0C40D740-31FF-4AB3-A72C-CA72E41E5431}"/>
                </a:ext>
              </a:extLst>
            </p:cNvPr>
            <p:cNvSpPr/>
            <p:nvPr/>
          </p:nvSpPr>
          <p:spPr>
            <a:xfrm rot="18563442">
              <a:off x="2333659" y="4695761"/>
              <a:ext cx="1414970" cy="953275"/>
            </a:xfrm>
            <a:prstGeom prst="rect">
              <a:avLst/>
            </a:prstGeom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Easy &amp; See</a:t>
              </a:r>
            </a:p>
          </p:txBody>
        </p:sp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0BCE66A6-EDE5-4E2D-A908-E430B63CEBC7}"/>
                </a:ext>
              </a:extLst>
            </p:cNvPr>
            <p:cNvSpPr/>
            <p:nvPr/>
          </p:nvSpPr>
          <p:spPr>
            <a:xfrm rot="18462664" flipH="1" flipV="1">
              <a:off x="3244107" y="5843575"/>
              <a:ext cx="1414970" cy="953275"/>
            </a:xfrm>
            <a:prstGeom prst="rect">
              <a:avLst/>
            </a:prstGeom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solidFill>
                    <a:srgbClr val="1A1D3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Efficiency</a:t>
              </a:r>
            </a:p>
          </p:txBody>
        </p:sp>
        <p:sp>
          <p:nvSpPr>
            <p:cNvPr id="101" name="이등변 삼각형 100">
              <a:extLst>
                <a:ext uri="{FF2B5EF4-FFF2-40B4-BE49-F238E27FC236}">
                  <a16:creationId xmlns:a16="http://schemas.microsoft.com/office/drawing/2014/main" id="{64E5AAA2-995C-435E-93D6-B4FCB3B7A9A8}"/>
                </a:ext>
              </a:extLst>
            </p:cNvPr>
            <p:cNvSpPr/>
            <p:nvPr/>
          </p:nvSpPr>
          <p:spPr>
            <a:xfrm rot="8100000" flipH="1" flipV="1">
              <a:off x="3910887" y="6158929"/>
              <a:ext cx="370594" cy="376017"/>
            </a:xfrm>
            <a:prstGeom prst="triangle">
              <a:avLst/>
            </a:prstGeom>
            <a:solidFill>
              <a:schemeClr val="bg2">
                <a:lumMod val="9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60" b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53A12445-5004-41BA-B1D6-DC011E94F54E}"/>
                </a:ext>
              </a:extLst>
            </p:cNvPr>
            <p:cNvSpPr/>
            <p:nvPr/>
          </p:nvSpPr>
          <p:spPr>
            <a:xfrm rot="2814915">
              <a:off x="3263661" y="4770331"/>
              <a:ext cx="1414970" cy="953275"/>
            </a:xfrm>
            <a:prstGeom prst="rect">
              <a:avLst/>
            </a:prstGeom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solidFill>
                    <a:srgbClr val="1A1D3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OPEX</a:t>
              </a:r>
            </a:p>
          </p:txBody>
        </p:sp>
        <p:sp>
          <p:nvSpPr>
            <p:cNvPr id="103" name="직사각형 102">
              <a:extLst>
                <a:ext uri="{FF2B5EF4-FFF2-40B4-BE49-F238E27FC236}">
                  <a16:creationId xmlns:a16="http://schemas.microsoft.com/office/drawing/2014/main" id="{1EB492C7-738A-427A-81F9-E9FEC9CCD487}"/>
                </a:ext>
              </a:extLst>
            </p:cNvPr>
            <p:cNvSpPr/>
            <p:nvPr/>
          </p:nvSpPr>
          <p:spPr>
            <a:xfrm rot="2820354" flipH="1" flipV="1">
              <a:off x="2286994" y="5726410"/>
              <a:ext cx="1414970" cy="953275"/>
            </a:xfrm>
            <a:prstGeom prst="rect">
              <a:avLst/>
            </a:prstGeom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solidFill>
                    <a:srgbClr val="1A1D3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Proactive</a:t>
              </a: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4C7F3B76-407A-4BC7-BF35-8CBF33B8211B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63" name="자유형 28">
              <a:extLst>
                <a:ext uri="{FF2B5EF4-FFF2-40B4-BE49-F238E27FC236}">
                  <a16:creationId xmlns:a16="http://schemas.microsoft.com/office/drawing/2014/main" id="{7462FDE0-DCFA-4F70-8A50-06D4505C96D8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B3DCFDC3-37BD-425F-8B8A-845DDB556AAC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5" name="평행 사변형 64">
              <a:extLst>
                <a:ext uri="{FF2B5EF4-FFF2-40B4-BE49-F238E27FC236}">
                  <a16:creationId xmlns:a16="http://schemas.microsoft.com/office/drawing/2014/main" id="{E6333A22-EC5F-4D8E-88D6-4847C390698C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6" name="평행 사변형 65">
              <a:extLst>
                <a:ext uri="{FF2B5EF4-FFF2-40B4-BE49-F238E27FC236}">
                  <a16:creationId xmlns:a16="http://schemas.microsoft.com/office/drawing/2014/main" id="{B85C328F-10AE-4DD2-BBCD-0B3F2976695A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045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7F4E221A-87D2-4779-A017-6C51C161D3F3}"/>
              </a:ext>
            </a:extLst>
          </p:cNvPr>
          <p:cNvSpPr/>
          <p:nvPr/>
        </p:nvSpPr>
        <p:spPr>
          <a:xfrm>
            <a:off x="102295" y="90243"/>
            <a:ext cx="1343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1" latinLnBrk="1">
              <a:defRPr/>
            </a:pP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차별화</a:t>
            </a:r>
          </a:p>
        </p:txBody>
      </p:sp>
      <p:graphicFrame>
        <p:nvGraphicFramePr>
          <p:cNvPr id="4" name="다이어그램 3">
            <a:extLst>
              <a:ext uri="{FF2B5EF4-FFF2-40B4-BE49-F238E27FC236}">
                <a16:creationId xmlns:a16="http://schemas.microsoft.com/office/drawing/2014/main" id="{F25837AE-F2B9-4A96-B552-8CDE80CF36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2664924"/>
              </p:ext>
            </p:extLst>
          </p:nvPr>
        </p:nvGraphicFramePr>
        <p:xfrm>
          <a:off x="2082005" y="1095942"/>
          <a:ext cx="8042449" cy="5011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그룹 1">
            <a:extLst>
              <a:ext uri="{FF2B5EF4-FFF2-40B4-BE49-F238E27FC236}">
                <a16:creationId xmlns:a16="http://schemas.microsoft.com/office/drawing/2014/main" id="{ABB246C1-1ABA-4117-A18D-CACEB730DE8B}"/>
              </a:ext>
            </a:extLst>
          </p:cNvPr>
          <p:cNvGrpSpPr/>
          <p:nvPr/>
        </p:nvGrpSpPr>
        <p:grpSpPr>
          <a:xfrm>
            <a:off x="8697060" y="1239238"/>
            <a:ext cx="3238817" cy="2163409"/>
            <a:chOff x="10307166" y="1094119"/>
            <a:chExt cx="2699014" cy="1802841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60D92026-2A7C-4640-8C2D-45E377792772}"/>
                </a:ext>
              </a:extLst>
            </p:cNvPr>
            <p:cNvGrpSpPr/>
            <p:nvPr/>
          </p:nvGrpSpPr>
          <p:grpSpPr>
            <a:xfrm>
              <a:off x="10307166" y="1094119"/>
              <a:ext cx="2699014" cy="1802841"/>
              <a:chOff x="2769964" y="2492375"/>
              <a:chExt cx="2552484" cy="2778866"/>
            </a:xfrm>
          </p:grpSpPr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4D576CB1-48CC-4198-9298-4BD1357C31BC}"/>
                  </a:ext>
                </a:extLst>
              </p:cNvPr>
              <p:cNvSpPr/>
              <p:nvPr/>
            </p:nvSpPr>
            <p:spPr>
              <a:xfrm>
                <a:off x="2769964" y="2492375"/>
                <a:ext cx="2552484" cy="2778866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88900" algn="r" rotWithShape="0">
                  <a:prstClr val="black">
                    <a:alpha val="4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1680" spc="-6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7241C513-A418-41D6-BFCD-6CB6C9693C47}"/>
                  </a:ext>
                </a:extLst>
              </p:cNvPr>
              <p:cNvSpPr/>
              <p:nvPr/>
            </p:nvSpPr>
            <p:spPr bwMode="gray">
              <a:xfrm>
                <a:off x="2829967" y="2567032"/>
                <a:ext cx="2452215" cy="287999"/>
              </a:xfrm>
              <a:prstGeom prst="rect">
                <a:avLst/>
              </a:prstGeom>
              <a:gradFill flip="none" rotWithShape="1">
                <a:gsLst>
                  <a:gs pos="0">
                    <a:srgbClr val="273D85"/>
                  </a:gs>
                  <a:gs pos="50000">
                    <a:srgbClr val="395D9D"/>
                  </a:gs>
                  <a:gs pos="49000">
                    <a:srgbClr val="273D85"/>
                  </a:gs>
                  <a:gs pos="100000">
                    <a:srgbClr val="395D9D"/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/>
                <a:r>
                  <a:rPr lang="ko-KR" altLang="en-US" sz="1440" b="1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고객 요구사항 적용</a:t>
                </a:r>
              </a:p>
            </p:txBody>
          </p:sp>
        </p:grpSp>
        <p:sp>
          <p:nvSpPr>
            <p:cNvPr id="18" name="Text Box 318">
              <a:extLst>
                <a:ext uri="{FF2B5EF4-FFF2-40B4-BE49-F238E27FC236}">
                  <a16:creationId xmlns:a16="http://schemas.microsoft.com/office/drawing/2014/main" id="{E1FB8CD6-6509-48FD-800A-0F4D9F8B0E9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603982" y="1417340"/>
              <a:ext cx="234247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0" indent="0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</a:pPr>
              <a:r>
                <a:rPr lang="ko-KR" altLang="en-US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각 </a:t>
              </a:r>
              <a:r>
                <a:rPr lang="ko-KR" altLang="en-US" sz="1200" kern="0" spc="-6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산업군별</a:t>
              </a:r>
              <a:r>
                <a:rPr lang="ko-KR" altLang="en-US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단말</a:t>
              </a:r>
              <a:r>
                <a:rPr lang="en-US" altLang="ko-KR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기기 </a:t>
              </a:r>
              <a:r>
                <a:rPr lang="en-US" altLang="ko-KR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 IoT</a:t>
              </a:r>
              <a:r>
                <a:rPr lang="ko-KR" altLang="en-US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센서 연동</a:t>
              </a:r>
              <a:endParaRPr lang="en-US" altLang="ko-KR" sz="120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9" name="Freeform 33">
              <a:extLst>
                <a:ext uri="{FF2B5EF4-FFF2-40B4-BE49-F238E27FC236}">
                  <a16:creationId xmlns:a16="http://schemas.microsoft.com/office/drawing/2014/main" id="{65C5D345-741D-4CD7-8203-CD43C88F74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36476" y="1431214"/>
              <a:ext cx="116132" cy="116128"/>
            </a:xfrm>
            <a:custGeom>
              <a:avLst/>
              <a:gdLst>
                <a:gd name="T0" fmla="*/ 220 w 440"/>
                <a:gd name="T1" fmla="*/ 0 h 441"/>
                <a:gd name="T2" fmla="*/ 0 w 440"/>
                <a:gd name="T3" fmla="*/ 220 h 441"/>
                <a:gd name="T4" fmla="*/ 220 w 440"/>
                <a:gd name="T5" fmla="*/ 441 h 441"/>
                <a:gd name="T6" fmla="*/ 440 w 440"/>
                <a:gd name="T7" fmla="*/ 220 h 441"/>
                <a:gd name="T8" fmla="*/ 220 w 440"/>
                <a:gd name="T9" fmla="*/ 0 h 441"/>
                <a:gd name="T10" fmla="*/ 200 w 440"/>
                <a:gd name="T11" fmla="*/ 330 h 441"/>
                <a:gd name="T12" fmla="*/ 93 w 440"/>
                <a:gd name="T13" fmla="*/ 222 h 441"/>
                <a:gd name="T14" fmla="*/ 120 w 440"/>
                <a:gd name="T15" fmla="*/ 200 h 441"/>
                <a:gd name="T16" fmla="*/ 182 w 440"/>
                <a:gd name="T17" fmla="*/ 248 h 441"/>
                <a:gd name="T18" fmla="*/ 341 w 440"/>
                <a:gd name="T19" fmla="*/ 111 h 441"/>
                <a:gd name="T20" fmla="*/ 347 w 440"/>
                <a:gd name="T21" fmla="*/ 126 h 441"/>
                <a:gd name="T22" fmla="*/ 200 w 440"/>
                <a:gd name="T23" fmla="*/ 33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0" h="441">
                  <a:moveTo>
                    <a:pt x="220" y="0"/>
                  </a:moveTo>
                  <a:cubicBezTo>
                    <a:pt x="98" y="0"/>
                    <a:pt x="0" y="99"/>
                    <a:pt x="0" y="220"/>
                  </a:cubicBezTo>
                  <a:cubicBezTo>
                    <a:pt x="0" y="342"/>
                    <a:pt x="98" y="441"/>
                    <a:pt x="220" y="441"/>
                  </a:cubicBezTo>
                  <a:cubicBezTo>
                    <a:pt x="342" y="441"/>
                    <a:pt x="440" y="342"/>
                    <a:pt x="440" y="220"/>
                  </a:cubicBezTo>
                  <a:cubicBezTo>
                    <a:pt x="440" y="99"/>
                    <a:pt x="342" y="0"/>
                    <a:pt x="220" y="0"/>
                  </a:cubicBezTo>
                  <a:close/>
                  <a:moveTo>
                    <a:pt x="200" y="330"/>
                  </a:moveTo>
                  <a:cubicBezTo>
                    <a:pt x="93" y="222"/>
                    <a:pt x="93" y="222"/>
                    <a:pt x="93" y="222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82" y="248"/>
                    <a:pt x="182" y="248"/>
                    <a:pt x="182" y="248"/>
                  </a:cubicBezTo>
                  <a:cubicBezTo>
                    <a:pt x="207" y="218"/>
                    <a:pt x="263" y="158"/>
                    <a:pt x="341" y="111"/>
                  </a:cubicBezTo>
                  <a:cubicBezTo>
                    <a:pt x="347" y="126"/>
                    <a:pt x="347" y="126"/>
                    <a:pt x="347" y="126"/>
                  </a:cubicBezTo>
                  <a:cubicBezTo>
                    <a:pt x="276" y="191"/>
                    <a:pt x="218" y="283"/>
                    <a:pt x="200" y="330"/>
                  </a:cubicBezTo>
                  <a:close/>
                </a:path>
              </a:pathLst>
            </a:custGeom>
            <a:solidFill>
              <a:srgbClr val="273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144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0" name="Text Box 318">
              <a:extLst>
                <a:ext uri="{FF2B5EF4-FFF2-40B4-BE49-F238E27FC236}">
                  <a16:creationId xmlns:a16="http://schemas.microsoft.com/office/drawing/2014/main" id="{A92C0FE2-2091-4359-BCEC-8AA661A4F2A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603982" y="1618425"/>
              <a:ext cx="2330885" cy="288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110488" indent="-110488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  <a:buFontTx/>
                <a:buChar char="-"/>
              </a:pP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일반적인 </a:t>
              </a:r>
              <a:r>
                <a: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IoT </a:t>
              </a: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플랫폼으로는 산업용 시스템 연동에 어려움</a:t>
              </a:r>
              <a:endPara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110488" indent="-110488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  <a:buFontTx/>
                <a:buChar char="-"/>
              </a:pP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산업용 센서</a:t>
              </a:r>
              <a:r>
                <a: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시스템 연동 경험 및 실시간 모니터링</a:t>
              </a:r>
              <a:endPara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1" name="Text Box 318">
              <a:extLst>
                <a:ext uri="{FF2B5EF4-FFF2-40B4-BE49-F238E27FC236}">
                  <a16:creationId xmlns:a16="http://schemas.microsoft.com/office/drawing/2014/main" id="{AD41E9DF-CF4E-4B94-8496-DE92D2415AA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600465" y="2156456"/>
              <a:ext cx="186236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0" indent="0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</a:pPr>
              <a:r>
                <a:rPr lang="ko-KR" altLang="en-US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업무 프로세스 연동 및 적용</a:t>
              </a:r>
              <a:endParaRPr lang="en-US" altLang="ko-KR" sz="120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19DAEE78-AF57-42DA-9C2C-12B9D5BA0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32959" y="2170330"/>
              <a:ext cx="116132" cy="116128"/>
            </a:xfrm>
            <a:custGeom>
              <a:avLst/>
              <a:gdLst>
                <a:gd name="T0" fmla="*/ 220 w 440"/>
                <a:gd name="T1" fmla="*/ 0 h 441"/>
                <a:gd name="T2" fmla="*/ 0 w 440"/>
                <a:gd name="T3" fmla="*/ 220 h 441"/>
                <a:gd name="T4" fmla="*/ 220 w 440"/>
                <a:gd name="T5" fmla="*/ 441 h 441"/>
                <a:gd name="T6" fmla="*/ 440 w 440"/>
                <a:gd name="T7" fmla="*/ 220 h 441"/>
                <a:gd name="T8" fmla="*/ 220 w 440"/>
                <a:gd name="T9" fmla="*/ 0 h 441"/>
                <a:gd name="T10" fmla="*/ 200 w 440"/>
                <a:gd name="T11" fmla="*/ 330 h 441"/>
                <a:gd name="T12" fmla="*/ 93 w 440"/>
                <a:gd name="T13" fmla="*/ 222 h 441"/>
                <a:gd name="T14" fmla="*/ 120 w 440"/>
                <a:gd name="T15" fmla="*/ 200 h 441"/>
                <a:gd name="T16" fmla="*/ 182 w 440"/>
                <a:gd name="T17" fmla="*/ 248 h 441"/>
                <a:gd name="T18" fmla="*/ 341 w 440"/>
                <a:gd name="T19" fmla="*/ 111 h 441"/>
                <a:gd name="T20" fmla="*/ 347 w 440"/>
                <a:gd name="T21" fmla="*/ 126 h 441"/>
                <a:gd name="T22" fmla="*/ 200 w 440"/>
                <a:gd name="T23" fmla="*/ 33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0" h="441">
                  <a:moveTo>
                    <a:pt x="220" y="0"/>
                  </a:moveTo>
                  <a:cubicBezTo>
                    <a:pt x="98" y="0"/>
                    <a:pt x="0" y="99"/>
                    <a:pt x="0" y="220"/>
                  </a:cubicBezTo>
                  <a:cubicBezTo>
                    <a:pt x="0" y="342"/>
                    <a:pt x="98" y="441"/>
                    <a:pt x="220" y="441"/>
                  </a:cubicBezTo>
                  <a:cubicBezTo>
                    <a:pt x="342" y="441"/>
                    <a:pt x="440" y="342"/>
                    <a:pt x="440" y="220"/>
                  </a:cubicBezTo>
                  <a:cubicBezTo>
                    <a:pt x="440" y="99"/>
                    <a:pt x="342" y="0"/>
                    <a:pt x="220" y="0"/>
                  </a:cubicBezTo>
                  <a:close/>
                  <a:moveTo>
                    <a:pt x="200" y="330"/>
                  </a:moveTo>
                  <a:cubicBezTo>
                    <a:pt x="93" y="222"/>
                    <a:pt x="93" y="222"/>
                    <a:pt x="93" y="222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82" y="248"/>
                    <a:pt x="182" y="248"/>
                    <a:pt x="182" y="248"/>
                  </a:cubicBezTo>
                  <a:cubicBezTo>
                    <a:pt x="207" y="218"/>
                    <a:pt x="263" y="158"/>
                    <a:pt x="341" y="111"/>
                  </a:cubicBezTo>
                  <a:cubicBezTo>
                    <a:pt x="347" y="126"/>
                    <a:pt x="347" y="126"/>
                    <a:pt x="347" y="126"/>
                  </a:cubicBezTo>
                  <a:cubicBezTo>
                    <a:pt x="276" y="191"/>
                    <a:pt x="218" y="283"/>
                    <a:pt x="200" y="330"/>
                  </a:cubicBezTo>
                  <a:close/>
                </a:path>
              </a:pathLst>
            </a:custGeom>
            <a:solidFill>
              <a:srgbClr val="273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144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3" name="Text Box 318">
              <a:extLst>
                <a:ext uri="{FF2B5EF4-FFF2-40B4-BE49-F238E27FC236}">
                  <a16:creationId xmlns:a16="http://schemas.microsoft.com/office/drawing/2014/main" id="{1F6E5F1E-E72B-41F1-87FC-BDADE38C6B9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600464" y="2347579"/>
              <a:ext cx="2330885" cy="4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110488" indent="-110488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  <a:buFontTx/>
                <a:buChar char="-"/>
              </a:pP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각 </a:t>
              </a:r>
              <a:r>
                <a:rPr lang="ko-KR" altLang="en-US" sz="960" b="0" kern="0" spc="-6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산업군별</a:t>
              </a: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운영 시스템 연동 </a:t>
              </a:r>
              <a:r>
                <a: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(TOS, ERP, WMS/WCS)</a:t>
              </a:r>
            </a:p>
            <a:p>
              <a:pPr marL="110488" indent="-110488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  <a:buFontTx/>
                <a:buChar char="-"/>
              </a:pP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가상 순찰 </a:t>
              </a:r>
              <a:r>
                <a: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 AR/VR </a:t>
              </a: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을 통한 신속</a:t>
              </a:r>
              <a:r>
                <a: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정확한 대응</a:t>
              </a:r>
              <a:endPara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110488" indent="-110488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  <a:buFontTx/>
                <a:buChar char="-"/>
              </a:pP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기존 시스템 연동을 통한 다양한 </a:t>
              </a:r>
              <a:r>
                <a: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SOP </a:t>
              </a: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적용</a:t>
              </a:r>
              <a:endPara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CC8ED7C-63F6-4FB0-9914-F4142DA6D2BB}"/>
              </a:ext>
            </a:extLst>
          </p:cNvPr>
          <p:cNvGrpSpPr/>
          <p:nvPr/>
        </p:nvGrpSpPr>
        <p:grpSpPr>
          <a:xfrm>
            <a:off x="8697061" y="3700080"/>
            <a:ext cx="3238816" cy="2847267"/>
            <a:chOff x="2769963" y="2492375"/>
            <a:chExt cx="2552483" cy="3496171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0A8755FC-0D05-4D2C-BDA8-A2104BF40591}"/>
                </a:ext>
              </a:extLst>
            </p:cNvPr>
            <p:cNvSpPr/>
            <p:nvPr/>
          </p:nvSpPr>
          <p:spPr>
            <a:xfrm>
              <a:off x="2769963" y="2492375"/>
              <a:ext cx="2552483" cy="3496171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88900" algn="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680" spc="-6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C8D94106-60B1-40D7-9E75-53DCFA5C0D89}"/>
                </a:ext>
              </a:extLst>
            </p:cNvPr>
            <p:cNvSpPr/>
            <p:nvPr/>
          </p:nvSpPr>
          <p:spPr bwMode="gray">
            <a:xfrm>
              <a:off x="2829967" y="2567032"/>
              <a:ext cx="2435999" cy="287999"/>
            </a:xfrm>
            <a:prstGeom prst="rect">
              <a:avLst/>
            </a:prstGeom>
            <a:gradFill flip="none" rotWithShape="1">
              <a:gsLst>
                <a:gs pos="0">
                  <a:srgbClr val="273D85"/>
                </a:gs>
                <a:gs pos="50000">
                  <a:srgbClr val="395D9D"/>
                </a:gs>
                <a:gs pos="49000">
                  <a:srgbClr val="273D85"/>
                </a:gs>
                <a:gs pos="100000">
                  <a:srgbClr val="395D9D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latinLnBrk="0"/>
              <a:r>
                <a:rPr lang="ko-KR" altLang="en-US" sz="1440" b="1" kern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최적의 산업화 패키지</a:t>
              </a:r>
            </a:p>
          </p:txBody>
        </p:sp>
      </p:grpSp>
      <p:sp>
        <p:nvSpPr>
          <p:cNvPr id="26" name="Text Box 318">
            <a:extLst>
              <a:ext uri="{FF2B5EF4-FFF2-40B4-BE49-F238E27FC236}">
                <a16:creationId xmlns:a16="http://schemas.microsoft.com/office/drawing/2014/main" id="{6DB2391D-A078-4E6F-B114-7048F23F49C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053241" y="4137950"/>
            <a:ext cx="223483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04775" indent="-104775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9pPr>
          </a:lstStyle>
          <a:p>
            <a:pPr marL="0" indent="0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ko-KR" altLang="en-US" sz="120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고객 요구사항에 대한 시스템화</a:t>
            </a:r>
            <a:endParaRPr lang="en-US" altLang="ko-KR" sz="120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7" name="Freeform 33">
            <a:extLst>
              <a:ext uri="{FF2B5EF4-FFF2-40B4-BE49-F238E27FC236}">
                <a16:creationId xmlns:a16="http://schemas.microsoft.com/office/drawing/2014/main" id="{EBD9BF7D-1ADF-4153-9462-A7BC03EA6113}"/>
              </a:ext>
            </a:extLst>
          </p:cNvPr>
          <p:cNvSpPr>
            <a:spLocks noEditPoints="1"/>
          </p:cNvSpPr>
          <p:nvPr/>
        </p:nvSpPr>
        <p:spPr bwMode="auto">
          <a:xfrm>
            <a:off x="8852234" y="4154599"/>
            <a:ext cx="139358" cy="139354"/>
          </a:xfrm>
          <a:custGeom>
            <a:avLst/>
            <a:gdLst>
              <a:gd name="T0" fmla="*/ 220 w 440"/>
              <a:gd name="T1" fmla="*/ 0 h 441"/>
              <a:gd name="T2" fmla="*/ 0 w 440"/>
              <a:gd name="T3" fmla="*/ 220 h 441"/>
              <a:gd name="T4" fmla="*/ 220 w 440"/>
              <a:gd name="T5" fmla="*/ 441 h 441"/>
              <a:gd name="T6" fmla="*/ 440 w 440"/>
              <a:gd name="T7" fmla="*/ 220 h 441"/>
              <a:gd name="T8" fmla="*/ 220 w 440"/>
              <a:gd name="T9" fmla="*/ 0 h 441"/>
              <a:gd name="T10" fmla="*/ 200 w 440"/>
              <a:gd name="T11" fmla="*/ 330 h 441"/>
              <a:gd name="T12" fmla="*/ 93 w 440"/>
              <a:gd name="T13" fmla="*/ 222 h 441"/>
              <a:gd name="T14" fmla="*/ 120 w 440"/>
              <a:gd name="T15" fmla="*/ 200 h 441"/>
              <a:gd name="T16" fmla="*/ 182 w 440"/>
              <a:gd name="T17" fmla="*/ 248 h 441"/>
              <a:gd name="T18" fmla="*/ 341 w 440"/>
              <a:gd name="T19" fmla="*/ 111 h 441"/>
              <a:gd name="T20" fmla="*/ 347 w 440"/>
              <a:gd name="T21" fmla="*/ 126 h 441"/>
              <a:gd name="T22" fmla="*/ 200 w 440"/>
              <a:gd name="T23" fmla="*/ 33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40" h="441">
                <a:moveTo>
                  <a:pt x="220" y="0"/>
                </a:moveTo>
                <a:cubicBezTo>
                  <a:pt x="98" y="0"/>
                  <a:pt x="0" y="99"/>
                  <a:pt x="0" y="220"/>
                </a:cubicBezTo>
                <a:cubicBezTo>
                  <a:pt x="0" y="342"/>
                  <a:pt x="98" y="441"/>
                  <a:pt x="220" y="441"/>
                </a:cubicBezTo>
                <a:cubicBezTo>
                  <a:pt x="342" y="441"/>
                  <a:pt x="440" y="342"/>
                  <a:pt x="440" y="220"/>
                </a:cubicBezTo>
                <a:cubicBezTo>
                  <a:pt x="440" y="99"/>
                  <a:pt x="342" y="0"/>
                  <a:pt x="220" y="0"/>
                </a:cubicBezTo>
                <a:close/>
                <a:moveTo>
                  <a:pt x="200" y="330"/>
                </a:moveTo>
                <a:cubicBezTo>
                  <a:pt x="93" y="222"/>
                  <a:pt x="93" y="222"/>
                  <a:pt x="93" y="222"/>
                </a:cubicBezTo>
                <a:cubicBezTo>
                  <a:pt x="120" y="200"/>
                  <a:pt x="120" y="200"/>
                  <a:pt x="120" y="200"/>
                </a:cubicBezTo>
                <a:cubicBezTo>
                  <a:pt x="182" y="248"/>
                  <a:pt x="182" y="248"/>
                  <a:pt x="182" y="248"/>
                </a:cubicBezTo>
                <a:cubicBezTo>
                  <a:pt x="207" y="218"/>
                  <a:pt x="263" y="158"/>
                  <a:pt x="341" y="111"/>
                </a:cubicBezTo>
                <a:cubicBezTo>
                  <a:pt x="347" y="126"/>
                  <a:pt x="347" y="126"/>
                  <a:pt x="347" y="126"/>
                </a:cubicBezTo>
                <a:cubicBezTo>
                  <a:pt x="276" y="191"/>
                  <a:pt x="218" y="283"/>
                  <a:pt x="200" y="330"/>
                </a:cubicBezTo>
                <a:close/>
              </a:path>
            </a:pathLst>
          </a:custGeom>
          <a:solidFill>
            <a:srgbClr val="273D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ko-KR" altLang="en-US" sz="144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8" name="Text Box 318">
            <a:extLst>
              <a:ext uri="{FF2B5EF4-FFF2-40B4-BE49-F238E27FC236}">
                <a16:creationId xmlns:a16="http://schemas.microsoft.com/office/drawing/2014/main" id="{08447189-C61D-4957-A60B-F7AD177E091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053241" y="4335843"/>
            <a:ext cx="2810969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04775" indent="-104775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9pPr>
          </a:lstStyle>
          <a:p>
            <a:pPr marL="110488" indent="-110488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</a:pP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고객의 업무 프로세스 시스템화를 통한 효율적인 업무 기반의 솔루션 패키지</a:t>
            </a:r>
            <a:endParaRPr lang="en-US" altLang="ko-KR" sz="960" b="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10488" indent="-110488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</a:pP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자동화된 </a:t>
            </a: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SOP (</a:t>
            </a: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표준업무절차</a:t>
            </a: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 </a:t>
            </a: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기반 솔루션을 통한 효율적인 인력운영 및 최적화된 생산성 향상</a:t>
            </a:r>
            <a:endParaRPr lang="en-US" altLang="ko-KR" sz="960" b="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9" name="Text Box 318">
            <a:extLst>
              <a:ext uri="{FF2B5EF4-FFF2-40B4-BE49-F238E27FC236}">
                <a16:creationId xmlns:a16="http://schemas.microsoft.com/office/drawing/2014/main" id="{987AD2EE-2BFA-4B5B-A243-EF2840ACC43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049021" y="5037387"/>
            <a:ext cx="223483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04775" indent="-104775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9pPr>
          </a:lstStyle>
          <a:p>
            <a:pPr marL="0" indent="0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ko-KR" sz="120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Infrastructure</a:t>
            </a:r>
          </a:p>
        </p:txBody>
      </p:sp>
      <p:sp>
        <p:nvSpPr>
          <p:cNvPr id="30" name="Freeform 33">
            <a:extLst>
              <a:ext uri="{FF2B5EF4-FFF2-40B4-BE49-F238E27FC236}">
                <a16:creationId xmlns:a16="http://schemas.microsoft.com/office/drawing/2014/main" id="{8936B8C7-7A73-4B7B-AC57-F2094471D927}"/>
              </a:ext>
            </a:extLst>
          </p:cNvPr>
          <p:cNvSpPr>
            <a:spLocks noEditPoints="1"/>
          </p:cNvSpPr>
          <p:nvPr/>
        </p:nvSpPr>
        <p:spPr bwMode="auto">
          <a:xfrm>
            <a:off x="8848014" y="5054037"/>
            <a:ext cx="139358" cy="139354"/>
          </a:xfrm>
          <a:custGeom>
            <a:avLst/>
            <a:gdLst>
              <a:gd name="T0" fmla="*/ 220 w 440"/>
              <a:gd name="T1" fmla="*/ 0 h 441"/>
              <a:gd name="T2" fmla="*/ 0 w 440"/>
              <a:gd name="T3" fmla="*/ 220 h 441"/>
              <a:gd name="T4" fmla="*/ 220 w 440"/>
              <a:gd name="T5" fmla="*/ 441 h 441"/>
              <a:gd name="T6" fmla="*/ 440 w 440"/>
              <a:gd name="T7" fmla="*/ 220 h 441"/>
              <a:gd name="T8" fmla="*/ 220 w 440"/>
              <a:gd name="T9" fmla="*/ 0 h 441"/>
              <a:gd name="T10" fmla="*/ 200 w 440"/>
              <a:gd name="T11" fmla="*/ 330 h 441"/>
              <a:gd name="T12" fmla="*/ 93 w 440"/>
              <a:gd name="T13" fmla="*/ 222 h 441"/>
              <a:gd name="T14" fmla="*/ 120 w 440"/>
              <a:gd name="T15" fmla="*/ 200 h 441"/>
              <a:gd name="T16" fmla="*/ 182 w 440"/>
              <a:gd name="T17" fmla="*/ 248 h 441"/>
              <a:gd name="T18" fmla="*/ 341 w 440"/>
              <a:gd name="T19" fmla="*/ 111 h 441"/>
              <a:gd name="T20" fmla="*/ 347 w 440"/>
              <a:gd name="T21" fmla="*/ 126 h 441"/>
              <a:gd name="T22" fmla="*/ 200 w 440"/>
              <a:gd name="T23" fmla="*/ 33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40" h="441">
                <a:moveTo>
                  <a:pt x="220" y="0"/>
                </a:moveTo>
                <a:cubicBezTo>
                  <a:pt x="98" y="0"/>
                  <a:pt x="0" y="99"/>
                  <a:pt x="0" y="220"/>
                </a:cubicBezTo>
                <a:cubicBezTo>
                  <a:pt x="0" y="342"/>
                  <a:pt x="98" y="441"/>
                  <a:pt x="220" y="441"/>
                </a:cubicBezTo>
                <a:cubicBezTo>
                  <a:pt x="342" y="441"/>
                  <a:pt x="440" y="342"/>
                  <a:pt x="440" y="220"/>
                </a:cubicBezTo>
                <a:cubicBezTo>
                  <a:pt x="440" y="99"/>
                  <a:pt x="342" y="0"/>
                  <a:pt x="220" y="0"/>
                </a:cubicBezTo>
                <a:close/>
                <a:moveTo>
                  <a:pt x="200" y="330"/>
                </a:moveTo>
                <a:cubicBezTo>
                  <a:pt x="93" y="222"/>
                  <a:pt x="93" y="222"/>
                  <a:pt x="93" y="222"/>
                </a:cubicBezTo>
                <a:cubicBezTo>
                  <a:pt x="120" y="200"/>
                  <a:pt x="120" y="200"/>
                  <a:pt x="120" y="200"/>
                </a:cubicBezTo>
                <a:cubicBezTo>
                  <a:pt x="182" y="248"/>
                  <a:pt x="182" y="248"/>
                  <a:pt x="182" y="248"/>
                </a:cubicBezTo>
                <a:cubicBezTo>
                  <a:pt x="207" y="218"/>
                  <a:pt x="263" y="158"/>
                  <a:pt x="341" y="111"/>
                </a:cubicBezTo>
                <a:cubicBezTo>
                  <a:pt x="347" y="126"/>
                  <a:pt x="347" y="126"/>
                  <a:pt x="347" y="126"/>
                </a:cubicBezTo>
                <a:cubicBezTo>
                  <a:pt x="276" y="191"/>
                  <a:pt x="218" y="283"/>
                  <a:pt x="200" y="330"/>
                </a:cubicBezTo>
                <a:close/>
              </a:path>
            </a:pathLst>
          </a:custGeom>
          <a:solidFill>
            <a:srgbClr val="273D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ko-KR" altLang="en-US" sz="144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Text Box 318">
            <a:extLst>
              <a:ext uri="{FF2B5EF4-FFF2-40B4-BE49-F238E27FC236}">
                <a16:creationId xmlns:a16="http://schemas.microsoft.com/office/drawing/2014/main" id="{AF5AF83D-A9F7-4548-B854-608011F94E8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049020" y="5242478"/>
            <a:ext cx="1384188" cy="3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04775" indent="-104775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9pPr>
          </a:lstStyle>
          <a:p>
            <a:pPr marL="110488" indent="-110488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</a:pP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Port / Terminal</a:t>
            </a:r>
          </a:p>
          <a:p>
            <a:pPr marL="110488" indent="-110488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</a:pP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Warehouse</a:t>
            </a:r>
          </a:p>
        </p:txBody>
      </p:sp>
      <p:sp>
        <p:nvSpPr>
          <p:cNvPr id="34" name="Text Box 318">
            <a:extLst>
              <a:ext uri="{FF2B5EF4-FFF2-40B4-BE49-F238E27FC236}">
                <a16:creationId xmlns:a16="http://schemas.microsoft.com/office/drawing/2014/main" id="{1F1BCC58-1AF0-4EA0-991E-CF657364DFA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049022" y="5733256"/>
            <a:ext cx="223483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04775" indent="-104775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9pPr>
          </a:lstStyle>
          <a:p>
            <a:pPr marL="0" indent="0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ko-KR" sz="120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Smart City</a:t>
            </a:r>
          </a:p>
        </p:txBody>
      </p:sp>
      <p:sp>
        <p:nvSpPr>
          <p:cNvPr id="35" name="Freeform 33">
            <a:extLst>
              <a:ext uri="{FF2B5EF4-FFF2-40B4-BE49-F238E27FC236}">
                <a16:creationId xmlns:a16="http://schemas.microsoft.com/office/drawing/2014/main" id="{2A141071-D4DA-446D-A329-623705747BB6}"/>
              </a:ext>
            </a:extLst>
          </p:cNvPr>
          <p:cNvSpPr>
            <a:spLocks noEditPoints="1"/>
          </p:cNvSpPr>
          <p:nvPr/>
        </p:nvSpPr>
        <p:spPr bwMode="auto">
          <a:xfrm>
            <a:off x="8848015" y="5749905"/>
            <a:ext cx="139358" cy="139354"/>
          </a:xfrm>
          <a:custGeom>
            <a:avLst/>
            <a:gdLst>
              <a:gd name="T0" fmla="*/ 220 w 440"/>
              <a:gd name="T1" fmla="*/ 0 h 441"/>
              <a:gd name="T2" fmla="*/ 0 w 440"/>
              <a:gd name="T3" fmla="*/ 220 h 441"/>
              <a:gd name="T4" fmla="*/ 220 w 440"/>
              <a:gd name="T5" fmla="*/ 441 h 441"/>
              <a:gd name="T6" fmla="*/ 440 w 440"/>
              <a:gd name="T7" fmla="*/ 220 h 441"/>
              <a:gd name="T8" fmla="*/ 220 w 440"/>
              <a:gd name="T9" fmla="*/ 0 h 441"/>
              <a:gd name="T10" fmla="*/ 200 w 440"/>
              <a:gd name="T11" fmla="*/ 330 h 441"/>
              <a:gd name="T12" fmla="*/ 93 w 440"/>
              <a:gd name="T13" fmla="*/ 222 h 441"/>
              <a:gd name="T14" fmla="*/ 120 w 440"/>
              <a:gd name="T15" fmla="*/ 200 h 441"/>
              <a:gd name="T16" fmla="*/ 182 w 440"/>
              <a:gd name="T17" fmla="*/ 248 h 441"/>
              <a:gd name="T18" fmla="*/ 341 w 440"/>
              <a:gd name="T19" fmla="*/ 111 h 441"/>
              <a:gd name="T20" fmla="*/ 347 w 440"/>
              <a:gd name="T21" fmla="*/ 126 h 441"/>
              <a:gd name="T22" fmla="*/ 200 w 440"/>
              <a:gd name="T23" fmla="*/ 33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40" h="441">
                <a:moveTo>
                  <a:pt x="220" y="0"/>
                </a:moveTo>
                <a:cubicBezTo>
                  <a:pt x="98" y="0"/>
                  <a:pt x="0" y="99"/>
                  <a:pt x="0" y="220"/>
                </a:cubicBezTo>
                <a:cubicBezTo>
                  <a:pt x="0" y="342"/>
                  <a:pt x="98" y="441"/>
                  <a:pt x="220" y="441"/>
                </a:cubicBezTo>
                <a:cubicBezTo>
                  <a:pt x="342" y="441"/>
                  <a:pt x="440" y="342"/>
                  <a:pt x="440" y="220"/>
                </a:cubicBezTo>
                <a:cubicBezTo>
                  <a:pt x="440" y="99"/>
                  <a:pt x="342" y="0"/>
                  <a:pt x="220" y="0"/>
                </a:cubicBezTo>
                <a:close/>
                <a:moveTo>
                  <a:pt x="200" y="330"/>
                </a:moveTo>
                <a:cubicBezTo>
                  <a:pt x="93" y="222"/>
                  <a:pt x="93" y="222"/>
                  <a:pt x="93" y="222"/>
                </a:cubicBezTo>
                <a:cubicBezTo>
                  <a:pt x="120" y="200"/>
                  <a:pt x="120" y="200"/>
                  <a:pt x="120" y="200"/>
                </a:cubicBezTo>
                <a:cubicBezTo>
                  <a:pt x="182" y="248"/>
                  <a:pt x="182" y="248"/>
                  <a:pt x="182" y="248"/>
                </a:cubicBezTo>
                <a:cubicBezTo>
                  <a:pt x="207" y="218"/>
                  <a:pt x="263" y="158"/>
                  <a:pt x="341" y="111"/>
                </a:cubicBezTo>
                <a:cubicBezTo>
                  <a:pt x="347" y="126"/>
                  <a:pt x="347" y="126"/>
                  <a:pt x="347" y="126"/>
                </a:cubicBezTo>
                <a:cubicBezTo>
                  <a:pt x="276" y="191"/>
                  <a:pt x="218" y="283"/>
                  <a:pt x="200" y="330"/>
                </a:cubicBezTo>
                <a:close/>
              </a:path>
            </a:pathLst>
          </a:custGeom>
          <a:solidFill>
            <a:srgbClr val="273D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ko-KR" altLang="en-US" sz="144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1" name="Text Box 318">
            <a:extLst>
              <a:ext uri="{FF2B5EF4-FFF2-40B4-BE49-F238E27FC236}">
                <a16:creationId xmlns:a16="http://schemas.microsoft.com/office/drawing/2014/main" id="{7CB85B96-C7E5-4D2E-902A-C6B821BE034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433208" y="5234764"/>
            <a:ext cx="1384188" cy="3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04775" indent="-104775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9pPr>
          </a:lstStyle>
          <a:p>
            <a:pPr marL="110488" indent="-110488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</a:pP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Mining</a:t>
            </a:r>
          </a:p>
          <a:p>
            <a:pPr marL="110488" indent="-110488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</a:pP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Airport</a:t>
            </a: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1C7D4C2F-92EA-45CF-B001-56C05A49FB3E}"/>
              </a:ext>
            </a:extLst>
          </p:cNvPr>
          <p:cNvGrpSpPr/>
          <p:nvPr/>
        </p:nvGrpSpPr>
        <p:grpSpPr>
          <a:xfrm>
            <a:off x="270581" y="1245094"/>
            <a:ext cx="3238817" cy="2163409"/>
            <a:chOff x="2769964" y="2492375"/>
            <a:chExt cx="2552484" cy="2778866"/>
          </a:xfrm>
        </p:grpSpPr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15F571ED-6C75-4E10-BCE1-679F999B2D35}"/>
                </a:ext>
              </a:extLst>
            </p:cNvPr>
            <p:cNvSpPr/>
            <p:nvPr/>
          </p:nvSpPr>
          <p:spPr>
            <a:xfrm>
              <a:off x="2769964" y="2492375"/>
              <a:ext cx="2552484" cy="2778866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88900" algn="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680" spc="-6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4B7B2257-FFA1-4353-96E1-F1318DCE6151}"/>
                </a:ext>
              </a:extLst>
            </p:cNvPr>
            <p:cNvSpPr/>
            <p:nvPr/>
          </p:nvSpPr>
          <p:spPr bwMode="gray">
            <a:xfrm>
              <a:off x="2829967" y="2567032"/>
              <a:ext cx="2452215" cy="287999"/>
            </a:xfrm>
            <a:prstGeom prst="rect">
              <a:avLst/>
            </a:prstGeom>
            <a:gradFill flip="none" rotWithShape="1">
              <a:gsLst>
                <a:gs pos="0">
                  <a:srgbClr val="273D85"/>
                </a:gs>
                <a:gs pos="50000">
                  <a:srgbClr val="395D9D"/>
                </a:gs>
                <a:gs pos="49000">
                  <a:srgbClr val="273D85"/>
                </a:gs>
                <a:gs pos="100000">
                  <a:srgbClr val="395D9D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latinLnBrk="0"/>
              <a:r>
                <a:rPr lang="ko-KR" altLang="en-US" sz="1440" b="1" kern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빠르고 안정적인 </a:t>
              </a:r>
              <a:r>
                <a:rPr lang="en-US" altLang="ko-KR" sz="1440" b="1" kern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 </a:t>
              </a:r>
              <a:r>
                <a:rPr lang="ko-KR" altLang="en-US" sz="1440" b="1" kern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엔진</a:t>
              </a:r>
            </a:p>
          </p:txBody>
        </p:sp>
      </p:grpSp>
      <p:sp>
        <p:nvSpPr>
          <p:cNvPr id="39" name="Text Box 318">
            <a:extLst>
              <a:ext uri="{FF2B5EF4-FFF2-40B4-BE49-F238E27FC236}">
                <a16:creationId xmlns:a16="http://schemas.microsoft.com/office/drawing/2014/main" id="{1033C856-0829-44DC-B7D6-686A2518F00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22542" y="1628800"/>
            <a:ext cx="2797061" cy="16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04775" indent="-104775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9pPr>
          </a:lstStyle>
          <a:p>
            <a:pPr marL="0" indent="0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최적화된</a:t>
            </a:r>
            <a:r>
              <a:rPr lang="en-US" altLang="ko-KR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3D </a:t>
            </a:r>
            <a:r>
              <a:rPr lang="ko-KR" altLang="en-US" sz="108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엔진 기능 제공</a:t>
            </a:r>
            <a:endParaRPr lang="en-US" altLang="ko-KR" sz="108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0" name="Freeform 33">
            <a:extLst>
              <a:ext uri="{FF2B5EF4-FFF2-40B4-BE49-F238E27FC236}">
                <a16:creationId xmlns:a16="http://schemas.microsoft.com/office/drawing/2014/main" id="{4CBD8373-9FBD-4A45-968D-043B89F255EC}"/>
              </a:ext>
            </a:extLst>
          </p:cNvPr>
          <p:cNvSpPr>
            <a:spLocks noEditPoints="1"/>
          </p:cNvSpPr>
          <p:nvPr/>
        </p:nvSpPr>
        <p:spPr bwMode="auto">
          <a:xfrm>
            <a:off x="421535" y="1645448"/>
            <a:ext cx="139358" cy="139354"/>
          </a:xfrm>
          <a:custGeom>
            <a:avLst/>
            <a:gdLst>
              <a:gd name="T0" fmla="*/ 220 w 440"/>
              <a:gd name="T1" fmla="*/ 0 h 441"/>
              <a:gd name="T2" fmla="*/ 0 w 440"/>
              <a:gd name="T3" fmla="*/ 220 h 441"/>
              <a:gd name="T4" fmla="*/ 220 w 440"/>
              <a:gd name="T5" fmla="*/ 441 h 441"/>
              <a:gd name="T6" fmla="*/ 440 w 440"/>
              <a:gd name="T7" fmla="*/ 220 h 441"/>
              <a:gd name="T8" fmla="*/ 220 w 440"/>
              <a:gd name="T9" fmla="*/ 0 h 441"/>
              <a:gd name="T10" fmla="*/ 200 w 440"/>
              <a:gd name="T11" fmla="*/ 330 h 441"/>
              <a:gd name="T12" fmla="*/ 93 w 440"/>
              <a:gd name="T13" fmla="*/ 222 h 441"/>
              <a:gd name="T14" fmla="*/ 120 w 440"/>
              <a:gd name="T15" fmla="*/ 200 h 441"/>
              <a:gd name="T16" fmla="*/ 182 w 440"/>
              <a:gd name="T17" fmla="*/ 248 h 441"/>
              <a:gd name="T18" fmla="*/ 341 w 440"/>
              <a:gd name="T19" fmla="*/ 111 h 441"/>
              <a:gd name="T20" fmla="*/ 347 w 440"/>
              <a:gd name="T21" fmla="*/ 126 h 441"/>
              <a:gd name="T22" fmla="*/ 200 w 440"/>
              <a:gd name="T23" fmla="*/ 33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40" h="441">
                <a:moveTo>
                  <a:pt x="220" y="0"/>
                </a:moveTo>
                <a:cubicBezTo>
                  <a:pt x="98" y="0"/>
                  <a:pt x="0" y="99"/>
                  <a:pt x="0" y="220"/>
                </a:cubicBezTo>
                <a:cubicBezTo>
                  <a:pt x="0" y="342"/>
                  <a:pt x="98" y="441"/>
                  <a:pt x="220" y="441"/>
                </a:cubicBezTo>
                <a:cubicBezTo>
                  <a:pt x="342" y="441"/>
                  <a:pt x="440" y="342"/>
                  <a:pt x="440" y="220"/>
                </a:cubicBezTo>
                <a:cubicBezTo>
                  <a:pt x="440" y="99"/>
                  <a:pt x="342" y="0"/>
                  <a:pt x="220" y="0"/>
                </a:cubicBezTo>
                <a:close/>
                <a:moveTo>
                  <a:pt x="200" y="330"/>
                </a:moveTo>
                <a:cubicBezTo>
                  <a:pt x="93" y="222"/>
                  <a:pt x="93" y="222"/>
                  <a:pt x="93" y="222"/>
                </a:cubicBezTo>
                <a:cubicBezTo>
                  <a:pt x="120" y="200"/>
                  <a:pt x="120" y="200"/>
                  <a:pt x="120" y="200"/>
                </a:cubicBezTo>
                <a:cubicBezTo>
                  <a:pt x="182" y="248"/>
                  <a:pt x="182" y="248"/>
                  <a:pt x="182" y="248"/>
                </a:cubicBezTo>
                <a:cubicBezTo>
                  <a:pt x="207" y="218"/>
                  <a:pt x="263" y="158"/>
                  <a:pt x="341" y="111"/>
                </a:cubicBezTo>
                <a:cubicBezTo>
                  <a:pt x="347" y="126"/>
                  <a:pt x="347" y="126"/>
                  <a:pt x="347" y="126"/>
                </a:cubicBezTo>
                <a:cubicBezTo>
                  <a:pt x="276" y="191"/>
                  <a:pt x="218" y="283"/>
                  <a:pt x="200" y="330"/>
                </a:cubicBezTo>
                <a:close/>
              </a:path>
            </a:pathLst>
          </a:custGeom>
          <a:solidFill>
            <a:srgbClr val="273D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ko-KR" altLang="en-US" sz="144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1" name="Text Box 318">
            <a:extLst>
              <a:ext uri="{FF2B5EF4-FFF2-40B4-BE49-F238E27FC236}">
                <a16:creationId xmlns:a16="http://schemas.microsoft.com/office/drawing/2014/main" id="{AEFD0D80-5C15-40C2-B058-B3B7008282E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22541" y="1821320"/>
            <a:ext cx="2797063" cy="3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04775" indent="-104775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9pPr>
          </a:lstStyle>
          <a:p>
            <a:pPr marL="110488" indent="-110488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</a:pP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POI / LOD </a:t>
            </a: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관리</a:t>
            </a:r>
            <a:endParaRPr lang="en-US" altLang="ko-KR" sz="960" b="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10488" indent="-110488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</a:pP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공간정보 </a:t>
            </a: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 </a:t>
            </a: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객체속성 정보관리</a:t>
            </a:r>
            <a:endParaRPr lang="en-US" altLang="ko-KR" sz="960" b="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2" name="Text Box 318">
            <a:extLst>
              <a:ext uri="{FF2B5EF4-FFF2-40B4-BE49-F238E27FC236}">
                <a16:creationId xmlns:a16="http://schemas.microsoft.com/office/drawing/2014/main" id="{3DEC2040-FC52-4A1C-AA3B-976D048412C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22542" y="2251955"/>
            <a:ext cx="22348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04775" indent="-104775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9pPr>
          </a:lstStyle>
          <a:p>
            <a:pPr marL="0" indent="0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ko-KR" altLang="en-US" sz="120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각 산업군에 맞는 맞춤 기능 제공</a:t>
            </a:r>
            <a:endParaRPr lang="en-US" altLang="ko-KR" sz="120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3" name="Freeform 33">
            <a:extLst>
              <a:ext uri="{FF2B5EF4-FFF2-40B4-BE49-F238E27FC236}">
                <a16:creationId xmlns:a16="http://schemas.microsoft.com/office/drawing/2014/main" id="{DB17A456-A4B1-4ECC-B65B-666F1068F934}"/>
              </a:ext>
            </a:extLst>
          </p:cNvPr>
          <p:cNvSpPr>
            <a:spLocks noEditPoints="1"/>
          </p:cNvSpPr>
          <p:nvPr/>
        </p:nvSpPr>
        <p:spPr bwMode="auto">
          <a:xfrm>
            <a:off x="421535" y="2268604"/>
            <a:ext cx="139358" cy="139354"/>
          </a:xfrm>
          <a:custGeom>
            <a:avLst/>
            <a:gdLst>
              <a:gd name="T0" fmla="*/ 220 w 440"/>
              <a:gd name="T1" fmla="*/ 0 h 441"/>
              <a:gd name="T2" fmla="*/ 0 w 440"/>
              <a:gd name="T3" fmla="*/ 220 h 441"/>
              <a:gd name="T4" fmla="*/ 220 w 440"/>
              <a:gd name="T5" fmla="*/ 441 h 441"/>
              <a:gd name="T6" fmla="*/ 440 w 440"/>
              <a:gd name="T7" fmla="*/ 220 h 441"/>
              <a:gd name="T8" fmla="*/ 220 w 440"/>
              <a:gd name="T9" fmla="*/ 0 h 441"/>
              <a:gd name="T10" fmla="*/ 200 w 440"/>
              <a:gd name="T11" fmla="*/ 330 h 441"/>
              <a:gd name="T12" fmla="*/ 93 w 440"/>
              <a:gd name="T13" fmla="*/ 222 h 441"/>
              <a:gd name="T14" fmla="*/ 120 w 440"/>
              <a:gd name="T15" fmla="*/ 200 h 441"/>
              <a:gd name="T16" fmla="*/ 182 w 440"/>
              <a:gd name="T17" fmla="*/ 248 h 441"/>
              <a:gd name="T18" fmla="*/ 341 w 440"/>
              <a:gd name="T19" fmla="*/ 111 h 441"/>
              <a:gd name="T20" fmla="*/ 347 w 440"/>
              <a:gd name="T21" fmla="*/ 126 h 441"/>
              <a:gd name="T22" fmla="*/ 200 w 440"/>
              <a:gd name="T23" fmla="*/ 33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40" h="441">
                <a:moveTo>
                  <a:pt x="220" y="0"/>
                </a:moveTo>
                <a:cubicBezTo>
                  <a:pt x="98" y="0"/>
                  <a:pt x="0" y="99"/>
                  <a:pt x="0" y="220"/>
                </a:cubicBezTo>
                <a:cubicBezTo>
                  <a:pt x="0" y="342"/>
                  <a:pt x="98" y="441"/>
                  <a:pt x="220" y="441"/>
                </a:cubicBezTo>
                <a:cubicBezTo>
                  <a:pt x="342" y="441"/>
                  <a:pt x="440" y="342"/>
                  <a:pt x="440" y="220"/>
                </a:cubicBezTo>
                <a:cubicBezTo>
                  <a:pt x="440" y="99"/>
                  <a:pt x="342" y="0"/>
                  <a:pt x="220" y="0"/>
                </a:cubicBezTo>
                <a:close/>
                <a:moveTo>
                  <a:pt x="200" y="330"/>
                </a:moveTo>
                <a:cubicBezTo>
                  <a:pt x="93" y="222"/>
                  <a:pt x="93" y="222"/>
                  <a:pt x="93" y="222"/>
                </a:cubicBezTo>
                <a:cubicBezTo>
                  <a:pt x="120" y="200"/>
                  <a:pt x="120" y="200"/>
                  <a:pt x="120" y="200"/>
                </a:cubicBezTo>
                <a:cubicBezTo>
                  <a:pt x="182" y="248"/>
                  <a:pt x="182" y="248"/>
                  <a:pt x="182" y="248"/>
                </a:cubicBezTo>
                <a:cubicBezTo>
                  <a:pt x="207" y="218"/>
                  <a:pt x="263" y="158"/>
                  <a:pt x="341" y="111"/>
                </a:cubicBezTo>
                <a:cubicBezTo>
                  <a:pt x="347" y="126"/>
                  <a:pt x="347" y="126"/>
                  <a:pt x="347" y="126"/>
                </a:cubicBezTo>
                <a:cubicBezTo>
                  <a:pt x="276" y="191"/>
                  <a:pt x="218" y="283"/>
                  <a:pt x="200" y="330"/>
                </a:cubicBezTo>
                <a:close/>
              </a:path>
            </a:pathLst>
          </a:custGeom>
          <a:solidFill>
            <a:srgbClr val="273D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ko-KR" altLang="en-US" sz="144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4" name="Text Box 318">
            <a:extLst>
              <a:ext uri="{FF2B5EF4-FFF2-40B4-BE49-F238E27FC236}">
                <a16:creationId xmlns:a16="http://schemas.microsoft.com/office/drawing/2014/main" id="{93CF61C8-7F92-4475-A303-796937FFAD6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22541" y="2481302"/>
            <a:ext cx="2797063" cy="3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04775" indent="-104775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9pPr>
          </a:lstStyle>
          <a:p>
            <a:pPr marL="110488" indent="-110488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</a:pP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항만</a:t>
            </a: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물류</a:t>
            </a: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항공</a:t>
            </a: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스마트시티에 맞는 기능</a:t>
            </a:r>
            <a:endParaRPr lang="en-US" altLang="ko-KR" sz="960" b="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10488" indent="-110488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</a:pP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가상순찰</a:t>
            </a: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SOP, </a:t>
            </a: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전용 에디터</a:t>
            </a: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툴</a:t>
            </a:r>
            <a:endParaRPr lang="en-US" altLang="ko-KR" sz="960" b="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96FE83FC-498F-478D-B09E-1924C5CAFC45}"/>
              </a:ext>
            </a:extLst>
          </p:cNvPr>
          <p:cNvGrpSpPr/>
          <p:nvPr/>
        </p:nvGrpSpPr>
        <p:grpSpPr>
          <a:xfrm>
            <a:off x="270582" y="3705032"/>
            <a:ext cx="3238816" cy="2721847"/>
            <a:chOff x="2769963" y="2492375"/>
            <a:chExt cx="2552483" cy="3496171"/>
          </a:xfrm>
        </p:grpSpPr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C198DCEA-BB87-48B2-BD78-63C98BEDEBC0}"/>
                </a:ext>
              </a:extLst>
            </p:cNvPr>
            <p:cNvSpPr/>
            <p:nvPr/>
          </p:nvSpPr>
          <p:spPr>
            <a:xfrm>
              <a:off x="2769963" y="2492375"/>
              <a:ext cx="2552483" cy="3496171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88900" algn="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680" spc="-6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B3493B1F-AAC8-4CEE-AF15-2B201C18F45E}"/>
                </a:ext>
              </a:extLst>
            </p:cNvPr>
            <p:cNvSpPr/>
            <p:nvPr/>
          </p:nvSpPr>
          <p:spPr bwMode="gray">
            <a:xfrm>
              <a:off x="2829967" y="2567032"/>
              <a:ext cx="2435999" cy="287999"/>
            </a:xfrm>
            <a:prstGeom prst="rect">
              <a:avLst/>
            </a:prstGeom>
            <a:gradFill flip="none" rotWithShape="1">
              <a:gsLst>
                <a:gs pos="0">
                  <a:srgbClr val="273D85"/>
                </a:gs>
                <a:gs pos="50000">
                  <a:srgbClr val="395D9D"/>
                </a:gs>
                <a:gs pos="49000">
                  <a:srgbClr val="273D85"/>
                </a:gs>
                <a:gs pos="100000">
                  <a:srgbClr val="395D9D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latinLnBrk="0"/>
              <a:r>
                <a:rPr lang="ko-KR" altLang="en-US" sz="1440" b="1" kern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합리적인 가격</a:t>
              </a:r>
            </a:p>
          </p:txBody>
        </p:sp>
      </p:grpSp>
      <p:sp>
        <p:nvSpPr>
          <p:cNvPr id="49" name="Text Box 318">
            <a:extLst>
              <a:ext uri="{FF2B5EF4-FFF2-40B4-BE49-F238E27FC236}">
                <a16:creationId xmlns:a16="http://schemas.microsoft.com/office/drawing/2014/main" id="{46A1A7A2-8277-4FF1-BF73-E54EB80107A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26762" y="4092897"/>
            <a:ext cx="288263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04775" indent="-104775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9pPr>
          </a:lstStyle>
          <a:p>
            <a:pPr marL="0" indent="0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ko-KR" altLang="en-US" sz="120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고객 환경에</a:t>
            </a:r>
            <a:r>
              <a:rPr lang="en-US" altLang="ko-KR" sz="120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맞는 다양한 솔루션 가격 패키지</a:t>
            </a:r>
            <a:endParaRPr lang="en-US" altLang="ko-KR" sz="120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0" name="Freeform 33">
            <a:extLst>
              <a:ext uri="{FF2B5EF4-FFF2-40B4-BE49-F238E27FC236}">
                <a16:creationId xmlns:a16="http://schemas.microsoft.com/office/drawing/2014/main" id="{495420A1-7B28-4F0A-943C-7D4CED5622DB}"/>
              </a:ext>
            </a:extLst>
          </p:cNvPr>
          <p:cNvSpPr>
            <a:spLocks noEditPoints="1"/>
          </p:cNvSpPr>
          <p:nvPr/>
        </p:nvSpPr>
        <p:spPr bwMode="auto">
          <a:xfrm>
            <a:off x="425755" y="4109546"/>
            <a:ext cx="139358" cy="139354"/>
          </a:xfrm>
          <a:custGeom>
            <a:avLst/>
            <a:gdLst>
              <a:gd name="T0" fmla="*/ 220 w 440"/>
              <a:gd name="T1" fmla="*/ 0 h 441"/>
              <a:gd name="T2" fmla="*/ 0 w 440"/>
              <a:gd name="T3" fmla="*/ 220 h 441"/>
              <a:gd name="T4" fmla="*/ 220 w 440"/>
              <a:gd name="T5" fmla="*/ 441 h 441"/>
              <a:gd name="T6" fmla="*/ 440 w 440"/>
              <a:gd name="T7" fmla="*/ 220 h 441"/>
              <a:gd name="T8" fmla="*/ 220 w 440"/>
              <a:gd name="T9" fmla="*/ 0 h 441"/>
              <a:gd name="T10" fmla="*/ 200 w 440"/>
              <a:gd name="T11" fmla="*/ 330 h 441"/>
              <a:gd name="T12" fmla="*/ 93 w 440"/>
              <a:gd name="T13" fmla="*/ 222 h 441"/>
              <a:gd name="T14" fmla="*/ 120 w 440"/>
              <a:gd name="T15" fmla="*/ 200 h 441"/>
              <a:gd name="T16" fmla="*/ 182 w 440"/>
              <a:gd name="T17" fmla="*/ 248 h 441"/>
              <a:gd name="T18" fmla="*/ 341 w 440"/>
              <a:gd name="T19" fmla="*/ 111 h 441"/>
              <a:gd name="T20" fmla="*/ 347 w 440"/>
              <a:gd name="T21" fmla="*/ 126 h 441"/>
              <a:gd name="T22" fmla="*/ 200 w 440"/>
              <a:gd name="T23" fmla="*/ 33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40" h="441">
                <a:moveTo>
                  <a:pt x="220" y="0"/>
                </a:moveTo>
                <a:cubicBezTo>
                  <a:pt x="98" y="0"/>
                  <a:pt x="0" y="99"/>
                  <a:pt x="0" y="220"/>
                </a:cubicBezTo>
                <a:cubicBezTo>
                  <a:pt x="0" y="342"/>
                  <a:pt x="98" y="441"/>
                  <a:pt x="220" y="441"/>
                </a:cubicBezTo>
                <a:cubicBezTo>
                  <a:pt x="342" y="441"/>
                  <a:pt x="440" y="342"/>
                  <a:pt x="440" y="220"/>
                </a:cubicBezTo>
                <a:cubicBezTo>
                  <a:pt x="440" y="99"/>
                  <a:pt x="342" y="0"/>
                  <a:pt x="220" y="0"/>
                </a:cubicBezTo>
                <a:close/>
                <a:moveTo>
                  <a:pt x="200" y="330"/>
                </a:moveTo>
                <a:cubicBezTo>
                  <a:pt x="93" y="222"/>
                  <a:pt x="93" y="222"/>
                  <a:pt x="93" y="222"/>
                </a:cubicBezTo>
                <a:cubicBezTo>
                  <a:pt x="120" y="200"/>
                  <a:pt x="120" y="200"/>
                  <a:pt x="120" y="200"/>
                </a:cubicBezTo>
                <a:cubicBezTo>
                  <a:pt x="182" y="248"/>
                  <a:pt x="182" y="248"/>
                  <a:pt x="182" y="248"/>
                </a:cubicBezTo>
                <a:cubicBezTo>
                  <a:pt x="207" y="218"/>
                  <a:pt x="263" y="158"/>
                  <a:pt x="341" y="111"/>
                </a:cubicBezTo>
                <a:cubicBezTo>
                  <a:pt x="347" y="126"/>
                  <a:pt x="347" y="126"/>
                  <a:pt x="347" y="126"/>
                </a:cubicBezTo>
                <a:cubicBezTo>
                  <a:pt x="276" y="191"/>
                  <a:pt x="218" y="283"/>
                  <a:pt x="200" y="330"/>
                </a:cubicBezTo>
                <a:close/>
              </a:path>
            </a:pathLst>
          </a:custGeom>
          <a:solidFill>
            <a:srgbClr val="273D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ko-KR" altLang="en-US" sz="144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1" name="Text Box 318">
            <a:extLst>
              <a:ext uri="{FF2B5EF4-FFF2-40B4-BE49-F238E27FC236}">
                <a16:creationId xmlns:a16="http://schemas.microsoft.com/office/drawing/2014/main" id="{53D6D39A-343E-4614-B3BC-717425D16FA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26763" y="4357360"/>
            <a:ext cx="2810969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04775" indent="-104775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9pPr>
          </a:lstStyle>
          <a:p>
            <a:pPr marL="110488" indent="-110488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</a:pP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고객 환경에 맞는 솔루션</a:t>
            </a:r>
            <a:endParaRPr lang="en-US" altLang="ko-KR" sz="960" b="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90488" indent="0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: </a:t>
            </a: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대형</a:t>
            </a: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중형</a:t>
            </a: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소형</a:t>
            </a:r>
            <a:endParaRPr lang="en-US" altLang="ko-KR" sz="960" b="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90488" indent="0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: </a:t>
            </a: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연동 시스템</a:t>
            </a: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960" b="0" kern="0" spc="-6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센서별</a:t>
            </a: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합리적 가격</a:t>
            </a:r>
            <a:endParaRPr lang="en-US" altLang="ko-KR" sz="960" b="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90488" indent="0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: </a:t>
            </a: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프로페셔널 서비스 정책</a:t>
            </a:r>
            <a:endParaRPr lang="en-US" altLang="ko-KR" sz="960" b="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90488" indent="0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: 3D </a:t>
            </a: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</a:t>
            </a: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구현에 대한 선택적 적용</a:t>
            </a:r>
            <a:endParaRPr lang="en-US" altLang="ko-KR" sz="960" b="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5" name="Text Box 318">
            <a:extLst>
              <a:ext uri="{FF2B5EF4-FFF2-40B4-BE49-F238E27FC236}">
                <a16:creationId xmlns:a16="http://schemas.microsoft.com/office/drawing/2014/main" id="{CDA92764-8A46-4A9D-B78A-09CDCFA4EAA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22543" y="5445224"/>
            <a:ext cx="22348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04775" indent="-104775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9pPr>
          </a:lstStyle>
          <a:p>
            <a:pPr marL="0" indent="0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ko-KR" altLang="en-US" sz="120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단계적인 솔루션 적용 방안</a:t>
            </a:r>
            <a:endParaRPr lang="en-US" altLang="ko-KR" sz="120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6" name="Freeform 33">
            <a:extLst>
              <a:ext uri="{FF2B5EF4-FFF2-40B4-BE49-F238E27FC236}">
                <a16:creationId xmlns:a16="http://schemas.microsoft.com/office/drawing/2014/main" id="{C44EEC1D-A928-41C9-8FEE-880F63AE47F8}"/>
              </a:ext>
            </a:extLst>
          </p:cNvPr>
          <p:cNvSpPr>
            <a:spLocks noEditPoints="1"/>
          </p:cNvSpPr>
          <p:nvPr/>
        </p:nvSpPr>
        <p:spPr bwMode="auto">
          <a:xfrm>
            <a:off x="421536" y="5461873"/>
            <a:ext cx="139358" cy="139354"/>
          </a:xfrm>
          <a:custGeom>
            <a:avLst/>
            <a:gdLst>
              <a:gd name="T0" fmla="*/ 220 w 440"/>
              <a:gd name="T1" fmla="*/ 0 h 441"/>
              <a:gd name="T2" fmla="*/ 0 w 440"/>
              <a:gd name="T3" fmla="*/ 220 h 441"/>
              <a:gd name="T4" fmla="*/ 220 w 440"/>
              <a:gd name="T5" fmla="*/ 441 h 441"/>
              <a:gd name="T6" fmla="*/ 440 w 440"/>
              <a:gd name="T7" fmla="*/ 220 h 441"/>
              <a:gd name="T8" fmla="*/ 220 w 440"/>
              <a:gd name="T9" fmla="*/ 0 h 441"/>
              <a:gd name="T10" fmla="*/ 200 w 440"/>
              <a:gd name="T11" fmla="*/ 330 h 441"/>
              <a:gd name="T12" fmla="*/ 93 w 440"/>
              <a:gd name="T13" fmla="*/ 222 h 441"/>
              <a:gd name="T14" fmla="*/ 120 w 440"/>
              <a:gd name="T15" fmla="*/ 200 h 441"/>
              <a:gd name="T16" fmla="*/ 182 w 440"/>
              <a:gd name="T17" fmla="*/ 248 h 441"/>
              <a:gd name="T18" fmla="*/ 341 w 440"/>
              <a:gd name="T19" fmla="*/ 111 h 441"/>
              <a:gd name="T20" fmla="*/ 347 w 440"/>
              <a:gd name="T21" fmla="*/ 126 h 441"/>
              <a:gd name="T22" fmla="*/ 200 w 440"/>
              <a:gd name="T23" fmla="*/ 33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40" h="441">
                <a:moveTo>
                  <a:pt x="220" y="0"/>
                </a:moveTo>
                <a:cubicBezTo>
                  <a:pt x="98" y="0"/>
                  <a:pt x="0" y="99"/>
                  <a:pt x="0" y="220"/>
                </a:cubicBezTo>
                <a:cubicBezTo>
                  <a:pt x="0" y="342"/>
                  <a:pt x="98" y="441"/>
                  <a:pt x="220" y="441"/>
                </a:cubicBezTo>
                <a:cubicBezTo>
                  <a:pt x="342" y="441"/>
                  <a:pt x="440" y="342"/>
                  <a:pt x="440" y="220"/>
                </a:cubicBezTo>
                <a:cubicBezTo>
                  <a:pt x="440" y="99"/>
                  <a:pt x="342" y="0"/>
                  <a:pt x="220" y="0"/>
                </a:cubicBezTo>
                <a:close/>
                <a:moveTo>
                  <a:pt x="200" y="330"/>
                </a:moveTo>
                <a:cubicBezTo>
                  <a:pt x="93" y="222"/>
                  <a:pt x="93" y="222"/>
                  <a:pt x="93" y="222"/>
                </a:cubicBezTo>
                <a:cubicBezTo>
                  <a:pt x="120" y="200"/>
                  <a:pt x="120" y="200"/>
                  <a:pt x="120" y="200"/>
                </a:cubicBezTo>
                <a:cubicBezTo>
                  <a:pt x="182" y="248"/>
                  <a:pt x="182" y="248"/>
                  <a:pt x="182" y="248"/>
                </a:cubicBezTo>
                <a:cubicBezTo>
                  <a:pt x="207" y="218"/>
                  <a:pt x="263" y="158"/>
                  <a:pt x="341" y="111"/>
                </a:cubicBezTo>
                <a:cubicBezTo>
                  <a:pt x="347" y="126"/>
                  <a:pt x="347" y="126"/>
                  <a:pt x="347" y="126"/>
                </a:cubicBezTo>
                <a:cubicBezTo>
                  <a:pt x="276" y="191"/>
                  <a:pt x="218" y="283"/>
                  <a:pt x="200" y="330"/>
                </a:cubicBezTo>
                <a:close/>
              </a:path>
            </a:pathLst>
          </a:custGeom>
          <a:solidFill>
            <a:srgbClr val="273D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ko-KR" altLang="en-US" sz="144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7" name="Text Box 318">
            <a:extLst>
              <a:ext uri="{FF2B5EF4-FFF2-40B4-BE49-F238E27FC236}">
                <a16:creationId xmlns:a16="http://schemas.microsoft.com/office/drawing/2014/main" id="{9BCCD1BC-063C-42AA-9A32-742C2BAC2FA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22542" y="5650314"/>
            <a:ext cx="2815189" cy="49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04775" indent="-104775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9pPr>
          </a:lstStyle>
          <a:p>
            <a:pPr marL="110488" indent="-110488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</a:pP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필수부분에 대한 초기 적용 및 향후 확장</a:t>
            </a:r>
            <a:endParaRPr lang="en-US" altLang="ko-KR" sz="960" b="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10488" indent="-110488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</a:pPr>
            <a:r>
              <a:rPr lang="ko-KR" altLang="en-US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신규설비 적용시 초기 설계단계에서 디지털 트윈 적용 검토</a:t>
            </a:r>
            <a:endParaRPr lang="en-US" altLang="ko-KR" sz="960" b="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0" name="Text Box 318">
            <a:extLst>
              <a:ext uri="{FF2B5EF4-FFF2-40B4-BE49-F238E27FC236}">
                <a16:creationId xmlns:a16="http://schemas.microsoft.com/office/drawing/2014/main" id="{7966BCF7-A953-46C0-BBEE-F1AE0ADD60F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22542" y="2884400"/>
            <a:ext cx="23771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04775" indent="-104775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9pPr>
          </a:lstStyle>
          <a:p>
            <a:pPr marL="0" indent="0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ko-KR" altLang="en-US" sz="120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가장 </a:t>
            </a:r>
            <a:r>
              <a:rPr lang="ko-KR" altLang="en-US" sz="1200" kern="0" spc="-6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효율적인 프로그래밍 언어 작용</a:t>
            </a:r>
            <a:endParaRPr lang="en-US" altLang="ko-KR" sz="120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1" name="Freeform 33">
            <a:extLst>
              <a:ext uri="{FF2B5EF4-FFF2-40B4-BE49-F238E27FC236}">
                <a16:creationId xmlns:a16="http://schemas.microsoft.com/office/drawing/2014/main" id="{2C2DC297-936F-43FF-BB50-C48A4D598975}"/>
              </a:ext>
            </a:extLst>
          </p:cNvPr>
          <p:cNvSpPr>
            <a:spLocks noEditPoints="1"/>
          </p:cNvSpPr>
          <p:nvPr/>
        </p:nvSpPr>
        <p:spPr bwMode="auto">
          <a:xfrm>
            <a:off x="421535" y="2901048"/>
            <a:ext cx="139358" cy="139354"/>
          </a:xfrm>
          <a:custGeom>
            <a:avLst/>
            <a:gdLst>
              <a:gd name="T0" fmla="*/ 220 w 440"/>
              <a:gd name="T1" fmla="*/ 0 h 441"/>
              <a:gd name="T2" fmla="*/ 0 w 440"/>
              <a:gd name="T3" fmla="*/ 220 h 441"/>
              <a:gd name="T4" fmla="*/ 220 w 440"/>
              <a:gd name="T5" fmla="*/ 441 h 441"/>
              <a:gd name="T6" fmla="*/ 440 w 440"/>
              <a:gd name="T7" fmla="*/ 220 h 441"/>
              <a:gd name="T8" fmla="*/ 220 w 440"/>
              <a:gd name="T9" fmla="*/ 0 h 441"/>
              <a:gd name="T10" fmla="*/ 200 w 440"/>
              <a:gd name="T11" fmla="*/ 330 h 441"/>
              <a:gd name="T12" fmla="*/ 93 w 440"/>
              <a:gd name="T13" fmla="*/ 222 h 441"/>
              <a:gd name="T14" fmla="*/ 120 w 440"/>
              <a:gd name="T15" fmla="*/ 200 h 441"/>
              <a:gd name="T16" fmla="*/ 182 w 440"/>
              <a:gd name="T17" fmla="*/ 248 h 441"/>
              <a:gd name="T18" fmla="*/ 341 w 440"/>
              <a:gd name="T19" fmla="*/ 111 h 441"/>
              <a:gd name="T20" fmla="*/ 347 w 440"/>
              <a:gd name="T21" fmla="*/ 126 h 441"/>
              <a:gd name="T22" fmla="*/ 200 w 440"/>
              <a:gd name="T23" fmla="*/ 33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40" h="441">
                <a:moveTo>
                  <a:pt x="220" y="0"/>
                </a:moveTo>
                <a:cubicBezTo>
                  <a:pt x="98" y="0"/>
                  <a:pt x="0" y="99"/>
                  <a:pt x="0" y="220"/>
                </a:cubicBezTo>
                <a:cubicBezTo>
                  <a:pt x="0" y="342"/>
                  <a:pt x="98" y="441"/>
                  <a:pt x="220" y="441"/>
                </a:cubicBezTo>
                <a:cubicBezTo>
                  <a:pt x="342" y="441"/>
                  <a:pt x="440" y="342"/>
                  <a:pt x="440" y="220"/>
                </a:cubicBezTo>
                <a:cubicBezTo>
                  <a:pt x="440" y="99"/>
                  <a:pt x="342" y="0"/>
                  <a:pt x="220" y="0"/>
                </a:cubicBezTo>
                <a:close/>
                <a:moveTo>
                  <a:pt x="200" y="330"/>
                </a:moveTo>
                <a:cubicBezTo>
                  <a:pt x="93" y="222"/>
                  <a:pt x="93" y="222"/>
                  <a:pt x="93" y="222"/>
                </a:cubicBezTo>
                <a:cubicBezTo>
                  <a:pt x="120" y="200"/>
                  <a:pt x="120" y="200"/>
                  <a:pt x="120" y="200"/>
                </a:cubicBezTo>
                <a:cubicBezTo>
                  <a:pt x="182" y="248"/>
                  <a:pt x="182" y="248"/>
                  <a:pt x="182" y="248"/>
                </a:cubicBezTo>
                <a:cubicBezTo>
                  <a:pt x="207" y="218"/>
                  <a:pt x="263" y="158"/>
                  <a:pt x="341" y="111"/>
                </a:cubicBezTo>
                <a:cubicBezTo>
                  <a:pt x="347" y="126"/>
                  <a:pt x="347" y="126"/>
                  <a:pt x="347" y="126"/>
                </a:cubicBezTo>
                <a:cubicBezTo>
                  <a:pt x="276" y="191"/>
                  <a:pt x="218" y="283"/>
                  <a:pt x="200" y="330"/>
                </a:cubicBezTo>
                <a:close/>
              </a:path>
            </a:pathLst>
          </a:custGeom>
          <a:solidFill>
            <a:srgbClr val="273D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ko-KR" altLang="en-US" sz="144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2" name="Text Box 318">
            <a:extLst>
              <a:ext uri="{FF2B5EF4-FFF2-40B4-BE49-F238E27FC236}">
                <a16:creationId xmlns:a16="http://schemas.microsoft.com/office/drawing/2014/main" id="{02F6B09A-E4E2-4A04-873E-3680BCACC2B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22541" y="3078622"/>
            <a:ext cx="2797063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04775" indent="-104775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9pPr>
          </a:lstStyle>
          <a:p>
            <a:pPr marL="110488" indent="-110488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</a:pP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C, C++, Java, Web GL, Three </a:t>
            </a:r>
            <a:r>
              <a:rPr lang="en-US" altLang="ko-KR" sz="960" b="0" kern="0" spc="-6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js</a:t>
            </a:r>
            <a:endParaRPr lang="en-US" altLang="ko-KR" sz="960" b="0" kern="0" spc="-6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2" name="Text Box 318">
            <a:extLst>
              <a:ext uri="{FF2B5EF4-FFF2-40B4-BE49-F238E27FC236}">
                <a16:creationId xmlns:a16="http://schemas.microsoft.com/office/drawing/2014/main" id="{EDE2109A-A09D-4456-8EB1-0A7F19EA2A8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049018" y="5968534"/>
            <a:ext cx="1727502" cy="54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04775" indent="-104775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Times" panose="02020603050405020304" pitchFamily="18" charset="0"/>
              <a:defRPr sz="1000" b="1">
                <a:solidFill>
                  <a:schemeClr val="tx1"/>
                </a:solidFill>
                <a:latin typeface="산돌고딕 L" panose="02030504000101010101" pitchFamily="18" charset="-127"/>
                <a:ea typeface="산돌고딕 L" panose="02030504000101010101" pitchFamily="18" charset="-127"/>
              </a:defRPr>
            </a:lvl9pPr>
          </a:lstStyle>
          <a:p>
            <a:pPr marL="110488" indent="-110488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</a:pP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Smart Building</a:t>
            </a:r>
          </a:p>
          <a:p>
            <a:pPr marL="110488" indent="-110488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</a:pP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Smart Station</a:t>
            </a:r>
          </a:p>
          <a:p>
            <a:pPr marL="110488" indent="-110488" eaLnBrk="1" hangingPunct="1">
              <a:spcAft>
                <a:spcPts val="36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</a:pPr>
            <a:r>
              <a: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Smart Underground</a:t>
            </a:r>
          </a:p>
        </p:txBody>
      </p:sp>
      <p:sp>
        <p:nvSpPr>
          <p:cNvPr id="54" name="타원 135">
            <a:extLst>
              <a:ext uri="{FF2B5EF4-FFF2-40B4-BE49-F238E27FC236}">
                <a16:creationId xmlns:a16="http://schemas.microsoft.com/office/drawing/2014/main" id="{DF8BD7FA-ADB6-42DA-AA20-96CEF5C9C5DA}"/>
              </a:ext>
            </a:extLst>
          </p:cNvPr>
          <p:cNvSpPr/>
          <p:nvPr/>
        </p:nvSpPr>
        <p:spPr bwMode="auto">
          <a:xfrm>
            <a:off x="5447928" y="3001500"/>
            <a:ext cx="1014471" cy="985868"/>
          </a:xfrm>
          <a:custGeom>
            <a:avLst/>
            <a:gdLst/>
            <a:ahLst/>
            <a:cxnLst/>
            <a:rect l="l" t="t" r="r" b="b"/>
            <a:pathLst>
              <a:path w="859846" h="907187">
                <a:moveTo>
                  <a:pt x="495892" y="0"/>
                </a:moveTo>
                <a:cubicBezTo>
                  <a:pt x="640340" y="0"/>
                  <a:pt x="770362" y="61760"/>
                  <a:pt x="859846" y="161369"/>
                </a:cubicBezTo>
                <a:lnTo>
                  <a:pt x="218813" y="907187"/>
                </a:lnTo>
                <a:cubicBezTo>
                  <a:pt x="86799" y="818103"/>
                  <a:pt x="0" y="667133"/>
                  <a:pt x="0" y="495890"/>
                </a:cubicBezTo>
                <a:cubicBezTo>
                  <a:pt x="0" y="222018"/>
                  <a:pt x="222018" y="0"/>
                  <a:pt x="495892" y="0"/>
                </a:cubicBezTo>
                <a:close/>
              </a:path>
            </a:pathLst>
          </a:custGeom>
          <a:gradFill>
            <a:gsLst>
              <a:gs pos="13000">
                <a:schemeClr val="bg1">
                  <a:alpha val="20000"/>
                </a:schemeClr>
              </a:gs>
              <a:gs pos="78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12700">
              <a:bevelT w="0"/>
              <a:contourClr>
                <a:schemeClr val="bg1"/>
              </a:contourClr>
            </a:sp3d>
          </a:bodyPr>
          <a:lstStyle/>
          <a:p>
            <a:pPr algn="ctr" defTabSz="960177">
              <a:lnSpc>
                <a:spcPct val="110000"/>
              </a:lnSpc>
              <a:buClr>
                <a:srgbClr val="F06325"/>
              </a:buClr>
              <a:buSzPct val="80000"/>
            </a:pPr>
            <a:endParaRPr lang="ko-KR" altLang="en-US" sz="1680" spc="-95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DEFF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422887C5-35F6-430C-AF8B-ACE08E08164F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64" name="자유형 28">
              <a:extLst>
                <a:ext uri="{FF2B5EF4-FFF2-40B4-BE49-F238E27FC236}">
                  <a16:creationId xmlns:a16="http://schemas.microsoft.com/office/drawing/2014/main" id="{7982D629-ECDE-49C8-9D1A-4F551A9E8C44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726B4DAD-E29E-4716-9AB6-D6F2DCA8DB88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74" name="평행 사변형 73">
              <a:extLst>
                <a:ext uri="{FF2B5EF4-FFF2-40B4-BE49-F238E27FC236}">
                  <a16:creationId xmlns:a16="http://schemas.microsoft.com/office/drawing/2014/main" id="{B9063B9B-7125-4C2A-BED3-0011763CE1F2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5" name="평행 사변형 74">
              <a:extLst>
                <a:ext uri="{FF2B5EF4-FFF2-40B4-BE49-F238E27FC236}">
                  <a16:creationId xmlns:a16="http://schemas.microsoft.com/office/drawing/2014/main" id="{9BBE1DD0-8E5E-4A6C-82AC-3D3C35215A74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5677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7F4E221A-87D2-4779-A017-6C51C161D3F3}"/>
              </a:ext>
            </a:extLst>
          </p:cNvPr>
          <p:cNvSpPr/>
          <p:nvPr/>
        </p:nvSpPr>
        <p:spPr>
          <a:xfrm>
            <a:off x="100013" y="84633"/>
            <a:ext cx="22317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1" latinLnBrk="1">
              <a:defRPr/>
            </a:pP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안정성</a:t>
            </a:r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향상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ED3075A9-D5C4-4E09-912D-B7D95C35D160}"/>
              </a:ext>
            </a:extLst>
          </p:cNvPr>
          <p:cNvGrpSpPr/>
          <p:nvPr/>
        </p:nvGrpSpPr>
        <p:grpSpPr>
          <a:xfrm>
            <a:off x="270581" y="1095942"/>
            <a:ext cx="11665296" cy="5375990"/>
            <a:chOff x="255464" y="1021332"/>
            <a:chExt cx="9721080" cy="4479992"/>
          </a:xfrm>
        </p:grpSpPr>
        <p:graphicFrame>
          <p:nvGraphicFramePr>
            <p:cNvPr id="4" name="다이어그램 3">
              <a:extLst>
                <a:ext uri="{FF2B5EF4-FFF2-40B4-BE49-F238E27FC236}">
                  <a16:creationId xmlns:a16="http://schemas.microsoft.com/office/drawing/2014/main" id="{F25837AE-F2B9-4A96-B552-8CDE80CF366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40431247"/>
                </p:ext>
              </p:extLst>
            </p:nvPr>
          </p:nvGraphicFramePr>
          <p:xfrm>
            <a:off x="1764983" y="1021332"/>
            <a:ext cx="6702041" cy="41764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ABB246C1-1ABA-4117-A18D-CACEB730DE8B}"/>
                </a:ext>
              </a:extLst>
            </p:cNvPr>
            <p:cNvGrpSpPr/>
            <p:nvPr/>
          </p:nvGrpSpPr>
          <p:grpSpPr>
            <a:xfrm>
              <a:off x="7277530" y="1183169"/>
              <a:ext cx="2699014" cy="1802841"/>
              <a:chOff x="10307166" y="1094119"/>
              <a:chExt cx="2699014" cy="1802841"/>
            </a:xfrm>
          </p:grpSpPr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60D92026-2A7C-4640-8C2D-45E377792772}"/>
                  </a:ext>
                </a:extLst>
              </p:cNvPr>
              <p:cNvGrpSpPr/>
              <p:nvPr/>
            </p:nvGrpSpPr>
            <p:grpSpPr>
              <a:xfrm>
                <a:off x="10307166" y="1094119"/>
                <a:ext cx="2699014" cy="1802841"/>
                <a:chOff x="2769964" y="2492375"/>
                <a:chExt cx="2552484" cy="2778866"/>
              </a:xfrm>
            </p:grpSpPr>
            <p:sp>
              <p:nvSpPr>
                <p:cNvPr id="16" name="직사각형 15">
                  <a:extLst>
                    <a:ext uri="{FF2B5EF4-FFF2-40B4-BE49-F238E27FC236}">
                      <a16:creationId xmlns:a16="http://schemas.microsoft.com/office/drawing/2014/main" id="{4D576CB1-48CC-4198-9298-4BD1357C31BC}"/>
                    </a:ext>
                  </a:extLst>
                </p:cNvPr>
                <p:cNvSpPr/>
                <p:nvPr/>
              </p:nvSpPr>
              <p:spPr>
                <a:xfrm>
                  <a:off x="2769964" y="2492375"/>
                  <a:ext cx="2552484" cy="2778866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>
                  <a:outerShdw blurRad="88900" algn="r" rotWithShape="0">
                    <a:prstClr val="black">
                      <a:alpha val="4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latinLnBrk="0"/>
                  <a:endParaRPr lang="ko-KR" altLang="en-US" sz="1680" spc="-6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직사각형 16">
                  <a:extLst>
                    <a:ext uri="{FF2B5EF4-FFF2-40B4-BE49-F238E27FC236}">
                      <a16:creationId xmlns:a16="http://schemas.microsoft.com/office/drawing/2014/main" id="{7241C513-A418-41D6-BFCD-6CB6C9693C47}"/>
                    </a:ext>
                  </a:extLst>
                </p:cNvPr>
                <p:cNvSpPr/>
                <p:nvPr/>
              </p:nvSpPr>
              <p:spPr bwMode="gray">
                <a:xfrm>
                  <a:off x="2829967" y="2567032"/>
                  <a:ext cx="2452215" cy="28799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73D85"/>
                    </a:gs>
                    <a:gs pos="50000">
                      <a:srgbClr val="395D9D"/>
                    </a:gs>
                    <a:gs pos="49000">
                      <a:srgbClr val="273D85"/>
                    </a:gs>
                    <a:gs pos="100000">
                      <a:srgbClr val="395D9D"/>
                    </a:gs>
                  </a:gsLst>
                  <a:lin ang="162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latinLnBrk="0"/>
                  <a:r>
                    <a:rPr lang="ko-KR" altLang="en-US" sz="1440" b="1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물리적 보안</a:t>
                  </a:r>
                </a:p>
              </p:txBody>
            </p:sp>
          </p:grpSp>
          <p:sp>
            <p:nvSpPr>
              <p:cNvPr id="18" name="Text Box 318">
                <a:extLst>
                  <a:ext uri="{FF2B5EF4-FFF2-40B4-BE49-F238E27FC236}">
                    <a16:creationId xmlns:a16="http://schemas.microsoft.com/office/drawing/2014/main" id="{E1FB8CD6-6509-48FD-800A-0F4D9F8B0E9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0603982" y="1417340"/>
                <a:ext cx="234247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104775" indent="-104775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1pPr>
                <a:lvl2pPr marL="742950" indent="-28575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2pPr>
                <a:lvl3pPr marL="11430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3pPr>
                <a:lvl4pPr marL="16002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4pPr>
                <a:lvl5pPr marL="20574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9pPr>
              </a:lstStyle>
              <a:p>
                <a:pPr marL="0" indent="0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ko-KR" altLang="en-US" sz="1200" kern="0" spc="-6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딥러닝을</a:t>
                </a:r>
                <a:r>
                  <a:rPr lang="ko-KR" altLang="en-US" sz="120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통한 지능형 </a:t>
                </a:r>
                <a:r>
                  <a:rPr lang="en-US" altLang="ko-KR" sz="120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CCTV</a:t>
                </a:r>
                <a:r>
                  <a:rPr lang="ko-KR" altLang="en-US" sz="120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영상분석</a:t>
                </a:r>
                <a:endParaRPr lang="en-US" altLang="ko-KR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33">
                <a:extLst>
                  <a:ext uri="{FF2B5EF4-FFF2-40B4-BE49-F238E27FC236}">
                    <a16:creationId xmlns:a16="http://schemas.microsoft.com/office/drawing/2014/main" id="{65C5D345-741D-4CD7-8203-CD43C88F74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36476" y="1431214"/>
                <a:ext cx="116132" cy="116128"/>
              </a:xfrm>
              <a:custGeom>
                <a:avLst/>
                <a:gdLst>
                  <a:gd name="T0" fmla="*/ 220 w 440"/>
                  <a:gd name="T1" fmla="*/ 0 h 441"/>
                  <a:gd name="T2" fmla="*/ 0 w 440"/>
                  <a:gd name="T3" fmla="*/ 220 h 441"/>
                  <a:gd name="T4" fmla="*/ 220 w 440"/>
                  <a:gd name="T5" fmla="*/ 441 h 441"/>
                  <a:gd name="T6" fmla="*/ 440 w 440"/>
                  <a:gd name="T7" fmla="*/ 220 h 441"/>
                  <a:gd name="T8" fmla="*/ 220 w 440"/>
                  <a:gd name="T9" fmla="*/ 0 h 441"/>
                  <a:gd name="T10" fmla="*/ 200 w 440"/>
                  <a:gd name="T11" fmla="*/ 330 h 441"/>
                  <a:gd name="T12" fmla="*/ 93 w 440"/>
                  <a:gd name="T13" fmla="*/ 222 h 441"/>
                  <a:gd name="T14" fmla="*/ 120 w 440"/>
                  <a:gd name="T15" fmla="*/ 200 h 441"/>
                  <a:gd name="T16" fmla="*/ 182 w 440"/>
                  <a:gd name="T17" fmla="*/ 248 h 441"/>
                  <a:gd name="T18" fmla="*/ 341 w 440"/>
                  <a:gd name="T19" fmla="*/ 111 h 441"/>
                  <a:gd name="T20" fmla="*/ 347 w 440"/>
                  <a:gd name="T21" fmla="*/ 126 h 441"/>
                  <a:gd name="T22" fmla="*/ 200 w 440"/>
                  <a:gd name="T23" fmla="*/ 33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0" h="441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2"/>
                      <a:pt x="98" y="441"/>
                      <a:pt x="220" y="441"/>
                    </a:cubicBezTo>
                    <a:cubicBezTo>
                      <a:pt x="342" y="441"/>
                      <a:pt x="440" y="342"/>
                      <a:pt x="440" y="220"/>
                    </a:cubicBezTo>
                    <a:cubicBezTo>
                      <a:pt x="440" y="99"/>
                      <a:pt x="342" y="0"/>
                      <a:pt x="220" y="0"/>
                    </a:cubicBezTo>
                    <a:close/>
                    <a:moveTo>
                      <a:pt x="200" y="330"/>
                    </a:moveTo>
                    <a:cubicBezTo>
                      <a:pt x="93" y="222"/>
                      <a:pt x="93" y="222"/>
                      <a:pt x="93" y="222"/>
                    </a:cubicBezTo>
                    <a:cubicBezTo>
                      <a:pt x="120" y="200"/>
                      <a:pt x="120" y="200"/>
                      <a:pt x="120" y="200"/>
                    </a:cubicBezTo>
                    <a:cubicBezTo>
                      <a:pt x="182" y="248"/>
                      <a:pt x="182" y="248"/>
                      <a:pt x="182" y="248"/>
                    </a:cubicBezTo>
                    <a:cubicBezTo>
                      <a:pt x="207" y="218"/>
                      <a:pt x="263" y="158"/>
                      <a:pt x="341" y="111"/>
                    </a:cubicBezTo>
                    <a:cubicBezTo>
                      <a:pt x="347" y="126"/>
                      <a:pt x="347" y="126"/>
                      <a:pt x="347" y="126"/>
                    </a:cubicBezTo>
                    <a:cubicBezTo>
                      <a:pt x="276" y="191"/>
                      <a:pt x="218" y="283"/>
                      <a:pt x="200" y="330"/>
                    </a:cubicBezTo>
                    <a:close/>
                  </a:path>
                </a:pathLst>
              </a:custGeom>
              <a:solidFill>
                <a:srgbClr val="273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ko-KR" altLang="en-US" sz="14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 Box 318">
                <a:extLst>
                  <a:ext uri="{FF2B5EF4-FFF2-40B4-BE49-F238E27FC236}">
                    <a16:creationId xmlns:a16="http://schemas.microsoft.com/office/drawing/2014/main" id="{A92C0FE2-2091-4359-BCEC-8AA661A4F2A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0603982" y="1618425"/>
                <a:ext cx="2330885" cy="45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104775" indent="-104775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1pPr>
                <a:lvl2pPr marL="742950" indent="-28575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2pPr>
                <a:lvl3pPr marL="11430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3pPr>
                <a:lvl4pPr marL="16002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4pPr>
                <a:lvl5pPr marL="20574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9pPr>
              </a:lstStyle>
              <a:p>
                <a:pPr marL="110488" indent="-110488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FontTx/>
                  <a:buChar char="-"/>
                </a:pP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침입 감지</a:t>
                </a: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배회금지</a:t>
                </a: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물체유기 </a:t>
                </a: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(</a:t>
                </a:r>
                <a:r>
                  <a:rPr lang="ko-KR" altLang="en-US" sz="960" b="0" kern="0" spc="-6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버려짐</a:t>
                </a: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), </a:t>
                </a: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물체 쓰러짐</a:t>
                </a:r>
                <a:endPara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marL="110488" indent="-110488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FontTx/>
                  <a:buChar char="-"/>
                </a:pP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Heating map (People</a:t>
                </a: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counting)</a:t>
                </a:r>
              </a:p>
              <a:p>
                <a:pPr marL="110488" indent="-110488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FontTx/>
                  <a:buChar char="-"/>
                </a:pP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고객의 동선 확인</a:t>
                </a: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1" name="Text Box 318">
                <a:extLst>
                  <a:ext uri="{FF2B5EF4-FFF2-40B4-BE49-F238E27FC236}">
                    <a16:creationId xmlns:a16="http://schemas.microsoft.com/office/drawing/2014/main" id="{AD41E9DF-CF4E-4B94-8496-DE92D2415AA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0600465" y="2156456"/>
                <a:ext cx="186236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104775" indent="-104775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1pPr>
                <a:lvl2pPr marL="742950" indent="-28575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2pPr>
                <a:lvl3pPr marL="11430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3pPr>
                <a:lvl4pPr marL="16002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4pPr>
                <a:lvl5pPr marL="20574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9pPr>
              </a:lstStyle>
              <a:p>
                <a:pPr marL="0" indent="0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ko-KR" altLang="en-US" sz="120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가상 순찰</a:t>
                </a:r>
                <a:endParaRPr lang="en-US" altLang="ko-KR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33">
                <a:extLst>
                  <a:ext uri="{FF2B5EF4-FFF2-40B4-BE49-F238E27FC236}">
                    <a16:creationId xmlns:a16="http://schemas.microsoft.com/office/drawing/2014/main" id="{19DAEE78-AF57-42DA-9C2C-12B9D5BA0B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32959" y="2170330"/>
                <a:ext cx="116132" cy="116128"/>
              </a:xfrm>
              <a:custGeom>
                <a:avLst/>
                <a:gdLst>
                  <a:gd name="T0" fmla="*/ 220 w 440"/>
                  <a:gd name="T1" fmla="*/ 0 h 441"/>
                  <a:gd name="T2" fmla="*/ 0 w 440"/>
                  <a:gd name="T3" fmla="*/ 220 h 441"/>
                  <a:gd name="T4" fmla="*/ 220 w 440"/>
                  <a:gd name="T5" fmla="*/ 441 h 441"/>
                  <a:gd name="T6" fmla="*/ 440 w 440"/>
                  <a:gd name="T7" fmla="*/ 220 h 441"/>
                  <a:gd name="T8" fmla="*/ 220 w 440"/>
                  <a:gd name="T9" fmla="*/ 0 h 441"/>
                  <a:gd name="T10" fmla="*/ 200 w 440"/>
                  <a:gd name="T11" fmla="*/ 330 h 441"/>
                  <a:gd name="T12" fmla="*/ 93 w 440"/>
                  <a:gd name="T13" fmla="*/ 222 h 441"/>
                  <a:gd name="T14" fmla="*/ 120 w 440"/>
                  <a:gd name="T15" fmla="*/ 200 h 441"/>
                  <a:gd name="T16" fmla="*/ 182 w 440"/>
                  <a:gd name="T17" fmla="*/ 248 h 441"/>
                  <a:gd name="T18" fmla="*/ 341 w 440"/>
                  <a:gd name="T19" fmla="*/ 111 h 441"/>
                  <a:gd name="T20" fmla="*/ 347 w 440"/>
                  <a:gd name="T21" fmla="*/ 126 h 441"/>
                  <a:gd name="T22" fmla="*/ 200 w 440"/>
                  <a:gd name="T23" fmla="*/ 33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0" h="441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2"/>
                      <a:pt x="98" y="441"/>
                      <a:pt x="220" y="441"/>
                    </a:cubicBezTo>
                    <a:cubicBezTo>
                      <a:pt x="342" y="441"/>
                      <a:pt x="440" y="342"/>
                      <a:pt x="440" y="220"/>
                    </a:cubicBezTo>
                    <a:cubicBezTo>
                      <a:pt x="440" y="99"/>
                      <a:pt x="342" y="0"/>
                      <a:pt x="220" y="0"/>
                    </a:cubicBezTo>
                    <a:close/>
                    <a:moveTo>
                      <a:pt x="200" y="330"/>
                    </a:moveTo>
                    <a:cubicBezTo>
                      <a:pt x="93" y="222"/>
                      <a:pt x="93" y="222"/>
                      <a:pt x="93" y="222"/>
                    </a:cubicBezTo>
                    <a:cubicBezTo>
                      <a:pt x="120" y="200"/>
                      <a:pt x="120" y="200"/>
                      <a:pt x="120" y="200"/>
                    </a:cubicBezTo>
                    <a:cubicBezTo>
                      <a:pt x="182" y="248"/>
                      <a:pt x="182" y="248"/>
                      <a:pt x="182" y="248"/>
                    </a:cubicBezTo>
                    <a:cubicBezTo>
                      <a:pt x="207" y="218"/>
                      <a:pt x="263" y="158"/>
                      <a:pt x="341" y="111"/>
                    </a:cubicBezTo>
                    <a:cubicBezTo>
                      <a:pt x="347" y="126"/>
                      <a:pt x="347" y="126"/>
                      <a:pt x="347" y="126"/>
                    </a:cubicBezTo>
                    <a:cubicBezTo>
                      <a:pt x="276" y="191"/>
                      <a:pt x="218" y="283"/>
                      <a:pt x="200" y="330"/>
                    </a:cubicBezTo>
                    <a:close/>
                  </a:path>
                </a:pathLst>
              </a:custGeom>
              <a:solidFill>
                <a:srgbClr val="273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ko-KR" altLang="en-US" sz="14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 Box 318">
                <a:extLst>
                  <a:ext uri="{FF2B5EF4-FFF2-40B4-BE49-F238E27FC236}">
                    <a16:creationId xmlns:a16="http://schemas.microsoft.com/office/drawing/2014/main" id="{1F6E5F1E-E72B-41F1-87FC-BDADE38C6B9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0600464" y="2347579"/>
                <a:ext cx="2330885" cy="45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104775" indent="-104775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1pPr>
                <a:lvl2pPr marL="742950" indent="-28575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2pPr>
                <a:lvl3pPr marL="11430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3pPr>
                <a:lvl4pPr marL="16002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4pPr>
                <a:lvl5pPr marL="20574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9pPr>
              </a:lstStyle>
              <a:p>
                <a:pPr marL="110488" indent="-110488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FontTx/>
                  <a:buChar char="-"/>
                </a:pP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1</a:t>
                </a: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인칭 아바타를 통해서 </a:t>
                </a: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3D Map</a:t>
                </a: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상에 경로지정 및 수행</a:t>
                </a:r>
                <a:endPara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marL="110488" indent="-110488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FontTx/>
                  <a:buChar char="-"/>
                </a:pP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가상 순찰을 통한 신속</a:t>
                </a: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/</a:t>
                </a: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정확한 대응</a:t>
                </a:r>
                <a:endPara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marL="110488" indent="-110488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FontTx/>
                  <a:buChar char="-"/>
                </a:pP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기존 인력의 효율적 관리 및 관제의 편의성 확보</a:t>
                </a:r>
                <a:endPara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6EFB89F4-3C76-4486-AC16-5DBA6A9D1827}"/>
                </a:ext>
              </a:extLst>
            </p:cNvPr>
            <p:cNvGrpSpPr/>
            <p:nvPr/>
          </p:nvGrpSpPr>
          <p:grpSpPr>
            <a:xfrm>
              <a:off x="7277531" y="3233118"/>
              <a:ext cx="2699013" cy="2268206"/>
              <a:chOff x="10307165" y="1094119"/>
              <a:chExt cx="2699013" cy="2268206"/>
            </a:xfrm>
          </p:grpSpPr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1CC8ED7C-63F6-4FB0-9914-F4142DA6D2BB}"/>
                  </a:ext>
                </a:extLst>
              </p:cNvPr>
              <p:cNvGrpSpPr/>
              <p:nvPr/>
            </p:nvGrpSpPr>
            <p:grpSpPr>
              <a:xfrm>
                <a:off x="10307165" y="1094119"/>
                <a:ext cx="2699013" cy="2268206"/>
                <a:chOff x="2769963" y="2492375"/>
                <a:chExt cx="2552483" cy="3496171"/>
              </a:xfrm>
            </p:grpSpPr>
            <p:sp>
              <p:nvSpPr>
                <p:cNvPr id="32" name="직사각형 31">
                  <a:extLst>
                    <a:ext uri="{FF2B5EF4-FFF2-40B4-BE49-F238E27FC236}">
                      <a16:creationId xmlns:a16="http://schemas.microsoft.com/office/drawing/2014/main" id="{0A8755FC-0D05-4D2C-BDA8-A2104BF40591}"/>
                    </a:ext>
                  </a:extLst>
                </p:cNvPr>
                <p:cNvSpPr/>
                <p:nvPr/>
              </p:nvSpPr>
              <p:spPr>
                <a:xfrm>
                  <a:off x="2769963" y="2492375"/>
                  <a:ext cx="2552483" cy="349617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>
                  <a:outerShdw blurRad="88900" algn="r" rotWithShape="0">
                    <a:prstClr val="black">
                      <a:alpha val="4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latinLnBrk="0"/>
                  <a:endParaRPr lang="ko-KR" altLang="en-US" sz="1680" spc="-6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직사각형 32">
                  <a:extLst>
                    <a:ext uri="{FF2B5EF4-FFF2-40B4-BE49-F238E27FC236}">
                      <a16:creationId xmlns:a16="http://schemas.microsoft.com/office/drawing/2014/main" id="{C8D94106-60B1-40D7-9E75-53DCFA5C0D89}"/>
                    </a:ext>
                  </a:extLst>
                </p:cNvPr>
                <p:cNvSpPr/>
                <p:nvPr/>
              </p:nvSpPr>
              <p:spPr bwMode="gray">
                <a:xfrm>
                  <a:off x="2829967" y="2567032"/>
                  <a:ext cx="2435999" cy="28799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73D85"/>
                    </a:gs>
                    <a:gs pos="50000">
                      <a:srgbClr val="395D9D"/>
                    </a:gs>
                    <a:gs pos="49000">
                      <a:srgbClr val="273D85"/>
                    </a:gs>
                    <a:gs pos="100000">
                      <a:srgbClr val="395D9D"/>
                    </a:gs>
                  </a:gsLst>
                  <a:lin ang="162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latinLnBrk="0"/>
                  <a:r>
                    <a:rPr lang="ko-KR" altLang="en-US" sz="1440" b="1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작업자 안전 확보</a:t>
                  </a:r>
                </a:p>
              </p:txBody>
            </p:sp>
          </p:grpSp>
          <p:sp>
            <p:nvSpPr>
              <p:cNvPr id="26" name="Text Box 318">
                <a:extLst>
                  <a:ext uri="{FF2B5EF4-FFF2-40B4-BE49-F238E27FC236}">
                    <a16:creationId xmlns:a16="http://schemas.microsoft.com/office/drawing/2014/main" id="{6DB2391D-A078-4E6F-B114-7048F23F49C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0603982" y="1417340"/>
                <a:ext cx="186236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104775" indent="-104775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1pPr>
                <a:lvl2pPr marL="742950" indent="-28575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2pPr>
                <a:lvl3pPr marL="11430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3pPr>
                <a:lvl4pPr marL="16002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4pPr>
                <a:lvl5pPr marL="20574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9pPr>
              </a:lstStyle>
              <a:p>
                <a:pPr marL="0" indent="0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en-US" altLang="ko-KR" sz="120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VR</a:t>
                </a:r>
                <a:r>
                  <a:rPr lang="ko-KR" altLang="en-US" sz="120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기반 운영교육</a:t>
                </a:r>
                <a:endParaRPr lang="en-US" altLang="ko-KR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33">
                <a:extLst>
                  <a:ext uri="{FF2B5EF4-FFF2-40B4-BE49-F238E27FC236}">
                    <a16:creationId xmlns:a16="http://schemas.microsoft.com/office/drawing/2014/main" id="{EBD9BF7D-1ADF-4153-9462-A7BC03EA61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36476" y="1431214"/>
                <a:ext cx="116132" cy="116128"/>
              </a:xfrm>
              <a:custGeom>
                <a:avLst/>
                <a:gdLst>
                  <a:gd name="T0" fmla="*/ 220 w 440"/>
                  <a:gd name="T1" fmla="*/ 0 h 441"/>
                  <a:gd name="T2" fmla="*/ 0 w 440"/>
                  <a:gd name="T3" fmla="*/ 220 h 441"/>
                  <a:gd name="T4" fmla="*/ 220 w 440"/>
                  <a:gd name="T5" fmla="*/ 441 h 441"/>
                  <a:gd name="T6" fmla="*/ 440 w 440"/>
                  <a:gd name="T7" fmla="*/ 220 h 441"/>
                  <a:gd name="T8" fmla="*/ 220 w 440"/>
                  <a:gd name="T9" fmla="*/ 0 h 441"/>
                  <a:gd name="T10" fmla="*/ 200 w 440"/>
                  <a:gd name="T11" fmla="*/ 330 h 441"/>
                  <a:gd name="T12" fmla="*/ 93 w 440"/>
                  <a:gd name="T13" fmla="*/ 222 h 441"/>
                  <a:gd name="T14" fmla="*/ 120 w 440"/>
                  <a:gd name="T15" fmla="*/ 200 h 441"/>
                  <a:gd name="T16" fmla="*/ 182 w 440"/>
                  <a:gd name="T17" fmla="*/ 248 h 441"/>
                  <a:gd name="T18" fmla="*/ 341 w 440"/>
                  <a:gd name="T19" fmla="*/ 111 h 441"/>
                  <a:gd name="T20" fmla="*/ 347 w 440"/>
                  <a:gd name="T21" fmla="*/ 126 h 441"/>
                  <a:gd name="T22" fmla="*/ 200 w 440"/>
                  <a:gd name="T23" fmla="*/ 33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0" h="441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2"/>
                      <a:pt x="98" y="441"/>
                      <a:pt x="220" y="441"/>
                    </a:cubicBezTo>
                    <a:cubicBezTo>
                      <a:pt x="342" y="441"/>
                      <a:pt x="440" y="342"/>
                      <a:pt x="440" y="220"/>
                    </a:cubicBezTo>
                    <a:cubicBezTo>
                      <a:pt x="440" y="99"/>
                      <a:pt x="342" y="0"/>
                      <a:pt x="220" y="0"/>
                    </a:cubicBezTo>
                    <a:close/>
                    <a:moveTo>
                      <a:pt x="200" y="330"/>
                    </a:moveTo>
                    <a:cubicBezTo>
                      <a:pt x="93" y="222"/>
                      <a:pt x="93" y="222"/>
                      <a:pt x="93" y="222"/>
                    </a:cubicBezTo>
                    <a:cubicBezTo>
                      <a:pt x="120" y="200"/>
                      <a:pt x="120" y="200"/>
                      <a:pt x="120" y="200"/>
                    </a:cubicBezTo>
                    <a:cubicBezTo>
                      <a:pt x="182" y="248"/>
                      <a:pt x="182" y="248"/>
                      <a:pt x="182" y="248"/>
                    </a:cubicBezTo>
                    <a:cubicBezTo>
                      <a:pt x="207" y="218"/>
                      <a:pt x="263" y="158"/>
                      <a:pt x="341" y="111"/>
                    </a:cubicBezTo>
                    <a:cubicBezTo>
                      <a:pt x="347" y="126"/>
                      <a:pt x="347" y="126"/>
                      <a:pt x="347" y="126"/>
                    </a:cubicBezTo>
                    <a:cubicBezTo>
                      <a:pt x="276" y="191"/>
                      <a:pt x="218" y="283"/>
                      <a:pt x="200" y="330"/>
                    </a:cubicBezTo>
                    <a:close/>
                  </a:path>
                </a:pathLst>
              </a:custGeom>
              <a:solidFill>
                <a:srgbClr val="273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ko-KR" altLang="en-US" sz="14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 Box 318">
                <a:extLst>
                  <a:ext uri="{FF2B5EF4-FFF2-40B4-BE49-F238E27FC236}">
                    <a16:creationId xmlns:a16="http://schemas.microsoft.com/office/drawing/2014/main" id="{08447189-C61D-4957-A60B-F7AD177E091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0603982" y="1582251"/>
                <a:ext cx="2342474" cy="620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104775" indent="-104775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1pPr>
                <a:lvl2pPr marL="742950" indent="-28575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2pPr>
                <a:lvl3pPr marL="11430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3pPr>
                <a:lvl4pPr marL="16002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4pPr>
                <a:lvl5pPr marL="20574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9pPr>
              </a:lstStyle>
              <a:p>
                <a:pPr marL="110488" indent="-110488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FontTx/>
                  <a:buChar char="-"/>
                </a:pP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신입</a:t>
                </a: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/</a:t>
                </a: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조직변경에 따른 업무 이해도 향상</a:t>
                </a:r>
                <a:endPara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marL="110488" indent="-110488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FontTx/>
                  <a:buChar char="-"/>
                </a:pP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3D </a:t>
                </a: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고해상도 관제화면기반 차세대 교육</a:t>
                </a:r>
                <a:endPara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marL="110488" indent="-110488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FontTx/>
                  <a:buChar char="-"/>
                </a:pP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물리적 고객환경 이해도 향상 </a:t>
                </a: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(3D Map)</a:t>
                </a:r>
              </a:p>
              <a:p>
                <a:pPr marL="110488" indent="-110488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FontTx/>
                  <a:buChar char="-"/>
                </a:pP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SOP (</a:t>
                </a: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표준업무절차</a:t>
                </a: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) </a:t>
                </a: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기반 업무 반복체험</a:t>
                </a:r>
                <a:endPara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 Box 318">
                <a:extLst>
                  <a:ext uri="{FF2B5EF4-FFF2-40B4-BE49-F238E27FC236}">
                    <a16:creationId xmlns:a16="http://schemas.microsoft.com/office/drawing/2014/main" id="{987AD2EE-2BFA-4B5B-A243-EF2840ACC43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0600465" y="2220896"/>
                <a:ext cx="186236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104775" indent="-104775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1pPr>
                <a:lvl2pPr marL="742950" indent="-28575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2pPr>
                <a:lvl3pPr marL="11430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3pPr>
                <a:lvl4pPr marL="16002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4pPr>
                <a:lvl5pPr marL="20574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9pPr>
              </a:lstStyle>
              <a:p>
                <a:pPr marL="0" indent="0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en-US" altLang="ko-KR" sz="120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AR</a:t>
                </a:r>
                <a:r>
                  <a:rPr lang="ko-KR" altLang="en-US" sz="120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기반 현장업무</a:t>
                </a:r>
                <a:endParaRPr lang="en-US" altLang="ko-KR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33">
                <a:extLst>
                  <a:ext uri="{FF2B5EF4-FFF2-40B4-BE49-F238E27FC236}">
                    <a16:creationId xmlns:a16="http://schemas.microsoft.com/office/drawing/2014/main" id="{8936B8C7-7A73-4B7B-AC57-F2094471D9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32959" y="2234771"/>
                <a:ext cx="116132" cy="116128"/>
              </a:xfrm>
              <a:custGeom>
                <a:avLst/>
                <a:gdLst>
                  <a:gd name="T0" fmla="*/ 220 w 440"/>
                  <a:gd name="T1" fmla="*/ 0 h 441"/>
                  <a:gd name="T2" fmla="*/ 0 w 440"/>
                  <a:gd name="T3" fmla="*/ 220 h 441"/>
                  <a:gd name="T4" fmla="*/ 220 w 440"/>
                  <a:gd name="T5" fmla="*/ 441 h 441"/>
                  <a:gd name="T6" fmla="*/ 440 w 440"/>
                  <a:gd name="T7" fmla="*/ 220 h 441"/>
                  <a:gd name="T8" fmla="*/ 220 w 440"/>
                  <a:gd name="T9" fmla="*/ 0 h 441"/>
                  <a:gd name="T10" fmla="*/ 200 w 440"/>
                  <a:gd name="T11" fmla="*/ 330 h 441"/>
                  <a:gd name="T12" fmla="*/ 93 w 440"/>
                  <a:gd name="T13" fmla="*/ 222 h 441"/>
                  <a:gd name="T14" fmla="*/ 120 w 440"/>
                  <a:gd name="T15" fmla="*/ 200 h 441"/>
                  <a:gd name="T16" fmla="*/ 182 w 440"/>
                  <a:gd name="T17" fmla="*/ 248 h 441"/>
                  <a:gd name="T18" fmla="*/ 341 w 440"/>
                  <a:gd name="T19" fmla="*/ 111 h 441"/>
                  <a:gd name="T20" fmla="*/ 347 w 440"/>
                  <a:gd name="T21" fmla="*/ 126 h 441"/>
                  <a:gd name="T22" fmla="*/ 200 w 440"/>
                  <a:gd name="T23" fmla="*/ 33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0" h="441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2"/>
                      <a:pt x="98" y="441"/>
                      <a:pt x="220" y="441"/>
                    </a:cubicBezTo>
                    <a:cubicBezTo>
                      <a:pt x="342" y="441"/>
                      <a:pt x="440" y="342"/>
                      <a:pt x="440" y="220"/>
                    </a:cubicBezTo>
                    <a:cubicBezTo>
                      <a:pt x="440" y="99"/>
                      <a:pt x="342" y="0"/>
                      <a:pt x="220" y="0"/>
                    </a:cubicBezTo>
                    <a:close/>
                    <a:moveTo>
                      <a:pt x="200" y="330"/>
                    </a:moveTo>
                    <a:cubicBezTo>
                      <a:pt x="93" y="222"/>
                      <a:pt x="93" y="222"/>
                      <a:pt x="93" y="222"/>
                    </a:cubicBezTo>
                    <a:cubicBezTo>
                      <a:pt x="120" y="200"/>
                      <a:pt x="120" y="200"/>
                      <a:pt x="120" y="200"/>
                    </a:cubicBezTo>
                    <a:cubicBezTo>
                      <a:pt x="182" y="248"/>
                      <a:pt x="182" y="248"/>
                      <a:pt x="182" y="248"/>
                    </a:cubicBezTo>
                    <a:cubicBezTo>
                      <a:pt x="207" y="218"/>
                      <a:pt x="263" y="158"/>
                      <a:pt x="341" y="111"/>
                    </a:cubicBezTo>
                    <a:cubicBezTo>
                      <a:pt x="347" y="126"/>
                      <a:pt x="347" y="126"/>
                      <a:pt x="347" y="126"/>
                    </a:cubicBezTo>
                    <a:cubicBezTo>
                      <a:pt x="276" y="191"/>
                      <a:pt x="218" y="283"/>
                      <a:pt x="200" y="330"/>
                    </a:cubicBezTo>
                    <a:close/>
                  </a:path>
                </a:pathLst>
              </a:custGeom>
              <a:solidFill>
                <a:srgbClr val="273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ko-KR" altLang="en-US" sz="14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 Box 318">
                <a:extLst>
                  <a:ext uri="{FF2B5EF4-FFF2-40B4-BE49-F238E27FC236}">
                    <a16:creationId xmlns:a16="http://schemas.microsoft.com/office/drawing/2014/main" id="{AF5AF83D-A9F7-4548-B854-608011F94E8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0600464" y="2391805"/>
                <a:ext cx="2345991" cy="412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104775" indent="-104775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1pPr>
                <a:lvl2pPr marL="742950" indent="-28575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2pPr>
                <a:lvl3pPr marL="11430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3pPr>
                <a:lvl4pPr marL="16002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4pPr>
                <a:lvl5pPr marL="20574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9pPr>
              </a:lstStyle>
              <a:p>
                <a:pPr marL="110488" indent="-110488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FontTx/>
                  <a:buChar char="-"/>
                </a:pP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3D </a:t>
                </a: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통합관제 시스템에 적용된 시설물의 정확한 위치기반 업무 적용</a:t>
                </a:r>
                <a:endPara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marL="110488" indent="-110488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FontTx/>
                  <a:buChar char="-"/>
                </a:pP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현장작업인원의 업무 효율성 증대</a:t>
                </a:r>
                <a:endPara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 Box 318">
                <a:extLst>
                  <a:ext uri="{FF2B5EF4-FFF2-40B4-BE49-F238E27FC236}">
                    <a16:creationId xmlns:a16="http://schemas.microsoft.com/office/drawing/2014/main" id="{1F1BCC58-1AF0-4EA0-991E-CF657364DFA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0600466" y="2839266"/>
                <a:ext cx="186236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104775" indent="-104775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1pPr>
                <a:lvl2pPr marL="742950" indent="-28575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2pPr>
                <a:lvl3pPr marL="11430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3pPr>
                <a:lvl4pPr marL="16002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4pPr>
                <a:lvl5pPr marL="20574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9pPr>
              </a:lstStyle>
              <a:p>
                <a:pPr marL="0" indent="0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en-US" altLang="ko-KR" sz="120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IoT</a:t>
                </a:r>
                <a:r>
                  <a:rPr lang="ko-KR" altLang="en-US" sz="120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센서를 통한 안전한 작업환경</a:t>
                </a:r>
                <a:endParaRPr lang="en-US" altLang="ko-KR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2A141071-D4DA-446D-A329-623705747B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32960" y="2853140"/>
                <a:ext cx="116132" cy="116128"/>
              </a:xfrm>
              <a:custGeom>
                <a:avLst/>
                <a:gdLst>
                  <a:gd name="T0" fmla="*/ 220 w 440"/>
                  <a:gd name="T1" fmla="*/ 0 h 441"/>
                  <a:gd name="T2" fmla="*/ 0 w 440"/>
                  <a:gd name="T3" fmla="*/ 220 h 441"/>
                  <a:gd name="T4" fmla="*/ 220 w 440"/>
                  <a:gd name="T5" fmla="*/ 441 h 441"/>
                  <a:gd name="T6" fmla="*/ 440 w 440"/>
                  <a:gd name="T7" fmla="*/ 220 h 441"/>
                  <a:gd name="T8" fmla="*/ 220 w 440"/>
                  <a:gd name="T9" fmla="*/ 0 h 441"/>
                  <a:gd name="T10" fmla="*/ 200 w 440"/>
                  <a:gd name="T11" fmla="*/ 330 h 441"/>
                  <a:gd name="T12" fmla="*/ 93 w 440"/>
                  <a:gd name="T13" fmla="*/ 222 h 441"/>
                  <a:gd name="T14" fmla="*/ 120 w 440"/>
                  <a:gd name="T15" fmla="*/ 200 h 441"/>
                  <a:gd name="T16" fmla="*/ 182 w 440"/>
                  <a:gd name="T17" fmla="*/ 248 h 441"/>
                  <a:gd name="T18" fmla="*/ 341 w 440"/>
                  <a:gd name="T19" fmla="*/ 111 h 441"/>
                  <a:gd name="T20" fmla="*/ 347 w 440"/>
                  <a:gd name="T21" fmla="*/ 126 h 441"/>
                  <a:gd name="T22" fmla="*/ 200 w 440"/>
                  <a:gd name="T23" fmla="*/ 33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0" h="441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2"/>
                      <a:pt x="98" y="441"/>
                      <a:pt x="220" y="441"/>
                    </a:cubicBezTo>
                    <a:cubicBezTo>
                      <a:pt x="342" y="441"/>
                      <a:pt x="440" y="342"/>
                      <a:pt x="440" y="220"/>
                    </a:cubicBezTo>
                    <a:cubicBezTo>
                      <a:pt x="440" y="99"/>
                      <a:pt x="342" y="0"/>
                      <a:pt x="220" y="0"/>
                    </a:cubicBezTo>
                    <a:close/>
                    <a:moveTo>
                      <a:pt x="200" y="330"/>
                    </a:moveTo>
                    <a:cubicBezTo>
                      <a:pt x="93" y="222"/>
                      <a:pt x="93" y="222"/>
                      <a:pt x="93" y="222"/>
                    </a:cubicBezTo>
                    <a:cubicBezTo>
                      <a:pt x="120" y="200"/>
                      <a:pt x="120" y="200"/>
                      <a:pt x="120" y="200"/>
                    </a:cubicBezTo>
                    <a:cubicBezTo>
                      <a:pt x="182" y="248"/>
                      <a:pt x="182" y="248"/>
                      <a:pt x="182" y="248"/>
                    </a:cubicBezTo>
                    <a:cubicBezTo>
                      <a:pt x="207" y="218"/>
                      <a:pt x="263" y="158"/>
                      <a:pt x="341" y="111"/>
                    </a:cubicBezTo>
                    <a:cubicBezTo>
                      <a:pt x="347" y="126"/>
                      <a:pt x="347" y="126"/>
                      <a:pt x="347" y="126"/>
                    </a:cubicBezTo>
                    <a:cubicBezTo>
                      <a:pt x="276" y="191"/>
                      <a:pt x="218" y="283"/>
                      <a:pt x="200" y="330"/>
                    </a:cubicBezTo>
                    <a:close/>
                  </a:path>
                </a:pathLst>
              </a:custGeom>
              <a:solidFill>
                <a:srgbClr val="273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ko-KR" altLang="en-US" sz="14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 Box 318">
                <a:extLst>
                  <a:ext uri="{FF2B5EF4-FFF2-40B4-BE49-F238E27FC236}">
                    <a16:creationId xmlns:a16="http://schemas.microsoft.com/office/drawing/2014/main" id="{FBBBE64B-C16C-4589-940C-62CBBD668CD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0600465" y="3010174"/>
                <a:ext cx="2345991" cy="288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104775" indent="-104775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1pPr>
                <a:lvl2pPr marL="742950" indent="-28575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2pPr>
                <a:lvl3pPr marL="11430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3pPr>
                <a:lvl4pPr marL="16002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4pPr>
                <a:lvl5pPr marL="2057400" indent="-228600" eaLnBrk="0" hangingPunct="0"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15000"/>
                  </a:spcAft>
                  <a:buClr>
                    <a:schemeClr val="tx1"/>
                  </a:buClr>
                  <a:buFont typeface="Times" panose="02020603050405020304" pitchFamily="18" charset="0"/>
                  <a:defRPr sz="1000" b="1">
                    <a:solidFill>
                      <a:schemeClr val="tx1"/>
                    </a:solidFill>
                    <a:latin typeface="산돌고딕 L" panose="02030504000101010101" pitchFamily="18" charset="-127"/>
                    <a:ea typeface="산돌고딕 L" panose="02030504000101010101" pitchFamily="18" charset="-127"/>
                  </a:defRPr>
                </a:lvl9pPr>
              </a:lstStyle>
              <a:p>
                <a:pPr marL="110488" indent="-110488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FontTx/>
                  <a:buChar char="-"/>
                </a:pP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안전관련 </a:t>
                </a: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IoT </a:t>
                </a: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센서 적용 </a:t>
                </a:r>
                <a:r>
                  <a:rPr lang="en-US" altLang="ko-KR" sz="72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(</a:t>
                </a:r>
                <a:r>
                  <a:rPr lang="ko-KR" altLang="en-US" sz="72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작업자 위치</a:t>
                </a:r>
                <a:r>
                  <a:rPr lang="en-US" altLang="ko-KR" sz="72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72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환경센서</a:t>
                </a:r>
                <a:r>
                  <a:rPr lang="en-US" altLang="ko-KR" sz="72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720" b="0" kern="0" spc="-6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공기질</a:t>
                </a:r>
                <a:r>
                  <a:rPr lang="ko-KR" altLang="en-US" sz="72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모니터링</a:t>
                </a:r>
                <a:r>
                  <a:rPr lang="en-US" altLang="ko-KR" sz="72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)</a:t>
                </a:r>
                <a:endPara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marL="110488" indent="-110488" eaLnBrk="1" hangingPunct="1">
                  <a:spcAft>
                    <a:spcPts val="36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FontTx/>
                  <a:buChar char="-"/>
                </a:pP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지능형 </a:t>
                </a: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CCTV</a:t>
                </a: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를 통한 안전거리 경보</a:t>
                </a:r>
                <a:r>
                  <a:rPr lang="en-US" altLang="ko-KR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/</a:t>
                </a:r>
                <a:r>
                  <a:rPr lang="ko-KR" altLang="en-US" sz="960" b="0" kern="0" spc="-6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통보</a:t>
                </a:r>
                <a:endPara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1C7D4C2F-92EA-45CF-B001-56C05A49FB3E}"/>
                </a:ext>
              </a:extLst>
            </p:cNvPr>
            <p:cNvGrpSpPr/>
            <p:nvPr/>
          </p:nvGrpSpPr>
          <p:grpSpPr>
            <a:xfrm>
              <a:off x="255464" y="1145625"/>
              <a:ext cx="2699014" cy="1802841"/>
              <a:chOff x="2769964" y="2492375"/>
              <a:chExt cx="2552484" cy="2778866"/>
            </a:xfrm>
          </p:grpSpPr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15F571ED-6C75-4E10-BCE1-679F999B2D35}"/>
                  </a:ext>
                </a:extLst>
              </p:cNvPr>
              <p:cNvSpPr/>
              <p:nvPr/>
            </p:nvSpPr>
            <p:spPr>
              <a:xfrm>
                <a:off x="2769964" y="2492375"/>
                <a:ext cx="2552484" cy="2778866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88900" algn="r" rotWithShape="0">
                  <a:prstClr val="black">
                    <a:alpha val="4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1680" spc="-6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4B7B2257-FFA1-4353-96E1-F1318DCE6151}"/>
                  </a:ext>
                </a:extLst>
              </p:cNvPr>
              <p:cNvSpPr/>
              <p:nvPr/>
            </p:nvSpPr>
            <p:spPr bwMode="gray">
              <a:xfrm>
                <a:off x="2829967" y="2567032"/>
                <a:ext cx="2452215" cy="287999"/>
              </a:xfrm>
              <a:prstGeom prst="rect">
                <a:avLst/>
              </a:prstGeom>
              <a:gradFill flip="none" rotWithShape="1">
                <a:gsLst>
                  <a:gs pos="0">
                    <a:srgbClr val="273D85"/>
                  </a:gs>
                  <a:gs pos="50000">
                    <a:srgbClr val="395D9D"/>
                  </a:gs>
                  <a:gs pos="49000">
                    <a:srgbClr val="273D85"/>
                  </a:gs>
                  <a:gs pos="100000">
                    <a:srgbClr val="395D9D"/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/>
                <a:r>
                  <a:rPr lang="ko-KR" altLang="en-US" sz="1440" b="1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안전 </a:t>
                </a:r>
                <a:r>
                  <a:rPr lang="en-US" altLang="ko-KR" sz="1440" b="1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SOP</a:t>
                </a:r>
                <a:r>
                  <a:rPr lang="en-US" altLang="ko-KR" sz="132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(</a:t>
                </a:r>
                <a:r>
                  <a:rPr lang="ko-KR" altLang="en-US" sz="132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표준운영 절차</a:t>
                </a:r>
                <a:r>
                  <a:rPr lang="en-US" altLang="ko-KR" sz="132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)</a:t>
                </a:r>
                <a:r>
                  <a:rPr lang="ko-KR" altLang="en-US" sz="132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lang="ko-KR" altLang="en-US" sz="1440" b="1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적용</a:t>
                </a:r>
              </a:p>
            </p:txBody>
          </p:sp>
        </p:grpSp>
        <p:sp>
          <p:nvSpPr>
            <p:cNvPr id="39" name="Text Box 318">
              <a:extLst>
                <a:ext uri="{FF2B5EF4-FFF2-40B4-BE49-F238E27FC236}">
                  <a16:creationId xmlns:a16="http://schemas.microsoft.com/office/drawing/2014/main" id="{1033C856-0829-44DC-B7D6-686A2518F00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48765" y="1424960"/>
              <a:ext cx="233088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0" indent="0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</a:pPr>
              <a:r>
                <a:rPr lang="en-US" altLang="ko-KR" sz="108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 Map</a:t>
              </a:r>
              <a:r>
                <a:rPr lang="ko-KR" altLang="en-US" sz="108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을 통한 실시간 모니터링 </a:t>
              </a:r>
              <a:r>
                <a:rPr lang="en-US" altLang="ko-KR" sz="108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(single</a:t>
              </a:r>
              <a:r>
                <a:rPr lang="ko-KR" altLang="en-US" sz="108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08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View)</a:t>
              </a:r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4CBD8373-9FBD-4A45-968D-043B89F255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259" y="1438834"/>
              <a:ext cx="116132" cy="116128"/>
            </a:xfrm>
            <a:custGeom>
              <a:avLst/>
              <a:gdLst>
                <a:gd name="T0" fmla="*/ 220 w 440"/>
                <a:gd name="T1" fmla="*/ 0 h 441"/>
                <a:gd name="T2" fmla="*/ 0 w 440"/>
                <a:gd name="T3" fmla="*/ 220 h 441"/>
                <a:gd name="T4" fmla="*/ 220 w 440"/>
                <a:gd name="T5" fmla="*/ 441 h 441"/>
                <a:gd name="T6" fmla="*/ 440 w 440"/>
                <a:gd name="T7" fmla="*/ 220 h 441"/>
                <a:gd name="T8" fmla="*/ 220 w 440"/>
                <a:gd name="T9" fmla="*/ 0 h 441"/>
                <a:gd name="T10" fmla="*/ 200 w 440"/>
                <a:gd name="T11" fmla="*/ 330 h 441"/>
                <a:gd name="T12" fmla="*/ 93 w 440"/>
                <a:gd name="T13" fmla="*/ 222 h 441"/>
                <a:gd name="T14" fmla="*/ 120 w 440"/>
                <a:gd name="T15" fmla="*/ 200 h 441"/>
                <a:gd name="T16" fmla="*/ 182 w 440"/>
                <a:gd name="T17" fmla="*/ 248 h 441"/>
                <a:gd name="T18" fmla="*/ 341 w 440"/>
                <a:gd name="T19" fmla="*/ 111 h 441"/>
                <a:gd name="T20" fmla="*/ 347 w 440"/>
                <a:gd name="T21" fmla="*/ 126 h 441"/>
                <a:gd name="T22" fmla="*/ 200 w 440"/>
                <a:gd name="T23" fmla="*/ 33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0" h="441">
                  <a:moveTo>
                    <a:pt x="220" y="0"/>
                  </a:moveTo>
                  <a:cubicBezTo>
                    <a:pt x="98" y="0"/>
                    <a:pt x="0" y="99"/>
                    <a:pt x="0" y="220"/>
                  </a:cubicBezTo>
                  <a:cubicBezTo>
                    <a:pt x="0" y="342"/>
                    <a:pt x="98" y="441"/>
                    <a:pt x="220" y="441"/>
                  </a:cubicBezTo>
                  <a:cubicBezTo>
                    <a:pt x="342" y="441"/>
                    <a:pt x="440" y="342"/>
                    <a:pt x="440" y="220"/>
                  </a:cubicBezTo>
                  <a:cubicBezTo>
                    <a:pt x="440" y="99"/>
                    <a:pt x="342" y="0"/>
                    <a:pt x="220" y="0"/>
                  </a:cubicBezTo>
                  <a:close/>
                  <a:moveTo>
                    <a:pt x="200" y="330"/>
                  </a:moveTo>
                  <a:cubicBezTo>
                    <a:pt x="93" y="222"/>
                    <a:pt x="93" y="222"/>
                    <a:pt x="93" y="222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82" y="248"/>
                    <a:pt x="182" y="248"/>
                    <a:pt x="182" y="248"/>
                  </a:cubicBezTo>
                  <a:cubicBezTo>
                    <a:pt x="207" y="218"/>
                    <a:pt x="263" y="158"/>
                    <a:pt x="341" y="111"/>
                  </a:cubicBezTo>
                  <a:cubicBezTo>
                    <a:pt x="347" y="126"/>
                    <a:pt x="347" y="126"/>
                    <a:pt x="347" y="126"/>
                  </a:cubicBezTo>
                  <a:cubicBezTo>
                    <a:pt x="276" y="191"/>
                    <a:pt x="218" y="283"/>
                    <a:pt x="200" y="330"/>
                  </a:cubicBezTo>
                  <a:close/>
                </a:path>
              </a:pathLst>
            </a:custGeom>
            <a:solidFill>
              <a:srgbClr val="273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144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1" name="Text Box 318">
              <a:extLst>
                <a:ext uri="{FF2B5EF4-FFF2-40B4-BE49-F238E27FC236}">
                  <a16:creationId xmlns:a16="http://schemas.microsoft.com/office/drawing/2014/main" id="{AEFD0D80-5C15-40C2-B058-B3B7008282E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48764" y="1626044"/>
              <a:ext cx="2330886" cy="288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110488" indent="-110488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  <a:buFontTx/>
                <a:buChar char="-"/>
              </a:pP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실시간 공간 </a:t>
              </a:r>
              <a:r>
                <a: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map, CCTV,</a:t>
              </a: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시설물 모니터링</a:t>
              </a:r>
              <a:endPara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110488" indent="-110488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  <a:buFontTx/>
                <a:buChar char="-"/>
              </a:pP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이벤트</a:t>
              </a:r>
              <a:r>
                <a: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사고 발생시 알람  및 </a:t>
              </a:r>
              <a:r>
                <a: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CCTV </a:t>
              </a: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화면 자동 팝업</a:t>
              </a:r>
              <a:endPara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2" name="Text Box 318">
              <a:extLst>
                <a:ext uri="{FF2B5EF4-FFF2-40B4-BE49-F238E27FC236}">
                  <a16:creationId xmlns:a16="http://schemas.microsoft.com/office/drawing/2014/main" id="{3DEC2040-FC52-4A1C-AA3B-976D048412C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48765" y="1944256"/>
              <a:ext cx="186236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0" indent="0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</a:pPr>
              <a:r>
                <a:rPr lang="ko-KR" altLang="en-US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정확한 초기 대응</a:t>
              </a:r>
              <a:endParaRPr lang="en-US" altLang="ko-KR" sz="120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DB17A456-A4B1-4ECC-B65B-666F1068F9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259" y="1958130"/>
              <a:ext cx="116132" cy="116128"/>
            </a:xfrm>
            <a:custGeom>
              <a:avLst/>
              <a:gdLst>
                <a:gd name="T0" fmla="*/ 220 w 440"/>
                <a:gd name="T1" fmla="*/ 0 h 441"/>
                <a:gd name="T2" fmla="*/ 0 w 440"/>
                <a:gd name="T3" fmla="*/ 220 h 441"/>
                <a:gd name="T4" fmla="*/ 220 w 440"/>
                <a:gd name="T5" fmla="*/ 441 h 441"/>
                <a:gd name="T6" fmla="*/ 440 w 440"/>
                <a:gd name="T7" fmla="*/ 220 h 441"/>
                <a:gd name="T8" fmla="*/ 220 w 440"/>
                <a:gd name="T9" fmla="*/ 0 h 441"/>
                <a:gd name="T10" fmla="*/ 200 w 440"/>
                <a:gd name="T11" fmla="*/ 330 h 441"/>
                <a:gd name="T12" fmla="*/ 93 w 440"/>
                <a:gd name="T13" fmla="*/ 222 h 441"/>
                <a:gd name="T14" fmla="*/ 120 w 440"/>
                <a:gd name="T15" fmla="*/ 200 h 441"/>
                <a:gd name="T16" fmla="*/ 182 w 440"/>
                <a:gd name="T17" fmla="*/ 248 h 441"/>
                <a:gd name="T18" fmla="*/ 341 w 440"/>
                <a:gd name="T19" fmla="*/ 111 h 441"/>
                <a:gd name="T20" fmla="*/ 347 w 440"/>
                <a:gd name="T21" fmla="*/ 126 h 441"/>
                <a:gd name="T22" fmla="*/ 200 w 440"/>
                <a:gd name="T23" fmla="*/ 33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0" h="441">
                  <a:moveTo>
                    <a:pt x="220" y="0"/>
                  </a:moveTo>
                  <a:cubicBezTo>
                    <a:pt x="98" y="0"/>
                    <a:pt x="0" y="99"/>
                    <a:pt x="0" y="220"/>
                  </a:cubicBezTo>
                  <a:cubicBezTo>
                    <a:pt x="0" y="342"/>
                    <a:pt x="98" y="441"/>
                    <a:pt x="220" y="441"/>
                  </a:cubicBezTo>
                  <a:cubicBezTo>
                    <a:pt x="342" y="441"/>
                    <a:pt x="440" y="342"/>
                    <a:pt x="440" y="220"/>
                  </a:cubicBezTo>
                  <a:cubicBezTo>
                    <a:pt x="440" y="99"/>
                    <a:pt x="342" y="0"/>
                    <a:pt x="220" y="0"/>
                  </a:cubicBezTo>
                  <a:close/>
                  <a:moveTo>
                    <a:pt x="200" y="330"/>
                  </a:moveTo>
                  <a:cubicBezTo>
                    <a:pt x="93" y="222"/>
                    <a:pt x="93" y="222"/>
                    <a:pt x="93" y="222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82" y="248"/>
                    <a:pt x="182" y="248"/>
                    <a:pt x="182" y="248"/>
                  </a:cubicBezTo>
                  <a:cubicBezTo>
                    <a:pt x="207" y="218"/>
                    <a:pt x="263" y="158"/>
                    <a:pt x="341" y="111"/>
                  </a:cubicBezTo>
                  <a:cubicBezTo>
                    <a:pt x="347" y="126"/>
                    <a:pt x="347" y="126"/>
                    <a:pt x="347" y="126"/>
                  </a:cubicBezTo>
                  <a:cubicBezTo>
                    <a:pt x="276" y="191"/>
                    <a:pt x="218" y="283"/>
                    <a:pt x="200" y="330"/>
                  </a:cubicBezTo>
                  <a:close/>
                </a:path>
              </a:pathLst>
            </a:custGeom>
            <a:solidFill>
              <a:srgbClr val="273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144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4" name="Text Box 318">
              <a:extLst>
                <a:ext uri="{FF2B5EF4-FFF2-40B4-BE49-F238E27FC236}">
                  <a16:creationId xmlns:a16="http://schemas.microsoft.com/office/drawing/2014/main" id="{93CF61C8-7F92-4475-A303-796937FFAD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48764" y="2135379"/>
              <a:ext cx="233088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110488" indent="-110488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  <a:buFontTx/>
                <a:buChar char="-"/>
              </a:pP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해당항목 </a:t>
              </a:r>
              <a:r>
                <a: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highlight </a:t>
              </a: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및 알람으로</a:t>
              </a:r>
              <a:r>
                <a: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직관적 시각화</a:t>
              </a:r>
              <a:endPara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96FE83FC-498F-478D-B09E-1924C5CAFC45}"/>
                </a:ext>
              </a:extLst>
            </p:cNvPr>
            <p:cNvGrpSpPr/>
            <p:nvPr/>
          </p:nvGrpSpPr>
          <p:grpSpPr>
            <a:xfrm>
              <a:off x="255465" y="3195574"/>
              <a:ext cx="2699013" cy="2268206"/>
              <a:chOff x="2769963" y="2492375"/>
              <a:chExt cx="2552483" cy="3496171"/>
            </a:xfrm>
          </p:grpSpPr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id="{C198DCEA-BB87-48B2-BD78-63C98BEDEBC0}"/>
                  </a:ext>
                </a:extLst>
              </p:cNvPr>
              <p:cNvSpPr/>
              <p:nvPr/>
            </p:nvSpPr>
            <p:spPr>
              <a:xfrm>
                <a:off x="2769963" y="2492375"/>
                <a:ext cx="2552483" cy="3496171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88900" algn="r" rotWithShape="0">
                  <a:prstClr val="black">
                    <a:alpha val="4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1680" spc="-6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9" name="직사각형 58">
                <a:extLst>
                  <a:ext uri="{FF2B5EF4-FFF2-40B4-BE49-F238E27FC236}">
                    <a16:creationId xmlns:a16="http://schemas.microsoft.com/office/drawing/2014/main" id="{B3493B1F-AAC8-4CEE-AF15-2B201C18F45E}"/>
                  </a:ext>
                </a:extLst>
              </p:cNvPr>
              <p:cNvSpPr/>
              <p:nvPr/>
            </p:nvSpPr>
            <p:spPr bwMode="gray">
              <a:xfrm>
                <a:off x="2829967" y="2567032"/>
                <a:ext cx="2435999" cy="287999"/>
              </a:xfrm>
              <a:prstGeom prst="rect">
                <a:avLst/>
              </a:prstGeom>
              <a:gradFill flip="none" rotWithShape="1">
                <a:gsLst>
                  <a:gs pos="0">
                    <a:srgbClr val="273D85"/>
                  </a:gs>
                  <a:gs pos="50000">
                    <a:srgbClr val="395D9D"/>
                  </a:gs>
                  <a:gs pos="49000">
                    <a:srgbClr val="273D85"/>
                  </a:gs>
                  <a:gs pos="100000">
                    <a:srgbClr val="395D9D"/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/>
                <a:r>
                  <a:rPr lang="ko-KR" altLang="en-US" sz="1440" b="1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고객 업무 적용</a:t>
                </a:r>
              </a:p>
            </p:txBody>
          </p:sp>
        </p:grpSp>
        <p:sp>
          <p:nvSpPr>
            <p:cNvPr id="49" name="Text Box 318">
              <a:extLst>
                <a:ext uri="{FF2B5EF4-FFF2-40B4-BE49-F238E27FC236}">
                  <a16:creationId xmlns:a16="http://schemas.microsoft.com/office/drawing/2014/main" id="{46A1A7A2-8277-4FF1-BF73-E54EB80107A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52282" y="3518795"/>
              <a:ext cx="186236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0" indent="0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</a:pPr>
              <a:r>
                <a:rPr lang="ko-KR" altLang="en-US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고객 업무</a:t>
              </a:r>
              <a:r>
                <a:rPr lang="en-US" altLang="ko-KR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시스템</a:t>
              </a:r>
              <a:r>
                <a:rPr lang="en-US" altLang="ko-KR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적용</a:t>
              </a:r>
              <a:endParaRPr lang="en-US" altLang="ko-KR" sz="120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495420A1-7B28-4F0A-943C-7D4CED5622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776" y="3532669"/>
              <a:ext cx="116132" cy="116128"/>
            </a:xfrm>
            <a:custGeom>
              <a:avLst/>
              <a:gdLst>
                <a:gd name="T0" fmla="*/ 220 w 440"/>
                <a:gd name="T1" fmla="*/ 0 h 441"/>
                <a:gd name="T2" fmla="*/ 0 w 440"/>
                <a:gd name="T3" fmla="*/ 220 h 441"/>
                <a:gd name="T4" fmla="*/ 220 w 440"/>
                <a:gd name="T5" fmla="*/ 441 h 441"/>
                <a:gd name="T6" fmla="*/ 440 w 440"/>
                <a:gd name="T7" fmla="*/ 220 h 441"/>
                <a:gd name="T8" fmla="*/ 220 w 440"/>
                <a:gd name="T9" fmla="*/ 0 h 441"/>
                <a:gd name="T10" fmla="*/ 200 w 440"/>
                <a:gd name="T11" fmla="*/ 330 h 441"/>
                <a:gd name="T12" fmla="*/ 93 w 440"/>
                <a:gd name="T13" fmla="*/ 222 h 441"/>
                <a:gd name="T14" fmla="*/ 120 w 440"/>
                <a:gd name="T15" fmla="*/ 200 h 441"/>
                <a:gd name="T16" fmla="*/ 182 w 440"/>
                <a:gd name="T17" fmla="*/ 248 h 441"/>
                <a:gd name="T18" fmla="*/ 341 w 440"/>
                <a:gd name="T19" fmla="*/ 111 h 441"/>
                <a:gd name="T20" fmla="*/ 347 w 440"/>
                <a:gd name="T21" fmla="*/ 126 h 441"/>
                <a:gd name="T22" fmla="*/ 200 w 440"/>
                <a:gd name="T23" fmla="*/ 33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0" h="441">
                  <a:moveTo>
                    <a:pt x="220" y="0"/>
                  </a:moveTo>
                  <a:cubicBezTo>
                    <a:pt x="98" y="0"/>
                    <a:pt x="0" y="99"/>
                    <a:pt x="0" y="220"/>
                  </a:cubicBezTo>
                  <a:cubicBezTo>
                    <a:pt x="0" y="342"/>
                    <a:pt x="98" y="441"/>
                    <a:pt x="220" y="441"/>
                  </a:cubicBezTo>
                  <a:cubicBezTo>
                    <a:pt x="342" y="441"/>
                    <a:pt x="440" y="342"/>
                    <a:pt x="440" y="220"/>
                  </a:cubicBezTo>
                  <a:cubicBezTo>
                    <a:pt x="440" y="99"/>
                    <a:pt x="342" y="0"/>
                    <a:pt x="220" y="0"/>
                  </a:cubicBezTo>
                  <a:close/>
                  <a:moveTo>
                    <a:pt x="200" y="330"/>
                  </a:moveTo>
                  <a:cubicBezTo>
                    <a:pt x="93" y="222"/>
                    <a:pt x="93" y="222"/>
                    <a:pt x="93" y="222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82" y="248"/>
                    <a:pt x="182" y="248"/>
                    <a:pt x="182" y="248"/>
                  </a:cubicBezTo>
                  <a:cubicBezTo>
                    <a:pt x="207" y="218"/>
                    <a:pt x="263" y="158"/>
                    <a:pt x="341" y="111"/>
                  </a:cubicBezTo>
                  <a:cubicBezTo>
                    <a:pt x="347" y="126"/>
                    <a:pt x="347" y="126"/>
                    <a:pt x="347" y="126"/>
                  </a:cubicBezTo>
                  <a:cubicBezTo>
                    <a:pt x="276" y="191"/>
                    <a:pt x="218" y="283"/>
                    <a:pt x="200" y="330"/>
                  </a:cubicBezTo>
                  <a:close/>
                </a:path>
              </a:pathLst>
            </a:custGeom>
            <a:solidFill>
              <a:srgbClr val="273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144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1" name="Text Box 318">
              <a:extLst>
                <a:ext uri="{FF2B5EF4-FFF2-40B4-BE49-F238E27FC236}">
                  <a16:creationId xmlns:a16="http://schemas.microsoft.com/office/drawing/2014/main" id="{53D6D39A-343E-4614-B3BC-717425D16FA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52282" y="3683706"/>
              <a:ext cx="2342474" cy="288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110488" indent="-110488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  <a:buFontTx/>
                <a:buChar char="-"/>
              </a:pP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고객 업무 시스템 </a:t>
              </a:r>
              <a:r>
                <a: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(TOS, ERP, VMS/VCS </a:t>
              </a: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등</a:t>
              </a:r>
              <a:r>
                <a: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) </a:t>
              </a: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적용</a:t>
              </a:r>
              <a:endPara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110488" indent="-110488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  <a:buFontTx/>
                <a:buChar char="-"/>
              </a:pP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플랫폼에 업무 적용으로 시스템화된 업무 </a:t>
              </a:r>
              <a:r>
                <a: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flow</a:t>
              </a:r>
            </a:p>
          </p:txBody>
        </p:sp>
        <p:sp>
          <p:nvSpPr>
            <p:cNvPr id="52" name="Text Box 318">
              <a:extLst>
                <a:ext uri="{FF2B5EF4-FFF2-40B4-BE49-F238E27FC236}">
                  <a16:creationId xmlns:a16="http://schemas.microsoft.com/office/drawing/2014/main" id="{45974B39-A461-445E-A746-ED7CD367F3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48765" y="4040516"/>
              <a:ext cx="186236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0" indent="0" eaLnBrk="1" hangingPunct="1">
                <a:spcAft>
                  <a:spcPts val="360"/>
                </a:spcAft>
                <a:buClr>
                  <a:prstClr val="black">
                    <a:lumMod val="75000"/>
                    <a:lumOff val="25000"/>
                  </a:prstClr>
                </a:buClr>
              </a:pPr>
              <a:r>
                <a:rPr lang="ko-KR" altLang="en-US" sz="1200" kern="0" spc="-6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고객 </a:t>
              </a:r>
              <a:r>
                <a:rPr lang="en-US" altLang="ko-KR" sz="1200" kern="0" spc="-6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SOP (</a:t>
              </a:r>
              <a:r>
                <a:rPr lang="ko-KR" altLang="en-US" sz="1200" kern="0" spc="-6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표준운영절차</a:t>
              </a:r>
              <a:r>
                <a:rPr lang="en-US" altLang="ko-KR" sz="1200" kern="0" spc="-6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) </a:t>
              </a:r>
              <a:r>
                <a:rPr lang="ko-KR" altLang="en-US" sz="1200" kern="0" spc="-6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적용</a:t>
              </a:r>
              <a:endParaRPr lang="en-US" altLang="ko-KR" sz="1200" kern="0" spc="-6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0D18C0A0-B2A7-4A74-93B8-A732BB944D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259" y="4054390"/>
              <a:ext cx="116132" cy="116128"/>
            </a:xfrm>
            <a:custGeom>
              <a:avLst/>
              <a:gdLst>
                <a:gd name="T0" fmla="*/ 220 w 440"/>
                <a:gd name="T1" fmla="*/ 0 h 441"/>
                <a:gd name="T2" fmla="*/ 0 w 440"/>
                <a:gd name="T3" fmla="*/ 220 h 441"/>
                <a:gd name="T4" fmla="*/ 220 w 440"/>
                <a:gd name="T5" fmla="*/ 441 h 441"/>
                <a:gd name="T6" fmla="*/ 440 w 440"/>
                <a:gd name="T7" fmla="*/ 220 h 441"/>
                <a:gd name="T8" fmla="*/ 220 w 440"/>
                <a:gd name="T9" fmla="*/ 0 h 441"/>
                <a:gd name="T10" fmla="*/ 200 w 440"/>
                <a:gd name="T11" fmla="*/ 330 h 441"/>
                <a:gd name="T12" fmla="*/ 93 w 440"/>
                <a:gd name="T13" fmla="*/ 222 h 441"/>
                <a:gd name="T14" fmla="*/ 120 w 440"/>
                <a:gd name="T15" fmla="*/ 200 h 441"/>
                <a:gd name="T16" fmla="*/ 182 w 440"/>
                <a:gd name="T17" fmla="*/ 248 h 441"/>
                <a:gd name="T18" fmla="*/ 341 w 440"/>
                <a:gd name="T19" fmla="*/ 111 h 441"/>
                <a:gd name="T20" fmla="*/ 347 w 440"/>
                <a:gd name="T21" fmla="*/ 126 h 441"/>
                <a:gd name="T22" fmla="*/ 200 w 440"/>
                <a:gd name="T23" fmla="*/ 33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0" h="441">
                  <a:moveTo>
                    <a:pt x="220" y="0"/>
                  </a:moveTo>
                  <a:cubicBezTo>
                    <a:pt x="98" y="0"/>
                    <a:pt x="0" y="99"/>
                    <a:pt x="0" y="220"/>
                  </a:cubicBezTo>
                  <a:cubicBezTo>
                    <a:pt x="0" y="342"/>
                    <a:pt x="98" y="441"/>
                    <a:pt x="220" y="441"/>
                  </a:cubicBezTo>
                  <a:cubicBezTo>
                    <a:pt x="342" y="441"/>
                    <a:pt x="440" y="342"/>
                    <a:pt x="440" y="220"/>
                  </a:cubicBezTo>
                  <a:cubicBezTo>
                    <a:pt x="440" y="99"/>
                    <a:pt x="342" y="0"/>
                    <a:pt x="220" y="0"/>
                  </a:cubicBezTo>
                  <a:close/>
                  <a:moveTo>
                    <a:pt x="200" y="330"/>
                  </a:moveTo>
                  <a:cubicBezTo>
                    <a:pt x="93" y="222"/>
                    <a:pt x="93" y="222"/>
                    <a:pt x="93" y="222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82" y="248"/>
                    <a:pt x="182" y="248"/>
                    <a:pt x="182" y="248"/>
                  </a:cubicBezTo>
                  <a:cubicBezTo>
                    <a:pt x="207" y="218"/>
                    <a:pt x="263" y="158"/>
                    <a:pt x="341" y="111"/>
                  </a:cubicBezTo>
                  <a:cubicBezTo>
                    <a:pt x="347" y="126"/>
                    <a:pt x="347" y="126"/>
                    <a:pt x="347" y="126"/>
                  </a:cubicBezTo>
                  <a:cubicBezTo>
                    <a:pt x="276" y="191"/>
                    <a:pt x="218" y="283"/>
                    <a:pt x="200" y="330"/>
                  </a:cubicBezTo>
                  <a:close/>
                </a:path>
              </a:pathLst>
            </a:custGeom>
            <a:solidFill>
              <a:srgbClr val="273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144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4" name="Text Box 318">
              <a:extLst>
                <a:ext uri="{FF2B5EF4-FFF2-40B4-BE49-F238E27FC236}">
                  <a16:creationId xmlns:a16="http://schemas.microsoft.com/office/drawing/2014/main" id="{077FC39D-71D6-4D66-B032-7F523088D7A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48764" y="4211424"/>
              <a:ext cx="2345991" cy="4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110488" indent="-110488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  <a:buFontTx/>
                <a:buChar char="-"/>
              </a:pP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화재예방</a:t>
              </a:r>
              <a:r>
                <a: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안전수칙</a:t>
              </a:r>
              <a:endPara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110488" indent="-110488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  <a:buFontTx/>
                <a:buChar char="-"/>
              </a:pP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시설물 관리지침</a:t>
              </a:r>
              <a:endPara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110488" indent="-110488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  <a:buFontTx/>
                <a:buChar char="-"/>
              </a:pP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보안관리 지침</a:t>
              </a:r>
              <a:endPara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5" name="Text Box 318">
              <a:extLst>
                <a:ext uri="{FF2B5EF4-FFF2-40B4-BE49-F238E27FC236}">
                  <a16:creationId xmlns:a16="http://schemas.microsoft.com/office/drawing/2014/main" id="{CDA92764-8A46-4A9D-B78A-09CDCFA4EAA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48766" y="4706155"/>
              <a:ext cx="186236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0" indent="0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</a:pPr>
              <a:r>
                <a:rPr lang="ko-KR" altLang="en-US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고객 업무 시뮬레이션 </a:t>
              </a:r>
              <a:r>
                <a:rPr lang="en-US" altLang="ko-KR" sz="108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08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향후</a:t>
              </a:r>
              <a:r>
                <a:rPr lang="en-US" altLang="ko-KR" sz="108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)</a:t>
              </a:r>
              <a:endParaRPr lang="en-US" altLang="ko-KR" sz="120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C44EEC1D-A928-41C9-8FEE-880F63AE47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260" y="4720029"/>
              <a:ext cx="116132" cy="116128"/>
            </a:xfrm>
            <a:custGeom>
              <a:avLst/>
              <a:gdLst>
                <a:gd name="T0" fmla="*/ 220 w 440"/>
                <a:gd name="T1" fmla="*/ 0 h 441"/>
                <a:gd name="T2" fmla="*/ 0 w 440"/>
                <a:gd name="T3" fmla="*/ 220 h 441"/>
                <a:gd name="T4" fmla="*/ 220 w 440"/>
                <a:gd name="T5" fmla="*/ 441 h 441"/>
                <a:gd name="T6" fmla="*/ 440 w 440"/>
                <a:gd name="T7" fmla="*/ 220 h 441"/>
                <a:gd name="T8" fmla="*/ 220 w 440"/>
                <a:gd name="T9" fmla="*/ 0 h 441"/>
                <a:gd name="T10" fmla="*/ 200 w 440"/>
                <a:gd name="T11" fmla="*/ 330 h 441"/>
                <a:gd name="T12" fmla="*/ 93 w 440"/>
                <a:gd name="T13" fmla="*/ 222 h 441"/>
                <a:gd name="T14" fmla="*/ 120 w 440"/>
                <a:gd name="T15" fmla="*/ 200 h 441"/>
                <a:gd name="T16" fmla="*/ 182 w 440"/>
                <a:gd name="T17" fmla="*/ 248 h 441"/>
                <a:gd name="T18" fmla="*/ 341 w 440"/>
                <a:gd name="T19" fmla="*/ 111 h 441"/>
                <a:gd name="T20" fmla="*/ 347 w 440"/>
                <a:gd name="T21" fmla="*/ 126 h 441"/>
                <a:gd name="T22" fmla="*/ 200 w 440"/>
                <a:gd name="T23" fmla="*/ 33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0" h="441">
                  <a:moveTo>
                    <a:pt x="220" y="0"/>
                  </a:moveTo>
                  <a:cubicBezTo>
                    <a:pt x="98" y="0"/>
                    <a:pt x="0" y="99"/>
                    <a:pt x="0" y="220"/>
                  </a:cubicBezTo>
                  <a:cubicBezTo>
                    <a:pt x="0" y="342"/>
                    <a:pt x="98" y="441"/>
                    <a:pt x="220" y="441"/>
                  </a:cubicBezTo>
                  <a:cubicBezTo>
                    <a:pt x="342" y="441"/>
                    <a:pt x="440" y="342"/>
                    <a:pt x="440" y="220"/>
                  </a:cubicBezTo>
                  <a:cubicBezTo>
                    <a:pt x="440" y="99"/>
                    <a:pt x="342" y="0"/>
                    <a:pt x="220" y="0"/>
                  </a:cubicBezTo>
                  <a:close/>
                  <a:moveTo>
                    <a:pt x="200" y="330"/>
                  </a:moveTo>
                  <a:cubicBezTo>
                    <a:pt x="93" y="222"/>
                    <a:pt x="93" y="222"/>
                    <a:pt x="93" y="222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82" y="248"/>
                    <a:pt x="182" y="248"/>
                    <a:pt x="182" y="248"/>
                  </a:cubicBezTo>
                  <a:cubicBezTo>
                    <a:pt x="207" y="218"/>
                    <a:pt x="263" y="158"/>
                    <a:pt x="341" y="111"/>
                  </a:cubicBezTo>
                  <a:cubicBezTo>
                    <a:pt x="347" y="126"/>
                    <a:pt x="347" y="126"/>
                    <a:pt x="347" y="126"/>
                  </a:cubicBezTo>
                  <a:cubicBezTo>
                    <a:pt x="276" y="191"/>
                    <a:pt x="218" y="283"/>
                    <a:pt x="200" y="330"/>
                  </a:cubicBezTo>
                  <a:close/>
                </a:path>
              </a:pathLst>
            </a:custGeom>
            <a:solidFill>
              <a:srgbClr val="273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144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7" name="Text Box 318">
              <a:extLst>
                <a:ext uri="{FF2B5EF4-FFF2-40B4-BE49-F238E27FC236}">
                  <a16:creationId xmlns:a16="http://schemas.microsoft.com/office/drawing/2014/main" id="{9BCCD1BC-063C-42AA-9A32-742C2BAC2FA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48765" y="4877063"/>
              <a:ext cx="2345991" cy="412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110488" indent="-110488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  <a:buFontTx/>
                <a:buChar char="-"/>
              </a:pP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다수의 단위 시스템 연동으로 전체 </a:t>
              </a:r>
              <a:r>
                <a:rPr lang="en-US" altLang="ko-KR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IoT </a:t>
              </a: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데이터 및 통합 시스템 연동</a:t>
              </a:r>
              <a:endPara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110488" indent="-110488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  <a:buFontTx/>
                <a:buChar char="-"/>
              </a:pP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시뮬레이션 시스템 구축 및 입력 데이터 확보</a:t>
              </a:r>
              <a:endPara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0" name="Text Box 318">
              <a:extLst>
                <a:ext uri="{FF2B5EF4-FFF2-40B4-BE49-F238E27FC236}">
                  <a16:creationId xmlns:a16="http://schemas.microsoft.com/office/drawing/2014/main" id="{7966BCF7-A953-46C0-BBEE-F1AE0ADD60F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48765" y="2347956"/>
              <a:ext cx="186236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0" indent="0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</a:pPr>
              <a:r>
                <a:rPr lang="ko-KR" altLang="en-US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상황 전파 및 처리</a:t>
              </a:r>
              <a:endParaRPr lang="en-US" altLang="ko-KR" sz="120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1" name="Freeform 33">
              <a:extLst>
                <a:ext uri="{FF2B5EF4-FFF2-40B4-BE49-F238E27FC236}">
                  <a16:creationId xmlns:a16="http://schemas.microsoft.com/office/drawing/2014/main" id="{2C2DC297-936F-43FF-BB50-C48A4D5989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259" y="2361830"/>
              <a:ext cx="116132" cy="116128"/>
            </a:xfrm>
            <a:custGeom>
              <a:avLst/>
              <a:gdLst>
                <a:gd name="T0" fmla="*/ 220 w 440"/>
                <a:gd name="T1" fmla="*/ 0 h 441"/>
                <a:gd name="T2" fmla="*/ 0 w 440"/>
                <a:gd name="T3" fmla="*/ 220 h 441"/>
                <a:gd name="T4" fmla="*/ 220 w 440"/>
                <a:gd name="T5" fmla="*/ 441 h 441"/>
                <a:gd name="T6" fmla="*/ 440 w 440"/>
                <a:gd name="T7" fmla="*/ 220 h 441"/>
                <a:gd name="T8" fmla="*/ 220 w 440"/>
                <a:gd name="T9" fmla="*/ 0 h 441"/>
                <a:gd name="T10" fmla="*/ 200 w 440"/>
                <a:gd name="T11" fmla="*/ 330 h 441"/>
                <a:gd name="T12" fmla="*/ 93 w 440"/>
                <a:gd name="T13" fmla="*/ 222 h 441"/>
                <a:gd name="T14" fmla="*/ 120 w 440"/>
                <a:gd name="T15" fmla="*/ 200 h 441"/>
                <a:gd name="T16" fmla="*/ 182 w 440"/>
                <a:gd name="T17" fmla="*/ 248 h 441"/>
                <a:gd name="T18" fmla="*/ 341 w 440"/>
                <a:gd name="T19" fmla="*/ 111 h 441"/>
                <a:gd name="T20" fmla="*/ 347 w 440"/>
                <a:gd name="T21" fmla="*/ 126 h 441"/>
                <a:gd name="T22" fmla="*/ 200 w 440"/>
                <a:gd name="T23" fmla="*/ 33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0" h="441">
                  <a:moveTo>
                    <a:pt x="220" y="0"/>
                  </a:moveTo>
                  <a:cubicBezTo>
                    <a:pt x="98" y="0"/>
                    <a:pt x="0" y="99"/>
                    <a:pt x="0" y="220"/>
                  </a:cubicBezTo>
                  <a:cubicBezTo>
                    <a:pt x="0" y="342"/>
                    <a:pt x="98" y="441"/>
                    <a:pt x="220" y="441"/>
                  </a:cubicBezTo>
                  <a:cubicBezTo>
                    <a:pt x="342" y="441"/>
                    <a:pt x="440" y="342"/>
                    <a:pt x="440" y="220"/>
                  </a:cubicBezTo>
                  <a:cubicBezTo>
                    <a:pt x="440" y="99"/>
                    <a:pt x="342" y="0"/>
                    <a:pt x="220" y="0"/>
                  </a:cubicBezTo>
                  <a:close/>
                  <a:moveTo>
                    <a:pt x="200" y="330"/>
                  </a:moveTo>
                  <a:cubicBezTo>
                    <a:pt x="93" y="222"/>
                    <a:pt x="93" y="222"/>
                    <a:pt x="93" y="222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82" y="248"/>
                    <a:pt x="182" y="248"/>
                    <a:pt x="182" y="248"/>
                  </a:cubicBezTo>
                  <a:cubicBezTo>
                    <a:pt x="207" y="218"/>
                    <a:pt x="263" y="158"/>
                    <a:pt x="341" y="111"/>
                  </a:cubicBezTo>
                  <a:cubicBezTo>
                    <a:pt x="347" y="126"/>
                    <a:pt x="347" y="126"/>
                    <a:pt x="347" y="126"/>
                  </a:cubicBezTo>
                  <a:cubicBezTo>
                    <a:pt x="276" y="191"/>
                    <a:pt x="218" y="283"/>
                    <a:pt x="200" y="330"/>
                  </a:cubicBezTo>
                  <a:close/>
                </a:path>
              </a:pathLst>
            </a:custGeom>
            <a:solidFill>
              <a:srgbClr val="273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144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2" name="Text Box 318">
              <a:extLst>
                <a:ext uri="{FF2B5EF4-FFF2-40B4-BE49-F238E27FC236}">
                  <a16:creationId xmlns:a16="http://schemas.microsoft.com/office/drawing/2014/main" id="{02F6B09A-E4E2-4A04-873E-3680BCACC2B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48764" y="2539079"/>
              <a:ext cx="233088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110488" indent="-110488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  <a:buFontTx/>
                <a:buChar char="-"/>
              </a:pPr>
              <a:r>
                <a:rPr lang="ko-KR" altLang="en-US" sz="960" b="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유관부서 연계 및 연락처 표출</a:t>
              </a:r>
              <a:endParaRPr lang="en-US" altLang="ko-KR" sz="960" b="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3" name="Text Box 318">
              <a:extLst>
                <a:ext uri="{FF2B5EF4-FFF2-40B4-BE49-F238E27FC236}">
                  <a16:creationId xmlns:a16="http://schemas.microsoft.com/office/drawing/2014/main" id="{0B6D7999-9C88-4710-84D9-5FAD25E76A5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48765" y="2713939"/>
              <a:ext cx="186236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04775" indent="-104775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15000"/>
                </a:spcAft>
                <a:buClr>
                  <a:schemeClr val="tx1"/>
                </a:buClr>
                <a:buFont typeface="Times" panose="02020603050405020304" pitchFamily="18" charset="0"/>
                <a:defRPr sz="1000" b="1">
                  <a:solidFill>
                    <a:schemeClr val="tx1"/>
                  </a:solidFill>
                  <a:latin typeface="산돌고딕 L" panose="02030504000101010101" pitchFamily="18" charset="-127"/>
                  <a:ea typeface="산돌고딕 L" panose="02030504000101010101" pitchFamily="18" charset="-127"/>
                </a:defRPr>
              </a:lvl9pPr>
            </a:lstStyle>
            <a:p>
              <a:pPr marL="0" indent="0" eaLnBrk="1" hangingPunct="1">
                <a:spcAft>
                  <a:spcPts val="360"/>
                </a:spcAft>
                <a:buClr>
                  <a:schemeClr val="tx1">
                    <a:lumMod val="75000"/>
                    <a:lumOff val="25000"/>
                  </a:schemeClr>
                </a:buClr>
              </a:pPr>
              <a:r>
                <a:rPr lang="ko-KR" altLang="en-US" sz="1200" kern="0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피해 최소화</a:t>
              </a:r>
              <a:endParaRPr lang="en-US" altLang="ko-KR" sz="1200" kern="0" spc="-6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80E7C968-505A-481A-8914-57CE459281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259" y="2727813"/>
              <a:ext cx="116132" cy="116128"/>
            </a:xfrm>
            <a:custGeom>
              <a:avLst/>
              <a:gdLst>
                <a:gd name="T0" fmla="*/ 220 w 440"/>
                <a:gd name="T1" fmla="*/ 0 h 441"/>
                <a:gd name="T2" fmla="*/ 0 w 440"/>
                <a:gd name="T3" fmla="*/ 220 h 441"/>
                <a:gd name="T4" fmla="*/ 220 w 440"/>
                <a:gd name="T5" fmla="*/ 441 h 441"/>
                <a:gd name="T6" fmla="*/ 440 w 440"/>
                <a:gd name="T7" fmla="*/ 220 h 441"/>
                <a:gd name="T8" fmla="*/ 220 w 440"/>
                <a:gd name="T9" fmla="*/ 0 h 441"/>
                <a:gd name="T10" fmla="*/ 200 w 440"/>
                <a:gd name="T11" fmla="*/ 330 h 441"/>
                <a:gd name="T12" fmla="*/ 93 w 440"/>
                <a:gd name="T13" fmla="*/ 222 h 441"/>
                <a:gd name="T14" fmla="*/ 120 w 440"/>
                <a:gd name="T15" fmla="*/ 200 h 441"/>
                <a:gd name="T16" fmla="*/ 182 w 440"/>
                <a:gd name="T17" fmla="*/ 248 h 441"/>
                <a:gd name="T18" fmla="*/ 341 w 440"/>
                <a:gd name="T19" fmla="*/ 111 h 441"/>
                <a:gd name="T20" fmla="*/ 347 w 440"/>
                <a:gd name="T21" fmla="*/ 126 h 441"/>
                <a:gd name="T22" fmla="*/ 200 w 440"/>
                <a:gd name="T23" fmla="*/ 33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0" h="441">
                  <a:moveTo>
                    <a:pt x="220" y="0"/>
                  </a:moveTo>
                  <a:cubicBezTo>
                    <a:pt x="98" y="0"/>
                    <a:pt x="0" y="99"/>
                    <a:pt x="0" y="220"/>
                  </a:cubicBezTo>
                  <a:cubicBezTo>
                    <a:pt x="0" y="342"/>
                    <a:pt x="98" y="441"/>
                    <a:pt x="220" y="441"/>
                  </a:cubicBezTo>
                  <a:cubicBezTo>
                    <a:pt x="342" y="441"/>
                    <a:pt x="440" y="342"/>
                    <a:pt x="440" y="220"/>
                  </a:cubicBezTo>
                  <a:cubicBezTo>
                    <a:pt x="440" y="99"/>
                    <a:pt x="342" y="0"/>
                    <a:pt x="220" y="0"/>
                  </a:cubicBezTo>
                  <a:close/>
                  <a:moveTo>
                    <a:pt x="200" y="330"/>
                  </a:moveTo>
                  <a:cubicBezTo>
                    <a:pt x="93" y="222"/>
                    <a:pt x="93" y="222"/>
                    <a:pt x="93" y="222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82" y="248"/>
                    <a:pt x="182" y="248"/>
                    <a:pt x="182" y="248"/>
                  </a:cubicBezTo>
                  <a:cubicBezTo>
                    <a:pt x="207" y="218"/>
                    <a:pt x="263" y="158"/>
                    <a:pt x="341" y="111"/>
                  </a:cubicBezTo>
                  <a:cubicBezTo>
                    <a:pt x="347" y="126"/>
                    <a:pt x="347" y="126"/>
                    <a:pt x="347" y="126"/>
                  </a:cubicBezTo>
                  <a:cubicBezTo>
                    <a:pt x="276" y="191"/>
                    <a:pt x="218" y="283"/>
                    <a:pt x="200" y="330"/>
                  </a:cubicBezTo>
                  <a:close/>
                </a:path>
              </a:pathLst>
            </a:custGeom>
            <a:solidFill>
              <a:srgbClr val="273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144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71" name="타원 135">
            <a:extLst>
              <a:ext uri="{FF2B5EF4-FFF2-40B4-BE49-F238E27FC236}">
                <a16:creationId xmlns:a16="http://schemas.microsoft.com/office/drawing/2014/main" id="{44234050-CC5E-4DBE-816B-0BCC62BC0A5E}"/>
              </a:ext>
            </a:extLst>
          </p:cNvPr>
          <p:cNvSpPr/>
          <p:nvPr/>
        </p:nvSpPr>
        <p:spPr bwMode="auto">
          <a:xfrm>
            <a:off x="5465180" y="2984248"/>
            <a:ext cx="1014471" cy="985868"/>
          </a:xfrm>
          <a:custGeom>
            <a:avLst/>
            <a:gdLst/>
            <a:ahLst/>
            <a:cxnLst/>
            <a:rect l="l" t="t" r="r" b="b"/>
            <a:pathLst>
              <a:path w="859846" h="907187">
                <a:moveTo>
                  <a:pt x="495892" y="0"/>
                </a:moveTo>
                <a:cubicBezTo>
                  <a:pt x="640340" y="0"/>
                  <a:pt x="770362" y="61760"/>
                  <a:pt x="859846" y="161369"/>
                </a:cubicBezTo>
                <a:lnTo>
                  <a:pt x="218813" y="907187"/>
                </a:lnTo>
                <a:cubicBezTo>
                  <a:pt x="86799" y="818103"/>
                  <a:pt x="0" y="667133"/>
                  <a:pt x="0" y="495890"/>
                </a:cubicBezTo>
                <a:cubicBezTo>
                  <a:pt x="0" y="222018"/>
                  <a:pt x="222018" y="0"/>
                  <a:pt x="495892" y="0"/>
                </a:cubicBezTo>
                <a:close/>
              </a:path>
            </a:pathLst>
          </a:custGeom>
          <a:gradFill>
            <a:gsLst>
              <a:gs pos="13000">
                <a:schemeClr val="bg1">
                  <a:alpha val="20000"/>
                </a:schemeClr>
              </a:gs>
              <a:gs pos="78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12700">
              <a:bevelT w="0"/>
              <a:contourClr>
                <a:schemeClr val="bg1"/>
              </a:contourClr>
            </a:sp3d>
          </a:bodyPr>
          <a:lstStyle/>
          <a:p>
            <a:pPr algn="ctr" defTabSz="960177">
              <a:lnSpc>
                <a:spcPct val="110000"/>
              </a:lnSpc>
              <a:buClr>
                <a:srgbClr val="F06325"/>
              </a:buClr>
              <a:buSzPct val="80000"/>
            </a:pPr>
            <a:endParaRPr lang="ko-KR" altLang="en-US" sz="1680" spc="-95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DEFF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631422C0-449A-4A09-8468-5E2871FBEB5B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73" name="자유형 28">
              <a:extLst>
                <a:ext uri="{FF2B5EF4-FFF2-40B4-BE49-F238E27FC236}">
                  <a16:creationId xmlns:a16="http://schemas.microsoft.com/office/drawing/2014/main" id="{E643DF84-2FAD-4A80-9788-79AF201921A6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85D0FF66-063F-4957-A7CC-767725A5FF8A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75" name="평행 사변형 74">
              <a:extLst>
                <a:ext uri="{FF2B5EF4-FFF2-40B4-BE49-F238E27FC236}">
                  <a16:creationId xmlns:a16="http://schemas.microsoft.com/office/drawing/2014/main" id="{06BF0EBF-6D77-4294-A97D-8B6AA2C0BB03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6" name="평행 사변형 75">
              <a:extLst>
                <a:ext uri="{FF2B5EF4-FFF2-40B4-BE49-F238E27FC236}">
                  <a16:creationId xmlns:a16="http://schemas.microsoft.com/office/drawing/2014/main" id="{FAE77BF9-0D8A-415F-87F3-4F206C728FB3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019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>
            <a:extLst>
              <a:ext uri="{FF2B5EF4-FFF2-40B4-BE49-F238E27FC236}">
                <a16:creationId xmlns:a16="http://schemas.microsoft.com/office/drawing/2014/main" id="{F25837AE-F2B9-4A96-B552-8CDE80CF36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8345793"/>
              </p:ext>
            </p:extLst>
          </p:nvPr>
        </p:nvGraphicFramePr>
        <p:xfrm>
          <a:off x="2291229" y="1441579"/>
          <a:ext cx="7606795" cy="4696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7F4E221A-87D2-4779-A017-6C51C161D3F3}"/>
              </a:ext>
            </a:extLst>
          </p:cNvPr>
          <p:cNvSpPr/>
          <p:nvPr/>
        </p:nvSpPr>
        <p:spPr>
          <a:xfrm>
            <a:off x="104775" y="87516"/>
            <a:ext cx="22317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1" latinLnBrk="1">
              <a:defRPr/>
            </a:pP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생산성 향상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4BC8DF-6C26-421A-A682-E91904D17E14}"/>
              </a:ext>
            </a:extLst>
          </p:cNvPr>
          <p:cNvSpPr txBox="1"/>
          <p:nvPr/>
        </p:nvSpPr>
        <p:spPr>
          <a:xfrm>
            <a:off x="4657314" y="6193733"/>
            <a:ext cx="3092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8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Optimal OPEX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altLang="ko-KR" sz="132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Improve 30% of energy savings</a:t>
            </a:r>
            <a:endParaRPr lang="ko-KR" altLang="en-US" sz="1440" b="1" dirty="0">
              <a:solidFill>
                <a:schemeClr val="accent6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1C80E-D2DA-4B61-BE23-4D9E27D5D606}"/>
              </a:ext>
            </a:extLst>
          </p:cNvPr>
          <p:cNvSpPr txBox="1"/>
          <p:nvPr/>
        </p:nvSpPr>
        <p:spPr>
          <a:xfrm>
            <a:off x="4955456" y="813716"/>
            <a:ext cx="22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8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Increase</a:t>
            </a:r>
            <a:r>
              <a:rPr lang="ko-KR" altLang="en-US" sz="168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92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Over 65% </a:t>
            </a:r>
            <a:r>
              <a:rPr lang="en-US" altLang="ko-KR" sz="168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Productivity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AE6CC1-2015-40EF-8421-F87790D21D6E}"/>
              </a:ext>
            </a:extLst>
          </p:cNvPr>
          <p:cNvSpPr txBox="1"/>
          <p:nvPr/>
        </p:nvSpPr>
        <p:spPr>
          <a:xfrm>
            <a:off x="299333" y="3529937"/>
            <a:ext cx="346360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Smart City has the potential to </a:t>
            </a:r>
            <a:r>
              <a:rPr lang="en-US" altLang="ko-KR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save 125 hours per year</a:t>
            </a:r>
            <a:r>
              <a:rPr lang="en-US" altLang="ko-KR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for city dwellers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684BAA-C915-4E07-B857-46710E7A51FA}"/>
              </a:ext>
            </a:extLst>
          </p:cNvPr>
          <p:cNvSpPr txBox="1"/>
          <p:nvPr/>
        </p:nvSpPr>
        <p:spPr>
          <a:xfrm>
            <a:off x="8521567" y="3287997"/>
            <a:ext cx="3363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8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Smart Process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altLang="ko-KR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Digitize Factory process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altLang="ko-KR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Improve 30% of productivity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altLang="ko-KR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Decrease 23% of OPEX  </a:t>
            </a:r>
            <a:endParaRPr lang="ko-KR" altLang="en-US" sz="1440" b="1" dirty="0">
              <a:solidFill>
                <a:schemeClr val="accent6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E2358CAC-C02B-4C66-B1C9-80A0E9F97105}"/>
              </a:ext>
            </a:extLst>
          </p:cNvPr>
          <p:cNvGrpSpPr/>
          <p:nvPr/>
        </p:nvGrpSpPr>
        <p:grpSpPr>
          <a:xfrm>
            <a:off x="7921565" y="919419"/>
            <a:ext cx="4070356" cy="1855541"/>
            <a:chOff x="6601301" y="782116"/>
            <a:chExt cx="3391963" cy="1546284"/>
          </a:xfrm>
        </p:grpSpPr>
        <p:sp>
          <p:nvSpPr>
            <p:cNvPr id="27" name="모서리가 둥근 직사각형 45">
              <a:extLst>
                <a:ext uri="{FF2B5EF4-FFF2-40B4-BE49-F238E27FC236}">
                  <a16:creationId xmlns:a16="http://schemas.microsoft.com/office/drawing/2014/main" id="{EF612290-9EE1-4343-8313-C91CD695D193}"/>
                </a:ext>
              </a:extLst>
            </p:cNvPr>
            <p:cNvSpPr/>
            <p:nvPr/>
          </p:nvSpPr>
          <p:spPr>
            <a:xfrm flipH="1">
              <a:off x="6601301" y="782116"/>
              <a:ext cx="3391963" cy="154628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algn="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260" spc="-45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645A16ED-5357-44F9-8345-27353405DED5}"/>
                </a:ext>
              </a:extLst>
            </p:cNvPr>
            <p:cNvSpPr/>
            <p:nvPr/>
          </p:nvSpPr>
          <p:spPr>
            <a:xfrm flipH="1">
              <a:off x="6659660" y="894262"/>
              <a:ext cx="3278162" cy="334641"/>
            </a:xfrm>
            <a:prstGeom prst="rect">
              <a:avLst/>
            </a:prstGeom>
            <a:solidFill>
              <a:srgbClr val="12298C"/>
            </a:solidFill>
            <a:ln>
              <a:noFill/>
            </a:ln>
            <a:effectLst>
              <a:outerShdw dist="25400" dir="5400000" algn="t" rotWithShape="0">
                <a:schemeClr val="tx1">
                  <a:alpha val="11000"/>
                </a:schemeClr>
              </a:outerShdw>
            </a:effectLst>
          </p:spPr>
          <p:txBody>
            <a:bodyPr vert="horz" wrap="square" lIns="109728" tIns="54864" rIns="109728" bIns="54864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ko-KR" altLang="en-US" sz="168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생산성 향상</a:t>
              </a:r>
              <a:endParaRPr lang="en-US" altLang="ko-KR" sz="168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A21A57-B964-4A2A-970C-B71408EC35D7}"/>
                </a:ext>
              </a:extLst>
            </p:cNvPr>
            <p:cNvSpPr txBox="1"/>
            <p:nvPr/>
          </p:nvSpPr>
          <p:spPr>
            <a:xfrm>
              <a:off x="6956870" y="1352827"/>
              <a:ext cx="298095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RTLS (Real-time Location Service) </a:t>
              </a:r>
              <a:r>
                <a:rPr lang="ko-KR" altLang="en-US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적용을 통한 </a:t>
              </a:r>
              <a:r>
                <a:rPr lang="en-US" altLang="ko-KR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65%</a:t>
              </a:r>
              <a:r>
                <a:rPr lang="ko-KR" altLang="en-US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이상의</a:t>
              </a:r>
              <a:r>
                <a:rPr lang="en-US" altLang="ko-KR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생산성 향상</a:t>
              </a:r>
            </a:p>
          </p:txBody>
        </p:sp>
        <p:grpSp>
          <p:nvGrpSpPr>
            <p:cNvPr id="20" name="그룹 184">
              <a:extLst>
                <a:ext uri="{FF2B5EF4-FFF2-40B4-BE49-F238E27FC236}">
                  <a16:creationId xmlns:a16="http://schemas.microsoft.com/office/drawing/2014/main" id="{99B309C4-A26D-4419-8C1C-BF3777CE58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4695" y="1398642"/>
              <a:ext cx="139184" cy="139205"/>
              <a:chOff x="3444642" y="3101429"/>
              <a:chExt cx="176894" cy="175930"/>
            </a:xfrm>
          </p:grpSpPr>
          <p:sp>
            <p:nvSpPr>
              <p:cNvPr id="21" name="모서리가 둥근 직사각형 116">
                <a:extLst>
                  <a:ext uri="{FF2B5EF4-FFF2-40B4-BE49-F238E27FC236}">
                    <a16:creationId xmlns:a16="http://schemas.microsoft.com/office/drawing/2014/main" id="{981A2936-932F-4AB9-A53A-DB4F489C64AA}"/>
                  </a:ext>
                </a:extLst>
              </p:cNvPr>
              <p:cNvSpPr/>
              <p:nvPr/>
            </p:nvSpPr>
            <p:spPr>
              <a:xfrm>
                <a:off x="3444642" y="3101429"/>
                <a:ext cx="176894" cy="175930"/>
              </a:xfrm>
              <a:prstGeom prst="roundRect">
                <a:avLst/>
              </a:prstGeom>
              <a:solidFill>
                <a:srgbClr val="36A9E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9AB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22" name="그룹 186">
                <a:extLst>
                  <a:ext uri="{FF2B5EF4-FFF2-40B4-BE49-F238E27FC236}">
                    <a16:creationId xmlns:a16="http://schemas.microsoft.com/office/drawing/2014/main" id="{38BB1EF3-EE78-4F0A-9C51-0DB2597A09EB}"/>
                  </a:ext>
                </a:extLst>
              </p:cNvPr>
              <p:cNvGrpSpPr/>
              <p:nvPr/>
            </p:nvGrpSpPr>
            <p:grpSpPr>
              <a:xfrm>
                <a:off x="3484334" y="3153048"/>
                <a:ext cx="101564" cy="72421"/>
                <a:chOff x="3366484" y="5412617"/>
                <a:chExt cx="126078" cy="89903"/>
              </a:xfrm>
              <a:solidFill>
                <a:schemeClr val="bg1"/>
              </a:solidFill>
            </p:grpSpPr>
            <p:sp>
              <p:nvSpPr>
                <p:cNvPr id="23" name="모서리가 둥근 직사각형 118">
                  <a:extLst>
                    <a:ext uri="{FF2B5EF4-FFF2-40B4-BE49-F238E27FC236}">
                      <a16:creationId xmlns:a16="http://schemas.microsoft.com/office/drawing/2014/main" id="{182EE72D-3CB6-408A-AD9A-75F3DC3459E9}"/>
                    </a:ext>
                  </a:extLst>
                </p:cNvPr>
                <p:cNvSpPr/>
                <p:nvPr/>
              </p:nvSpPr>
              <p:spPr>
                <a:xfrm rot="18427643">
                  <a:off x="3414345" y="5364756"/>
                  <a:ext cx="30353" cy="12607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모서리가 둥근 직사각형 119">
                  <a:extLst>
                    <a:ext uri="{FF2B5EF4-FFF2-40B4-BE49-F238E27FC236}">
                      <a16:creationId xmlns:a16="http://schemas.microsoft.com/office/drawing/2014/main" id="{0B43D073-8CF1-420C-97FA-42DD829E39F6}"/>
                    </a:ext>
                  </a:extLst>
                </p:cNvPr>
                <p:cNvSpPr/>
                <p:nvPr/>
              </p:nvSpPr>
              <p:spPr>
                <a:xfrm rot="3172357" flipV="1">
                  <a:off x="3414347" y="5424305"/>
                  <a:ext cx="30353" cy="126077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D6A14F-535A-4CE0-AE82-15E46AE960C2}"/>
                </a:ext>
              </a:extLst>
            </p:cNvPr>
            <p:cNvSpPr txBox="1"/>
            <p:nvPr/>
          </p:nvSpPr>
          <p:spPr>
            <a:xfrm>
              <a:off x="6956870" y="1881459"/>
              <a:ext cx="294730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업무간</a:t>
              </a:r>
              <a:r>
                <a:rPr lang="en-US" altLang="ko-KR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처리시간 단축 </a:t>
              </a:r>
              <a:r>
                <a:rPr lang="en-US" altLang="ko-KR" sz="12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2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시스템</a:t>
              </a:r>
              <a:r>
                <a:rPr lang="en-US" altLang="ko-KR" sz="12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– </a:t>
              </a:r>
              <a:r>
                <a:rPr lang="ko-KR" altLang="en-US" sz="12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장비 </a:t>
              </a:r>
              <a:r>
                <a:rPr lang="en-US" altLang="ko-KR" sz="12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– </a:t>
              </a:r>
              <a:r>
                <a:rPr lang="ko-KR" altLang="en-US" sz="12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작업자</a:t>
              </a:r>
              <a:r>
                <a:rPr lang="en-US" altLang="ko-KR" sz="12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)</a:t>
              </a:r>
              <a:endParaRPr lang="ko-KR" altLang="en-US" sz="144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29" name="그룹 184">
              <a:extLst>
                <a:ext uri="{FF2B5EF4-FFF2-40B4-BE49-F238E27FC236}">
                  <a16:creationId xmlns:a16="http://schemas.microsoft.com/office/drawing/2014/main" id="{8EE70618-A9BF-4419-B349-51A6D2ECF2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4695" y="1895205"/>
              <a:ext cx="139184" cy="139205"/>
              <a:chOff x="3444642" y="3101431"/>
              <a:chExt cx="176894" cy="175930"/>
            </a:xfrm>
          </p:grpSpPr>
          <p:sp>
            <p:nvSpPr>
              <p:cNvPr id="30" name="모서리가 둥근 직사각형 116">
                <a:extLst>
                  <a:ext uri="{FF2B5EF4-FFF2-40B4-BE49-F238E27FC236}">
                    <a16:creationId xmlns:a16="http://schemas.microsoft.com/office/drawing/2014/main" id="{E6FC9473-A2F1-439B-B9A2-89C920BCA384}"/>
                  </a:ext>
                </a:extLst>
              </p:cNvPr>
              <p:cNvSpPr/>
              <p:nvPr/>
            </p:nvSpPr>
            <p:spPr>
              <a:xfrm>
                <a:off x="3444642" y="3101431"/>
                <a:ext cx="176894" cy="175930"/>
              </a:xfrm>
              <a:prstGeom prst="roundRect">
                <a:avLst/>
              </a:prstGeom>
              <a:solidFill>
                <a:srgbClr val="36A9E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9AB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31" name="그룹 186">
                <a:extLst>
                  <a:ext uri="{FF2B5EF4-FFF2-40B4-BE49-F238E27FC236}">
                    <a16:creationId xmlns:a16="http://schemas.microsoft.com/office/drawing/2014/main" id="{635DCB52-B75C-47AB-BF44-E49486386EC4}"/>
                  </a:ext>
                </a:extLst>
              </p:cNvPr>
              <p:cNvGrpSpPr/>
              <p:nvPr/>
            </p:nvGrpSpPr>
            <p:grpSpPr>
              <a:xfrm>
                <a:off x="3484334" y="3153048"/>
                <a:ext cx="101564" cy="72421"/>
                <a:chOff x="3366484" y="5412617"/>
                <a:chExt cx="126078" cy="89903"/>
              </a:xfrm>
              <a:solidFill>
                <a:schemeClr val="bg1"/>
              </a:solidFill>
            </p:grpSpPr>
            <p:sp>
              <p:nvSpPr>
                <p:cNvPr id="32" name="모서리가 둥근 직사각형 118">
                  <a:extLst>
                    <a:ext uri="{FF2B5EF4-FFF2-40B4-BE49-F238E27FC236}">
                      <a16:creationId xmlns:a16="http://schemas.microsoft.com/office/drawing/2014/main" id="{A8291DEB-5AD1-400B-AF78-4EFE356A8773}"/>
                    </a:ext>
                  </a:extLst>
                </p:cNvPr>
                <p:cNvSpPr/>
                <p:nvPr/>
              </p:nvSpPr>
              <p:spPr>
                <a:xfrm rot="18427643">
                  <a:off x="3414345" y="5364756"/>
                  <a:ext cx="30353" cy="12607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모서리가 둥근 직사각형 119">
                  <a:extLst>
                    <a:ext uri="{FF2B5EF4-FFF2-40B4-BE49-F238E27FC236}">
                      <a16:creationId xmlns:a16="http://schemas.microsoft.com/office/drawing/2014/main" id="{2BB9C3B1-284E-452D-896B-E5A286010000}"/>
                    </a:ext>
                  </a:extLst>
                </p:cNvPr>
                <p:cNvSpPr/>
                <p:nvPr/>
              </p:nvSpPr>
              <p:spPr>
                <a:xfrm rot="3172357" flipV="1">
                  <a:off x="3414347" y="5424305"/>
                  <a:ext cx="30353" cy="126077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0C044BB7-6F23-4239-AB39-05806D4EC236}"/>
              </a:ext>
            </a:extLst>
          </p:cNvPr>
          <p:cNvGrpSpPr/>
          <p:nvPr/>
        </p:nvGrpSpPr>
        <p:grpSpPr>
          <a:xfrm>
            <a:off x="7925213" y="4498966"/>
            <a:ext cx="4070356" cy="1855541"/>
            <a:chOff x="10269618" y="3941294"/>
            <a:chExt cx="3391963" cy="1546284"/>
          </a:xfrm>
        </p:grpSpPr>
        <p:sp>
          <p:nvSpPr>
            <p:cNvPr id="34" name="모서리가 둥근 직사각형 45">
              <a:extLst>
                <a:ext uri="{FF2B5EF4-FFF2-40B4-BE49-F238E27FC236}">
                  <a16:creationId xmlns:a16="http://schemas.microsoft.com/office/drawing/2014/main" id="{FCCBECE5-A55F-4594-A1C4-699CE9604710}"/>
                </a:ext>
              </a:extLst>
            </p:cNvPr>
            <p:cNvSpPr/>
            <p:nvPr/>
          </p:nvSpPr>
          <p:spPr>
            <a:xfrm flipH="1">
              <a:off x="10269618" y="3941294"/>
              <a:ext cx="3391963" cy="154628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algn="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260" spc="-45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9E95CA2C-8118-47E2-8E8A-F41E1CF4AFF5}"/>
                </a:ext>
              </a:extLst>
            </p:cNvPr>
            <p:cNvSpPr/>
            <p:nvPr/>
          </p:nvSpPr>
          <p:spPr>
            <a:xfrm flipH="1">
              <a:off x="10327977" y="4053440"/>
              <a:ext cx="3278162" cy="334641"/>
            </a:xfrm>
            <a:prstGeom prst="rect">
              <a:avLst/>
            </a:prstGeom>
            <a:solidFill>
              <a:srgbClr val="12298C"/>
            </a:solidFill>
            <a:ln>
              <a:noFill/>
            </a:ln>
            <a:effectLst>
              <a:outerShdw dist="25400" dir="5400000" algn="t" rotWithShape="0">
                <a:schemeClr val="tx1">
                  <a:alpha val="11000"/>
                </a:schemeClr>
              </a:outerShdw>
            </a:effectLst>
          </p:spPr>
          <p:txBody>
            <a:bodyPr vert="horz" wrap="square" lIns="109728" tIns="54864" rIns="109728" bIns="54864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ko-KR" altLang="en-US" sz="168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스마트 프로세스</a:t>
              </a:r>
              <a:endParaRPr lang="en-US" altLang="ko-KR" sz="168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3FE6C4A-9D2D-498F-9DA1-CA65048289DC}"/>
                </a:ext>
              </a:extLst>
            </p:cNvPr>
            <p:cNvSpPr txBox="1"/>
            <p:nvPr/>
          </p:nvSpPr>
          <p:spPr>
            <a:xfrm>
              <a:off x="10625187" y="4512005"/>
              <a:ext cx="298095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업무관련 시각화</a:t>
              </a:r>
              <a:endParaRPr lang="en-US" altLang="ko-KR" sz="144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en-US" altLang="ko-KR" sz="14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2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계획 </a:t>
              </a:r>
              <a:r>
                <a:rPr lang="en-US" altLang="ko-KR" sz="12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– </a:t>
              </a:r>
              <a:r>
                <a:rPr lang="ko-KR" altLang="en-US" sz="12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설계 </a:t>
              </a:r>
              <a:r>
                <a:rPr lang="en-US" altLang="ko-KR" sz="12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– </a:t>
              </a:r>
              <a:r>
                <a:rPr lang="ko-KR" altLang="en-US" sz="12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생산 </a:t>
              </a:r>
              <a:r>
                <a:rPr lang="en-US" altLang="ko-KR" sz="12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– </a:t>
              </a:r>
              <a:r>
                <a:rPr lang="ko-KR" altLang="en-US" sz="12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분배 </a:t>
              </a:r>
              <a:r>
                <a:rPr lang="en-US" altLang="ko-KR" sz="12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– </a:t>
              </a:r>
              <a:r>
                <a:rPr lang="ko-KR" altLang="en-US" sz="12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판매</a:t>
              </a:r>
              <a:r>
                <a:rPr lang="en-US" altLang="ko-KR" sz="12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)</a:t>
              </a:r>
              <a:endParaRPr lang="ko-KR" altLang="en-US" sz="1400" i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37" name="그룹 184">
              <a:extLst>
                <a:ext uri="{FF2B5EF4-FFF2-40B4-BE49-F238E27FC236}">
                  <a16:creationId xmlns:a16="http://schemas.microsoft.com/office/drawing/2014/main" id="{73EA58CF-D95A-4BA5-B4DD-9DEFECA372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13012" y="4557820"/>
              <a:ext cx="139184" cy="139205"/>
              <a:chOff x="3444642" y="3101429"/>
              <a:chExt cx="176894" cy="175930"/>
            </a:xfrm>
          </p:grpSpPr>
          <p:sp>
            <p:nvSpPr>
              <p:cNvPr id="38" name="모서리가 둥근 직사각형 116">
                <a:extLst>
                  <a:ext uri="{FF2B5EF4-FFF2-40B4-BE49-F238E27FC236}">
                    <a16:creationId xmlns:a16="http://schemas.microsoft.com/office/drawing/2014/main" id="{6F2857C3-22FB-4070-B40A-95D7301CC2E0}"/>
                  </a:ext>
                </a:extLst>
              </p:cNvPr>
              <p:cNvSpPr/>
              <p:nvPr/>
            </p:nvSpPr>
            <p:spPr>
              <a:xfrm>
                <a:off x="3444642" y="3101429"/>
                <a:ext cx="176894" cy="175930"/>
              </a:xfrm>
              <a:prstGeom prst="roundRect">
                <a:avLst/>
              </a:prstGeom>
              <a:solidFill>
                <a:srgbClr val="36A9E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9AB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39" name="그룹 186">
                <a:extLst>
                  <a:ext uri="{FF2B5EF4-FFF2-40B4-BE49-F238E27FC236}">
                    <a16:creationId xmlns:a16="http://schemas.microsoft.com/office/drawing/2014/main" id="{6F5A10F4-AF18-499A-8189-8C3C30081714}"/>
                  </a:ext>
                </a:extLst>
              </p:cNvPr>
              <p:cNvGrpSpPr/>
              <p:nvPr/>
            </p:nvGrpSpPr>
            <p:grpSpPr>
              <a:xfrm>
                <a:off x="3484334" y="3153048"/>
                <a:ext cx="101564" cy="72421"/>
                <a:chOff x="3366484" y="5412617"/>
                <a:chExt cx="126078" cy="89903"/>
              </a:xfrm>
              <a:solidFill>
                <a:schemeClr val="bg1"/>
              </a:solidFill>
            </p:grpSpPr>
            <p:sp>
              <p:nvSpPr>
                <p:cNvPr id="40" name="모서리가 둥근 직사각형 118">
                  <a:extLst>
                    <a:ext uri="{FF2B5EF4-FFF2-40B4-BE49-F238E27FC236}">
                      <a16:creationId xmlns:a16="http://schemas.microsoft.com/office/drawing/2014/main" id="{55F533E5-1AA1-4201-A088-273BD0F683B5}"/>
                    </a:ext>
                  </a:extLst>
                </p:cNvPr>
                <p:cNvSpPr/>
                <p:nvPr/>
              </p:nvSpPr>
              <p:spPr>
                <a:xfrm rot="18427643">
                  <a:off x="3414345" y="5364756"/>
                  <a:ext cx="30353" cy="12607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모서리가 둥근 직사각형 119">
                  <a:extLst>
                    <a:ext uri="{FF2B5EF4-FFF2-40B4-BE49-F238E27FC236}">
                      <a16:creationId xmlns:a16="http://schemas.microsoft.com/office/drawing/2014/main" id="{C92F7173-EC49-48E2-90A1-4C214123E249}"/>
                    </a:ext>
                  </a:extLst>
                </p:cNvPr>
                <p:cNvSpPr/>
                <p:nvPr/>
              </p:nvSpPr>
              <p:spPr>
                <a:xfrm rot="3172357" flipV="1">
                  <a:off x="3414347" y="5424305"/>
                  <a:ext cx="30353" cy="126077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C297B4-F059-4B67-AA53-D420D3CF990C}"/>
                </a:ext>
              </a:extLst>
            </p:cNvPr>
            <p:cNvSpPr txBox="1"/>
            <p:nvPr/>
          </p:nvSpPr>
          <p:spPr>
            <a:xfrm>
              <a:off x="10625187" y="4945731"/>
              <a:ext cx="284176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원격 작업자를 위한 </a:t>
              </a:r>
              <a:r>
                <a:rPr lang="en-US" altLang="ko-KR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AR</a:t>
              </a:r>
              <a:r>
                <a:rPr lang="ko-KR" altLang="en-US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기반 모바일 환경</a:t>
              </a:r>
            </a:p>
          </p:txBody>
        </p:sp>
        <p:grpSp>
          <p:nvGrpSpPr>
            <p:cNvPr id="43" name="그룹 184">
              <a:extLst>
                <a:ext uri="{FF2B5EF4-FFF2-40B4-BE49-F238E27FC236}">
                  <a16:creationId xmlns:a16="http://schemas.microsoft.com/office/drawing/2014/main" id="{4AAF5238-D5E0-4E1D-B7B5-C3C6B27481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13012" y="4954906"/>
              <a:ext cx="139184" cy="139205"/>
              <a:chOff x="3444642" y="3101431"/>
              <a:chExt cx="176894" cy="175930"/>
            </a:xfrm>
          </p:grpSpPr>
          <p:sp>
            <p:nvSpPr>
              <p:cNvPr id="44" name="모서리가 둥근 직사각형 116">
                <a:extLst>
                  <a:ext uri="{FF2B5EF4-FFF2-40B4-BE49-F238E27FC236}">
                    <a16:creationId xmlns:a16="http://schemas.microsoft.com/office/drawing/2014/main" id="{790A297A-948A-4E60-88C7-D813EECF4B5D}"/>
                  </a:ext>
                </a:extLst>
              </p:cNvPr>
              <p:cNvSpPr/>
              <p:nvPr/>
            </p:nvSpPr>
            <p:spPr>
              <a:xfrm>
                <a:off x="3444642" y="3101431"/>
                <a:ext cx="176894" cy="175930"/>
              </a:xfrm>
              <a:prstGeom prst="roundRect">
                <a:avLst/>
              </a:prstGeom>
              <a:solidFill>
                <a:srgbClr val="36A9E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9AB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45" name="그룹 186">
                <a:extLst>
                  <a:ext uri="{FF2B5EF4-FFF2-40B4-BE49-F238E27FC236}">
                    <a16:creationId xmlns:a16="http://schemas.microsoft.com/office/drawing/2014/main" id="{6ABC2B82-E4FD-4C3B-8AAA-72B6817F3D43}"/>
                  </a:ext>
                </a:extLst>
              </p:cNvPr>
              <p:cNvGrpSpPr/>
              <p:nvPr/>
            </p:nvGrpSpPr>
            <p:grpSpPr>
              <a:xfrm>
                <a:off x="3484334" y="3153048"/>
                <a:ext cx="101564" cy="72421"/>
                <a:chOff x="3366484" y="5412617"/>
                <a:chExt cx="126078" cy="89903"/>
              </a:xfrm>
              <a:solidFill>
                <a:schemeClr val="bg1"/>
              </a:solidFill>
            </p:grpSpPr>
            <p:sp>
              <p:nvSpPr>
                <p:cNvPr id="46" name="모서리가 둥근 직사각형 118">
                  <a:extLst>
                    <a:ext uri="{FF2B5EF4-FFF2-40B4-BE49-F238E27FC236}">
                      <a16:creationId xmlns:a16="http://schemas.microsoft.com/office/drawing/2014/main" id="{DB881C27-244D-4F6C-A613-614B8EF7A7BA}"/>
                    </a:ext>
                  </a:extLst>
                </p:cNvPr>
                <p:cNvSpPr/>
                <p:nvPr/>
              </p:nvSpPr>
              <p:spPr>
                <a:xfrm rot="18427643">
                  <a:off x="3414345" y="5364756"/>
                  <a:ext cx="30353" cy="12607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모서리가 둥근 직사각형 119">
                  <a:extLst>
                    <a:ext uri="{FF2B5EF4-FFF2-40B4-BE49-F238E27FC236}">
                      <a16:creationId xmlns:a16="http://schemas.microsoft.com/office/drawing/2014/main" id="{36F3CAE6-0E08-4CD8-8F1A-C598761E25B6}"/>
                    </a:ext>
                  </a:extLst>
                </p:cNvPr>
                <p:cNvSpPr/>
                <p:nvPr/>
              </p:nvSpPr>
              <p:spPr>
                <a:xfrm rot="3172357" flipV="1">
                  <a:off x="3414347" y="5424305"/>
                  <a:ext cx="30353" cy="126077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C13E46F-FBCC-439A-AF83-67A80E29BCE6}"/>
                </a:ext>
              </a:extLst>
            </p:cNvPr>
            <p:cNvSpPr txBox="1"/>
            <p:nvPr/>
          </p:nvSpPr>
          <p:spPr>
            <a:xfrm>
              <a:off x="10625187" y="5191632"/>
              <a:ext cx="284176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VR</a:t>
              </a:r>
              <a:r>
                <a:rPr lang="ko-KR" altLang="en-US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기반 학습 및 교육 강화</a:t>
              </a:r>
            </a:p>
          </p:txBody>
        </p:sp>
        <p:grpSp>
          <p:nvGrpSpPr>
            <p:cNvPr id="49" name="그룹 184">
              <a:extLst>
                <a:ext uri="{FF2B5EF4-FFF2-40B4-BE49-F238E27FC236}">
                  <a16:creationId xmlns:a16="http://schemas.microsoft.com/office/drawing/2014/main" id="{F5B67C30-0B30-4FBE-8E6A-97CB41FA0D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13012" y="5216846"/>
              <a:ext cx="139184" cy="139205"/>
              <a:chOff x="3444642" y="3101431"/>
              <a:chExt cx="176894" cy="175930"/>
            </a:xfrm>
          </p:grpSpPr>
          <p:sp>
            <p:nvSpPr>
              <p:cNvPr id="50" name="모서리가 둥근 직사각형 116">
                <a:extLst>
                  <a:ext uri="{FF2B5EF4-FFF2-40B4-BE49-F238E27FC236}">
                    <a16:creationId xmlns:a16="http://schemas.microsoft.com/office/drawing/2014/main" id="{6F907AAC-4D4E-4CB5-9384-07AA3C0113A2}"/>
                  </a:ext>
                </a:extLst>
              </p:cNvPr>
              <p:cNvSpPr/>
              <p:nvPr/>
            </p:nvSpPr>
            <p:spPr>
              <a:xfrm>
                <a:off x="3444642" y="3101431"/>
                <a:ext cx="176894" cy="175930"/>
              </a:xfrm>
              <a:prstGeom prst="roundRect">
                <a:avLst/>
              </a:prstGeom>
              <a:solidFill>
                <a:srgbClr val="36A9E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9AB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51" name="그룹 186">
                <a:extLst>
                  <a:ext uri="{FF2B5EF4-FFF2-40B4-BE49-F238E27FC236}">
                    <a16:creationId xmlns:a16="http://schemas.microsoft.com/office/drawing/2014/main" id="{697C55E5-8EEB-412F-A74C-CC826252210F}"/>
                  </a:ext>
                </a:extLst>
              </p:cNvPr>
              <p:cNvGrpSpPr/>
              <p:nvPr/>
            </p:nvGrpSpPr>
            <p:grpSpPr>
              <a:xfrm>
                <a:off x="3484334" y="3153048"/>
                <a:ext cx="101564" cy="72421"/>
                <a:chOff x="3366484" y="5412617"/>
                <a:chExt cx="126078" cy="89903"/>
              </a:xfrm>
              <a:solidFill>
                <a:schemeClr val="bg1"/>
              </a:solidFill>
            </p:grpSpPr>
            <p:sp>
              <p:nvSpPr>
                <p:cNvPr id="52" name="모서리가 둥근 직사각형 118">
                  <a:extLst>
                    <a:ext uri="{FF2B5EF4-FFF2-40B4-BE49-F238E27FC236}">
                      <a16:creationId xmlns:a16="http://schemas.microsoft.com/office/drawing/2014/main" id="{A0E3E9FE-B21B-4AB9-8F4E-63BE7AC3601D}"/>
                    </a:ext>
                  </a:extLst>
                </p:cNvPr>
                <p:cNvSpPr/>
                <p:nvPr/>
              </p:nvSpPr>
              <p:spPr>
                <a:xfrm rot="18427643">
                  <a:off x="3414345" y="5364756"/>
                  <a:ext cx="30353" cy="12607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모서리가 둥근 직사각형 119">
                  <a:extLst>
                    <a:ext uri="{FF2B5EF4-FFF2-40B4-BE49-F238E27FC236}">
                      <a16:creationId xmlns:a16="http://schemas.microsoft.com/office/drawing/2014/main" id="{1AFB802B-370C-4E2C-AD02-B2710E6A4C38}"/>
                    </a:ext>
                  </a:extLst>
                </p:cNvPr>
                <p:cNvSpPr/>
                <p:nvPr/>
              </p:nvSpPr>
              <p:spPr>
                <a:xfrm rot="3172357" flipV="1">
                  <a:off x="3414347" y="5424305"/>
                  <a:ext cx="30353" cy="126077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D62A8EAF-72D8-4AC3-BABB-967F159499C3}"/>
              </a:ext>
            </a:extLst>
          </p:cNvPr>
          <p:cNvGrpSpPr/>
          <p:nvPr/>
        </p:nvGrpSpPr>
        <p:grpSpPr>
          <a:xfrm>
            <a:off x="335889" y="4494370"/>
            <a:ext cx="4070356" cy="1855541"/>
            <a:chOff x="10269618" y="3941294"/>
            <a:chExt cx="3391963" cy="1546284"/>
          </a:xfrm>
        </p:grpSpPr>
        <p:sp>
          <p:nvSpPr>
            <p:cNvPr id="71" name="모서리가 둥근 직사각형 45">
              <a:extLst>
                <a:ext uri="{FF2B5EF4-FFF2-40B4-BE49-F238E27FC236}">
                  <a16:creationId xmlns:a16="http://schemas.microsoft.com/office/drawing/2014/main" id="{1DD8F45C-95A1-43B3-B913-13AB8015189A}"/>
                </a:ext>
              </a:extLst>
            </p:cNvPr>
            <p:cNvSpPr/>
            <p:nvPr/>
          </p:nvSpPr>
          <p:spPr>
            <a:xfrm flipH="1">
              <a:off x="10269618" y="3941294"/>
              <a:ext cx="3391963" cy="154628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algn="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260" spc="-45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DB01F0EA-ED26-49F1-90F8-98C93780F0F0}"/>
                </a:ext>
              </a:extLst>
            </p:cNvPr>
            <p:cNvSpPr/>
            <p:nvPr/>
          </p:nvSpPr>
          <p:spPr>
            <a:xfrm flipH="1">
              <a:off x="10327977" y="4053440"/>
              <a:ext cx="3278162" cy="334641"/>
            </a:xfrm>
            <a:prstGeom prst="rect">
              <a:avLst/>
            </a:prstGeom>
            <a:solidFill>
              <a:srgbClr val="12298C"/>
            </a:solidFill>
            <a:ln>
              <a:noFill/>
            </a:ln>
            <a:effectLst>
              <a:outerShdw dist="25400" dir="5400000" algn="t" rotWithShape="0">
                <a:schemeClr val="tx1">
                  <a:alpha val="11000"/>
                </a:schemeClr>
              </a:outerShdw>
            </a:effectLst>
          </p:spPr>
          <p:txBody>
            <a:bodyPr vert="horz" wrap="square" lIns="109728" tIns="54864" rIns="109728" bIns="54864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ko-KR" sz="168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OPEX</a:t>
              </a:r>
              <a:r>
                <a:rPr lang="ko-KR" altLang="en-US" sz="168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절감</a:t>
              </a:r>
              <a:endParaRPr lang="en-US" altLang="ko-KR" sz="168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AD095CB-5E3E-48AA-9E34-FC8844EE4178}"/>
                </a:ext>
              </a:extLst>
            </p:cNvPr>
            <p:cNvSpPr txBox="1"/>
            <p:nvPr/>
          </p:nvSpPr>
          <p:spPr>
            <a:xfrm>
              <a:off x="10625187" y="4512005"/>
              <a:ext cx="2980952" cy="3590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전 시설물</a:t>
              </a:r>
              <a:r>
                <a:rPr lang="en-US" altLang="ko-KR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시스템 시각화</a:t>
              </a:r>
              <a:endParaRPr lang="en-US" altLang="ko-KR" sz="14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r>
                <a:rPr lang="en-US" altLang="ko-KR" sz="14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en-US" altLang="ko-KR" sz="12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HVAC,</a:t>
              </a:r>
              <a:r>
                <a:rPr lang="ko-KR" altLang="en-US" sz="12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전기</a:t>
              </a:r>
              <a:r>
                <a:rPr lang="en-US" altLang="ko-KR" sz="12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,</a:t>
              </a:r>
              <a:r>
                <a:rPr lang="ko-KR" altLang="en-US" sz="12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조명</a:t>
              </a:r>
              <a:r>
                <a:rPr lang="en-US" altLang="ko-KR" sz="12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12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엘리베이터 등</a:t>
              </a:r>
              <a:r>
                <a:rPr lang="en-US" altLang="ko-KR" sz="1200" i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)</a:t>
              </a:r>
              <a:endParaRPr lang="ko-KR" altLang="en-US" sz="1400" i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74" name="그룹 184">
              <a:extLst>
                <a:ext uri="{FF2B5EF4-FFF2-40B4-BE49-F238E27FC236}">
                  <a16:creationId xmlns:a16="http://schemas.microsoft.com/office/drawing/2014/main" id="{06C5670E-8785-4D2F-916E-27AA8725D8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13012" y="4557820"/>
              <a:ext cx="139184" cy="139205"/>
              <a:chOff x="3444642" y="3101429"/>
              <a:chExt cx="176894" cy="175930"/>
            </a:xfrm>
          </p:grpSpPr>
          <p:sp>
            <p:nvSpPr>
              <p:cNvPr id="87" name="모서리가 둥근 직사각형 116">
                <a:extLst>
                  <a:ext uri="{FF2B5EF4-FFF2-40B4-BE49-F238E27FC236}">
                    <a16:creationId xmlns:a16="http://schemas.microsoft.com/office/drawing/2014/main" id="{BC38C3CA-1B74-47B8-8F19-304F5D140C20}"/>
                  </a:ext>
                </a:extLst>
              </p:cNvPr>
              <p:cNvSpPr/>
              <p:nvPr/>
            </p:nvSpPr>
            <p:spPr>
              <a:xfrm>
                <a:off x="3444642" y="3101429"/>
                <a:ext cx="176894" cy="175930"/>
              </a:xfrm>
              <a:prstGeom prst="roundRect">
                <a:avLst/>
              </a:prstGeom>
              <a:solidFill>
                <a:srgbClr val="36A9E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9AB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88" name="그룹 186">
                <a:extLst>
                  <a:ext uri="{FF2B5EF4-FFF2-40B4-BE49-F238E27FC236}">
                    <a16:creationId xmlns:a16="http://schemas.microsoft.com/office/drawing/2014/main" id="{AF926C85-05B0-4175-8A7F-E6A849C0BB7D}"/>
                  </a:ext>
                </a:extLst>
              </p:cNvPr>
              <p:cNvGrpSpPr/>
              <p:nvPr/>
            </p:nvGrpSpPr>
            <p:grpSpPr>
              <a:xfrm>
                <a:off x="3484334" y="3153048"/>
                <a:ext cx="101564" cy="72421"/>
                <a:chOff x="3366484" y="5412617"/>
                <a:chExt cx="126078" cy="89903"/>
              </a:xfrm>
              <a:solidFill>
                <a:schemeClr val="bg1"/>
              </a:solidFill>
            </p:grpSpPr>
            <p:sp>
              <p:nvSpPr>
                <p:cNvPr id="89" name="모서리가 둥근 직사각형 118">
                  <a:extLst>
                    <a:ext uri="{FF2B5EF4-FFF2-40B4-BE49-F238E27FC236}">
                      <a16:creationId xmlns:a16="http://schemas.microsoft.com/office/drawing/2014/main" id="{DCB4DA85-21A5-483A-BAF3-72AC24942E47}"/>
                    </a:ext>
                  </a:extLst>
                </p:cNvPr>
                <p:cNvSpPr/>
                <p:nvPr/>
              </p:nvSpPr>
              <p:spPr>
                <a:xfrm rot="18427643">
                  <a:off x="3414345" y="5364756"/>
                  <a:ext cx="30353" cy="12607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모서리가 둥근 직사각형 119">
                  <a:extLst>
                    <a:ext uri="{FF2B5EF4-FFF2-40B4-BE49-F238E27FC236}">
                      <a16:creationId xmlns:a16="http://schemas.microsoft.com/office/drawing/2014/main" id="{446C9604-CE63-442E-B05C-22885E0DE722}"/>
                    </a:ext>
                  </a:extLst>
                </p:cNvPr>
                <p:cNvSpPr/>
                <p:nvPr/>
              </p:nvSpPr>
              <p:spPr>
                <a:xfrm rot="3172357" flipV="1">
                  <a:off x="3414347" y="5424305"/>
                  <a:ext cx="30353" cy="126077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153D4FE-354E-4531-8A96-4CD9061E0D53}"/>
                </a:ext>
              </a:extLst>
            </p:cNvPr>
            <p:cNvSpPr txBox="1"/>
            <p:nvPr/>
          </p:nvSpPr>
          <p:spPr>
            <a:xfrm>
              <a:off x="10625187" y="4945731"/>
              <a:ext cx="2841767" cy="179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통합관제 시스템을 통한 </a:t>
              </a:r>
              <a:r>
                <a:rPr lang="en-US" altLang="ko-KR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30% </a:t>
              </a:r>
              <a:r>
                <a:rPr lang="ko-KR" altLang="en-US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에너지</a:t>
              </a:r>
              <a:r>
                <a:rPr lang="en-US" altLang="ko-KR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절감</a:t>
              </a:r>
            </a:p>
          </p:txBody>
        </p:sp>
        <p:grpSp>
          <p:nvGrpSpPr>
            <p:cNvPr id="76" name="그룹 184">
              <a:extLst>
                <a:ext uri="{FF2B5EF4-FFF2-40B4-BE49-F238E27FC236}">
                  <a16:creationId xmlns:a16="http://schemas.microsoft.com/office/drawing/2014/main" id="{B54BDAD1-D1C4-48CE-A1F4-C195342520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13012" y="4954906"/>
              <a:ext cx="139184" cy="139205"/>
              <a:chOff x="3444642" y="3101431"/>
              <a:chExt cx="176894" cy="175930"/>
            </a:xfrm>
          </p:grpSpPr>
          <p:sp>
            <p:nvSpPr>
              <p:cNvPr id="83" name="모서리가 둥근 직사각형 116">
                <a:extLst>
                  <a:ext uri="{FF2B5EF4-FFF2-40B4-BE49-F238E27FC236}">
                    <a16:creationId xmlns:a16="http://schemas.microsoft.com/office/drawing/2014/main" id="{2A3BA399-F16B-4F51-A22A-14334A23C838}"/>
                  </a:ext>
                </a:extLst>
              </p:cNvPr>
              <p:cNvSpPr/>
              <p:nvPr/>
            </p:nvSpPr>
            <p:spPr>
              <a:xfrm>
                <a:off x="3444642" y="3101431"/>
                <a:ext cx="176894" cy="175930"/>
              </a:xfrm>
              <a:prstGeom prst="roundRect">
                <a:avLst/>
              </a:prstGeom>
              <a:solidFill>
                <a:srgbClr val="36A9E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9AB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84" name="그룹 186">
                <a:extLst>
                  <a:ext uri="{FF2B5EF4-FFF2-40B4-BE49-F238E27FC236}">
                    <a16:creationId xmlns:a16="http://schemas.microsoft.com/office/drawing/2014/main" id="{C7C39743-65EF-415D-B895-56726FF22815}"/>
                  </a:ext>
                </a:extLst>
              </p:cNvPr>
              <p:cNvGrpSpPr/>
              <p:nvPr/>
            </p:nvGrpSpPr>
            <p:grpSpPr>
              <a:xfrm>
                <a:off x="3484334" y="3153048"/>
                <a:ext cx="101564" cy="72421"/>
                <a:chOff x="3366484" y="5412617"/>
                <a:chExt cx="126078" cy="89903"/>
              </a:xfrm>
              <a:solidFill>
                <a:schemeClr val="bg1"/>
              </a:solidFill>
            </p:grpSpPr>
            <p:sp>
              <p:nvSpPr>
                <p:cNvPr id="85" name="모서리가 둥근 직사각형 118">
                  <a:extLst>
                    <a:ext uri="{FF2B5EF4-FFF2-40B4-BE49-F238E27FC236}">
                      <a16:creationId xmlns:a16="http://schemas.microsoft.com/office/drawing/2014/main" id="{1258EF66-3543-471A-AB44-F003BE0398B8}"/>
                    </a:ext>
                  </a:extLst>
                </p:cNvPr>
                <p:cNvSpPr/>
                <p:nvPr/>
              </p:nvSpPr>
              <p:spPr>
                <a:xfrm rot="18427643">
                  <a:off x="3414345" y="5364756"/>
                  <a:ext cx="30353" cy="12607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모서리가 둥근 직사각형 119">
                  <a:extLst>
                    <a:ext uri="{FF2B5EF4-FFF2-40B4-BE49-F238E27FC236}">
                      <a16:creationId xmlns:a16="http://schemas.microsoft.com/office/drawing/2014/main" id="{EB42A786-5495-4BB3-9101-2880DB1E9D0B}"/>
                    </a:ext>
                  </a:extLst>
                </p:cNvPr>
                <p:cNvSpPr/>
                <p:nvPr/>
              </p:nvSpPr>
              <p:spPr>
                <a:xfrm rot="3172357" flipV="1">
                  <a:off x="3414347" y="5424305"/>
                  <a:ext cx="30353" cy="126077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334E5AD-8423-46B7-BD1E-58FF63C8F4D9}"/>
                </a:ext>
              </a:extLst>
            </p:cNvPr>
            <p:cNvSpPr txBox="1"/>
            <p:nvPr/>
          </p:nvSpPr>
          <p:spPr>
            <a:xfrm>
              <a:off x="10625187" y="5207673"/>
              <a:ext cx="2841767" cy="179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가상순찰</a:t>
              </a:r>
              <a:r>
                <a:rPr lang="en-US" altLang="ko-KR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, AR</a:t>
              </a:r>
              <a:r>
                <a:rPr lang="ko-KR" altLang="en-US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기반 모바일 환경</a:t>
              </a:r>
            </a:p>
          </p:txBody>
        </p:sp>
        <p:grpSp>
          <p:nvGrpSpPr>
            <p:cNvPr id="78" name="그룹 184">
              <a:extLst>
                <a:ext uri="{FF2B5EF4-FFF2-40B4-BE49-F238E27FC236}">
                  <a16:creationId xmlns:a16="http://schemas.microsoft.com/office/drawing/2014/main" id="{3FF3CA6A-F1B1-4F55-BD46-4122D97B16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13012" y="5216846"/>
              <a:ext cx="139184" cy="139205"/>
              <a:chOff x="3444642" y="3101431"/>
              <a:chExt cx="176894" cy="175930"/>
            </a:xfrm>
          </p:grpSpPr>
          <p:sp>
            <p:nvSpPr>
              <p:cNvPr id="79" name="모서리가 둥근 직사각형 116">
                <a:extLst>
                  <a:ext uri="{FF2B5EF4-FFF2-40B4-BE49-F238E27FC236}">
                    <a16:creationId xmlns:a16="http://schemas.microsoft.com/office/drawing/2014/main" id="{12562F34-CD2C-4EE4-8381-38F245C7E29A}"/>
                  </a:ext>
                </a:extLst>
              </p:cNvPr>
              <p:cNvSpPr/>
              <p:nvPr/>
            </p:nvSpPr>
            <p:spPr>
              <a:xfrm>
                <a:off x="3444642" y="3101431"/>
                <a:ext cx="176894" cy="175930"/>
              </a:xfrm>
              <a:prstGeom prst="roundRect">
                <a:avLst/>
              </a:prstGeom>
              <a:solidFill>
                <a:srgbClr val="36A9E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9AB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80" name="그룹 186">
                <a:extLst>
                  <a:ext uri="{FF2B5EF4-FFF2-40B4-BE49-F238E27FC236}">
                    <a16:creationId xmlns:a16="http://schemas.microsoft.com/office/drawing/2014/main" id="{FB940096-EC6A-432B-93B8-AC518D679C9F}"/>
                  </a:ext>
                </a:extLst>
              </p:cNvPr>
              <p:cNvGrpSpPr/>
              <p:nvPr/>
            </p:nvGrpSpPr>
            <p:grpSpPr>
              <a:xfrm>
                <a:off x="3484334" y="3153048"/>
                <a:ext cx="101564" cy="72421"/>
                <a:chOff x="3366484" y="5412617"/>
                <a:chExt cx="126078" cy="89903"/>
              </a:xfrm>
              <a:solidFill>
                <a:schemeClr val="bg1"/>
              </a:solidFill>
            </p:grpSpPr>
            <p:sp>
              <p:nvSpPr>
                <p:cNvPr id="81" name="모서리가 둥근 직사각형 118">
                  <a:extLst>
                    <a:ext uri="{FF2B5EF4-FFF2-40B4-BE49-F238E27FC236}">
                      <a16:creationId xmlns:a16="http://schemas.microsoft.com/office/drawing/2014/main" id="{B6D12DEA-57D6-419A-8BAE-5C7990D49B5D}"/>
                    </a:ext>
                  </a:extLst>
                </p:cNvPr>
                <p:cNvSpPr/>
                <p:nvPr/>
              </p:nvSpPr>
              <p:spPr>
                <a:xfrm rot="18427643">
                  <a:off x="3414345" y="5364756"/>
                  <a:ext cx="30353" cy="12607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모서리가 둥근 직사각형 119">
                  <a:extLst>
                    <a:ext uri="{FF2B5EF4-FFF2-40B4-BE49-F238E27FC236}">
                      <a16:creationId xmlns:a16="http://schemas.microsoft.com/office/drawing/2014/main" id="{06F58DE1-2218-4CA5-BF11-8D382CD26E67}"/>
                    </a:ext>
                  </a:extLst>
                </p:cNvPr>
                <p:cNvSpPr/>
                <p:nvPr/>
              </p:nvSpPr>
              <p:spPr>
                <a:xfrm rot="3172357" flipV="1">
                  <a:off x="3414347" y="5424305"/>
                  <a:ext cx="30353" cy="126077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" name="그룹 104">
            <a:extLst>
              <a:ext uri="{FF2B5EF4-FFF2-40B4-BE49-F238E27FC236}">
                <a16:creationId xmlns:a16="http://schemas.microsoft.com/office/drawing/2014/main" id="{6A376823-586C-453B-B311-3524D4D1A995}"/>
              </a:ext>
            </a:extLst>
          </p:cNvPr>
          <p:cNvGrpSpPr/>
          <p:nvPr/>
        </p:nvGrpSpPr>
        <p:grpSpPr>
          <a:xfrm>
            <a:off x="299332" y="919421"/>
            <a:ext cx="4106909" cy="2147623"/>
            <a:chOff x="249444" y="980376"/>
            <a:chExt cx="3422424" cy="1789686"/>
          </a:xfrm>
        </p:grpSpPr>
        <p:sp>
          <p:nvSpPr>
            <p:cNvPr id="56" name="모서리가 둥근 직사각형 45">
              <a:extLst>
                <a:ext uri="{FF2B5EF4-FFF2-40B4-BE49-F238E27FC236}">
                  <a16:creationId xmlns:a16="http://schemas.microsoft.com/office/drawing/2014/main" id="{27FBD4E6-9585-44A8-A898-42ABF8C9FD9F}"/>
                </a:ext>
              </a:extLst>
            </p:cNvPr>
            <p:cNvSpPr/>
            <p:nvPr/>
          </p:nvSpPr>
          <p:spPr>
            <a:xfrm flipH="1">
              <a:off x="249444" y="980376"/>
              <a:ext cx="3422424" cy="178968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algn="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260" spc="-45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912D623D-A6F6-494D-9979-49BABC5727CB}"/>
                </a:ext>
              </a:extLst>
            </p:cNvPr>
            <p:cNvSpPr/>
            <p:nvPr/>
          </p:nvSpPr>
          <p:spPr>
            <a:xfrm flipH="1">
              <a:off x="307806" y="1092522"/>
              <a:ext cx="3278162" cy="334641"/>
            </a:xfrm>
            <a:prstGeom prst="rect">
              <a:avLst/>
            </a:prstGeom>
            <a:solidFill>
              <a:srgbClr val="12298C"/>
            </a:solidFill>
            <a:ln>
              <a:noFill/>
            </a:ln>
            <a:effectLst>
              <a:outerShdw dist="25400" dir="5400000" algn="t" rotWithShape="0">
                <a:schemeClr val="tx1">
                  <a:alpha val="11000"/>
                </a:schemeClr>
              </a:outerShdw>
            </a:effectLst>
          </p:spPr>
          <p:txBody>
            <a:bodyPr vert="horz" wrap="square" lIns="109728" tIns="54864" rIns="109728" bIns="54864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ko-KR" altLang="en-US" sz="168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스마트시티가 가져올 효과</a:t>
              </a:r>
              <a:endParaRPr lang="en-US" altLang="ko-KR" sz="168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37FA366-7B01-4A55-8E42-91E864AF2BC4}"/>
                </a:ext>
              </a:extLst>
            </p:cNvPr>
            <p:cNvSpPr txBox="1"/>
            <p:nvPr/>
          </p:nvSpPr>
          <p:spPr>
            <a:xfrm>
              <a:off x="580975" y="1748835"/>
              <a:ext cx="298095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스마트 모바일 환경 </a:t>
              </a:r>
              <a:r>
                <a:rPr lang="en-US" altLang="ko-KR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: 60</a:t>
              </a:r>
              <a:r>
                <a:rPr lang="ko-KR" altLang="en-US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시간 </a:t>
              </a:r>
            </a:p>
          </p:txBody>
        </p:sp>
        <p:grpSp>
          <p:nvGrpSpPr>
            <p:cNvPr id="59" name="그룹 184">
              <a:extLst>
                <a:ext uri="{FF2B5EF4-FFF2-40B4-BE49-F238E27FC236}">
                  <a16:creationId xmlns:a16="http://schemas.microsoft.com/office/drawing/2014/main" id="{FFEFA3AF-E9B6-4B18-BE93-7FBB81C7C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800" y="1764779"/>
              <a:ext cx="139184" cy="139205"/>
              <a:chOff x="3444642" y="3101429"/>
              <a:chExt cx="176894" cy="175930"/>
            </a:xfrm>
          </p:grpSpPr>
          <p:sp>
            <p:nvSpPr>
              <p:cNvPr id="66" name="모서리가 둥근 직사각형 116">
                <a:extLst>
                  <a:ext uri="{FF2B5EF4-FFF2-40B4-BE49-F238E27FC236}">
                    <a16:creationId xmlns:a16="http://schemas.microsoft.com/office/drawing/2014/main" id="{E16D9F6C-A015-485E-BE06-24D10C70D2A9}"/>
                  </a:ext>
                </a:extLst>
              </p:cNvPr>
              <p:cNvSpPr/>
              <p:nvPr/>
            </p:nvSpPr>
            <p:spPr>
              <a:xfrm>
                <a:off x="3444642" y="3101429"/>
                <a:ext cx="176894" cy="175930"/>
              </a:xfrm>
              <a:prstGeom prst="roundRect">
                <a:avLst/>
              </a:prstGeom>
              <a:solidFill>
                <a:srgbClr val="36A9E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9AB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67" name="그룹 186">
                <a:extLst>
                  <a:ext uri="{FF2B5EF4-FFF2-40B4-BE49-F238E27FC236}">
                    <a16:creationId xmlns:a16="http://schemas.microsoft.com/office/drawing/2014/main" id="{6A3DA693-B2BB-4C04-8702-CE6F6E6288D6}"/>
                  </a:ext>
                </a:extLst>
              </p:cNvPr>
              <p:cNvGrpSpPr/>
              <p:nvPr/>
            </p:nvGrpSpPr>
            <p:grpSpPr>
              <a:xfrm>
                <a:off x="3484334" y="3153048"/>
                <a:ext cx="101564" cy="72421"/>
                <a:chOff x="3366484" y="5412617"/>
                <a:chExt cx="126078" cy="89903"/>
              </a:xfrm>
              <a:solidFill>
                <a:schemeClr val="bg1"/>
              </a:solidFill>
            </p:grpSpPr>
            <p:sp>
              <p:nvSpPr>
                <p:cNvPr id="68" name="모서리가 둥근 직사각형 118">
                  <a:extLst>
                    <a:ext uri="{FF2B5EF4-FFF2-40B4-BE49-F238E27FC236}">
                      <a16:creationId xmlns:a16="http://schemas.microsoft.com/office/drawing/2014/main" id="{C734181E-C0E0-47C0-B73B-8C28100BB6D4}"/>
                    </a:ext>
                  </a:extLst>
                </p:cNvPr>
                <p:cNvSpPr/>
                <p:nvPr/>
              </p:nvSpPr>
              <p:spPr>
                <a:xfrm rot="18427643">
                  <a:off x="3414345" y="5364756"/>
                  <a:ext cx="30353" cy="12607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모서리가 둥근 직사각형 119">
                  <a:extLst>
                    <a:ext uri="{FF2B5EF4-FFF2-40B4-BE49-F238E27FC236}">
                      <a16:creationId xmlns:a16="http://schemas.microsoft.com/office/drawing/2014/main" id="{D6C02C9A-68CF-473D-9804-CA3156F4ECBA}"/>
                    </a:ext>
                  </a:extLst>
                </p:cNvPr>
                <p:cNvSpPr/>
                <p:nvPr/>
              </p:nvSpPr>
              <p:spPr>
                <a:xfrm rot="3172357" flipV="1">
                  <a:off x="3414347" y="5424305"/>
                  <a:ext cx="30353" cy="126077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B7CC757-2D55-4A9B-8B88-5B5F06D9D336}"/>
                </a:ext>
              </a:extLst>
            </p:cNvPr>
            <p:cNvSpPr txBox="1"/>
            <p:nvPr/>
          </p:nvSpPr>
          <p:spPr>
            <a:xfrm>
              <a:off x="580975" y="1943832"/>
              <a:ext cx="28417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스마트 공공 안전 </a:t>
              </a:r>
              <a:r>
                <a:rPr lang="en-US" altLang="ko-KR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: 35</a:t>
              </a:r>
              <a:r>
                <a:rPr lang="ko-KR" altLang="en-US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시간</a:t>
              </a:r>
            </a:p>
          </p:txBody>
        </p:sp>
        <p:grpSp>
          <p:nvGrpSpPr>
            <p:cNvPr id="61" name="그룹 184">
              <a:extLst>
                <a:ext uri="{FF2B5EF4-FFF2-40B4-BE49-F238E27FC236}">
                  <a16:creationId xmlns:a16="http://schemas.microsoft.com/office/drawing/2014/main" id="{CA3FB8C9-E0E2-441E-A28A-7DEF4D1DB5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800" y="1969771"/>
              <a:ext cx="139184" cy="139205"/>
              <a:chOff x="3444642" y="3101431"/>
              <a:chExt cx="176894" cy="175930"/>
            </a:xfrm>
          </p:grpSpPr>
          <p:sp>
            <p:nvSpPr>
              <p:cNvPr id="62" name="모서리가 둥근 직사각형 116">
                <a:extLst>
                  <a:ext uri="{FF2B5EF4-FFF2-40B4-BE49-F238E27FC236}">
                    <a16:creationId xmlns:a16="http://schemas.microsoft.com/office/drawing/2014/main" id="{3B966ABF-8C9A-4B2C-9D95-B2FDE30E297F}"/>
                  </a:ext>
                </a:extLst>
              </p:cNvPr>
              <p:cNvSpPr/>
              <p:nvPr/>
            </p:nvSpPr>
            <p:spPr>
              <a:xfrm>
                <a:off x="3444642" y="3101431"/>
                <a:ext cx="176894" cy="175930"/>
              </a:xfrm>
              <a:prstGeom prst="roundRect">
                <a:avLst/>
              </a:prstGeom>
              <a:solidFill>
                <a:srgbClr val="36A9E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9AB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63" name="그룹 186">
                <a:extLst>
                  <a:ext uri="{FF2B5EF4-FFF2-40B4-BE49-F238E27FC236}">
                    <a16:creationId xmlns:a16="http://schemas.microsoft.com/office/drawing/2014/main" id="{B11FC737-B788-489C-87D7-55685671A4EF}"/>
                  </a:ext>
                </a:extLst>
              </p:cNvPr>
              <p:cNvGrpSpPr/>
              <p:nvPr/>
            </p:nvGrpSpPr>
            <p:grpSpPr>
              <a:xfrm>
                <a:off x="3484334" y="3153048"/>
                <a:ext cx="101564" cy="72421"/>
                <a:chOff x="3366484" y="5412617"/>
                <a:chExt cx="126078" cy="89903"/>
              </a:xfrm>
              <a:solidFill>
                <a:schemeClr val="bg1"/>
              </a:solidFill>
            </p:grpSpPr>
            <p:sp>
              <p:nvSpPr>
                <p:cNvPr id="64" name="모서리가 둥근 직사각형 118">
                  <a:extLst>
                    <a:ext uri="{FF2B5EF4-FFF2-40B4-BE49-F238E27FC236}">
                      <a16:creationId xmlns:a16="http://schemas.microsoft.com/office/drawing/2014/main" id="{5BA73629-73DB-43C8-B854-5852EC340446}"/>
                    </a:ext>
                  </a:extLst>
                </p:cNvPr>
                <p:cNvSpPr/>
                <p:nvPr/>
              </p:nvSpPr>
              <p:spPr>
                <a:xfrm rot="18427643">
                  <a:off x="3414345" y="5364756"/>
                  <a:ext cx="30353" cy="12607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모서리가 둥근 직사각형 119">
                  <a:extLst>
                    <a:ext uri="{FF2B5EF4-FFF2-40B4-BE49-F238E27FC236}">
                      <a16:creationId xmlns:a16="http://schemas.microsoft.com/office/drawing/2014/main" id="{277FF1F0-04CD-4575-BD6E-40E6EDA74A39}"/>
                    </a:ext>
                  </a:extLst>
                </p:cNvPr>
                <p:cNvSpPr/>
                <p:nvPr/>
              </p:nvSpPr>
              <p:spPr>
                <a:xfrm rot="3172357" flipV="1">
                  <a:off x="3414347" y="5424305"/>
                  <a:ext cx="30353" cy="126077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84E96C6-F7B9-4738-BFBA-25CAD56471AF}"/>
                </a:ext>
              </a:extLst>
            </p:cNvPr>
            <p:cNvSpPr txBox="1"/>
            <p:nvPr/>
          </p:nvSpPr>
          <p:spPr>
            <a:xfrm>
              <a:off x="323366" y="1483805"/>
              <a:ext cx="326260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도시 거주민에게 년간 </a:t>
              </a:r>
              <a:r>
                <a:rPr lang="en-US" altLang="ko-KR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125</a:t>
              </a:r>
              <a:r>
                <a:rPr lang="ko-KR" altLang="en-US" sz="144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시간 절약효과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E7D29F4-D965-4615-AB7A-BC9D971E9A2A}"/>
                </a:ext>
              </a:extLst>
            </p:cNvPr>
            <p:cNvSpPr txBox="1"/>
            <p:nvPr/>
          </p:nvSpPr>
          <p:spPr>
            <a:xfrm>
              <a:off x="580975" y="2137420"/>
              <a:ext cx="298095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스마트 의료 </a:t>
              </a:r>
              <a:r>
                <a:rPr lang="en-US" altLang="ko-KR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: 9</a:t>
              </a:r>
              <a:r>
                <a:rPr lang="ko-KR" altLang="en-US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시간 </a:t>
              </a:r>
            </a:p>
          </p:txBody>
        </p:sp>
        <p:grpSp>
          <p:nvGrpSpPr>
            <p:cNvPr id="93" name="그룹 184">
              <a:extLst>
                <a:ext uri="{FF2B5EF4-FFF2-40B4-BE49-F238E27FC236}">
                  <a16:creationId xmlns:a16="http://schemas.microsoft.com/office/drawing/2014/main" id="{A138D347-962B-457B-9D2B-9A18A59981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800" y="2153364"/>
              <a:ext cx="139184" cy="139205"/>
              <a:chOff x="3444642" y="3101429"/>
              <a:chExt cx="176894" cy="175930"/>
            </a:xfrm>
          </p:grpSpPr>
          <p:sp>
            <p:nvSpPr>
              <p:cNvPr id="94" name="모서리가 둥근 직사각형 116">
                <a:extLst>
                  <a:ext uri="{FF2B5EF4-FFF2-40B4-BE49-F238E27FC236}">
                    <a16:creationId xmlns:a16="http://schemas.microsoft.com/office/drawing/2014/main" id="{22603F9E-DA0D-4DB6-90A9-4A9F7FB671D8}"/>
                  </a:ext>
                </a:extLst>
              </p:cNvPr>
              <p:cNvSpPr/>
              <p:nvPr/>
            </p:nvSpPr>
            <p:spPr>
              <a:xfrm>
                <a:off x="3444642" y="3101429"/>
                <a:ext cx="176894" cy="175930"/>
              </a:xfrm>
              <a:prstGeom prst="roundRect">
                <a:avLst/>
              </a:prstGeom>
              <a:solidFill>
                <a:srgbClr val="36A9E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9AB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95" name="그룹 186">
                <a:extLst>
                  <a:ext uri="{FF2B5EF4-FFF2-40B4-BE49-F238E27FC236}">
                    <a16:creationId xmlns:a16="http://schemas.microsoft.com/office/drawing/2014/main" id="{F671E17C-60C8-45E4-97A0-208D72235754}"/>
                  </a:ext>
                </a:extLst>
              </p:cNvPr>
              <p:cNvGrpSpPr/>
              <p:nvPr/>
            </p:nvGrpSpPr>
            <p:grpSpPr>
              <a:xfrm>
                <a:off x="3484334" y="3153048"/>
                <a:ext cx="101564" cy="72421"/>
                <a:chOff x="3366484" y="5412617"/>
                <a:chExt cx="126078" cy="89903"/>
              </a:xfrm>
              <a:solidFill>
                <a:schemeClr val="bg1"/>
              </a:solidFill>
            </p:grpSpPr>
            <p:sp>
              <p:nvSpPr>
                <p:cNvPr id="96" name="모서리가 둥근 직사각형 118">
                  <a:extLst>
                    <a:ext uri="{FF2B5EF4-FFF2-40B4-BE49-F238E27FC236}">
                      <a16:creationId xmlns:a16="http://schemas.microsoft.com/office/drawing/2014/main" id="{CA92C699-E791-4B5E-AD0E-2AB1772DB3EC}"/>
                    </a:ext>
                  </a:extLst>
                </p:cNvPr>
                <p:cNvSpPr/>
                <p:nvPr/>
              </p:nvSpPr>
              <p:spPr>
                <a:xfrm rot="18427643">
                  <a:off x="3414345" y="5364756"/>
                  <a:ext cx="30353" cy="12607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모서리가 둥근 직사각형 119">
                  <a:extLst>
                    <a:ext uri="{FF2B5EF4-FFF2-40B4-BE49-F238E27FC236}">
                      <a16:creationId xmlns:a16="http://schemas.microsoft.com/office/drawing/2014/main" id="{B0E45D97-EB0A-4B5A-A0E6-75555FA7A8E7}"/>
                    </a:ext>
                  </a:extLst>
                </p:cNvPr>
                <p:cNvSpPr/>
                <p:nvPr/>
              </p:nvSpPr>
              <p:spPr>
                <a:xfrm rot="3172357" flipV="1">
                  <a:off x="3414347" y="5424305"/>
                  <a:ext cx="30353" cy="126077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0BF990F-C46C-4D87-AC3B-E005E8C96902}"/>
                </a:ext>
              </a:extLst>
            </p:cNvPr>
            <p:cNvSpPr txBox="1"/>
            <p:nvPr/>
          </p:nvSpPr>
          <p:spPr>
            <a:xfrm>
              <a:off x="580975" y="2333917"/>
              <a:ext cx="28417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생산성 </a:t>
              </a:r>
              <a:r>
                <a:rPr lang="en-US" altLang="ko-KR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: 21</a:t>
              </a:r>
              <a:r>
                <a:rPr lang="ko-KR" altLang="en-US" sz="14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시간</a:t>
              </a:r>
            </a:p>
          </p:txBody>
        </p:sp>
        <p:grpSp>
          <p:nvGrpSpPr>
            <p:cNvPr id="99" name="그룹 184">
              <a:extLst>
                <a:ext uri="{FF2B5EF4-FFF2-40B4-BE49-F238E27FC236}">
                  <a16:creationId xmlns:a16="http://schemas.microsoft.com/office/drawing/2014/main" id="{F927E1C2-DB33-4865-932E-A949E92528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800" y="2359856"/>
              <a:ext cx="139184" cy="139205"/>
              <a:chOff x="3444642" y="3101431"/>
              <a:chExt cx="176894" cy="175930"/>
            </a:xfrm>
          </p:grpSpPr>
          <p:sp>
            <p:nvSpPr>
              <p:cNvPr id="100" name="모서리가 둥근 직사각형 116">
                <a:extLst>
                  <a:ext uri="{FF2B5EF4-FFF2-40B4-BE49-F238E27FC236}">
                    <a16:creationId xmlns:a16="http://schemas.microsoft.com/office/drawing/2014/main" id="{A150C01B-274D-4B51-ACF5-8410B0DA08D3}"/>
                  </a:ext>
                </a:extLst>
              </p:cNvPr>
              <p:cNvSpPr/>
              <p:nvPr/>
            </p:nvSpPr>
            <p:spPr>
              <a:xfrm>
                <a:off x="3444642" y="3101431"/>
                <a:ext cx="176894" cy="175930"/>
              </a:xfrm>
              <a:prstGeom prst="roundRect">
                <a:avLst/>
              </a:prstGeom>
              <a:solidFill>
                <a:srgbClr val="36A9E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9AB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101" name="그룹 186">
                <a:extLst>
                  <a:ext uri="{FF2B5EF4-FFF2-40B4-BE49-F238E27FC236}">
                    <a16:creationId xmlns:a16="http://schemas.microsoft.com/office/drawing/2014/main" id="{DBC3953D-59BD-468B-AFBF-1DD186575BD8}"/>
                  </a:ext>
                </a:extLst>
              </p:cNvPr>
              <p:cNvGrpSpPr/>
              <p:nvPr/>
            </p:nvGrpSpPr>
            <p:grpSpPr>
              <a:xfrm>
                <a:off x="3484334" y="3153048"/>
                <a:ext cx="101564" cy="72421"/>
                <a:chOff x="3366484" y="5412617"/>
                <a:chExt cx="126078" cy="89903"/>
              </a:xfrm>
              <a:solidFill>
                <a:schemeClr val="bg1"/>
              </a:solidFill>
            </p:grpSpPr>
            <p:sp>
              <p:nvSpPr>
                <p:cNvPr id="102" name="모서리가 둥근 직사각형 118">
                  <a:extLst>
                    <a:ext uri="{FF2B5EF4-FFF2-40B4-BE49-F238E27FC236}">
                      <a16:creationId xmlns:a16="http://schemas.microsoft.com/office/drawing/2014/main" id="{E654ECA7-B536-498F-9520-0FB1DDDE9664}"/>
                    </a:ext>
                  </a:extLst>
                </p:cNvPr>
                <p:cNvSpPr/>
                <p:nvPr/>
              </p:nvSpPr>
              <p:spPr>
                <a:xfrm rot="18427643">
                  <a:off x="3414345" y="5364756"/>
                  <a:ext cx="30353" cy="12607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모서리가 둥근 직사각형 119">
                  <a:extLst>
                    <a:ext uri="{FF2B5EF4-FFF2-40B4-BE49-F238E27FC236}">
                      <a16:creationId xmlns:a16="http://schemas.microsoft.com/office/drawing/2014/main" id="{EDC27C37-94F8-4C4C-A831-962BE29A3062}"/>
                    </a:ext>
                  </a:extLst>
                </p:cNvPr>
                <p:cNvSpPr/>
                <p:nvPr/>
              </p:nvSpPr>
              <p:spPr>
                <a:xfrm rot="3172357" flipV="1">
                  <a:off x="3414347" y="5424305"/>
                  <a:ext cx="30353" cy="126077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944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FE83D130-EC81-49C8-A81F-44BDDC53460C}"/>
                </a:ext>
              </a:extLst>
            </p:cNvPr>
            <p:cNvSpPr/>
            <p:nvPr/>
          </p:nvSpPr>
          <p:spPr>
            <a:xfrm>
              <a:off x="328390" y="2533525"/>
              <a:ext cx="1159773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840" i="1" dirty="0">
                  <a:solidFill>
                    <a:srgbClr val="63636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Juniper Research (2018)</a:t>
              </a:r>
              <a:endParaRPr lang="ko-KR" altLang="en-US" sz="840" i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11" name="타원 135">
            <a:extLst>
              <a:ext uri="{FF2B5EF4-FFF2-40B4-BE49-F238E27FC236}">
                <a16:creationId xmlns:a16="http://schemas.microsoft.com/office/drawing/2014/main" id="{3011576D-7458-4DDC-B818-E6C2812A9BAE}"/>
              </a:ext>
            </a:extLst>
          </p:cNvPr>
          <p:cNvSpPr/>
          <p:nvPr/>
        </p:nvSpPr>
        <p:spPr bwMode="auto">
          <a:xfrm>
            <a:off x="5513577" y="3212976"/>
            <a:ext cx="1014471" cy="985868"/>
          </a:xfrm>
          <a:custGeom>
            <a:avLst/>
            <a:gdLst/>
            <a:ahLst/>
            <a:cxnLst/>
            <a:rect l="l" t="t" r="r" b="b"/>
            <a:pathLst>
              <a:path w="859846" h="907187">
                <a:moveTo>
                  <a:pt x="495892" y="0"/>
                </a:moveTo>
                <a:cubicBezTo>
                  <a:pt x="640340" y="0"/>
                  <a:pt x="770362" y="61760"/>
                  <a:pt x="859846" y="161369"/>
                </a:cubicBezTo>
                <a:lnTo>
                  <a:pt x="218813" y="907187"/>
                </a:lnTo>
                <a:cubicBezTo>
                  <a:pt x="86799" y="818103"/>
                  <a:pt x="0" y="667133"/>
                  <a:pt x="0" y="495890"/>
                </a:cubicBezTo>
                <a:cubicBezTo>
                  <a:pt x="0" y="222018"/>
                  <a:pt x="222018" y="0"/>
                  <a:pt x="495892" y="0"/>
                </a:cubicBezTo>
                <a:close/>
              </a:path>
            </a:pathLst>
          </a:custGeom>
          <a:gradFill>
            <a:gsLst>
              <a:gs pos="13000">
                <a:schemeClr val="bg1">
                  <a:alpha val="20000"/>
                </a:schemeClr>
              </a:gs>
              <a:gs pos="78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12700">
              <a:bevelT w="0"/>
              <a:contourClr>
                <a:schemeClr val="bg1"/>
              </a:contourClr>
            </a:sp3d>
          </a:bodyPr>
          <a:lstStyle/>
          <a:p>
            <a:pPr algn="ctr" defTabSz="960177">
              <a:lnSpc>
                <a:spcPct val="110000"/>
              </a:lnSpc>
              <a:buClr>
                <a:srgbClr val="F06325"/>
              </a:buClr>
              <a:buSzPct val="80000"/>
            </a:pPr>
            <a:endParaRPr lang="ko-KR" altLang="en-US" sz="1680" spc="-95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DEFF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12" name="타원 135">
            <a:extLst>
              <a:ext uri="{FF2B5EF4-FFF2-40B4-BE49-F238E27FC236}">
                <a16:creationId xmlns:a16="http://schemas.microsoft.com/office/drawing/2014/main" id="{DCE4D3E7-8F8B-4D19-BCB5-5607A9B2200F}"/>
              </a:ext>
            </a:extLst>
          </p:cNvPr>
          <p:cNvSpPr/>
          <p:nvPr/>
        </p:nvSpPr>
        <p:spPr bwMode="auto">
          <a:xfrm>
            <a:off x="5447928" y="3001500"/>
            <a:ext cx="1014471" cy="985868"/>
          </a:xfrm>
          <a:custGeom>
            <a:avLst/>
            <a:gdLst/>
            <a:ahLst/>
            <a:cxnLst/>
            <a:rect l="l" t="t" r="r" b="b"/>
            <a:pathLst>
              <a:path w="859846" h="907187">
                <a:moveTo>
                  <a:pt x="495892" y="0"/>
                </a:moveTo>
                <a:cubicBezTo>
                  <a:pt x="640340" y="0"/>
                  <a:pt x="770362" y="61760"/>
                  <a:pt x="859846" y="161369"/>
                </a:cubicBezTo>
                <a:lnTo>
                  <a:pt x="218813" y="907187"/>
                </a:lnTo>
                <a:cubicBezTo>
                  <a:pt x="86799" y="818103"/>
                  <a:pt x="0" y="667133"/>
                  <a:pt x="0" y="495890"/>
                </a:cubicBezTo>
                <a:cubicBezTo>
                  <a:pt x="0" y="222018"/>
                  <a:pt x="222018" y="0"/>
                  <a:pt x="495892" y="0"/>
                </a:cubicBezTo>
                <a:close/>
              </a:path>
            </a:pathLst>
          </a:custGeom>
          <a:gradFill>
            <a:gsLst>
              <a:gs pos="13000">
                <a:schemeClr val="bg1">
                  <a:alpha val="20000"/>
                </a:schemeClr>
              </a:gs>
              <a:gs pos="78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12700">
              <a:bevelT w="0"/>
              <a:contourClr>
                <a:schemeClr val="bg1"/>
              </a:contourClr>
            </a:sp3d>
          </a:bodyPr>
          <a:lstStyle/>
          <a:p>
            <a:pPr algn="ctr" defTabSz="960177">
              <a:lnSpc>
                <a:spcPct val="110000"/>
              </a:lnSpc>
              <a:buClr>
                <a:srgbClr val="F06325"/>
              </a:buClr>
              <a:buSzPct val="80000"/>
            </a:pPr>
            <a:endParaRPr lang="ko-KR" altLang="en-US" sz="1680" spc="-95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DEFF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13" name="그룹 112">
            <a:extLst>
              <a:ext uri="{FF2B5EF4-FFF2-40B4-BE49-F238E27FC236}">
                <a16:creationId xmlns:a16="http://schemas.microsoft.com/office/drawing/2014/main" id="{4A46B62C-8D01-4DD2-9C0E-FA5FE08449A7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114" name="자유형 28">
              <a:extLst>
                <a:ext uri="{FF2B5EF4-FFF2-40B4-BE49-F238E27FC236}">
                  <a16:creationId xmlns:a16="http://schemas.microsoft.com/office/drawing/2014/main" id="{BA730D14-1798-4A41-9B4E-0E074A1E8AFE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5" name="직사각형 114">
              <a:extLst>
                <a:ext uri="{FF2B5EF4-FFF2-40B4-BE49-F238E27FC236}">
                  <a16:creationId xmlns:a16="http://schemas.microsoft.com/office/drawing/2014/main" id="{3A3080D1-3B7B-459E-ADFD-0AF451A21C85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6" name="평행 사변형 115">
              <a:extLst>
                <a:ext uri="{FF2B5EF4-FFF2-40B4-BE49-F238E27FC236}">
                  <a16:creationId xmlns:a16="http://schemas.microsoft.com/office/drawing/2014/main" id="{52C62E07-A781-4B97-90D1-B85BAA627FD5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7" name="평행 사변형 116">
              <a:extLst>
                <a:ext uri="{FF2B5EF4-FFF2-40B4-BE49-F238E27FC236}">
                  <a16:creationId xmlns:a16="http://schemas.microsoft.com/office/drawing/2014/main" id="{5CE5B8E1-947D-4FA3-84C6-F36FA229B6DE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4956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5C4F09E-54E4-4F23-803C-317DBCA1CB22}"/>
              </a:ext>
            </a:extLst>
          </p:cNvPr>
          <p:cNvSpPr txBox="1"/>
          <p:nvPr/>
        </p:nvSpPr>
        <p:spPr>
          <a:xfrm>
            <a:off x="104775" y="81836"/>
            <a:ext cx="8691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Digital</a:t>
            </a: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Twin</a:t>
            </a: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엔진 </a:t>
            </a:r>
            <a:r>
              <a:rPr lang="ko-KR" altLang="en-US" sz="320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차별성 </a:t>
            </a:r>
            <a:r>
              <a:rPr lang="en-US" altLang="ko-KR" sz="320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en-US" altLang="ko-KR" sz="3200" b="1" dirty="0" err="1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RockwonIT</a:t>
            </a:r>
            <a:r>
              <a:rPr lang="en-US" altLang="ko-KR" sz="320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Global)</a:t>
            </a:r>
            <a:endParaRPr lang="ko-KR" altLang="en-US" sz="3200" b="1" dirty="0">
              <a:solidFill>
                <a:schemeClr val="accent6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60DB278E-858E-4EBE-885A-3EFA2D5A4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114831"/>
              </p:ext>
            </p:extLst>
          </p:nvPr>
        </p:nvGraphicFramePr>
        <p:xfrm>
          <a:off x="370131" y="1598392"/>
          <a:ext cx="11451737" cy="4621253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531104">
                  <a:extLst>
                    <a:ext uri="{9D8B030D-6E8A-4147-A177-3AD203B41FA5}">
                      <a16:colId xmlns:a16="http://schemas.microsoft.com/office/drawing/2014/main" val="2705525527"/>
                    </a:ext>
                  </a:extLst>
                </a:gridCol>
                <a:gridCol w="2940115">
                  <a:extLst>
                    <a:ext uri="{9D8B030D-6E8A-4147-A177-3AD203B41FA5}">
                      <a16:colId xmlns:a16="http://schemas.microsoft.com/office/drawing/2014/main" val="906101872"/>
                    </a:ext>
                  </a:extLst>
                </a:gridCol>
                <a:gridCol w="3198469">
                  <a:extLst>
                    <a:ext uri="{9D8B030D-6E8A-4147-A177-3AD203B41FA5}">
                      <a16:colId xmlns:a16="http://schemas.microsoft.com/office/drawing/2014/main" val="880937061"/>
                    </a:ext>
                  </a:extLst>
                </a:gridCol>
                <a:gridCol w="3782049">
                  <a:extLst>
                    <a:ext uri="{9D8B030D-6E8A-4147-A177-3AD203B41FA5}">
                      <a16:colId xmlns:a16="http://schemas.microsoft.com/office/drawing/2014/main" val="1273303181"/>
                    </a:ext>
                  </a:extLst>
                </a:gridCol>
              </a:tblGrid>
              <a:tr h="45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Dassault </a:t>
                      </a:r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Systèmes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Unity Technologies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RockwonIT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 Global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884572"/>
                  </a:ext>
                </a:extLst>
              </a:tr>
              <a:tr h="35623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특성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산업용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범용적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산업용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927654"/>
                  </a:ext>
                </a:extLst>
              </a:tr>
              <a:tr h="82380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엔진 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Base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CAD/CAE </a:t>
                      </a:r>
                      <a:r>
                        <a:rPr lang="ko-KR" alt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기반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Game Engine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Game Engine 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확장</a:t>
                      </a:r>
                      <a:b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+</a:t>
                      </a:r>
                      <a:b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</a:b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산업용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(IoT) 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기능 추가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538553"/>
                  </a:ext>
                </a:extLst>
              </a:tr>
              <a:tr h="74587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속도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느리다</a:t>
                      </a:r>
                      <a:br>
                        <a:rPr lang="ko-KR" alt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CPS </a:t>
                      </a:r>
                      <a:r>
                        <a:rPr lang="ko-KR" alt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기반</a:t>
                      </a:r>
                      <a:r>
                        <a:rPr lang="en-US" altLang="ko-KR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빠르다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빠르다 </a:t>
                      </a:r>
                      <a:br>
                        <a:rPr lang="ko-KR" alt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범용적 기능을 제한하고 </a:t>
                      </a:r>
                      <a:r>
                        <a:rPr lang="ko-KR" altLang="en-US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산업용에 맞는 엔진 </a:t>
                      </a:r>
                      <a:r>
                        <a:rPr lang="en-US" altLang="ko-KR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Customization)</a:t>
                      </a:r>
                      <a:endParaRPr lang="en-US" altLang="ko-KR" sz="1200" b="0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265609"/>
                  </a:ext>
                </a:extLst>
              </a:tr>
              <a:tr h="53435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확장성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다양한 기능으로 솔루션 분리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산업용으로 확장 진행중 </a:t>
                      </a:r>
                      <a:endParaRPr lang="en-US" altLang="ko-KR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나눔고딕" panose="020D0604000000000000" pitchFamily="50" charset="-127"/>
                      </a:endParaRPr>
                    </a:p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(Web</a:t>
                      </a:r>
                      <a:r>
                        <a:rPr lang="ko-KR" alt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연동 제한적</a:t>
                      </a:r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다양한 산업군으로 확장 가능</a:t>
                      </a:r>
                      <a:b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항만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창고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스마트시티 등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131602"/>
                  </a:ext>
                </a:extLst>
              </a:tr>
              <a:tr h="578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Customization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어렵다</a:t>
                      </a:r>
                      <a:br>
                        <a:rPr lang="ko-KR" alt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외산 </a:t>
                      </a:r>
                      <a:r>
                        <a:rPr lang="en-US" altLang="ko-KR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Vendor </a:t>
                      </a:r>
                      <a:r>
                        <a:rPr lang="ko-KR" alt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제품</a:t>
                      </a:r>
                      <a:r>
                        <a:rPr lang="en-US" altLang="ko-KR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엔진만 제공하고 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품질은 보장하지 않음</a:t>
                      </a:r>
                      <a:br>
                        <a:rPr lang="ko-KR" alt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en-US" altLang="ko-KR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Customization</a:t>
                      </a:r>
                      <a:r>
                        <a:rPr lang="ko-KR" alt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은</a:t>
                      </a:r>
                      <a:r>
                        <a:rPr lang="ko-KR" altLang="en-US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Partner </a:t>
                      </a:r>
                      <a:r>
                        <a:rPr lang="ko-KR" altLang="en-US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역량에 따라 편차가 있음</a:t>
                      </a:r>
                      <a:r>
                        <a:rPr lang="en-US" altLang="ko-KR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가능함</a:t>
                      </a:r>
                      <a:endParaRPr lang="en-US" altLang="ko-KR" sz="12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나눔고딕" panose="020D0604000000000000" pitchFamily="50" charset="-127"/>
                      </a:endParaRPr>
                    </a:p>
                    <a:p>
                      <a:pPr algn="ctr" fontAlgn="ctr"/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(4</a:t>
                      </a:r>
                      <a:r>
                        <a:rPr kumimoji="0" lang="ko-KR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년 이상의 </a:t>
                      </a: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Live</a:t>
                      </a:r>
                      <a:r>
                        <a:rPr kumimoji="0" lang="ko-KR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 해외항만 </a:t>
                      </a: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Reference, </a:t>
                      </a:r>
                    </a:p>
                    <a:p>
                      <a:pPr algn="ctr" fontAlgn="ctr"/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1,000</a:t>
                      </a:r>
                      <a:r>
                        <a:rPr kumimoji="0" lang="ko-KR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개 이상의 </a:t>
                      </a: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IoT </a:t>
                      </a:r>
                      <a:r>
                        <a:rPr kumimoji="0" lang="ko-KR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센서 연동</a:t>
                      </a: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endParaRPr lang="ko-KR" altLang="en-US" sz="12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332243"/>
                  </a:ext>
                </a:extLst>
              </a:tr>
              <a:tr h="57888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가격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비싸다</a:t>
                      </a:r>
                      <a:br>
                        <a:rPr lang="ko-KR" alt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스마트 시티 제안비용</a:t>
                      </a:r>
                      <a:r>
                        <a:rPr lang="en-US" altLang="ko-KR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: 250</a:t>
                      </a:r>
                      <a:r>
                        <a:rPr lang="ko-KR" altLang="en-US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억</a:t>
                      </a:r>
                      <a:r>
                        <a:rPr lang="en-US" altLang="ko-KR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)</a:t>
                      </a:r>
                      <a:endParaRPr lang="en-US" altLang="ko-KR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저렴함</a:t>
                      </a:r>
                      <a:br>
                        <a:rPr lang="ko-KR" alt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(20</a:t>
                      </a:r>
                      <a:r>
                        <a:rPr lang="ko-KR" altLang="en-US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만원</a:t>
                      </a:r>
                      <a:r>
                        <a:rPr lang="en-US" altLang="ko-KR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월</a:t>
                      </a:r>
                      <a:r>
                        <a:rPr lang="en-US" altLang="ko-KR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)</a:t>
                      </a:r>
                      <a:endParaRPr lang="en-US" altLang="ko-KR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54571" rtl="0" eaLnBrk="1" fontAlgn="ctr" latinLnBrk="0" hangingPunct="1"/>
                      <a:r>
                        <a:rPr lang="ko-KR" altLang="en-US" sz="12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합리적 가격</a:t>
                      </a:r>
                      <a:endParaRPr lang="en-US" altLang="ko-KR" sz="1200" b="1" i="0" u="none" strike="noStrike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algn="ctr" fontAlgn="ctr"/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kumimoji="0" lang="ko-KR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소규모</a:t>
                      </a: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kumimoji="0" lang="ko-KR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중형</a:t>
                      </a: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kumimoji="0" lang="ko-KR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대형</a:t>
                      </a: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endParaRPr lang="ko-KR" alt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064745"/>
                  </a:ext>
                </a:extLst>
              </a:tr>
              <a:tr h="54549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기능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Full Package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산업용 기능은 제한적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고객요구사항에 맞는 산업용 기능 구현</a:t>
                      </a:r>
                      <a:br>
                        <a:rPr lang="ko-KR" alt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가상순찰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, SOP, AR/VR 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등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452920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EF852CD3-7872-4AF1-AD25-47305C041B4F}"/>
              </a:ext>
            </a:extLst>
          </p:cNvPr>
          <p:cNvSpPr/>
          <p:nvPr/>
        </p:nvSpPr>
        <p:spPr>
          <a:xfrm>
            <a:off x="8066127" y="1598392"/>
            <a:ext cx="3755741" cy="4621248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171">
              <a:defRPr/>
            </a:pPr>
            <a:endParaRPr lang="ko-KR" altLang="en-US" sz="1800" kern="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" name="Picture 12" descr="dassault systÃ¨mes logoì ëí ì´ë¯¸ì§ ê²ìê²°ê³¼">
            <a:extLst>
              <a:ext uri="{FF2B5EF4-FFF2-40B4-BE49-F238E27FC236}">
                <a16:creationId xmlns:a16="http://schemas.microsoft.com/office/drawing/2014/main" id="{B34E09B4-8DFC-4080-A45E-FC939FA30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7688" y="1102753"/>
            <a:ext cx="981171" cy="43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Unity Technologies logoì ëí ì´ë¯¸ì§ ê²ìê²°ê³¼">
            <a:extLst>
              <a:ext uri="{FF2B5EF4-FFF2-40B4-BE49-F238E27FC236}">
                <a16:creationId xmlns:a16="http://schemas.microsoft.com/office/drawing/2014/main" id="{52663F37-49B5-4B43-AE20-24A3CA288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176" y="1158842"/>
            <a:ext cx="1172369" cy="3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B42EE76-4380-4CDE-B89E-F1CEDE2890BA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8684" y="908721"/>
            <a:ext cx="1555828" cy="627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그림 14" descr="http://news.kotra.or.kr/crosseditor/binary/images/000817/6_1.png">
            <a:extLst>
              <a:ext uri="{FF2B5EF4-FFF2-40B4-BE49-F238E27FC236}">
                <a16:creationId xmlns:a16="http://schemas.microsoft.com/office/drawing/2014/main" id="{1867AE57-8A84-4487-852D-BCEE658C00FE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600" y="1102753"/>
            <a:ext cx="682058" cy="418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nreal logo 이미지 검색결과">
            <a:extLst>
              <a:ext uri="{FF2B5EF4-FFF2-40B4-BE49-F238E27FC236}">
                <a16:creationId xmlns:a16="http://schemas.microsoft.com/office/drawing/2014/main" id="{777D2C40-AFC9-481A-BE15-5E42431FC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7081" y="1061052"/>
            <a:ext cx="560584" cy="46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1D5CC013-95F6-4DC4-9601-F5DD1A6A2B08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17" name="자유형 28">
              <a:extLst>
                <a:ext uri="{FF2B5EF4-FFF2-40B4-BE49-F238E27FC236}">
                  <a16:creationId xmlns:a16="http://schemas.microsoft.com/office/drawing/2014/main" id="{569BE7C6-5971-4DCE-A775-F54B070370AB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8FA763D-ADFE-4D1B-B13F-E69A199C81E6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9" name="평행 사변형 18">
              <a:extLst>
                <a:ext uri="{FF2B5EF4-FFF2-40B4-BE49-F238E27FC236}">
                  <a16:creationId xmlns:a16="http://schemas.microsoft.com/office/drawing/2014/main" id="{4012A1D8-3E72-469E-8787-28FCD9051C8B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0" name="평행 사변형 19">
              <a:extLst>
                <a:ext uri="{FF2B5EF4-FFF2-40B4-BE49-F238E27FC236}">
                  <a16:creationId xmlns:a16="http://schemas.microsoft.com/office/drawing/2014/main" id="{E6FEA988-3A56-49E6-80FE-01A84374C3B5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824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Intégration | Vaincre le chaos digital | Ethos Digital — le 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0000"/>
                </a:schemeClr>
              </a:gs>
              <a:gs pos="41000">
                <a:schemeClr val="tx1">
                  <a:alpha val="70000"/>
                </a:schemeClr>
              </a:gs>
              <a:gs pos="70000">
                <a:schemeClr val="tx1">
                  <a:alpha val="6000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3100" y="1133475"/>
            <a:ext cx="8826500" cy="1247775"/>
          </a:xfrm>
        </p:spPr>
        <p:txBody>
          <a:bodyPr>
            <a:norm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Solution Overview </a:t>
            </a:r>
            <a:r>
              <a:rPr lang="en-US" altLang="ko-KR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완료</a:t>
            </a:r>
            <a:r>
              <a:rPr lang="en-US" altLang="ko-KR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4800" i="1" dirty="0">
              <a:solidFill>
                <a:schemeClr val="accent2">
                  <a:lumMod val="60000"/>
                  <a:lumOff val="4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100" y="2433595"/>
            <a:ext cx="5422900" cy="305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기존 시스템 유지 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&amp; 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통합</a:t>
            </a:r>
            <a:endParaRPr lang="en-US" altLang="ko-KR" sz="1800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스마트항만 솔루션</a:t>
            </a:r>
            <a:endParaRPr lang="en-US" altLang="ko-KR" sz="1800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시티 통합관제</a:t>
            </a:r>
            <a:endParaRPr lang="en-US" altLang="ko-KR" sz="1800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장비위치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자동인식 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(SMART RTLS)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화기관리 시스템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소형 전기차 시험장 통합관제</a:t>
            </a:r>
            <a:endParaRPr lang="en-US" altLang="ko-KR" sz="1800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 연구과제 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(ETRI, TTA)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실시간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도시운영관제</a:t>
            </a:r>
            <a:endParaRPr lang="en-US" altLang="ko-KR" sz="1800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팜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팩토리 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(SMART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Farm/Factory)</a:t>
            </a:r>
          </a:p>
        </p:txBody>
      </p:sp>
    </p:spTree>
    <p:extLst>
      <p:ext uri="{BB962C8B-B14F-4D97-AF65-F5344CB8AC3E}">
        <p14:creationId xmlns:p14="http://schemas.microsoft.com/office/powerpoint/2010/main" val="28218063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99491094-8EF5-4006-9F77-87474CD09E9B}"/>
              </a:ext>
            </a:extLst>
          </p:cNvPr>
          <p:cNvSpPr/>
          <p:nvPr/>
        </p:nvSpPr>
        <p:spPr>
          <a:xfrm>
            <a:off x="442080" y="914979"/>
            <a:ext cx="1491892" cy="5391439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A8158D4F-CEA5-42F1-8A23-360F2EF308FC}"/>
              </a:ext>
            </a:extLst>
          </p:cNvPr>
          <p:cNvSpPr/>
          <p:nvPr/>
        </p:nvSpPr>
        <p:spPr>
          <a:xfrm>
            <a:off x="1938338" y="910979"/>
            <a:ext cx="1515943" cy="539143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9E844C35-D8D4-4941-8DBE-286B6BA212E5}"/>
              </a:ext>
            </a:extLst>
          </p:cNvPr>
          <p:cNvSpPr/>
          <p:nvPr/>
        </p:nvSpPr>
        <p:spPr>
          <a:xfrm>
            <a:off x="3462438" y="910979"/>
            <a:ext cx="1492083" cy="5391439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AD00CA5D-81B4-4957-85BB-31C2549E4CCC}"/>
              </a:ext>
            </a:extLst>
          </p:cNvPr>
          <p:cNvSpPr/>
          <p:nvPr/>
        </p:nvSpPr>
        <p:spPr>
          <a:xfrm>
            <a:off x="4959908" y="902445"/>
            <a:ext cx="1476839" cy="53914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040819AA-6813-4C6C-87EA-305EBB2384CD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103" name="자유형 28">
              <a:extLst>
                <a:ext uri="{FF2B5EF4-FFF2-40B4-BE49-F238E27FC236}">
                  <a16:creationId xmlns:a16="http://schemas.microsoft.com/office/drawing/2014/main" id="{B8D24B7F-FCF4-40CA-B972-B86CF256D37A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8B0FD4D0-4251-428C-B902-9CB11DE055C2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5" name="평행 사변형 104">
              <a:extLst>
                <a:ext uri="{FF2B5EF4-FFF2-40B4-BE49-F238E27FC236}">
                  <a16:creationId xmlns:a16="http://schemas.microsoft.com/office/drawing/2014/main" id="{283EFF18-571A-41D6-9973-1F68E9922C65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6" name="평행 사변형 105">
              <a:extLst>
                <a:ext uri="{FF2B5EF4-FFF2-40B4-BE49-F238E27FC236}">
                  <a16:creationId xmlns:a16="http://schemas.microsoft.com/office/drawing/2014/main" id="{4CBD2F9F-0318-4EB5-AEB3-63A4BE18C6FF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13" name="제목 1">
            <a:extLst>
              <a:ext uri="{FF2B5EF4-FFF2-40B4-BE49-F238E27FC236}">
                <a16:creationId xmlns:a16="http://schemas.microsoft.com/office/drawing/2014/main" id="{E134A176-7EA7-4BC7-A226-C0E710C9D2C1}"/>
              </a:ext>
            </a:extLst>
          </p:cNvPr>
          <p:cNvSpPr txBox="1">
            <a:spLocks/>
          </p:cNvSpPr>
          <p:nvPr/>
        </p:nvSpPr>
        <p:spPr>
          <a:xfrm>
            <a:off x="104775" y="147877"/>
            <a:ext cx="8886825" cy="564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기존</a:t>
            </a:r>
            <a:r>
              <a:rPr lang="en-US" altLang="ko-KR" sz="3200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3200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시스템 유지 </a:t>
            </a:r>
            <a:r>
              <a:rPr lang="en-US" altLang="ko-KR" sz="3200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&amp; </a:t>
            </a:r>
            <a:r>
              <a:rPr lang="ko-KR" altLang="en-US" sz="3200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통합 </a:t>
            </a:r>
            <a:r>
              <a:rPr lang="en-US" altLang="ko-K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</a:t>
            </a:r>
            <a:r>
              <a:rPr lang="en-US" altLang="ko-K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sz="3200" b="1" spc="-223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120" name="그림 119" descr="실내, 캐비닛, 기기, 주방이(가) 표시된 사진&#10;&#10;자동 생성된 설명">
            <a:extLst>
              <a:ext uri="{FF2B5EF4-FFF2-40B4-BE49-F238E27FC236}">
                <a16:creationId xmlns:a16="http://schemas.microsoft.com/office/drawing/2014/main" id="{08F8457A-3311-4DE2-9D52-F9E2C19DF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549" y="3688230"/>
            <a:ext cx="1425745" cy="1425745"/>
          </a:xfrm>
          <a:prstGeom prst="rect">
            <a:avLst/>
          </a:prstGeom>
        </p:spPr>
      </p:pic>
      <p:cxnSp>
        <p:nvCxnSpPr>
          <p:cNvPr id="121" name="직선 연결선 120">
            <a:extLst>
              <a:ext uri="{FF2B5EF4-FFF2-40B4-BE49-F238E27FC236}">
                <a16:creationId xmlns:a16="http://schemas.microsoft.com/office/drawing/2014/main" id="{F607BD99-A7B9-4867-BFDC-A4D207C734C5}"/>
              </a:ext>
            </a:extLst>
          </p:cNvPr>
          <p:cNvCxnSpPr>
            <a:cxnSpLocks/>
            <a:endCxn id="120" idx="0"/>
          </p:cNvCxnSpPr>
          <p:nvPr/>
        </p:nvCxnSpPr>
        <p:spPr>
          <a:xfrm>
            <a:off x="9837421" y="2478495"/>
            <a:ext cx="0" cy="120973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2" name="직선 연결선 121">
            <a:extLst>
              <a:ext uri="{FF2B5EF4-FFF2-40B4-BE49-F238E27FC236}">
                <a16:creationId xmlns:a16="http://schemas.microsoft.com/office/drawing/2014/main" id="{8CBA80F7-D661-4500-A0AB-C0A27FCD7941}"/>
              </a:ext>
            </a:extLst>
          </p:cNvPr>
          <p:cNvCxnSpPr>
            <a:cxnSpLocks/>
            <a:stCxn id="147" idx="3"/>
            <a:endCxn id="120" idx="1"/>
          </p:cNvCxnSpPr>
          <p:nvPr/>
        </p:nvCxnSpPr>
        <p:spPr>
          <a:xfrm>
            <a:off x="6118309" y="3193737"/>
            <a:ext cx="3006241" cy="1207367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3" name="직선 연결선 122">
            <a:extLst>
              <a:ext uri="{FF2B5EF4-FFF2-40B4-BE49-F238E27FC236}">
                <a16:creationId xmlns:a16="http://schemas.microsoft.com/office/drawing/2014/main" id="{0CBC6331-2627-4E37-9396-0FAB0924095B}"/>
              </a:ext>
            </a:extLst>
          </p:cNvPr>
          <p:cNvCxnSpPr>
            <a:cxnSpLocks/>
            <a:stCxn id="148" idx="3"/>
            <a:endCxn id="120" idx="1"/>
          </p:cNvCxnSpPr>
          <p:nvPr/>
        </p:nvCxnSpPr>
        <p:spPr>
          <a:xfrm flipV="1">
            <a:off x="5867799" y="4401103"/>
            <a:ext cx="3256750" cy="215113"/>
          </a:xfrm>
          <a:prstGeom prst="line">
            <a:avLst/>
          </a:prstGeom>
          <a:ln w="12700"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24" name="그룹 123">
            <a:extLst>
              <a:ext uri="{FF2B5EF4-FFF2-40B4-BE49-F238E27FC236}">
                <a16:creationId xmlns:a16="http://schemas.microsoft.com/office/drawing/2014/main" id="{9CC7A273-3235-4D17-82E7-1CC3DDF70989}"/>
              </a:ext>
            </a:extLst>
          </p:cNvPr>
          <p:cNvGrpSpPr/>
          <p:nvPr/>
        </p:nvGrpSpPr>
        <p:grpSpPr>
          <a:xfrm>
            <a:off x="472736" y="990291"/>
            <a:ext cx="5935235" cy="5185352"/>
            <a:chOff x="734159" y="841276"/>
            <a:chExt cx="4946029" cy="4321126"/>
          </a:xfrm>
        </p:grpSpPr>
        <p:pic>
          <p:nvPicPr>
            <p:cNvPr id="125" name="2 Imagen">
              <a:extLst>
                <a:ext uri="{FF2B5EF4-FFF2-40B4-BE49-F238E27FC236}">
                  <a16:creationId xmlns:a16="http://schemas.microsoft.com/office/drawing/2014/main" id="{87D8DA71-C7D7-4293-82E3-B6D4049F6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159" y="841276"/>
              <a:ext cx="1274859" cy="1131332"/>
            </a:xfrm>
            <a:prstGeom prst="rect">
              <a:avLst/>
            </a:prstGeom>
          </p:spPr>
        </p:pic>
        <p:pic>
          <p:nvPicPr>
            <p:cNvPr id="126" name="그림 125" descr="실내, 캐비닛, 기기, 주방이(가) 표시된 사진&#10;&#10;자동 생성된 설명">
              <a:extLst>
                <a:ext uri="{FF2B5EF4-FFF2-40B4-BE49-F238E27FC236}">
                  <a16:creationId xmlns:a16="http://schemas.microsoft.com/office/drawing/2014/main" id="{79BBBDF4-57DA-4BCF-AB82-A938208ED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544" y="2281436"/>
              <a:ext cx="792088" cy="792088"/>
            </a:xfrm>
            <a:prstGeom prst="rect">
              <a:avLst/>
            </a:prstGeom>
          </p:spPr>
        </p:pic>
        <p:sp>
          <p:nvSpPr>
            <p:cNvPr id="127" name="사각형: 둥근 모서리 126">
              <a:extLst>
                <a:ext uri="{FF2B5EF4-FFF2-40B4-BE49-F238E27FC236}">
                  <a16:creationId xmlns:a16="http://schemas.microsoft.com/office/drawing/2014/main" id="{E0FED101-AC15-436B-A935-49043287609F}"/>
                </a:ext>
              </a:extLst>
            </p:cNvPr>
            <p:cNvSpPr/>
            <p:nvPr/>
          </p:nvSpPr>
          <p:spPr>
            <a:xfrm>
              <a:off x="1184304" y="3381195"/>
              <a:ext cx="374571" cy="96337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wrap="square" rtlCol="0" anchor="ctr">
              <a:spAutoFit/>
            </a:bodyPr>
            <a:lstStyle/>
            <a:p>
              <a:pPr algn="ctr"/>
              <a:r>
                <a:rPr lang="en-US" altLang="ko-KR" sz="144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Protocol (A)</a:t>
              </a:r>
              <a:endParaRPr lang="ko-KR" altLang="en-US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8" name="사각형: 둥근 모서리 127">
              <a:extLst>
                <a:ext uri="{FF2B5EF4-FFF2-40B4-BE49-F238E27FC236}">
                  <a16:creationId xmlns:a16="http://schemas.microsoft.com/office/drawing/2014/main" id="{CAC90284-1429-43B3-B6CA-02623399F8BB}"/>
                </a:ext>
              </a:extLst>
            </p:cNvPr>
            <p:cNvSpPr/>
            <p:nvPr/>
          </p:nvSpPr>
          <p:spPr>
            <a:xfrm>
              <a:off x="975543" y="4847570"/>
              <a:ext cx="792088" cy="28944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rtlCol="0" anchor="ctr">
              <a:spAutoFit/>
            </a:bodyPr>
            <a:lstStyle/>
            <a:p>
              <a:pPr algn="ctr"/>
              <a:r>
                <a:rPr lang="en-US" altLang="ko-KR" sz="144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CCTV</a:t>
              </a:r>
              <a:endParaRPr lang="ko-KR" altLang="en-US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129" name="직선 연결선 128">
              <a:extLst>
                <a:ext uri="{FF2B5EF4-FFF2-40B4-BE49-F238E27FC236}">
                  <a16:creationId xmlns:a16="http://schemas.microsoft.com/office/drawing/2014/main" id="{F70A0204-88AB-432C-B199-5AA9EBDD95ED}"/>
                </a:ext>
              </a:extLst>
            </p:cNvPr>
            <p:cNvCxnSpPr>
              <a:stCxn id="125" idx="2"/>
              <a:endCxn id="126" idx="0"/>
            </p:cNvCxnSpPr>
            <p:nvPr/>
          </p:nvCxnSpPr>
          <p:spPr>
            <a:xfrm flipH="1">
              <a:off x="1371588" y="1972608"/>
              <a:ext cx="1" cy="3088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직선 연결선 129">
              <a:extLst>
                <a:ext uri="{FF2B5EF4-FFF2-40B4-BE49-F238E27FC236}">
                  <a16:creationId xmlns:a16="http://schemas.microsoft.com/office/drawing/2014/main" id="{C2DD36E6-8D42-45E4-AAFA-035ED38E32D3}"/>
                </a:ext>
              </a:extLst>
            </p:cNvPr>
            <p:cNvCxnSpPr>
              <a:cxnSpLocks/>
              <a:stCxn id="126" idx="2"/>
              <a:endCxn id="127" idx="0"/>
            </p:cNvCxnSpPr>
            <p:nvPr/>
          </p:nvCxnSpPr>
          <p:spPr>
            <a:xfrm>
              <a:off x="1371588" y="3073524"/>
              <a:ext cx="2" cy="3076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직선 연결선 130">
              <a:extLst>
                <a:ext uri="{FF2B5EF4-FFF2-40B4-BE49-F238E27FC236}">
                  <a16:creationId xmlns:a16="http://schemas.microsoft.com/office/drawing/2014/main" id="{121B2F56-0626-45A7-80C1-40A7270214C8}"/>
                </a:ext>
              </a:extLst>
            </p:cNvPr>
            <p:cNvCxnSpPr>
              <a:cxnSpLocks/>
              <a:stCxn id="127" idx="2"/>
              <a:endCxn id="128" idx="0"/>
            </p:cNvCxnSpPr>
            <p:nvPr/>
          </p:nvCxnSpPr>
          <p:spPr>
            <a:xfrm flipH="1">
              <a:off x="1371587" y="4344565"/>
              <a:ext cx="2" cy="50300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2" name="2 Imagen">
              <a:extLst>
                <a:ext uri="{FF2B5EF4-FFF2-40B4-BE49-F238E27FC236}">
                  <a16:creationId xmlns:a16="http://schemas.microsoft.com/office/drawing/2014/main" id="{760C937B-63DE-4BD7-8678-7EEB880EE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8969" y="841276"/>
              <a:ext cx="1274859" cy="1131332"/>
            </a:xfrm>
            <a:prstGeom prst="rect">
              <a:avLst/>
            </a:prstGeom>
          </p:spPr>
        </p:pic>
        <p:pic>
          <p:nvPicPr>
            <p:cNvPr id="133" name="그림 132" descr="실내, 캐비닛, 기기, 주방이(가) 표시된 사진&#10;&#10;자동 생성된 설명">
              <a:extLst>
                <a:ext uri="{FF2B5EF4-FFF2-40B4-BE49-F238E27FC236}">
                  <a16:creationId xmlns:a16="http://schemas.microsoft.com/office/drawing/2014/main" id="{5D24FD2D-20F7-4A74-802A-17C8FD0AB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0354" y="2281436"/>
              <a:ext cx="792088" cy="792088"/>
            </a:xfrm>
            <a:prstGeom prst="rect">
              <a:avLst/>
            </a:prstGeom>
          </p:spPr>
        </p:pic>
        <p:sp>
          <p:nvSpPr>
            <p:cNvPr id="134" name="사각형: 둥근 모서리 133">
              <a:extLst>
                <a:ext uri="{FF2B5EF4-FFF2-40B4-BE49-F238E27FC236}">
                  <a16:creationId xmlns:a16="http://schemas.microsoft.com/office/drawing/2014/main" id="{1C2FEDC6-078B-40DF-8CDB-795493ACDD07}"/>
                </a:ext>
              </a:extLst>
            </p:cNvPr>
            <p:cNvSpPr/>
            <p:nvPr/>
          </p:nvSpPr>
          <p:spPr>
            <a:xfrm>
              <a:off x="2439114" y="3381195"/>
              <a:ext cx="374571" cy="96337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wrap="square" rtlCol="0" anchor="ctr">
              <a:spAutoFit/>
            </a:bodyPr>
            <a:lstStyle/>
            <a:p>
              <a:pPr algn="ctr"/>
              <a:r>
                <a:rPr lang="en-US" altLang="ko-KR" sz="144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Protocol (B)</a:t>
              </a:r>
              <a:endParaRPr lang="ko-KR" altLang="en-US" sz="144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5" name="사각형: 둥근 모서리 134">
              <a:extLst>
                <a:ext uri="{FF2B5EF4-FFF2-40B4-BE49-F238E27FC236}">
                  <a16:creationId xmlns:a16="http://schemas.microsoft.com/office/drawing/2014/main" id="{40C4C409-0093-4476-B22D-5C9A244FDA20}"/>
                </a:ext>
              </a:extLst>
            </p:cNvPr>
            <p:cNvSpPr/>
            <p:nvPr/>
          </p:nvSpPr>
          <p:spPr>
            <a:xfrm>
              <a:off x="2230353" y="4847570"/>
              <a:ext cx="792088" cy="28944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rtlCol="0" anchor="ctr">
              <a:spAutoFit/>
            </a:bodyPr>
            <a:lstStyle/>
            <a:p>
              <a:pPr algn="ctr"/>
              <a:r>
                <a:rPr lang="ko-KR" altLang="en-US" sz="144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공조</a:t>
              </a:r>
            </a:p>
          </p:txBody>
        </p: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C740A19B-D69A-45AC-8B48-AAC2DD172F5F}"/>
                </a:ext>
              </a:extLst>
            </p:cNvPr>
            <p:cNvCxnSpPr>
              <a:stCxn id="132" idx="2"/>
              <a:endCxn id="133" idx="0"/>
            </p:cNvCxnSpPr>
            <p:nvPr/>
          </p:nvCxnSpPr>
          <p:spPr>
            <a:xfrm flipH="1">
              <a:off x="2626398" y="1972608"/>
              <a:ext cx="1" cy="3088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0E156180-48A8-42E5-9980-B3CAD9124ABA}"/>
                </a:ext>
              </a:extLst>
            </p:cNvPr>
            <p:cNvCxnSpPr>
              <a:cxnSpLocks/>
              <a:stCxn id="133" idx="2"/>
              <a:endCxn id="134" idx="0"/>
            </p:cNvCxnSpPr>
            <p:nvPr/>
          </p:nvCxnSpPr>
          <p:spPr>
            <a:xfrm>
              <a:off x="2626398" y="3073524"/>
              <a:ext cx="2" cy="3076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직선 연결선 137">
              <a:extLst>
                <a:ext uri="{FF2B5EF4-FFF2-40B4-BE49-F238E27FC236}">
                  <a16:creationId xmlns:a16="http://schemas.microsoft.com/office/drawing/2014/main" id="{32FCB096-E157-4265-8918-C57BAB98BA95}"/>
                </a:ext>
              </a:extLst>
            </p:cNvPr>
            <p:cNvCxnSpPr>
              <a:cxnSpLocks/>
              <a:stCxn id="134" idx="2"/>
              <a:endCxn id="135" idx="0"/>
            </p:cNvCxnSpPr>
            <p:nvPr/>
          </p:nvCxnSpPr>
          <p:spPr>
            <a:xfrm flipH="1">
              <a:off x="2626397" y="4344565"/>
              <a:ext cx="2" cy="50300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9" name="2 Imagen">
              <a:extLst>
                <a:ext uri="{FF2B5EF4-FFF2-40B4-BE49-F238E27FC236}">
                  <a16:creationId xmlns:a16="http://schemas.microsoft.com/office/drawing/2014/main" id="{8F58E659-1C48-427E-AB07-B4A6BEE8E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7149" y="841276"/>
              <a:ext cx="1274859" cy="1131332"/>
            </a:xfrm>
            <a:prstGeom prst="rect">
              <a:avLst/>
            </a:prstGeom>
          </p:spPr>
        </p:pic>
        <p:pic>
          <p:nvPicPr>
            <p:cNvPr id="140" name="그림 139" descr="실내, 캐비닛, 기기, 주방이(가) 표시된 사진&#10;&#10;자동 생성된 설명">
              <a:extLst>
                <a:ext uri="{FF2B5EF4-FFF2-40B4-BE49-F238E27FC236}">
                  <a16:creationId xmlns:a16="http://schemas.microsoft.com/office/drawing/2014/main" id="{6A4DD2A0-6279-400B-B553-0D629746C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8534" y="2281436"/>
              <a:ext cx="792088" cy="792088"/>
            </a:xfrm>
            <a:prstGeom prst="rect">
              <a:avLst/>
            </a:prstGeom>
          </p:spPr>
        </p:pic>
        <p:sp>
          <p:nvSpPr>
            <p:cNvPr id="141" name="사각형: 둥근 모서리 140">
              <a:extLst>
                <a:ext uri="{FF2B5EF4-FFF2-40B4-BE49-F238E27FC236}">
                  <a16:creationId xmlns:a16="http://schemas.microsoft.com/office/drawing/2014/main" id="{542C4A39-97B7-4488-A8CC-EA897D23A705}"/>
                </a:ext>
              </a:extLst>
            </p:cNvPr>
            <p:cNvSpPr/>
            <p:nvPr/>
          </p:nvSpPr>
          <p:spPr>
            <a:xfrm>
              <a:off x="3647294" y="3381195"/>
              <a:ext cx="374571" cy="96337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wrap="square" rtlCol="0" anchor="ctr">
              <a:spAutoFit/>
            </a:bodyPr>
            <a:lstStyle/>
            <a:p>
              <a:pPr algn="ctr"/>
              <a:r>
                <a:rPr lang="en-US" altLang="ko-KR" sz="144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Protocol (C)</a:t>
              </a:r>
              <a:endParaRPr lang="ko-KR" altLang="en-US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42" name="사각형: 둥근 모서리 141">
              <a:extLst>
                <a:ext uri="{FF2B5EF4-FFF2-40B4-BE49-F238E27FC236}">
                  <a16:creationId xmlns:a16="http://schemas.microsoft.com/office/drawing/2014/main" id="{7EA6C62A-F5BF-4A33-A9CE-B5A08B17F8F8}"/>
                </a:ext>
              </a:extLst>
            </p:cNvPr>
            <p:cNvSpPr/>
            <p:nvPr/>
          </p:nvSpPr>
          <p:spPr>
            <a:xfrm>
              <a:off x="3438534" y="4847570"/>
              <a:ext cx="792088" cy="28944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rtlCol="0" anchor="ctr">
              <a:spAutoFit/>
            </a:bodyPr>
            <a:lstStyle/>
            <a:p>
              <a:pPr algn="ctr"/>
              <a:r>
                <a:rPr lang="ko-KR" altLang="en-US" sz="144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전기</a:t>
              </a:r>
            </a:p>
          </p:txBody>
        </p:sp>
        <p:cxnSp>
          <p:nvCxnSpPr>
            <p:cNvPr id="143" name="직선 연결선 142">
              <a:extLst>
                <a:ext uri="{FF2B5EF4-FFF2-40B4-BE49-F238E27FC236}">
                  <a16:creationId xmlns:a16="http://schemas.microsoft.com/office/drawing/2014/main" id="{B7FE7E53-751B-4A3E-8B44-586D441AC897}"/>
                </a:ext>
              </a:extLst>
            </p:cNvPr>
            <p:cNvCxnSpPr>
              <a:stCxn id="139" idx="2"/>
              <a:endCxn id="140" idx="0"/>
            </p:cNvCxnSpPr>
            <p:nvPr/>
          </p:nvCxnSpPr>
          <p:spPr>
            <a:xfrm flipH="1">
              <a:off x="3834578" y="1972608"/>
              <a:ext cx="1" cy="3088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직선 연결선 143">
              <a:extLst>
                <a:ext uri="{FF2B5EF4-FFF2-40B4-BE49-F238E27FC236}">
                  <a16:creationId xmlns:a16="http://schemas.microsoft.com/office/drawing/2014/main" id="{FE641826-CA1D-423E-B691-9F8682ED8D46}"/>
                </a:ext>
              </a:extLst>
            </p:cNvPr>
            <p:cNvCxnSpPr>
              <a:cxnSpLocks/>
              <a:stCxn id="140" idx="2"/>
              <a:endCxn id="141" idx="0"/>
            </p:cNvCxnSpPr>
            <p:nvPr/>
          </p:nvCxnSpPr>
          <p:spPr>
            <a:xfrm>
              <a:off x="3834578" y="3073524"/>
              <a:ext cx="2" cy="3076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직선 연결선 144">
              <a:extLst>
                <a:ext uri="{FF2B5EF4-FFF2-40B4-BE49-F238E27FC236}">
                  <a16:creationId xmlns:a16="http://schemas.microsoft.com/office/drawing/2014/main" id="{043BB303-84A3-4C2B-8EF1-18331510518C}"/>
                </a:ext>
              </a:extLst>
            </p:cNvPr>
            <p:cNvCxnSpPr>
              <a:cxnSpLocks/>
              <a:stCxn id="141" idx="2"/>
              <a:endCxn id="142" idx="0"/>
            </p:cNvCxnSpPr>
            <p:nvPr/>
          </p:nvCxnSpPr>
          <p:spPr>
            <a:xfrm flipH="1">
              <a:off x="3834578" y="4344565"/>
              <a:ext cx="2" cy="50300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6" name="2 Imagen">
              <a:extLst>
                <a:ext uri="{FF2B5EF4-FFF2-40B4-BE49-F238E27FC236}">
                  <a16:creationId xmlns:a16="http://schemas.microsoft.com/office/drawing/2014/main" id="{74532970-99AD-4782-B779-B709DEC6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5329" y="841276"/>
              <a:ext cx="1274859" cy="1131332"/>
            </a:xfrm>
            <a:prstGeom prst="rect">
              <a:avLst/>
            </a:prstGeom>
          </p:spPr>
        </p:pic>
        <p:pic>
          <p:nvPicPr>
            <p:cNvPr id="147" name="그림 146" descr="실내, 캐비닛, 기기, 주방이(가) 표시된 사진&#10;&#10;자동 생성된 설명">
              <a:extLst>
                <a:ext uri="{FF2B5EF4-FFF2-40B4-BE49-F238E27FC236}">
                  <a16:creationId xmlns:a16="http://schemas.microsoft.com/office/drawing/2014/main" id="{CF601355-60DE-4EF6-AEE2-52A1680D0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6714" y="2281436"/>
              <a:ext cx="792088" cy="792088"/>
            </a:xfrm>
            <a:prstGeom prst="rect">
              <a:avLst/>
            </a:prstGeom>
          </p:spPr>
        </p:pic>
        <p:sp>
          <p:nvSpPr>
            <p:cNvPr id="148" name="사각형: 둥근 모서리 147">
              <a:extLst>
                <a:ext uri="{FF2B5EF4-FFF2-40B4-BE49-F238E27FC236}">
                  <a16:creationId xmlns:a16="http://schemas.microsoft.com/office/drawing/2014/main" id="{ED281F64-008D-495B-88FB-06B75005DC0F}"/>
                </a:ext>
              </a:extLst>
            </p:cNvPr>
            <p:cNvSpPr/>
            <p:nvPr/>
          </p:nvSpPr>
          <p:spPr>
            <a:xfrm>
              <a:off x="4855474" y="3381195"/>
              <a:ext cx="374571" cy="963370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wrap="square" rtlCol="0" anchor="ctr">
              <a:spAutoFit/>
            </a:bodyPr>
            <a:lstStyle/>
            <a:p>
              <a:pPr algn="ctr"/>
              <a:r>
                <a:rPr lang="en-US" altLang="ko-KR" sz="144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Protocol (D)</a:t>
              </a:r>
              <a:endParaRPr lang="ko-KR" altLang="en-US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49" name="사각형: 둥근 모서리 148">
              <a:extLst>
                <a:ext uri="{FF2B5EF4-FFF2-40B4-BE49-F238E27FC236}">
                  <a16:creationId xmlns:a16="http://schemas.microsoft.com/office/drawing/2014/main" id="{BEF16159-8C5E-47BD-AC8C-EC6D5836DD23}"/>
                </a:ext>
              </a:extLst>
            </p:cNvPr>
            <p:cNvSpPr/>
            <p:nvPr/>
          </p:nvSpPr>
          <p:spPr>
            <a:xfrm>
              <a:off x="4646714" y="4847570"/>
              <a:ext cx="792088" cy="289441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rtlCol="0" anchor="ctr">
              <a:spAutoFit/>
            </a:bodyPr>
            <a:lstStyle/>
            <a:p>
              <a:pPr algn="ctr"/>
              <a:r>
                <a:rPr lang="ko-KR" altLang="en-US" sz="144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온수</a:t>
              </a:r>
            </a:p>
          </p:txBody>
        </p:sp>
        <p:cxnSp>
          <p:nvCxnSpPr>
            <p:cNvPr id="150" name="직선 연결선 149">
              <a:extLst>
                <a:ext uri="{FF2B5EF4-FFF2-40B4-BE49-F238E27FC236}">
                  <a16:creationId xmlns:a16="http://schemas.microsoft.com/office/drawing/2014/main" id="{C22FC882-98AB-4DC8-A9C0-402D4923E9A5}"/>
                </a:ext>
              </a:extLst>
            </p:cNvPr>
            <p:cNvCxnSpPr>
              <a:stCxn id="146" idx="2"/>
              <a:endCxn id="147" idx="0"/>
            </p:cNvCxnSpPr>
            <p:nvPr/>
          </p:nvCxnSpPr>
          <p:spPr>
            <a:xfrm flipH="1">
              <a:off x="5042758" y="1972608"/>
              <a:ext cx="1" cy="3088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직선 연결선 150">
              <a:extLst>
                <a:ext uri="{FF2B5EF4-FFF2-40B4-BE49-F238E27FC236}">
                  <a16:creationId xmlns:a16="http://schemas.microsoft.com/office/drawing/2014/main" id="{18FC040A-7B09-4612-A2D9-88ED58F183AB}"/>
                </a:ext>
              </a:extLst>
            </p:cNvPr>
            <p:cNvCxnSpPr>
              <a:cxnSpLocks/>
              <a:stCxn id="147" idx="2"/>
              <a:endCxn id="148" idx="0"/>
            </p:cNvCxnSpPr>
            <p:nvPr/>
          </p:nvCxnSpPr>
          <p:spPr>
            <a:xfrm>
              <a:off x="5042758" y="3073524"/>
              <a:ext cx="2" cy="3076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직선 연결선 151">
              <a:extLst>
                <a:ext uri="{FF2B5EF4-FFF2-40B4-BE49-F238E27FC236}">
                  <a16:creationId xmlns:a16="http://schemas.microsoft.com/office/drawing/2014/main" id="{8B7A2BED-B7FC-44A8-BFE7-AD7827BC4694}"/>
                </a:ext>
              </a:extLst>
            </p:cNvPr>
            <p:cNvCxnSpPr>
              <a:cxnSpLocks/>
              <a:stCxn id="148" idx="2"/>
              <a:endCxn id="149" idx="0"/>
            </p:cNvCxnSpPr>
            <p:nvPr/>
          </p:nvCxnSpPr>
          <p:spPr>
            <a:xfrm flipH="1">
              <a:off x="5042758" y="4344565"/>
              <a:ext cx="2" cy="50300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2EBB862-2E2F-4931-82D0-E15E8EF69D4B}"/>
                </a:ext>
              </a:extLst>
            </p:cNvPr>
            <p:cNvSpPr txBox="1"/>
            <p:nvPr/>
          </p:nvSpPr>
          <p:spPr>
            <a:xfrm>
              <a:off x="1762797" y="4654570"/>
              <a:ext cx="478497" cy="507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36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...</a:t>
              </a:r>
              <a:endParaRPr lang="ko-KR" altLang="en-US" sz="33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69EE51A6-1F67-4F4E-BCBE-66CE23DCA656}"/>
                </a:ext>
              </a:extLst>
            </p:cNvPr>
            <p:cNvSpPr txBox="1"/>
            <p:nvPr/>
          </p:nvSpPr>
          <p:spPr>
            <a:xfrm>
              <a:off x="2999100" y="4654570"/>
              <a:ext cx="478497" cy="507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36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...</a:t>
              </a:r>
              <a:endParaRPr lang="ko-KR" altLang="en-US" sz="33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2813748-F22C-447F-A0F9-677A8C6D1724}"/>
                </a:ext>
              </a:extLst>
            </p:cNvPr>
            <p:cNvSpPr txBox="1"/>
            <p:nvPr/>
          </p:nvSpPr>
          <p:spPr>
            <a:xfrm>
              <a:off x="4195551" y="4654570"/>
              <a:ext cx="478497" cy="507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36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...</a:t>
              </a:r>
              <a:endParaRPr lang="ko-KR" altLang="en-US" sz="33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156" name="Picture 6" descr="CCTV ê´ì íë©´ì ëí ì´ë¯¸ì§ ê²ìê²°ê³¼">
              <a:extLst>
                <a:ext uri="{FF2B5EF4-FFF2-40B4-BE49-F238E27FC236}">
                  <a16:creationId xmlns:a16="http://schemas.microsoft.com/office/drawing/2014/main" id="{3B46DA2A-11A6-4AE8-93C6-0A35562F73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7364" y="961924"/>
              <a:ext cx="1064180" cy="695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8" descr="ê³µì¡°ìì¤ííë©´ì ëí ì´ë¯¸ì§ ê²ìê²°ê³¼">
              <a:extLst>
                <a:ext uri="{FF2B5EF4-FFF2-40B4-BE49-F238E27FC236}">
                  <a16:creationId xmlns:a16="http://schemas.microsoft.com/office/drawing/2014/main" id="{701AD5E9-104C-4632-B7BD-F5A920903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9715" y="959304"/>
              <a:ext cx="1066639" cy="706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10" descr="ì ê¸°ìì¤ííë©´ì ëí ì´ë¯¸ì§ ê²ìê²°ê³¼">
              <a:extLst>
                <a:ext uri="{FF2B5EF4-FFF2-40B4-BE49-F238E27FC236}">
                  <a16:creationId xmlns:a16="http://schemas.microsoft.com/office/drawing/2014/main" id="{42925F8C-37E3-4A7E-9DB6-3A1FF978CB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122" y="948732"/>
              <a:ext cx="1072798" cy="717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12" descr="ê´ë ¨ ì´ë¯¸ì§">
              <a:extLst>
                <a:ext uri="{FF2B5EF4-FFF2-40B4-BE49-F238E27FC236}">
                  <a16:creationId xmlns:a16="http://schemas.microsoft.com/office/drawing/2014/main" id="{277C1523-CFF2-4EB5-9B87-310DAE002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1492" y="943088"/>
              <a:ext cx="1088754" cy="740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5262286F-2174-4508-9888-3B5320E7F2F4}"/>
              </a:ext>
            </a:extLst>
          </p:cNvPr>
          <p:cNvSpPr txBox="1"/>
          <p:nvPr/>
        </p:nvSpPr>
        <p:spPr>
          <a:xfrm>
            <a:off x="8799313" y="5080748"/>
            <a:ext cx="207620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4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단위 시스템 </a:t>
            </a:r>
            <a:r>
              <a:rPr lang="en-US" altLang="ko-KR" sz="144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or </a:t>
            </a:r>
            <a:r>
              <a:rPr lang="ko-KR" altLang="en-US" sz="144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센서통합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A8FAA96-B454-4C5A-8123-CECC910C54C2}"/>
              </a:ext>
            </a:extLst>
          </p:cNvPr>
          <p:cNvSpPr txBox="1"/>
          <p:nvPr/>
        </p:nvSpPr>
        <p:spPr>
          <a:xfrm>
            <a:off x="9956340" y="3181405"/>
            <a:ext cx="127470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4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데이터 시각화</a:t>
            </a:r>
            <a:endParaRPr lang="en-US" altLang="ko-KR" sz="1440" b="1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108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8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 엔진</a:t>
            </a:r>
            <a:r>
              <a:rPr lang="en-US" altLang="ko-KR" sz="108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108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65" name="화살표: 오른쪽 164">
            <a:extLst>
              <a:ext uri="{FF2B5EF4-FFF2-40B4-BE49-F238E27FC236}">
                <a16:creationId xmlns:a16="http://schemas.microsoft.com/office/drawing/2014/main" id="{DFC57A36-5C2D-480D-94D7-8BECC16A745C}"/>
              </a:ext>
            </a:extLst>
          </p:cNvPr>
          <p:cNvSpPr/>
          <p:nvPr/>
        </p:nvSpPr>
        <p:spPr>
          <a:xfrm>
            <a:off x="346520" y="6365323"/>
            <a:ext cx="429957" cy="35381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4" dirty="0">
              <a:solidFill>
                <a:schemeClr val="accent6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6EC8174-B7B3-49F8-8D09-F36C6467894A}"/>
              </a:ext>
            </a:extLst>
          </p:cNvPr>
          <p:cNvSpPr txBox="1"/>
          <p:nvPr/>
        </p:nvSpPr>
        <p:spPr>
          <a:xfrm>
            <a:off x="781750" y="6375896"/>
            <a:ext cx="1025793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보안</a:t>
            </a:r>
            <a:r>
              <a:rPr lang="en-US" altLang="ko-KR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공조</a:t>
            </a:r>
            <a:r>
              <a:rPr lang="en-US" altLang="ko-KR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전기</a:t>
            </a:r>
            <a:r>
              <a:rPr lang="en-US" altLang="ko-KR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온수</a:t>
            </a:r>
            <a:r>
              <a:rPr lang="en-US" altLang="ko-KR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엘리베이터 등 각 영역별로 구성된 단위시스템이 하나의 플랫폼으로 통합 필요 </a:t>
            </a:r>
            <a:r>
              <a:rPr lang="en-US" altLang="ko-KR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실시간</a:t>
            </a:r>
            <a:r>
              <a:rPr lang="en-US" altLang="ko-KR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정보 통합 </a:t>
            </a:r>
            <a:r>
              <a:rPr lang="en-US" altLang="ko-KR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&amp; </a:t>
            </a:r>
            <a:r>
              <a:rPr lang="ko-KR" altLang="en-US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시각화</a:t>
            </a:r>
            <a:r>
              <a:rPr lang="en-US" altLang="ko-KR" sz="144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1440" b="1" dirty="0">
              <a:solidFill>
                <a:schemeClr val="accent6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67" name="사각형: 둥근 모서리 166">
            <a:extLst>
              <a:ext uri="{FF2B5EF4-FFF2-40B4-BE49-F238E27FC236}">
                <a16:creationId xmlns:a16="http://schemas.microsoft.com/office/drawing/2014/main" id="{4679B9C3-82A1-4CC4-8DF7-C53389111C42}"/>
              </a:ext>
            </a:extLst>
          </p:cNvPr>
          <p:cNvSpPr/>
          <p:nvPr/>
        </p:nvSpPr>
        <p:spPr>
          <a:xfrm>
            <a:off x="6826596" y="3135947"/>
            <a:ext cx="395917" cy="216526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ko-KR" altLang="en-US" sz="144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연동 프로토콜 </a:t>
            </a:r>
            <a:r>
              <a:rPr lang="en-US" altLang="ko-KR" sz="144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(ESB)</a:t>
            </a:r>
            <a:endParaRPr lang="ko-KR" altLang="en-US" sz="1440" b="1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D4AAB93F-1472-46D8-8209-107333844FDA}"/>
              </a:ext>
            </a:extLst>
          </p:cNvPr>
          <p:cNvSpPr txBox="1"/>
          <p:nvPr/>
        </p:nvSpPr>
        <p:spPr>
          <a:xfrm>
            <a:off x="8189501" y="5394544"/>
            <a:ext cx="3295836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0488" indent="-110488">
              <a:buFont typeface="Arial" panose="020B0604020202020204" pitchFamily="34" charset="0"/>
              <a:buChar char="•"/>
            </a:pPr>
            <a:r>
              <a:rPr lang="ko-KR" altLang="en-US" sz="114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종합적인 </a:t>
            </a:r>
            <a:r>
              <a:rPr lang="en-US" altLang="ko-KR" sz="114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single view</a:t>
            </a:r>
            <a:r>
              <a:rPr lang="ko-KR" altLang="en-US" sz="114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를 통한 운영 효율화</a:t>
            </a:r>
            <a:endParaRPr lang="en-US" altLang="ko-KR" sz="1140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ko-KR" altLang="en-US" sz="114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통합 시스템</a:t>
            </a:r>
            <a:r>
              <a:rPr lang="en-US" altLang="ko-KR" sz="114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14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운영인력</a:t>
            </a:r>
            <a:r>
              <a:rPr lang="en-US" altLang="ko-KR" sz="114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14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매뉴얼</a:t>
            </a:r>
            <a:r>
              <a:rPr lang="en-US" altLang="ko-KR" sz="114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14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교육 필요</a:t>
            </a:r>
            <a:endParaRPr lang="en-US" altLang="ko-KR" sz="1140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ko-KR" altLang="en-US" sz="114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기존 단위 시스템과의 유기적인 연동을 통한 통합된 실시간 정보 활용 가능 </a:t>
            </a:r>
            <a:r>
              <a:rPr lang="en-US" altLang="ko-KR" sz="114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(AI, Bigdata)</a:t>
            </a:r>
            <a:endParaRPr lang="ko-KR" altLang="en-US" sz="1140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70" name="그룹 169">
            <a:extLst>
              <a:ext uri="{FF2B5EF4-FFF2-40B4-BE49-F238E27FC236}">
                <a16:creationId xmlns:a16="http://schemas.microsoft.com/office/drawing/2014/main" id="{1D132DA3-F16A-4F0D-91D8-CEE9CADA081E}"/>
              </a:ext>
            </a:extLst>
          </p:cNvPr>
          <p:cNvGrpSpPr/>
          <p:nvPr/>
        </p:nvGrpSpPr>
        <p:grpSpPr>
          <a:xfrm>
            <a:off x="6101757" y="378377"/>
            <a:ext cx="5467035" cy="2419212"/>
            <a:chOff x="-827897" y="109380"/>
            <a:chExt cx="7530383" cy="3060504"/>
          </a:xfrm>
          <a:scene3d>
            <a:camera prst="perspectiveLeft" fov="6600000"/>
            <a:lightRig rig="threePt" dir="t"/>
          </a:scene3d>
        </p:grpSpPr>
        <p:grpSp>
          <p:nvGrpSpPr>
            <p:cNvPr id="171" name="그룹 170">
              <a:extLst>
                <a:ext uri="{FF2B5EF4-FFF2-40B4-BE49-F238E27FC236}">
                  <a16:creationId xmlns:a16="http://schemas.microsoft.com/office/drawing/2014/main" id="{F2C05854-24CE-472B-90CA-867AF8984C1A}"/>
                </a:ext>
              </a:extLst>
            </p:cNvPr>
            <p:cNvGrpSpPr/>
            <p:nvPr/>
          </p:nvGrpSpPr>
          <p:grpSpPr>
            <a:xfrm>
              <a:off x="-827896" y="124589"/>
              <a:ext cx="7530382" cy="3038946"/>
              <a:chOff x="-827896" y="124589"/>
              <a:chExt cx="7530382" cy="3038946"/>
            </a:xfrm>
          </p:grpSpPr>
          <p:grpSp>
            <p:nvGrpSpPr>
              <p:cNvPr id="186" name="그룹 185">
                <a:extLst>
                  <a:ext uri="{FF2B5EF4-FFF2-40B4-BE49-F238E27FC236}">
                    <a16:creationId xmlns:a16="http://schemas.microsoft.com/office/drawing/2014/main" id="{05BBEFFA-CF1A-4249-9AAF-E050C83D50B9}"/>
                  </a:ext>
                </a:extLst>
              </p:cNvPr>
              <p:cNvGrpSpPr/>
              <p:nvPr/>
            </p:nvGrpSpPr>
            <p:grpSpPr>
              <a:xfrm>
                <a:off x="-827896" y="126498"/>
                <a:ext cx="7525379" cy="3037036"/>
                <a:chOff x="1092920" y="1079922"/>
                <a:chExt cx="7525379" cy="3037036"/>
              </a:xfrm>
            </p:grpSpPr>
            <p:sp>
              <p:nvSpPr>
                <p:cNvPr id="195" name="직사각형 194">
                  <a:extLst>
                    <a:ext uri="{FF2B5EF4-FFF2-40B4-BE49-F238E27FC236}">
                      <a16:creationId xmlns:a16="http://schemas.microsoft.com/office/drawing/2014/main" id="{6D67D996-D4FA-4AF0-BE2A-6C1CC9B8AB82}"/>
                    </a:ext>
                  </a:extLst>
                </p:cNvPr>
                <p:cNvSpPr/>
                <p:nvPr/>
              </p:nvSpPr>
              <p:spPr>
                <a:xfrm>
                  <a:off x="1096616" y="1079922"/>
                  <a:ext cx="1872208" cy="100811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6" name="직사각형 195">
                  <a:extLst>
                    <a:ext uri="{FF2B5EF4-FFF2-40B4-BE49-F238E27FC236}">
                      <a16:creationId xmlns:a16="http://schemas.microsoft.com/office/drawing/2014/main" id="{B2F4B229-B305-4DCB-860F-B66F4565AE0D}"/>
                    </a:ext>
                  </a:extLst>
                </p:cNvPr>
                <p:cNvSpPr/>
                <p:nvPr/>
              </p:nvSpPr>
              <p:spPr>
                <a:xfrm>
                  <a:off x="2980177" y="1079922"/>
                  <a:ext cx="1872208" cy="100811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7" name="직사각형 196">
                  <a:extLst>
                    <a:ext uri="{FF2B5EF4-FFF2-40B4-BE49-F238E27FC236}">
                      <a16:creationId xmlns:a16="http://schemas.microsoft.com/office/drawing/2014/main" id="{7D1A024A-374A-440B-B415-854F5CEC2D53}"/>
                    </a:ext>
                  </a:extLst>
                </p:cNvPr>
                <p:cNvSpPr/>
                <p:nvPr/>
              </p:nvSpPr>
              <p:spPr>
                <a:xfrm>
                  <a:off x="4863976" y="1079922"/>
                  <a:ext cx="1872208" cy="100811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8" name="직사각형 197">
                  <a:extLst>
                    <a:ext uri="{FF2B5EF4-FFF2-40B4-BE49-F238E27FC236}">
                      <a16:creationId xmlns:a16="http://schemas.microsoft.com/office/drawing/2014/main" id="{948BE644-06F7-4E2A-B6A9-15EAED80911D}"/>
                    </a:ext>
                  </a:extLst>
                </p:cNvPr>
                <p:cNvSpPr/>
                <p:nvPr/>
              </p:nvSpPr>
              <p:spPr>
                <a:xfrm>
                  <a:off x="1092920" y="2094384"/>
                  <a:ext cx="1872208" cy="100811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" name="직사각형 198">
                  <a:extLst>
                    <a:ext uri="{FF2B5EF4-FFF2-40B4-BE49-F238E27FC236}">
                      <a16:creationId xmlns:a16="http://schemas.microsoft.com/office/drawing/2014/main" id="{E5FF8E3C-00D9-4777-B5E9-E3973C0961D2}"/>
                    </a:ext>
                  </a:extLst>
                </p:cNvPr>
                <p:cNvSpPr/>
                <p:nvPr/>
              </p:nvSpPr>
              <p:spPr>
                <a:xfrm>
                  <a:off x="2976481" y="2094384"/>
                  <a:ext cx="1872208" cy="100811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" name="직사각형 199">
                  <a:extLst>
                    <a:ext uri="{FF2B5EF4-FFF2-40B4-BE49-F238E27FC236}">
                      <a16:creationId xmlns:a16="http://schemas.microsoft.com/office/drawing/2014/main" id="{952FA0C2-ADDC-4AB1-8C29-F88BE8D1F787}"/>
                    </a:ext>
                  </a:extLst>
                </p:cNvPr>
                <p:cNvSpPr/>
                <p:nvPr/>
              </p:nvSpPr>
              <p:spPr>
                <a:xfrm>
                  <a:off x="4866630" y="2094384"/>
                  <a:ext cx="1872208" cy="100811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" name="직사각형 200">
                  <a:extLst>
                    <a:ext uri="{FF2B5EF4-FFF2-40B4-BE49-F238E27FC236}">
                      <a16:creationId xmlns:a16="http://schemas.microsoft.com/office/drawing/2014/main" id="{ACAD18C3-CDCC-46E1-A727-F5CDCA5FFB06}"/>
                    </a:ext>
                  </a:extLst>
                </p:cNvPr>
                <p:cNvSpPr/>
                <p:nvPr/>
              </p:nvSpPr>
              <p:spPr>
                <a:xfrm>
                  <a:off x="1092920" y="3108846"/>
                  <a:ext cx="1872208" cy="100811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" name="직사각형 201">
                  <a:extLst>
                    <a:ext uri="{FF2B5EF4-FFF2-40B4-BE49-F238E27FC236}">
                      <a16:creationId xmlns:a16="http://schemas.microsoft.com/office/drawing/2014/main" id="{AC8C6A39-B033-48B0-8ED1-AE59F9999D64}"/>
                    </a:ext>
                  </a:extLst>
                </p:cNvPr>
                <p:cNvSpPr/>
                <p:nvPr/>
              </p:nvSpPr>
              <p:spPr>
                <a:xfrm>
                  <a:off x="2976481" y="3108846"/>
                  <a:ext cx="1872208" cy="100811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" name="직사각형 202">
                  <a:extLst>
                    <a:ext uri="{FF2B5EF4-FFF2-40B4-BE49-F238E27FC236}">
                      <a16:creationId xmlns:a16="http://schemas.microsoft.com/office/drawing/2014/main" id="{0909E2BC-0CC8-42E9-A771-EA415FBF5689}"/>
                    </a:ext>
                  </a:extLst>
                </p:cNvPr>
                <p:cNvSpPr/>
                <p:nvPr/>
              </p:nvSpPr>
              <p:spPr>
                <a:xfrm>
                  <a:off x="4866630" y="3108846"/>
                  <a:ext cx="1872208" cy="100811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" name="직사각형 203">
                  <a:extLst>
                    <a:ext uri="{FF2B5EF4-FFF2-40B4-BE49-F238E27FC236}">
                      <a16:creationId xmlns:a16="http://schemas.microsoft.com/office/drawing/2014/main" id="{8C34D545-BF44-40A3-8A8B-85191E202F07}"/>
                    </a:ext>
                  </a:extLst>
                </p:cNvPr>
                <p:cNvSpPr/>
                <p:nvPr/>
              </p:nvSpPr>
              <p:spPr>
                <a:xfrm>
                  <a:off x="6743437" y="1079922"/>
                  <a:ext cx="1872208" cy="100811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" name="직사각형 204">
                  <a:extLst>
                    <a:ext uri="{FF2B5EF4-FFF2-40B4-BE49-F238E27FC236}">
                      <a16:creationId xmlns:a16="http://schemas.microsoft.com/office/drawing/2014/main" id="{259507A5-A4F1-4BB7-B7A3-BE01E517C0F8}"/>
                    </a:ext>
                  </a:extLst>
                </p:cNvPr>
                <p:cNvSpPr/>
                <p:nvPr/>
              </p:nvSpPr>
              <p:spPr>
                <a:xfrm>
                  <a:off x="6746091" y="2094384"/>
                  <a:ext cx="1872208" cy="100811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" name="직사각형 205">
                  <a:extLst>
                    <a:ext uri="{FF2B5EF4-FFF2-40B4-BE49-F238E27FC236}">
                      <a16:creationId xmlns:a16="http://schemas.microsoft.com/office/drawing/2014/main" id="{5C5301EE-8903-43BD-8866-8CD6C1E7DA86}"/>
                    </a:ext>
                  </a:extLst>
                </p:cNvPr>
                <p:cNvSpPr/>
                <p:nvPr/>
              </p:nvSpPr>
              <p:spPr>
                <a:xfrm>
                  <a:off x="6746091" y="3108846"/>
                  <a:ext cx="1872208" cy="100811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87" name="그림 186">
                <a:extLst>
                  <a:ext uri="{FF2B5EF4-FFF2-40B4-BE49-F238E27FC236}">
                    <a16:creationId xmlns:a16="http://schemas.microsoft.com/office/drawing/2014/main" id="{A05082C1-7A4C-4996-9773-65A0E441E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818203" y="149658"/>
                <a:ext cx="5640378" cy="3013876"/>
              </a:xfrm>
              <a:prstGeom prst="rect">
                <a:avLst/>
              </a:prstGeom>
            </p:spPr>
          </p:pic>
          <p:pic>
            <p:nvPicPr>
              <p:cNvPr id="188" name="그림 187">
                <a:extLst>
                  <a:ext uri="{FF2B5EF4-FFF2-40B4-BE49-F238E27FC236}">
                    <a16:creationId xmlns:a16="http://schemas.microsoft.com/office/drawing/2014/main" id="{F8F016AE-6D16-4187-AB94-0CB861EC2C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80640" y="2850358"/>
                <a:ext cx="438429" cy="243860"/>
              </a:xfrm>
              <a:prstGeom prst="rect">
                <a:avLst/>
              </a:prstGeom>
            </p:spPr>
          </p:pic>
          <p:grpSp>
            <p:nvGrpSpPr>
              <p:cNvPr id="189" name="그룹 188">
                <a:extLst>
                  <a:ext uri="{FF2B5EF4-FFF2-40B4-BE49-F238E27FC236}">
                    <a16:creationId xmlns:a16="http://schemas.microsoft.com/office/drawing/2014/main" id="{8D361DCD-BBA0-4D30-8B23-9610E1F91697}"/>
                  </a:ext>
                </a:extLst>
              </p:cNvPr>
              <p:cNvGrpSpPr/>
              <p:nvPr/>
            </p:nvGrpSpPr>
            <p:grpSpPr>
              <a:xfrm>
                <a:off x="1805338" y="510644"/>
                <a:ext cx="1422645" cy="1035670"/>
                <a:chOff x="2927350" y="3314080"/>
                <a:chExt cx="1422645" cy="1035670"/>
              </a:xfrm>
            </p:grpSpPr>
            <p:pic>
              <p:nvPicPr>
                <p:cNvPr id="193" name="그림 192">
                  <a:extLst>
                    <a:ext uri="{FF2B5EF4-FFF2-40B4-BE49-F238E27FC236}">
                      <a16:creationId xmlns:a16="http://schemas.microsoft.com/office/drawing/2014/main" id="{0BDF039A-E2D0-4075-BA3A-9AF36D3DC8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39840" y="3314080"/>
                  <a:ext cx="710155" cy="394997"/>
                </a:xfrm>
                <a:prstGeom prst="rect">
                  <a:avLst/>
                </a:prstGeom>
              </p:spPr>
            </p:pic>
            <p:sp>
              <p:nvSpPr>
                <p:cNvPr id="194" name="자유형 124">
                  <a:extLst>
                    <a:ext uri="{FF2B5EF4-FFF2-40B4-BE49-F238E27FC236}">
                      <a16:creationId xmlns:a16="http://schemas.microsoft.com/office/drawing/2014/main" id="{B20997B1-EFB1-43F2-8CB8-2C9CACA27C36}"/>
                    </a:ext>
                  </a:extLst>
                </p:cNvPr>
                <p:cNvSpPr/>
                <p:nvPr/>
              </p:nvSpPr>
              <p:spPr>
                <a:xfrm>
                  <a:off x="2927350" y="3530600"/>
                  <a:ext cx="717550" cy="819150"/>
                </a:xfrm>
                <a:custGeom>
                  <a:avLst/>
                  <a:gdLst>
                    <a:gd name="connsiteX0" fmla="*/ 0 w 717550"/>
                    <a:gd name="connsiteY0" fmla="*/ 819150 h 819150"/>
                    <a:gd name="connsiteX1" fmla="*/ 514350 w 717550"/>
                    <a:gd name="connsiteY1" fmla="*/ 0 h 819150"/>
                    <a:gd name="connsiteX2" fmla="*/ 717550 w 717550"/>
                    <a:gd name="connsiteY2" fmla="*/ 0 h 819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7550" h="819150">
                      <a:moveTo>
                        <a:pt x="0" y="819150"/>
                      </a:moveTo>
                      <a:lnTo>
                        <a:pt x="514350" y="0"/>
                      </a:lnTo>
                      <a:lnTo>
                        <a:pt x="717550" y="0"/>
                      </a:lnTo>
                    </a:path>
                  </a:pathLst>
                </a:custGeom>
                <a:noFill/>
                <a:ln w="31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44"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90" name="그림 189">
                <a:extLst>
                  <a:ext uri="{FF2B5EF4-FFF2-40B4-BE49-F238E27FC236}">
                    <a16:creationId xmlns:a16="http://schemas.microsoft.com/office/drawing/2014/main" id="{D5CD067E-9796-4596-864B-6F35982E48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94573" y="2850358"/>
                <a:ext cx="450038" cy="250317"/>
              </a:xfrm>
              <a:prstGeom prst="rect">
                <a:avLst/>
              </a:prstGeom>
            </p:spPr>
          </p:pic>
          <p:pic>
            <p:nvPicPr>
              <p:cNvPr id="191" name="Picture 2" descr="https://mir-s3-cdn-cf.behance.net/project_modules/1400/72764b26096781.5634f9061ec3c.jpg">
                <a:extLst>
                  <a:ext uri="{FF2B5EF4-FFF2-40B4-BE49-F238E27FC236}">
                    <a16:creationId xmlns:a16="http://schemas.microsoft.com/office/drawing/2014/main" id="{95DF7969-2246-4B8E-A87D-68C5C7ADAE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5368" y="124589"/>
                <a:ext cx="1887118" cy="30389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그림 191">
                <a:extLst>
                  <a:ext uri="{FF2B5EF4-FFF2-40B4-BE49-F238E27FC236}">
                    <a16:creationId xmlns:a16="http://schemas.microsoft.com/office/drawing/2014/main" id="{81307E16-6F05-4F83-83CC-EB1B10411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3103" y="2842198"/>
                <a:ext cx="464709" cy="258477"/>
              </a:xfrm>
              <a:prstGeom prst="rect">
                <a:avLst/>
              </a:prstGeom>
            </p:spPr>
          </p:pic>
        </p:grpSp>
        <p:grpSp>
          <p:nvGrpSpPr>
            <p:cNvPr id="172" name="그룹 171">
              <a:extLst>
                <a:ext uri="{FF2B5EF4-FFF2-40B4-BE49-F238E27FC236}">
                  <a16:creationId xmlns:a16="http://schemas.microsoft.com/office/drawing/2014/main" id="{493C5868-8296-4E87-B525-206E922AF417}"/>
                </a:ext>
              </a:extLst>
            </p:cNvPr>
            <p:cNvGrpSpPr/>
            <p:nvPr/>
          </p:nvGrpSpPr>
          <p:grpSpPr>
            <a:xfrm>
              <a:off x="-811118" y="125858"/>
              <a:ext cx="7505426" cy="3037676"/>
              <a:chOff x="1096616" y="1079922"/>
              <a:chExt cx="7505426" cy="3037676"/>
            </a:xfrm>
            <a:noFill/>
          </p:grpSpPr>
          <p:sp>
            <p:nvSpPr>
              <p:cNvPr id="174" name="직사각형 173">
                <a:extLst>
                  <a:ext uri="{FF2B5EF4-FFF2-40B4-BE49-F238E27FC236}">
                    <a16:creationId xmlns:a16="http://schemas.microsoft.com/office/drawing/2014/main" id="{A28AD8A7-AFE7-4D47-94E5-3E5FBAB350AC}"/>
                  </a:ext>
                </a:extLst>
              </p:cNvPr>
              <p:cNvSpPr/>
              <p:nvPr/>
            </p:nvSpPr>
            <p:spPr>
              <a:xfrm>
                <a:off x="1096616" y="1079922"/>
                <a:ext cx="1872208" cy="1008112"/>
              </a:xfrm>
              <a:prstGeom prst="rect">
                <a:avLst/>
              </a:prstGeom>
              <a:grpFill/>
              <a:ln w="9525">
                <a:solidFill>
                  <a:schemeClr val="tx1">
                    <a:lumMod val="95000"/>
                    <a:lumOff val="5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5" name="직사각형 174">
                <a:extLst>
                  <a:ext uri="{FF2B5EF4-FFF2-40B4-BE49-F238E27FC236}">
                    <a16:creationId xmlns:a16="http://schemas.microsoft.com/office/drawing/2014/main" id="{FB385B22-2730-47C5-8BC1-BE3153A849D6}"/>
                  </a:ext>
                </a:extLst>
              </p:cNvPr>
              <p:cNvSpPr/>
              <p:nvPr/>
            </p:nvSpPr>
            <p:spPr>
              <a:xfrm>
                <a:off x="2975174" y="1079922"/>
                <a:ext cx="1872208" cy="1008112"/>
              </a:xfrm>
              <a:prstGeom prst="rect">
                <a:avLst/>
              </a:prstGeom>
              <a:grpFill/>
              <a:ln w="9525">
                <a:solidFill>
                  <a:schemeClr val="tx1">
                    <a:lumMod val="95000"/>
                    <a:lumOff val="5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6" name="직사각형 175">
                <a:extLst>
                  <a:ext uri="{FF2B5EF4-FFF2-40B4-BE49-F238E27FC236}">
                    <a16:creationId xmlns:a16="http://schemas.microsoft.com/office/drawing/2014/main" id="{6E4A6AB4-69ED-4830-9AE4-FC70073F678F}"/>
                  </a:ext>
                </a:extLst>
              </p:cNvPr>
              <p:cNvSpPr/>
              <p:nvPr/>
            </p:nvSpPr>
            <p:spPr>
              <a:xfrm>
                <a:off x="4857626" y="1079922"/>
                <a:ext cx="1872208" cy="1008112"/>
              </a:xfrm>
              <a:prstGeom prst="rect">
                <a:avLst/>
              </a:prstGeom>
              <a:grpFill/>
              <a:ln w="9525">
                <a:solidFill>
                  <a:schemeClr val="tx1">
                    <a:lumMod val="95000"/>
                    <a:lumOff val="5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7" name="직사각형 176">
                <a:extLst>
                  <a:ext uri="{FF2B5EF4-FFF2-40B4-BE49-F238E27FC236}">
                    <a16:creationId xmlns:a16="http://schemas.microsoft.com/office/drawing/2014/main" id="{746DA0A7-7B11-42B1-9ADD-E915D5A71244}"/>
                  </a:ext>
                </a:extLst>
              </p:cNvPr>
              <p:cNvSpPr/>
              <p:nvPr/>
            </p:nvSpPr>
            <p:spPr>
              <a:xfrm>
                <a:off x="1099270" y="2094384"/>
                <a:ext cx="1872208" cy="1008112"/>
              </a:xfrm>
              <a:prstGeom prst="rect">
                <a:avLst/>
              </a:prstGeom>
              <a:grpFill/>
              <a:ln w="9525">
                <a:solidFill>
                  <a:schemeClr val="tx1">
                    <a:lumMod val="95000"/>
                    <a:lumOff val="5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8" name="직사각형 177">
                <a:extLst>
                  <a:ext uri="{FF2B5EF4-FFF2-40B4-BE49-F238E27FC236}">
                    <a16:creationId xmlns:a16="http://schemas.microsoft.com/office/drawing/2014/main" id="{614BC385-8109-477C-A64D-980FD90C6CCF}"/>
                  </a:ext>
                </a:extLst>
              </p:cNvPr>
              <p:cNvSpPr/>
              <p:nvPr/>
            </p:nvSpPr>
            <p:spPr>
              <a:xfrm>
                <a:off x="2976481" y="2094384"/>
                <a:ext cx="1872208" cy="1008112"/>
              </a:xfrm>
              <a:prstGeom prst="rect">
                <a:avLst/>
              </a:prstGeom>
              <a:grpFill/>
              <a:ln w="9525">
                <a:solidFill>
                  <a:schemeClr val="tx1">
                    <a:lumMod val="95000"/>
                    <a:lumOff val="5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9" name="직사각형 178">
                <a:extLst>
                  <a:ext uri="{FF2B5EF4-FFF2-40B4-BE49-F238E27FC236}">
                    <a16:creationId xmlns:a16="http://schemas.microsoft.com/office/drawing/2014/main" id="{784B70A4-029C-4739-A786-F94269F10853}"/>
                  </a:ext>
                </a:extLst>
              </p:cNvPr>
              <p:cNvSpPr/>
              <p:nvPr/>
            </p:nvSpPr>
            <p:spPr>
              <a:xfrm>
                <a:off x="4853930" y="2094384"/>
                <a:ext cx="1872208" cy="1008112"/>
              </a:xfrm>
              <a:prstGeom prst="rect">
                <a:avLst/>
              </a:prstGeom>
              <a:grpFill/>
              <a:ln w="9525">
                <a:solidFill>
                  <a:schemeClr val="tx1">
                    <a:lumMod val="95000"/>
                    <a:lumOff val="5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80" name="직사각형 179">
                <a:extLst>
                  <a:ext uri="{FF2B5EF4-FFF2-40B4-BE49-F238E27FC236}">
                    <a16:creationId xmlns:a16="http://schemas.microsoft.com/office/drawing/2014/main" id="{DCAFD69A-8C1B-4EDE-BC4E-279FA2A54B82}"/>
                  </a:ext>
                </a:extLst>
              </p:cNvPr>
              <p:cNvSpPr/>
              <p:nvPr/>
            </p:nvSpPr>
            <p:spPr>
              <a:xfrm>
                <a:off x="1099270" y="3108846"/>
                <a:ext cx="1872208" cy="1008112"/>
              </a:xfrm>
              <a:prstGeom prst="rect">
                <a:avLst/>
              </a:prstGeom>
              <a:grpFill/>
              <a:ln w="9525">
                <a:solidFill>
                  <a:schemeClr val="tx1">
                    <a:lumMod val="95000"/>
                    <a:lumOff val="5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81" name="직사각형 180">
                <a:extLst>
                  <a:ext uri="{FF2B5EF4-FFF2-40B4-BE49-F238E27FC236}">
                    <a16:creationId xmlns:a16="http://schemas.microsoft.com/office/drawing/2014/main" id="{626496BD-84F4-4501-AED7-D9B104495A83}"/>
                  </a:ext>
                </a:extLst>
              </p:cNvPr>
              <p:cNvSpPr/>
              <p:nvPr/>
            </p:nvSpPr>
            <p:spPr>
              <a:xfrm>
                <a:off x="2976481" y="3108846"/>
                <a:ext cx="1872208" cy="1008112"/>
              </a:xfrm>
              <a:prstGeom prst="rect">
                <a:avLst/>
              </a:prstGeom>
              <a:grpFill/>
              <a:ln w="9525">
                <a:solidFill>
                  <a:schemeClr val="tx1">
                    <a:lumMod val="95000"/>
                    <a:lumOff val="5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82" name="직사각형 181">
                <a:extLst>
                  <a:ext uri="{FF2B5EF4-FFF2-40B4-BE49-F238E27FC236}">
                    <a16:creationId xmlns:a16="http://schemas.microsoft.com/office/drawing/2014/main" id="{C7E62613-FB28-4AB1-A01E-68435D2C92E2}"/>
                  </a:ext>
                </a:extLst>
              </p:cNvPr>
              <p:cNvSpPr/>
              <p:nvPr/>
            </p:nvSpPr>
            <p:spPr>
              <a:xfrm>
                <a:off x="4853930" y="3108846"/>
                <a:ext cx="1872208" cy="1008112"/>
              </a:xfrm>
              <a:prstGeom prst="rect">
                <a:avLst/>
              </a:prstGeom>
              <a:grpFill/>
              <a:ln w="9525">
                <a:solidFill>
                  <a:schemeClr val="tx1">
                    <a:lumMod val="95000"/>
                    <a:lumOff val="5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83" name="직사각형 182">
                <a:extLst>
                  <a:ext uri="{FF2B5EF4-FFF2-40B4-BE49-F238E27FC236}">
                    <a16:creationId xmlns:a16="http://schemas.microsoft.com/office/drawing/2014/main" id="{2BFFC22A-FF7D-41D4-BFC7-B60695C7F34C}"/>
                  </a:ext>
                </a:extLst>
              </p:cNvPr>
              <p:cNvSpPr/>
              <p:nvPr/>
            </p:nvSpPr>
            <p:spPr>
              <a:xfrm>
                <a:off x="6729834" y="1080562"/>
                <a:ext cx="1872208" cy="1008112"/>
              </a:xfrm>
              <a:prstGeom prst="rect">
                <a:avLst/>
              </a:prstGeom>
              <a:grpFill/>
              <a:ln w="9525">
                <a:solidFill>
                  <a:schemeClr val="tx1">
                    <a:lumMod val="95000"/>
                    <a:lumOff val="5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84" name="직사각형 183">
                <a:extLst>
                  <a:ext uri="{FF2B5EF4-FFF2-40B4-BE49-F238E27FC236}">
                    <a16:creationId xmlns:a16="http://schemas.microsoft.com/office/drawing/2014/main" id="{90996974-3757-4C1C-B7AE-971B32A6D67D}"/>
                  </a:ext>
                </a:extLst>
              </p:cNvPr>
              <p:cNvSpPr/>
              <p:nvPr/>
            </p:nvSpPr>
            <p:spPr>
              <a:xfrm>
                <a:off x="6726138" y="2095024"/>
                <a:ext cx="1872208" cy="1008112"/>
              </a:xfrm>
              <a:prstGeom prst="rect">
                <a:avLst/>
              </a:prstGeom>
              <a:grpFill/>
              <a:ln w="9525">
                <a:solidFill>
                  <a:schemeClr val="tx1">
                    <a:lumMod val="95000"/>
                    <a:lumOff val="5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85" name="직사각형 184">
                <a:extLst>
                  <a:ext uri="{FF2B5EF4-FFF2-40B4-BE49-F238E27FC236}">
                    <a16:creationId xmlns:a16="http://schemas.microsoft.com/office/drawing/2014/main" id="{AFBB06FA-A3B0-4B25-BDCD-ACAE81F929DB}"/>
                  </a:ext>
                </a:extLst>
              </p:cNvPr>
              <p:cNvSpPr/>
              <p:nvPr/>
            </p:nvSpPr>
            <p:spPr>
              <a:xfrm>
                <a:off x="6726138" y="3109486"/>
                <a:ext cx="1872208" cy="1008112"/>
              </a:xfrm>
              <a:prstGeom prst="rect">
                <a:avLst/>
              </a:prstGeom>
              <a:grpFill/>
              <a:ln w="9525">
                <a:solidFill>
                  <a:schemeClr val="tx1">
                    <a:lumMod val="95000"/>
                    <a:lumOff val="5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3" name="직사각형 172">
              <a:extLst>
                <a:ext uri="{FF2B5EF4-FFF2-40B4-BE49-F238E27FC236}">
                  <a16:creationId xmlns:a16="http://schemas.microsoft.com/office/drawing/2014/main" id="{991A8D0F-3DA6-4A46-8E7C-D39B50E5E0EF}"/>
                </a:ext>
              </a:extLst>
            </p:cNvPr>
            <p:cNvSpPr/>
            <p:nvPr/>
          </p:nvSpPr>
          <p:spPr>
            <a:xfrm>
              <a:off x="-827897" y="109380"/>
              <a:ext cx="7525379" cy="3060504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44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cxnSp>
        <p:nvCxnSpPr>
          <p:cNvPr id="207" name="직선 연결선 206">
            <a:extLst>
              <a:ext uri="{FF2B5EF4-FFF2-40B4-BE49-F238E27FC236}">
                <a16:creationId xmlns:a16="http://schemas.microsoft.com/office/drawing/2014/main" id="{CA78DAA2-6C11-496A-B1D1-212AC9FD2AAE}"/>
              </a:ext>
            </a:extLst>
          </p:cNvPr>
          <p:cNvCxnSpPr>
            <a:cxnSpLocks/>
            <a:stCxn id="153" idx="0"/>
          </p:cNvCxnSpPr>
          <p:nvPr/>
        </p:nvCxnSpPr>
        <p:spPr>
          <a:xfrm flipV="1">
            <a:off x="1994200" y="2910544"/>
            <a:ext cx="2597" cy="265570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8" name="직선 연결선 207">
            <a:extLst>
              <a:ext uri="{FF2B5EF4-FFF2-40B4-BE49-F238E27FC236}">
                <a16:creationId xmlns:a16="http://schemas.microsoft.com/office/drawing/2014/main" id="{14C59B11-CB9B-4002-9932-3893A3D4A2AE}"/>
              </a:ext>
            </a:extLst>
          </p:cNvPr>
          <p:cNvCxnSpPr>
            <a:cxnSpLocks/>
            <a:stCxn id="154" idx="0"/>
          </p:cNvCxnSpPr>
          <p:nvPr/>
        </p:nvCxnSpPr>
        <p:spPr>
          <a:xfrm flipV="1">
            <a:off x="3477763" y="2910544"/>
            <a:ext cx="15692" cy="265570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9" name="직선 연결선 208">
            <a:extLst>
              <a:ext uri="{FF2B5EF4-FFF2-40B4-BE49-F238E27FC236}">
                <a16:creationId xmlns:a16="http://schemas.microsoft.com/office/drawing/2014/main" id="{04FE5248-D25D-45FC-A51F-CBEB6B224602}"/>
              </a:ext>
            </a:extLst>
          </p:cNvPr>
          <p:cNvCxnSpPr>
            <a:cxnSpLocks/>
            <a:stCxn id="155" idx="0"/>
          </p:cNvCxnSpPr>
          <p:nvPr/>
        </p:nvCxnSpPr>
        <p:spPr>
          <a:xfrm flipV="1">
            <a:off x="4913505" y="2919419"/>
            <a:ext cx="24219" cy="264682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10" name="직사각형 209">
            <a:extLst>
              <a:ext uri="{FF2B5EF4-FFF2-40B4-BE49-F238E27FC236}">
                <a16:creationId xmlns:a16="http://schemas.microsoft.com/office/drawing/2014/main" id="{499E3900-0A96-4DEB-9C30-EA929B602716}"/>
              </a:ext>
            </a:extLst>
          </p:cNvPr>
          <p:cNvSpPr/>
          <p:nvPr/>
        </p:nvSpPr>
        <p:spPr>
          <a:xfrm>
            <a:off x="369928" y="939084"/>
            <a:ext cx="6135081" cy="1395723"/>
          </a:xfrm>
          <a:prstGeom prst="rect">
            <a:avLst/>
          </a:prstGeom>
          <a:noFill/>
          <a:ln w="38100">
            <a:solidFill>
              <a:srgbClr val="0EBE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4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64E166D8-5D7D-40A6-9030-D42805268F8E}"/>
              </a:ext>
            </a:extLst>
          </p:cNvPr>
          <p:cNvSpPr txBox="1"/>
          <p:nvPr/>
        </p:nvSpPr>
        <p:spPr>
          <a:xfrm>
            <a:off x="5886653" y="684460"/>
            <a:ext cx="763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TODAY</a:t>
            </a:r>
            <a:endParaRPr lang="ko-KR" altLang="en-US" sz="12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12" name="사각형: 둥근 모서리 211">
            <a:extLst>
              <a:ext uri="{FF2B5EF4-FFF2-40B4-BE49-F238E27FC236}">
                <a16:creationId xmlns:a16="http://schemas.microsoft.com/office/drawing/2014/main" id="{12A19C1F-0551-45D8-AD7F-7BBC68CE7232}"/>
              </a:ext>
            </a:extLst>
          </p:cNvPr>
          <p:cNvSpPr/>
          <p:nvPr/>
        </p:nvSpPr>
        <p:spPr>
          <a:xfrm rot="20500054">
            <a:off x="116819" y="915055"/>
            <a:ext cx="1112107" cy="47463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8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건물관리 시스템 </a:t>
            </a:r>
            <a:r>
              <a:rPr lang="en-US" altLang="ko-KR" sz="108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8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예제</a:t>
            </a:r>
            <a:r>
              <a:rPr lang="en-US" altLang="ko-KR" sz="108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1080" b="1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49ABE92C-EE57-497E-99C3-419565252A9E}"/>
              </a:ext>
            </a:extLst>
          </p:cNvPr>
          <p:cNvSpPr/>
          <p:nvPr/>
        </p:nvSpPr>
        <p:spPr>
          <a:xfrm>
            <a:off x="10168774" y="46661"/>
            <a:ext cx="1519296" cy="492443"/>
          </a:xfrm>
          <a:prstGeom prst="rect">
            <a:avLst/>
          </a:prstGeom>
          <a:effectLst>
            <a:outerShdw blurRad="50800" dist="25400" dir="16200000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 contourW="88900">
              <a:bevelT w="0" h="69850"/>
              <a:contourClr>
                <a:srgbClr val="12298C"/>
              </a:contourClr>
            </a:sp3d>
          </a:bodyPr>
          <a:lstStyle/>
          <a:p>
            <a:pPr algn="ctr" defTabSz="761970" latinLnBrk="1">
              <a:defRPr/>
            </a:pPr>
            <a:r>
              <a:rPr kumimoji="1" lang="en-US" altLang="ko-KR" sz="3200" b="1" spc="-25" dirty="0">
                <a:ln>
                  <a:solidFill>
                    <a:srgbClr val="CCCCCC">
                      <a:alpha val="0"/>
                    </a:srgb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2BFEE9-AE49-4116-B298-CFB631F4B346}"/>
              </a:ext>
            </a:extLst>
          </p:cNvPr>
          <p:cNvSpPr txBox="1"/>
          <p:nvPr/>
        </p:nvSpPr>
        <p:spPr>
          <a:xfrm>
            <a:off x="5130423" y="405473"/>
            <a:ext cx="14269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</a:t>
            </a:r>
            <a:r>
              <a:rPr lang="ko-KR" altLang="en-US" sz="1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Platform</a:t>
            </a:r>
            <a:endParaRPr lang="ko-KR" altLang="en-US" sz="11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44FE91A-2686-4548-B2B1-6F40DA1F3080}"/>
              </a:ext>
            </a:extLst>
          </p:cNvPr>
          <p:cNvSpPr txBox="1"/>
          <p:nvPr/>
        </p:nvSpPr>
        <p:spPr>
          <a:xfrm>
            <a:off x="185829" y="5814542"/>
            <a:ext cx="46038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8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단말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5D7F3195-B0C4-4252-8D4C-D7ECEF8B3F51}"/>
              </a:ext>
            </a:extLst>
          </p:cNvPr>
          <p:cNvSpPr txBox="1"/>
          <p:nvPr/>
        </p:nvSpPr>
        <p:spPr>
          <a:xfrm>
            <a:off x="83108" y="4511403"/>
            <a:ext cx="70403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08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특정</a:t>
            </a:r>
            <a:endParaRPr lang="en-US" altLang="ko-KR" sz="108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108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프로토콜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6BA83CCD-01CC-4F65-B9F9-D1E428F260D2}"/>
              </a:ext>
            </a:extLst>
          </p:cNvPr>
          <p:cNvSpPr txBox="1"/>
          <p:nvPr/>
        </p:nvSpPr>
        <p:spPr>
          <a:xfrm>
            <a:off x="148031" y="2975654"/>
            <a:ext cx="57419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08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단위</a:t>
            </a:r>
            <a:endParaRPr lang="en-US" altLang="ko-KR" sz="108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108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시스템</a:t>
            </a:r>
          </a:p>
        </p:txBody>
      </p:sp>
    </p:spTree>
    <p:extLst>
      <p:ext uri="{BB962C8B-B14F-4D97-AF65-F5344CB8AC3E}">
        <p14:creationId xmlns:p14="http://schemas.microsoft.com/office/powerpoint/2010/main" val="917153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6B61CD-60E0-40A0-9C52-F41AEEEFA235}"/>
              </a:ext>
            </a:extLst>
          </p:cNvPr>
          <p:cNvSpPr txBox="1"/>
          <p:nvPr/>
        </p:nvSpPr>
        <p:spPr>
          <a:xfrm>
            <a:off x="112597" y="90845"/>
            <a:ext cx="11665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791948">
              <a:defRPr sz="1572" b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바른고딕" panose="020B0603020101020101" charset="-127"/>
                <a:ea typeface="나눔바른고딕" panose="020B0603020101020101" charset="-127"/>
              </a:defRPr>
            </a:lvl1pPr>
          </a:lstStyle>
          <a:p>
            <a:pPr defTabSz="791896" latinLnBrk="1">
              <a:defRPr/>
            </a:pPr>
            <a:r>
              <a:rPr lang="ko-KR" altLang="en-US" sz="3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장비위치</a:t>
            </a:r>
            <a:r>
              <a:rPr lang="en-US" altLang="ko-KR" sz="3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3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자동인식 </a:t>
            </a:r>
            <a:r>
              <a:rPr lang="en-US" altLang="ko-KR" sz="28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(SMART RTLS)</a:t>
            </a:r>
            <a:endParaRPr lang="ko-KR" altLang="en-US" sz="3200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889B9BB-775A-4253-B426-9862961D8FB8}"/>
              </a:ext>
            </a:extLst>
          </p:cNvPr>
          <p:cNvGrpSpPr/>
          <p:nvPr/>
        </p:nvGrpSpPr>
        <p:grpSpPr>
          <a:xfrm>
            <a:off x="451774" y="901136"/>
            <a:ext cx="11519564" cy="727664"/>
            <a:chOff x="351305" y="1153279"/>
            <a:chExt cx="11833951" cy="727664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2C623546-E111-4000-8666-640C11572BDC}"/>
                </a:ext>
              </a:extLst>
            </p:cNvPr>
            <p:cNvGrpSpPr/>
            <p:nvPr/>
          </p:nvGrpSpPr>
          <p:grpSpPr>
            <a:xfrm>
              <a:off x="995409" y="1196943"/>
              <a:ext cx="11189847" cy="684000"/>
              <a:chOff x="995409" y="1151223"/>
              <a:chExt cx="11189847" cy="720000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6F122D9B-9289-44C4-BB19-CC4040C5C494}"/>
                  </a:ext>
                </a:extLst>
              </p:cNvPr>
              <p:cNvSpPr/>
              <p:nvPr/>
            </p:nvSpPr>
            <p:spPr bwMode="gray">
              <a:xfrm>
                <a:off x="995409" y="1151223"/>
                <a:ext cx="11189847" cy="720000"/>
              </a:xfrm>
              <a:prstGeom prst="rect">
                <a:avLst/>
              </a:prstGeom>
              <a:solidFill>
                <a:srgbClr val="D8E4F0"/>
              </a:solidFill>
              <a:ln>
                <a:noFill/>
              </a:ln>
            </p:spPr>
            <p:txBody>
              <a:bodyPr wrap="none" anchor="ctr"/>
              <a:lstStyle/>
              <a:p>
                <a:pPr algn="ctr"/>
                <a:endParaRPr lang="ko-KR" altLang="en-US" sz="120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FCA72AA6-975E-44DD-896D-0074A8DB1137}"/>
                  </a:ext>
                </a:extLst>
              </p:cNvPr>
              <p:cNvSpPr/>
              <p:nvPr/>
            </p:nvSpPr>
            <p:spPr bwMode="gray">
              <a:xfrm>
                <a:off x="1028472" y="1151223"/>
                <a:ext cx="121087" cy="720000"/>
              </a:xfrm>
              <a:prstGeom prst="rect">
                <a:avLst/>
              </a:prstGeom>
              <a:gradFill>
                <a:gsLst>
                  <a:gs pos="0">
                    <a:schemeClr val="tx1">
                      <a:alpha val="20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</p:spPr>
            <p:txBody>
              <a:bodyPr wrap="none" anchor="ctr"/>
              <a:lstStyle/>
              <a:p>
                <a:pPr algn="ctr"/>
                <a:endParaRPr lang="ko-KR" altLang="en-US" sz="120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03B7FACF-8B7A-4B81-9FA7-C1DDBB7F9C40}"/>
                </a:ext>
              </a:extLst>
            </p:cNvPr>
            <p:cNvGrpSpPr/>
            <p:nvPr/>
          </p:nvGrpSpPr>
          <p:grpSpPr>
            <a:xfrm rot="5400000">
              <a:off x="353188" y="1151396"/>
              <a:ext cx="722487" cy="726254"/>
              <a:chOff x="354432" y="1150387"/>
              <a:chExt cx="905666" cy="793719"/>
            </a:xfrm>
          </p:grpSpPr>
          <p:sp>
            <p:nvSpPr>
              <p:cNvPr id="50" name="AutoShape 418">
                <a:extLst>
                  <a:ext uri="{FF2B5EF4-FFF2-40B4-BE49-F238E27FC236}">
                    <a16:creationId xmlns:a16="http://schemas.microsoft.com/office/drawing/2014/main" id="{9399ECBB-CBFB-4C3C-B0AD-FAAAC3F5A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32" y="1150387"/>
                <a:ext cx="898622" cy="793719"/>
              </a:xfrm>
              <a:prstGeom prst="roundRect">
                <a:avLst>
                  <a:gd name="adj" fmla="val 6606"/>
                </a:avLst>
              </a:prstGeom>
              <a:solidFill>
                <a:schemeClr val="bg1"/>
              </a:solidFill>
              <a:ln w="12700" algn="ctr">
                <a:solidFill>
                  <a:srgbClr val="273D85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51" name="AutoShape 419">
                <a:extLst>
                  <a:ext uri="{FF2B5EF4-FFF2-40B4-BE49-F238E27FC236}">
                    <a16:creationId xmlns:a16="http://schemas.microsoft.com/office/drawing/2014/main" id="{5C112591-AEF2-4BA4-86C2-29702297A93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776466" y="1459688"/>
                <a:ext cx="65500" cy="901764"/>
              </a:xfrm>
              <a:prstGeom prst="rightBracket">
                <a:avLst>
                  <a:gd name="adj" fmla="val 74588"/>
                </a:avLst>
              </a:prstGeom>
              <a:solidFill>
                <a:srgbClr val="273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914F3735-959D-463D-8151-28A978939C07}"/>
                </a:ext>
              </a:extLst>
            </p:cNvPr>
            <p:cNvGrpSpPr/>
            <p:nvPr/>
          </p:nvGrpSpPr>
          <p:grpSpPr>
            <a:xfrm>
              <a:off x="390302" y="1201302"/>
              <a:ext cx="656933" cy="638182"/>
              <a:chOff x="390302" y="1201302"/>
              <a:chExt cx="656933" cy="638182"/>
            </a:xfrm>
          </p:grpSpPr>
          <p:sp>
            <p:nvSpPr>
              <p:cNvPr id="43" name="Text Box 453">
                <a:extLst>
                  <a:ext uri="{FF2B5EF4-FFF2-40B4-BE49-F238E27FC236}">
                    <a16:creationId xmlns:a16="http://schemas.microsoft.com/office/drawing/2014/main" id="{F345D12B-36E7-4222-92EA-377013731D7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90302" y="1201302"/>
                <a:ext cx="656933" cy="33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84079" tIns="42040" rIns="84079" bIns="42040" anchor="ctr">
                <a:spAutoFit/>
              </a:bodyPr>
              <a:lstStyle>
                <a:lvl1pPr defTabSz="841375" eaLnBrk="0" hangingPunct="0"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defTabSz="841375" eaLnBrk="0" hangingPunct="0"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defTabSz="841375" eaLnBrk="0" hangingPunct="0"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defTabSz="841375" eaLnBrk="0" hangingPunct="0"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defTabSz="841375" eaLnBrk="0" hangingPunct="0"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algn="ctr" defTabSz="8413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algn="ctr" defTabSz="8413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algn="ctr" defTabSz="8413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algn="ctr" defTabSz="8413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500" b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:r>
                  <a:rPr lang="en-US" altLang="ko-KR" sz="900" dirty="0">
                    <a:ln>
                      <a:solidFill>
                        <a:srgbClr val="6789C8">
                          <a:alpha val="0"/>
                        </a:srgbClr>
                      </a:solidFill>
                    </a:ln>
                    <a:solidFill>
                      <a:srgbClr val="FA840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Key</a:t>
                </a:r>
                <a:br>
                  <a:rPr lang="en-US" altLang="ko-KR" sz="900" b="0" dirty="0">
                    <a:ln>
                      <a:solidFill>
                        <a:srgbClr val="6789C8">
                          <a:alpha val="0"/>
                        </a:srgbClr>
                      </a:solidFill>
                    </a:ln>
                    <a:solidFill>
                      <a:srgbClr val="C25428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</a:br>
                <a:r>
                  <a:rPr lang="en-US" altLang="ko-KR" sz="900" b="0" dirty="0">
                    <a:ln>
                      <a:solidFill>
                        <a:srgbClr val="6789C8">
                          <a:alpha val="0"/>
                        </a:srgbClr>
                      </a:solidFill>
                    </a:ln>
                    <a:solidFill>
                      <a:srgbClr val="273D8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Message</a:t>
                </a:r>
              </a:p>
            </p:txBody>
          </p:sp>
          <p:grpSp>
            <p:nvGrpSpPr>
              <p:cNvPr id="44" name="그룹 43">
                <a:extLst>
                  <a:ext uri="{FF2B5EF4-FFF2-40B4-BE49-F238E27FC236}">
                    <a16:creationId xmlns:a16="http://schemas.microsoft.com/office/drawing/2014/main" id="{C32DC06B-4E5D-46F1-A846-F29F5D1A9759}"/>
                  </a:ext>
                </a:extLst>
              </p:cNvPr>
              <p:cNvGrpSpPr/>
              <p:nvPr/>
            </p:nvGrpSpPr>
            <p:grpSpPr>
              <a:xfrm>
                <a:off x="496668" y="1208677"/>
                <a:ext cx="164050" cy="18000"/>
                <a:chOff x="530211" y="1207883"/>
                <a:chExt cx="164050" cy="18000"/>
              </a:xfrm>
            </p:grpSpPr>
            <p:sp>
              <p:nvSpPr>
                <p:cNvPr id="47" name="타원 46">
                  <a:extLst>
                    <a:ext uri="{FF2B5EF4-FFF2-40B4-BE49-F238E27FC236}">
                      <a16:creationId xmlns:a16="http://schemas.microsoft.com/office/drawing/2014/main" id="{182A7498-3969-4A60-B139-04CCF6594E84}"/>
                    </a:ext>
                  </a:extLst>
                </p:cNvPr>
                <p:cNvSpPr/>
                <p:nvPr/>
              </p:nvSpPr>
              <p:spPr>
                <a:xfrm>
                  <a:off x="530211" y="1207883"/>
                  <a:ext cx="18000" cy="18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48" name="타원 47">
                  <a:extLst>
                    <a:ext uri="{FF2B5EF4-FFF2-40B4-BE49-F238E27FC236}">
                      <a16:creationId xmlns:a16="http://schemas.microsoft.com/office/drawing/2014/main" id="{49268534-30BA-4A87-8E25-F73A1797188E}"/>
                    </a:ext>
                  </a:extLst>
                </p:cNvPr>
                <p:cNvSpPr/>
                <p:nvPr/>
              </p:nvSpPr>
              <p:spPr>
                <a:xfrm>
                  <a:off x="603236" y="1207883"/>
                  <a:ext cx="18000" cy="18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49" name="타원 48">
                  <a:extLst>
                    <a:ext uri="{FF2B5EF4-FFF2-40B4-BE49-F238E27FC236}">
                      <a16:creationId xmlns:a16="http://schemas.microsoft.com/office/drawing/2014/main" id="{6D532AEE-D3C4-410D-ADB2-65FDA9AFA821}"/>
                    </a:ext>
                  </a:extLst>
                </p:cNvPr>
                <p:cNvSpPr/>
                <p:nvPr/>
              </p:nvSpPr>
              <p:spPr>
                <a:xfrm>
                  <a:off x="676261" y="1207883"/>
                  <a:ext cx="18000" cy="18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cxnSp>
            <p:nvCxnSpPr>
              <p:cNvPr id="45" name="직선 연결선 44">
                <a:extLst>
                  <a:ext uri="{FF2B5EF4-FFF2-40B4-BE49-F238E27FC236}">
                    <a16:creationId xmlns:a16="http://schemas.microsoft.com/office/drawing/2014/main" id="{1606206A-6040-47AB-8C55-B3739EDAED85}"/>
                  </a:ext>
                </a:extLst>
              </p:cNvPr>
              <p:cNvCxnSpPr/>
              <p:nvPr/>
            </p:nvCxnSpPr>
            <p:spPr>
              <a:xfrm>
                <a:off x="694530" y="1343025"/>
                <a:ext cx="324000" cy="0"/>
              </a:xfrm>
              <a:prstGeom prst="line">
                <a:avLst/>
              </a:prstGeom>
              <a:ln w="6350">
                <a:solidFill>
                  <a:srgbClr val="FA84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" name="그림 45">
                <a:extLst>
                  <a:ext uri="{FF2B5EF4-FFF2-40B4-BE49-F238E27FC236}">
                    <a16:creationId xmlns:a16="http://schemas.microsoft.com/office/drawing/2014/main" id="{D12EEFC7-445A-48B1-9CD1-CE6B082A88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5327" y="1527810"/>
                <a:ext cx="311674" cy="311674"/>
              </a:xfrm>
              <a:prstGeom prst="rect">
                <a:avLst/>
              </a:prstGeom>
            </p:spPr>
          </p:pic>
        </p:grp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57CDEF95-B912-4407-B59A-AB38C77E2C98}"/>
                </a:ext>
              </a:extLst>
            </p:cNvPr>
            <p:cNvGrpSpPr/>
            <p:nvPr/>
          </p:nvGrpSpPr>
          <p:grpSpPr>
            <a:xfrm>
              <a:off x="1243325" y="1282463"/>
              <a:ext cx="7010089" cy="512961"/>
              <a:chOff x="1243325" y="1303842"/>
              <a:chExt cx="7010089" cy="512961"/>
            </a:xfrm>
          </p:grpSpPr>
          <p:sp>
            <p:nvSpPr>
              <p:cNvPr id="27" name="Rectangle 6">
                <a:extLst>
                  <a:ext uri="{FF2B5EF4-FFF2-40B4-BE49-F238E27FC236}">
                    <a16:creationId xmlns:a16="http://schemas.microsoft.com/office/drawing/2014/main" id="{019D11D8-D9D4-4759-9183-51DF504487B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88016" y="1303842"/>
                <a:ext cx="6865398" cy="5129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t" anchorCtr="0">
                <a:sp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en-US" altLang="ko-KR" sz="10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000" dirty="0" err="1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계량대</a:t>
                </a:r>
                <a:r>
                  <a:rPr lang="ko-KR" altLang="en-US" sz="10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000" dirty="0" err="1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도착시</a:t>
                </a:r>
                <a:r>
                  <a:rPr lang="ko-KR" altLang="en-US" sz="10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인위적인 도착지 순번 오류에 따른 </a:t>
                </a:r>
                <a:r>
                  <a:rPr lang="ko-KR" altLang="en-US" sz="1000" dirty="0" err="1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작업시스템</a:t>
                </a:r>
                <a:r>
                  <a:rPr lang="ko-KR" altLang="en-US" sz="10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000" dirty="0" err="1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오류방지</a:t>
                </a:r>
                <a:r>
                  <a:rPr lang="ko-KR" altLang="en-US" sz="10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목적으로 </a:t>
                </a:r>
                <a:r>
                  <a:rPr lang="ko-KR" altLang="en-US" sz="1000" dirty="0" err="1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도착시점</a:t>
                </a:r>
                <a:r>
                  <a:rPr lang="ko-KR" altLang="en-US" sz="10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자동화 구현 </a:t>
                </a:r>
                <a:r>
                  <a:rPr lang="ko-KR" altLang="en-US" sz="1000" b="1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A840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endParaRPr lang="en-US" altLang="ko-KR" sz="100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A840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spcAft>
                    <a:spcPts val="200"/>
                  </a:spcAft>
                </a:pPr>
                <a:r>
                  <a:rPr lang="en-US" altLang="ko-KR" sz="10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000" b="1" dirty="0" err="1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계량작업</a:t>
                </a:r>
                <a:r>
                  <a:rPr lang="ko-KR" altLang="en-US" sz="10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정보처리 時 운전자의 단말기 조작을 통한 정보처리 누락</a:t>
                </a:r>
                <a:r>
                  <a:rPr lang="en-US" altLang="ko-KR" sz="10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0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중복</a:t>
                </a:r>
                <a:r>
                  <a:rPr lang="en-US" altLang="ko-KR" sz="10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0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입력 오류 등의 </a:t>
                </a:r>
                <a:r>
                  <a:rPr lang="ko-KR" altLang="en-US" sz="1000" b="1" dirty="0" err="1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휴먼에러</a:t>
                </a:r>
                <a:r>
                  <a:rPr lang="ko-KR" altLang="en-US" sz="10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방지 목적</a:t>
                </a:r>
                <a:endParaRPr lang="en-US" altLang="ko-KR" sz="10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spcAft>
                    <a:spcPts val="200"/>
                  </a:spcAft>
                </a:pPr>
                <a:r>
                  <a:rPr lang="en-US" altLang="ko-KR" sz="10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en-US" altLang="ko-KR" sz="1000" b="1" dirty="0" err="1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IoT</a:t>
                </a:r>
                <a:r>
                  <a:rPr lang="en-US" altLang="ko-KR" sz="10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0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센서를 이용한 </a:t>
                </a:r>
                <a:r>
                  <a:rPr lang="ko-KR" altLang="en-US" sz="1000" b="1" dirty="0" err="1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계량대</a:t>
                </a:r>
                <a:r>
                  <a:rPr lang="ko-KR" altLang="en-US" sz="10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도착 프로세스 자동화 구현을 </a:t>
                </a:r>
                <a:r>
                  <a:rPr lang="ko-KR" altLang="en-US" sz="10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통한 </a:t>
                </a:r>
                <a:r>
                  <a:rPr lang="ko-KR" altLang="en-US" sz="1000" b="1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A840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업무 효율성 향상</a:t>
                </a:r>
                <a:r>
                  <a:rPr lang="en-US" altLang="ko-KR" sz="1000" b="1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A840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en-US" altLang="ko-KR" sz="10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 </a:t>
                </a:r>
              </a:p>
            </p:txBody>
          </p:sp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13273AAF-AA2F-49F9-8B80-E666416E4C90}"/>
                  </a:ext>
                </a:extLst>
              </p:cNvPr>
              <p:cNvGrpSpPr/>
              <p:nvPr/>
            </p:nvGrpSpPr>
            <p:grpSpPr>
              <a:xfrm>
                <a:off x="1243325" y="1325377"/>
                <a:ext cx="110818" cy="110818"/>
                <a:chOff x="5054692" y="2457450"/>
                <a:chExt cx="150317" cy="150317"/>
              </a:xfrm>
            </p:grpSpPr>
            <p:sp>
              <p:nvSpPr>
                <p:cNvPr id="39" name="모서리가 둥근 직사각형 375">
                  <a:extLst>
                    <a:ext uri="{FF2B5EF4-FFF2-40B4-BE49-F238E27FC236}">
                      <a16:creationId xmlns:a16="http://schemas.microsoft.com/office/drawing/2014/main" id="{D6D2F305-AC5B-413B-B812-A106741B2791}"/>
                    </a:ext>
                  </a:extLst>
                </p:cNvPr>
                <p:cNvSpPr/>
                <p:nvPr/>
              </p:nvSpPr>
              <p:spPr>
                <a:xfrm>
                  <a:off x="5054692" y="2457450"/>
                  <a:ext cx="150317" cy="150317"/>
                </a:xfrm>
                <a:prstGeom prst="roundRect">
                  <a:avLst/>
                </a:prstGeom>
                <a:solidFill>
                  <a:srgbClr val="273D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ko-KR" altLang="en-US" sz="120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grpSp>
              <p:nvGrpSpPr>
                <p:cNvPr id="40" name="그룹 39">
                  <a:extLst>
                    <a:ext uri="{FF2B5EF4-FFF2-40B4-BE49-F238E27FC236}">
                      <a16:creationId xmlns:a16="http://schemas.microsoft.com/office/drawing/2014/main" id="{63AFE841-87CD-4DFA-8836-1474D9BE3B12}"/>
                    </a:ext>
                  </a:extLst>
                </p:cNvPr>
                <p:cNvGrpSpPr/>
                <p:nvPr/>
              </p:nvGrpSpPr>
              <p:grpSpPr>
                <a:xfrm>
                  <a:off x="5099120" y="2506619"/>
                  <a:ext cx="70984" cy="51979"/>
                  <a:chOff x="5152967" y="2002533"/>
                  <a:chExt cx="194053" cy="142100"/>
                </a:xfrm>
              </p:grpSpPr>
              <p:sp>
                <p:nvSpPr>
                  <p:cNvPr id="41" name="모서리가 둥근 직사각형 377">
                    <a:extLst>
                      <a:ext uri="{FF2B5EF4-FFF2-40B4-BE49-F238E27FC236}">
                        <a16:creationId xmlns:a16="http://schemas.microsoft.com/office/drawing/2014/main" id="{A021575F-1BF0-4A4D-9731-F91A100BAFE9}"/>
                      </a:ext>
                    </a:extLst>
                  </p:cNvPr>
                  <p:cNvSpPr/>
                  <p:nvPr/>
                </p:nvSpPr>
                <p:spPr>
                  <a:xfrm rot="18427643">
                    <a:off x="5219316" y="1936186"/>
                    <a:ext cx="61358" cy="19405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latinLnBrk="0"/>
                    <a:endParaRPr lang="ko-KR" altLang="en-US" baseline="-250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42" name="모서리가 둥근 직사각형 378">
                    <a:extLst>
                      <a:ext uri="{FF2B5EF4-FFF2-40B4-BE49-F238E27FC236}">
                        <a16:creationId xmlns:a16="http://schemas.microsoft.com/office/drawing/2014/main" id="{9644972B-F568-4BD8-85DA-B7921DFF5CE7}"/>
                      </a:ext>
                    </a:extLst>
                  </p:cNvPr>
                  <p:cNvSpPr/>
                  <p:nvPr/>
                </p:nvSpPr>
                <p:spPr>
                  <a:xfrm rot="3172357" flipV="1">
                    <a:off x="5219314" y="2016928"/>
                    <a:ext cx="61358" cy="19405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latinLnBrk="0"/>
                    <a:endParaRPr lang="ko-KR" altLang="en-US" baseline="-250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</p:grpSp>
          <p:grpSp>
            <p:nvGrpSpPr>
              <p:cNvPr id="29" name="그룹 28">
                <a:extLst>
                  <a:ext uri="{FF2B5EF4-FFF2-40B4-BE49-F238E27FC236}">
                    <a16:creationId xmlns:a16="http://schemas.microsoft.com/office/drawing/2014/main" id="{A6C3F28C-6D45-43DC-9388-78C76185E247}"/>
                  </a:ext>
                </a:extLst>
              </p:cNvPr>
              <p:cNvGrpSpPr/>
              <p:nvPr/>
            </p:nvGrpSpPr>
            <p:grpSpPr>
              <a:xfrm>
                <a:off x="1243325" y="1505082"/>
                <a:ext cx="110818" cy="110818"/>
                <a:chOff x="5054692" y="2457450"/>
                <a:chExt cx="150317" cy="150317"/>
              </a:xfrm>
            </p:grpSpPr>
            <p:sp>
              <p:nvSpPr>
                <p:cNvPr id="35" name="모서리가 둥근 직사각형 371">
                  <a:extLst>
                    <a:ext uri="{FF2B5EF4-FFF2-40B4-BE49-F238E27FC236}">
                      <a16:creationId xmlns:a16="http://schemas.microsoft.com/office/drawing/2014/main" id="{AAED9D1C-5A2A-4402-8F6B-8A1C9497FBA3}"/>
                    </a:ext>
                  </a:extLst>
                </p:cNvPr>
                <p:cNvSpPr/>
                <p:nvPr/>
              </p:nvSpPr>
              <p:spPr>
                <a:xfrm>
                  <a:off x="5054692" y="2457450"/>
                  <a:ext cx="150317" cy="150317"/>
                </a:xfrm>
                <a:prstGeom prst="roundRect">
                  <a:avLst/>
                </a:prstGeom>
                <a:solidFill>
                  <a:srgbClr val="273D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ko-KR" altLang="en-US" sz="120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grpSp>
              <p:nvGrpSpPr>
                <p:cNvPr id="36" name="그룹 35">
                  <a:extLst>
                    <a:ext uri="{FF2B5EF4-FFF2-40B4-BE49-F238E27FC236}">
                      <a16:creationId xmlns:a16="http://schemas.microsoft.com/office/drawing/2014/main" id="{DFD2612D-4D23-4025-A367-6C123D30ECCA}"/>
                    </a:ext>
                  </a:extLst>
                </p:cNvPr>
                <p:cNvGrpSpPr/>
                <p:nvPr/>
              </p:nvGrpSpPr>
              <p:grpSpPr>
                <a:xfrm>
                  <a:off x="5099120" y="2506619"/>
                  <a:ext cx="70984" cy="51979"/>
                  <a:chOff x="5152967" y="2002533"/>
                  <a:chExt cx="194053" cy="142100"/>
                </a:xfrm>
              </p:grpSpPr>
              <p:sp>
                <p:nvSpPr>
                  <p:cNvPr id="37" name="모서리가 둥근 직사각형 373">
                    <a:extLst>
                      <a:ext uri="{FF2B5EF4-FFF2-40B4-BE49-F238E27FC236}">
                        <a16:creationId xmlns:a16="http://schemas.microsoft.com/office/drawing/2014/main" id="{24C2F963-FD5E-4A50-A79B-1DAC7EA71397}"/>
                      </a:ext>
                    </a:extLst>
                  </p:cNvPr>
                  <p:cNvSpPr/>
                  <p:nvPr/>
                </p:nvSpPr>
                <p:spPr>
                  <a:xfrm rot="18427643">
                    <a:off x="5219316" y="1936186"/>
                    <a:ext cx="61358" cy="19405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latinLnBrk="0"/>
                    <a:endParaRPr lang="ko-KR" altLang="en-US" baseline="-250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38" name="모서리가 둥근 직사각형 374">
                    <a:extLst>
                      <a:ext uri="{FF2B5EF4-FFF2-40B4-BE49-F238E27FC236}">
                        <a16:creationId xmlns:a16="http://schemas.microsoft.com/office/drawing/2014/main" id="{B77B914B-C699-4FB2-B055-8A615EA82C54}"/>
                      </a:ext>
                    </a:extLst>
                  </p:cNvPr>
                  <p:cNvSpPr/>
                  <p:nvPr/>
                </p:nvSpPr>
                <p:spPr>
                  <a:xfrm rot="3172357" flipV="1">
                    <a:off x="5219314" y="2016928"/>
                    <a:ext cx="61358" cy="19405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latinLnBrk="0"/>
                    <a:endParaRPr lang="ko-KR" altLang="en-US" baseline="-250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</p:grpSp>
          <p:grpSp>
            <p:nvGrpSpPr>
              <p:cNvPr id="30" name="그룹 29">
                <a:extLst>
                  <a:ext uri="{FF2B5EF4-FFF2-40B4-BE49-F238E27FC236}">
                    <a16:creationId xmlns:a16="http://schemas.microsoft.com/office/drawing/2014/main" id="{909C1870-8291-4111-8AF1-38127C83C49F}"/>
                  </a:ext>
                </a:extLst>
              </p:cNvPr>
              <p:cNvGrpSpPr/>
              <p:nvPr/>
            </p:nvGrpSpPr>
            <p:grpSpPr>
              <a:xfrm>
                <a:off x="1243325" y="1684787"/>
                <a:ext cx="110818" cy="110818"/>
                <a:chOff x="5054692" y="2457450"/>
                <a:chExt cx="150317" cy="150317"/>
              </a:xfrm>
            </p:grpSpPr>
            <p:sp>
              <p:nvSpPr>
                <p:cNvPr id="31" name="모서리가 둥근 직사각형 367">
                  <a:extLst>
                    <a:ext uri="{FF2B5EF4-FFF2-40B4-BE49-F238E27FC236}">
                      <a16:creationId xmlns:a16="http://schemas.microsoft.com/office/drawing/2014/main" id="{91E9CBCE-195C-43D7-B6B5-52E83BDE20AF}"/>
                    </a:ext>
                  </a:extLst>
                </p:cNvPr>
                <p:cNvSpPr/>
                <p:nvPr/>
              </p:nvSpPr>
              <p:spPr>
                <a:xfrm>
                  <a:off x="5054692" y="2457450"/>
                  <a:ext cx="150317" cy="150317"/>
                </a:xfrm>
                <a:prstGeom prst="roundRect">
                  <a:avLst/>
                </a:prstGeom>
                <a:solidFill>
                  <a:srgbClr val="273D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ko-KR" altLang="en-US" sz="120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grpSp>
              <p:nvGrpSpPr>
                <p:cNvPr id="32" name="그룹 31">
                  <a:extLst>
                    <a:ext uri="{FF2B5EF4-FFF2-40B4-BE49-F238E27FC236}">
                      <a16:creationId xmlns:a16="http://schemas.microsoft.com/office/drawing/2014/main" id="{DA11DC64-5D22-4319-B11B-5CFBB7AF545B}"/>
                    </a:ext>
                  </a:extLst>
                </p:cNvPr>
                <p:cNvGrpSpPr/>
                <p:nvPr/>
              </p:nvGrpSpPr>
              <p:grpSpPr>
                <a:xfrm>
                  <a:off x="5099120" y="2506619"/>
                  <a:ext cx="70984" cy="51979"/>
                  <a:chOff x="5152967" y="2002533"/>
                  <a:chExt cx="194053" cy="142100"/>
                </a:xfrm>
              </p:grpSpPr>
              <p:sp>
                <p:nvSpPr>
                  <p:cNvPr id="33" name="모서리가 둥근 직사각형 369">
                    <a:extLst>
                      <a:ext uri="{FF2B5EF4-FFF2-40B4-BE49-F238E27FC236}">
                        <a16:creationId xmlns:a16="http://schemas.microsoft.com/office/drawing/2014/main" id="{0BEE0BC5-4F6E-419B-9A09-A09B2BD39170}"/>
                      </a:ext>
                    </a:extLst>
                  </p:cNvPr>
                  <p:cNvSpPr/>
                  <p:nvPr/>
                </p:nvSpPr>
                <p:spPr>
                  <a:xfrm rot="18427643">
                    <a:off x="5219316" y="1936186"/>
                    <a:ext cx="61358" cy="19405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latinLnBrk="0"/>
                    <a:endParaRPr lang="ko-KR" altLang="en-US" baseline="-250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34" name="모서리가 둥근 직사각형 370">
                    <a:extLst>
                      <a:ext uri="{FF2B5EF4-FFF2-40B4-BE49-F238E27FC236}">
                        <a16:creationId xmlns:a16="http://schemas.microsoft.com/office/drawing/2014/main" id="{B07B5412-62FE-41C6-AE2A-9004C5CCCD78}"/>
                      </a:ext>
                    </a:extLst>
                  </p:cNvPr>
                  <p:cNvSpPr/>
                  <p:nvPr/>
                </p:nvSpPr>
                <p:spPr>
                  <a:xfrm rot="3172357" flipV="1">
                    <a:off x="5219314" y="2016928"/>
                    <a:ext cx="61358" cy="19405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latinLnBrk="0"/>
                    <a:endParaRPr lang="ko-KR" altLang="en-US" baseline="-250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</p:grpSp>
        </p:grp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DD61582D-C66F-4700-AD08-6174394B5B94}"/>
              </a:ext>
            </a:extLst>
          </p:cNvPr>
          <p:cNvGrpSpPr/>
          <p:nvPr/>
        </p:nvGrpSpPr>
        <p:grpSpPr>
          <a:xfrm>
            <a:off x="1145610" y="1820031"/>
            <a:ext cx="4255467" cy="2095014"/>
            <a:chOff x="971979" y="2028701"/>
            <a:chExt cx="3511477" cy="2372833"/>
          </a:xfrm>
        </p:grpSpPr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id="{C9E5FF99-806C-4899-B48D-B847F23D6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979" y="2115887"/>
              <a:ext cx="3511477" cy="2285647"/>
            </a:xfrm>
            <a:prstGeom prst="rect">
              <a:avLst/>
            </a:prstGeom>
          </p:spPr>
        </p:pic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CDECCCB8-DDCE-4989-A98E-F2E97F3B4B3B}"/>
                </a:ext>
              </a:extLst>
            </p:cNvPr>
            <p:cNvGrpSpPr/>
            <p:nvPr/>
          </p:nvGrpSpPr>
          <p:grpSpPr>
            <a:xfrm>
              <a:off x="2043623" y="2028701"/>
              <a:ext cx="1324517" cy="236989"/>
              <a:chOff x="7614101" y="1341967"/>
              <a:chExt cx="1609794" cy="358775"/>
            </a:xfrm>
          </p:grpSpPr>
          <p:sp>
            <p:nvSpPr>
              <p:cNvPr id="57" name="모서리가 둥근 직사각형 40">
                <a:extLst>
                  <a:ext uri="{FF2B5EF4-FFF2-40B4-BE49-F238E27FC236}">
                    <a16:creationId xmlns:a16="http://schemas.microsoft.com/office/drawing/2014/main" id="{E57A0DDB-2EF1-42C5-9788-C01CE36F87F9}"/>
                  </a:ext>
                </a:extLst>
              </p:cNvPr>
              <p:cNvSpPr/>
              <p:nvPr/>
            </p:nvSpPr>
            <p:spPr>
              <a:xfrm>
                <a:off x="7614101" y="1360308"/>
                <a:ext cx="1581150" cy="336651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rgbClr val="005A82"/>
                  </a:gs>
                  <a:gs pos="0">
                    <a:srgbClr val="5AA0D2"/>
                  </a:gs>
                </a:gsLst>
                <a:lin ang="5400000" scaled="1"/>
                <a:tileRect/>
              </a:gradFill>
              <a:ln w="6350">
                <a:solidFill>
                  <a:srgbClr val="599D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endPara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58" name="모서리가 둥근 직사각형 23">
                <a:extLst>
                  <a:ext uri="{FF2B5EF4-FFF2-40B4-BE49-F238E27FC236}">
                    <a16:creationId xmlns:a16="http://schemas.microsoft.com/office/drawing/2014/main" id="{290BEAE5-7A0D-4458-9983-8C0FABBB2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2745" y="1341967"/>
                <a:ext cx="1581150" cy="358775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txBody>
              <a:bodyPr wrap="none" lIns="66561" tIns="33280" rIns="66561" bIns="33280" anchor="ctr"/>
              <a:lstStyle>
                <a:lvl1pPr defTabSz="842963" eaLnBrk="0" hangingPunct="0">
                  <a:defRPr kumimoji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1pPr>
                <a:lvl2pPr marL="742950" indent="-285750" defTabSz="842963" eaLnBrk="0" hangingPunct="0">
                  <a:defRPr kumimoji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2pPr>
                <a:lvl3pPr marL="1143000" indent="-228600" defTabSz="842963" eaLnBrk="0" hangingPunct="0">
                  <a:defRPr kumimoji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3pPr>
                <a:lvl4pPr marL="1600200" indent="-228600" defTabSz="842963" eaLnBrk="0" hangingPunct="0">
                  <a:defRPr kumimoji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4pPr>
                <a:lvl5pPr marL="2057400" indent="-228600" defTabSz="842963" eaLnBrk="0" hangingPunct="0">
                  <a:defRPr kumimoji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5pPr>
                <a:lvl6pPr marL="2514600" indent="-228600" defTabSz="84296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6pPr>
                <a:lvl7pPr marL="2971800" indent="-228600" defTabSz="84296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7pPr>
                <a:lvl8pPr marL="3429000" indent="-228600" defTabSz="84296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8pPr>
                <a:lvl9pPr marL="3886200" indent="-228600" defTabSz="842963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ko-KR" altLang="en-US" sz="1000" b="1" dirty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개발 내용</a:t>
                </a:r>
              </a:p>
            </p:txBody>
          </p:sp>
        </p:grp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415A4D2A-08A6-48B4-BED6-CBFA01B7110C}"/>
              </a:ext>
            </a:extLst>
          </p:cNvPr>
          <p:cNvGrpSpPr/>
          <p:nvPr/>
        </p:nvGrpSpPr>
        <p:grpSpPr>
          <a:xfrm>
            <a:off x="6693161" y="1772816"/>
            <a:ext cx="4947455" cy="2420952"/>
            <a:chOff x="5049569" y="1583371"/>
            <a:chExt cx="4192037" cy="2844954"/>
          </a:xfrm>
        </p:grpSpPr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id="{15DC1B49-F4B8-4CFD-8323-E065C3577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9569" y="1842417"/>
              <a:ext cx="4192037" cy="2585908"/>
            </a:xfrm>
            <a:prstGeom prst="rect">
              <a:avLst/>
            </a:prstGeom>
          </p:spPr>
        </p:pic>
        <p:pic>
          <p:nvPicPr>
            <p:cNvPr id="61" name="Picture 5">
              <a:extLst>
                <a:ext uri="{FF2B5EF4-FFF2-40B4-BE49-F238E27FC236}">
                  <a16:creationId xmlns:a16="http://schemas.microsoft.com/office/drawing/2014/main" id="{119FCF09-C184-4AEB-B5AF-F7F34FC54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3225" y="3045006"/>
              <a:ext cx="159760" cy="180731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4">
                  <a:satMod val="175000"/>
                  <a:alpha val="91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5">
              <a:extLst>
                <a:ext uri="{FF2B5EF4-FFF2-40B4-BE49-F238E27FC236}">
                  <a16:creationId xmlns:a16="http://schemas.microsoft.com/office/drawing/2014/main" id="{BBE197F7-76FA-487C-B130-B1274AD20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552" y="2710413"/>
              <a:ext cx="159760" cy="180731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4">
                  <a:satMod val="175000"/>
                  <a:alpha val="91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5">
              <a:extLst>
                <a:ext uri="{FF2B5EF4-FFF2-40B4-BE49-F238E27FC236}">
                  <a16:creationId xmlns:a16="http://schemas.microsoft.com/office/drawing/2014/main" id="{A48B3524-631C-495C-AA96-D6FAC47096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8717" y="2740956"/>
              <a:ext cx="159760" cy="180731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4">
                  <a:satMod val="175000"/>
                  <a:alpha val="91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055A8809-0DA7-47EE-9963-65D6244F2F0B}"/>
                </a:ext>
              </a:extLst>
            </p:cNvPr>
            <p:cNvSpPr/>
            <p:nvPr/>
          </p:nvSpPr>
          <p:spPr>
            <a:xfrm>
              <a:off x="6495603" y="3225737"/>
              <a:ext cx="596059" cy="3076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최적화</a:t>
              </a:r>
              <a:r>
                <a:rPr lang="en-US" altLang="ko-KR" sz="7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ZONE</a:t>
              </a:r>
              <a:endParaRPr lang="ko-KR" altLang="en-US" sz="7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4A206E2E-A0D5-4389-96DD-6EA1E6E9830F}"/>
                </a:ext>
              </a:extLst>
            </p:cNvPr>
            <p:cNvGrpSpPr/>
            <p:nvPr/>
          </p:nvGrpSpPr>
          <p:grpSpPr>
            <a:xfrm>
              <a:off x="7513248" y="3511058"/>
              <a:ext cx="374177" cy="224363"/>
              <a:chOff x="7162530" y="5717228"/>
              <a:chExt cx="374177" cy="224363"/>
            </a:xfrm>
          </p:grpSpPr>
          <p:pic>
            <p:nvPicPr>
              <p:cNvPr id="67" name="그림 66">
                <a:extLst>
                  <a:ext uri="{FF2B5EF4-FFF2-40B4-BE49-F238E27FC236}">
                    <a16:creationId xmlns:a16="http://schemas.microsoft.com/office/drawing/2014/main" id="{4DF2C7AF-B2FF-490E-A901-B5641EAD1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375506">
                <a:off x="7237437" y="5642321"/>
                <a:ext cx="224363" cy="374177"/>
              </a:xfrm>
              <a:prstGeom prst="rect">
                <a:avLst/>
              </a:prstGeom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68" name="그림 67">
                <a:extLst>
                  <a:ext uri="{FF2B5EF4-FFF2-40B4-BE49-F238E27FC236}">
                    <a16:creationId xmlns:a16="http://schemas.microsoft.com/office/drawing/2014/main" id="{08814B3F-D07F-4AC6-A940-F71B7563BF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26046">
                <a:off x="7190828" y="5736994"/>
                <a:ext cx="324711" cy="179308"/>
              </a:xfrm>
              <a:prstGeom prst="rect">
                <a:avLst/>
              </a:prstGeom>
            </p:spPr>
          </p:pic>
        </p:grpSp>
        <p:sp>
          <p:nvSpPr>
            <p:cNvPr id="66" name="양쪽 모서리가 둥근 사각형 194">
              <a:extLst>
                <a:ext uri="{FF2B5EF4-FFF2-40B4-BE49-F238E27FC236}">
                  <a16:creationId xmlns:a16="http://schemas.microsoft.com/office/drawing/2014/main" id="{DD794EA1-583D-44C8-A223-54ACE45A62AD}"/>
                </a:ext>
              </a:extLst>
            </p:cNvPr>
            <p:cNvSpPr/>
            <p:nvPr/>
          </p:nvSpPr>
          <p:spPr>
            <a:xfrm>
              <a:off x="5049569" y="1583371"/>
              <a:ext cx="4192037" cy="258004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구성 및 필요 자원</a:t>
              </a:r>
            </a:p>
          </p:txBody>
        </p:sp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0BC0F2B0-396A-4596-ABCC-A346DBA5790E}"/>
              </a:ext>
            </a:extLst>
          </p:cNvPr>
          <p:cNvGrpSpPr/>
          <p:nvPr/>
        </p:nvGrpSpPr>
        <p:grpSpPr>
          <a:xfrm>
            <a:off x="481644" y="4104276"/>
            <a:ext cx="5488047" cy="2558693"/>
            <a:chOff x="997706" y="4110973"/>
            <a:chExt cx="3879317" cy="2269536"/>
          </a:xfrm>
        </p:grpSpPr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F0DC5B99-F05F-44EA-BFA8-108130F2D959}"/>
                </a:ext>
              </a:extLst>
            </p:cNvPr>
            <p:cNvGrpSpPr/>
            <p:nvPr/>
          </p:nvGrpSpPr>
          <p:grpSpPr>
            <a:xfrm>
              <a:off x="1025206" y="4366500"/>
              <a:ext cx="3851817" cy="431302"/>
              <a:chOff x="3510180" y="4849019"/>
              <a:chExt cx="4681430" cy="524197"/>
            </a:xfrm>
          </p:grpSpPr>
          <p:sp>
            <p:nvSpPr>
              <p:cNvPr id="82" name="AutoShape 243" descr="회색">
                <a:extLst>
                  <a:ext uri="{FF2B5EF4-FFF2-40B4-BE49-F238E27FC236}">
                    <a16:creationId xmlns:a16="http://schemas.microsoft.com/office/drawing/2014/main" id="{5349CF35-1510-46BD-9F09-00531F184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0180" y="4849019"/>
                <a:ext cx="703658" cy="521412"/>
              </a:xfrm>
              <a:prstGeom prst="homePlate">
                <a:avLst>
                  <a:gd name="adj" fmla="val 52044"/>
                </a:avLst>
              </a:prstGeom>
              <a:gradFill>
                <a:gsLst>
                  <a:gs pos="45000">
                    <a:schemeClr val="bg1"/>
                  </a:gs>
                  <a:gs pos="100000">
                    <a:srgbClr val="F0F0F0"/>
                  </a:gs>
                </a:gsLst>
                <a:lin ang="5400000" scaled="0"/>
              </a:gradFill>
              <a:ln w="6350" cap="flat" cmpd="sng" algn="ctr">
                <a:solidFill>
                  <a:srgbClr val="BEBEBE"/>
                </a:solidFill>
                <a:prstDash val="solid"/>
              </a:ln>
              <a:effectLst/>
            </p:spPr>
            <p:txBody>
              <a:bodyPr lIns="0" tIns="0" rIns="0" bIns="0" rtlCol="0" anchor="ctr" anchorCtr="0"/>
              <a:lstStyle/>
              <a:p>
                <a:pPr marL="0" lvl="1" indent="-148906" algn="ctr" defTabSz="838577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</a:pPr>
                <a:r>
                  <a:rPr lang="ko-KR" altLang="en-US" sz="6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계량대</a:t>
                </a:r>
                <a:r>
                  <a:rPr lang="ko-KR" altLang="en-US" sz="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 선택</a:t>
                </a:r>
                <a:endParaRPr lang="ko-KR" altLang="en-US" sz="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Monotype Sorts"/>
                </a:endParaRPr>
              </a:p>
            </p:txBody>
          </p:sp>
          <p:sp>
            <p:nvSpPr>
              <p:cNvPr id="83" name="AutoShape 244" descr="노랑">
                <a:extLst>
                  <a:ext uri="{FF2B5EF4-FFF2-40B4-BE49-F238E27FC236}">
                    <a16:creationId xmlns:a16="http://schemas.microsoft.com/office/drawing/2014/main" id="{CBE175CF-F3DE-4FED-8462-9255E76EA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542" y="4849019"/>
                <a:ext cx="859736" cy="521412"/>
              </a:xfrm>
              <a:prstGeom prst="chevron">
                <a:avLst>
                  <a:gd name="adj" fmla="val 49932"/>
                </a:avLst>
              </a:prstGeom>
              <a:gradFill rotWithShape="1">
                <a:gsLst>
                  <a:gs pos="0">
                    <a:srgbClr val="ECF4FA"/>
                  </a:gs>
                  <a:gs pos="100000">
                    <a:srgbClr val="BFDAEF"/>
                  </a:gs>
                </a:gsLst>
                <a:lin ang="5400000" scaled="1"/>
              </a:gradFill>
              <a:ln w="6350" algn="ctr">
                <a:solidFill>
                  <a:srgbClr val="94C0E4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lvl="1" indent="-148906" algn="ctr" defTabSz="838577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</a:pPr>
                <a:r>
                  <a:rPr lang="ko-KR" altLang="en-US" sz="7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차량정보</a:t>
                </a:r>
                <a:endParaRPr lang="en-US" altLang="ko-KR" sz="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0" lvl="1" indent="-148906" algn="ctr" defTabSz="838577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</a:pPr>
                <a:r>
                  <a:rPr lang="en-US" altLang="ko-KR" sz="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(</a:t>
                </a:r>
                <a:r>
                  <a:rPr lang="ko-KR" altLang="en-US" sz="4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전로슬레그</a:t>
                </a:r>
                <a:r>
                  <a:rPr lang="en-US" altLang="ko-KR" sz="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-</a:t>
                </a:r>
              </a:p>
              <a:p>
                <a:pPr marL="0" lvl="1" indent="-148906" algn="ctr" defTabSz="838577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</a:pPr>
                <a:r>
                  <a:rPr lang="ko-KR" altLang="en-US" sz="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충남</a:t>
                </a:r>
                <a:r>
                  <a:rPr lang="en-US" altLang="ko-KR" sz="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06-</a:t>
                </a:r>
                <a:r>
                  <a:rPr lang="ko-KR" altLang="en-US" sz="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로</a:t>
                </a:r>
                <a:r>
                  <a:rPr lang="en-US" altLang="ko-KR" sz="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5010</a:t>
                </a:r>
                <a:r>
                  <a:rPr lang="en-US" altLang="ko-KR" sz="7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</a:t>
                </a:r>
                <a:endParaRPr lang="ko-KR" altLang="en-US" sz="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84" name="AutoShape 246" descr="민트">
                <a:extLst>
                  <a:ext uri="{FF2B5EF4-FFF2-40B4-BE49-F238E27FC236}">
                    <a16:creationId xmlns:a16="http://schemas.microsoft.com/office/drawing/2014/main" id="{C04D85D3-7B96-4475-9582-DB5E66FC2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6686" y="4849019"/>
                <a:ext cx="859736" cy="521412"/>
              </a:xfrm>
              <a:prstGeom prst="chevron">
                <a:avLst>
                  <a:gd name="adj" fmla="val 50000"/>
                </a:avLst>
              </a:prstGeom>
              <a:gradFill rotWithShape="1">
                <a:gsLst>
                  <a:gs pos="0">
                    <a:srgbClr val="8CB4DC"/>
                  </a:gs>
                  <a:gs pos="100000">
                    <a:srgbClr val="3B8BCD"/>
                  </a:gs>
                </a:gsLst>
                <a:lin ang="5400000" scaled="1"/>
              </a:gradFill>
              <a:ln w="6350" algn="ctr">
                <a:solidFill>
                  <a:srgbClr val="3C8CC8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lvl="1" indent="-148906" algn="ctr" defTabSz="838577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</a:pPr>
                <a:r>
                  <a:rPr lang="ko-KR" altLang="en-US" sz="7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계량</a:t>
                </a:r>
                <a:endParaRPr lang="en-US" altLang="ko-KR" sz="7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Monotype Sorts"/>
                </a:endParaRPr>
              </a:p>
              <a:p>
                <a:pPr marL="0" lvl="1" indent="-148906" algn="ctr" defTabSz="838577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</a:pPr>
                <a:r>
                  <a:rPr lang="ko-KR" altLang="en-US" sz="7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시작</a:t>
                </a:r>
              </a:p>
            </p:txBody>
          </p:sp>
          <p:sp>
            <p:nvSpPr>
              <p:cNvPr id="85" name="AutoShape 248" descr="파랑">
                <a:extLst>
                  <a:ext uri="{FF2B5EF4-FFF2-40B4-BE49-F238E27FC236}">
                    <a16:creationId xmlns:a16="http://schemas.microsoft.com/office/drawing/2014/main" id="{2D14242D-CEBA-4ACE-AD9D-81FDF5171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4758" y="4849019"/>
                <a:ext cx="859736" cy="521412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rgbClr val="005A82"/>
                  </a:gs>
                  <a:gs pos="0">
                    <a:srgbClr val="5AA0D2"/>
                  </a:gs>
                </a:gsLst>
                <a:lin ang="5400000" scaled="1"/>
                <a:tileRect/>
              </a:gradFill>
              <a:ln w="6350">
                <a:solidFill>
                  <a:srgbClr val="599D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lvl="1" indent="-148906" algn="ctr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  <a:defRPr/>
                </a:pPr>
                <a:r>
                  <a:rPr lang="ko-KR" altLang="en-US" sz="700" b="1" dirty="0"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계량</a:t>
                </a:r>
                <a:endParaRPr lang="en-US" altLang="ko-KR" sz="700" b="1" dirty="0">
                  <a:latin typeface="나눔고딕" panose="020D0604000000000000" pitchFamily="50" charset="-127"/>
                  <a:ea typeface="나눔고딕" panose="020D0604000000000000" pitchFamily="50" charset="-127"/>
                  <a:sym typeface="Monotype Sorts"/>
                </a:endParaRPr>
              </a:p>
              <a:p>
                <a:pPr marL="0" lvl="1" indent="-148906" algn="ctr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  <a:defRPr/>
                </a:pPr>
                <a:r>
                  <a:rPr lang="ko-KR" altLang="en-US" sz="700" b="1" dirty="0"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완료</a:t>
                </a:r>
                <a:endParaRPr lang="en-US" altLang="ko-KR" sz="700" b="1" dirty="0">
                  <a:latin typeface="나눔고딕" panose="020D0604000000000000" pitchFamily="50" charset="-127"/>
                  <a:ea typeface="나눔고딕" panose="020D0604000000000000" pitchFamily="50" charset="-127"/>
                  <a:sym typeface="Monotype Sorts"/>
                </a:endParaRPr>
              </a:p>
            </p:txBody>
          </p:sp>
          <p:sp>
            <p:nvSpPr>
              <p:cNvPr id="86" name="AutoShape 244" descr="노랑">
                <a:extLst>
                  <a:ext uri="{FF2B5EF4-FFF2-40B4-BE49-F238E27FC236}">
                    <a16:creationId xmlns:a16="http://schemas.microsoft.com/office/drawing/2014/main" id="{5B46B67E-2D65-4C40-89B3-56E4D554E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8614" y="4849019"/>
                <a:ext cx="859736" cy="521412"/>
              </a:xfrm>
              <a:prstGeom prst="chevron">
                <a:avLst>
                  <a:gd name="adj" fmla="val 49932"/>
                </a:avLst>
              </a:prstGeom>
              <a:gradFill rotWithShape="1">
                <a:gsLst>
                  <a:gs pos="0">
                    <a:srgbClr val="BEDCF0"/>
                  </a:gs>
                  <a:gs pos="100000">
                    <a:srgbClr val="8CB4DC"/>
                  </a:gs>
                </a:gsLst>
                <a:lin ang="5400000" scaled="1"/>
              </a:gradFill>
              <a:ln w="6350" algn="ctr">
                <a:solidFill>
                  <a:srgbClr val="78AADC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lvl="1" indent="-148906" algn="ctr" defTabSz="838577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</a:pPr>
                <a:r>
                  <a:rPr lang="ko-KR" altLang="en-US" sz="7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 </a:t>
                </a:r>
                <a:r>
                  <a:rPr lang="ko-KR" altLang="en-US" sz="7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정위치로</a:t>
                </a:r>
                <a:r>
                  <a:rPr lang="ko-KR" altLang="en-US" sz="7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endParaRPr lang="en-US" altLang="ko-KR" sz="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0" lvl="1" indent="-148906" algn="ctr" defTabSz="838577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</a:pPr>
                <a:r>
                  <a:rPr lang="ko-KR" altLang="en-US" sz="7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이동</a:t>
                </a:r>
              </a:p>
            </p:txBody>
          </p:sp>
          <p:sp>
            <p:nvSpPr>
              <p:cNvPr id="87" name="AutoShape 248" descr="파랑">
                <a:extLst>
                  <a:ext uri="{FF2B5EF4-FFF2-40B4-BE49-F238E27FC236}">
                    <a16:creationId xmlns:a16="http://schemas.microsoft.com/office/drawing/2014/main" id="{34FB4755-7FF6-4010-A5A1-5DEB030CF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1874" y="4849019"/>
                <a:ext cx="859736" cy="521412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rgbClr val="004260"/>
                  </a:gs>
                  <a:gs pos="0">
                    <a:srgbClr val="4492CC"/>
                  </a:gs>
                </a:gsLst>
                <a:lin ang="5400000" scaled="1"/>
                <a:tileRect/>
              </a:gradFill>
              <a:ln w="6350">
                <a:solidFill>
                  <a:srgbClr val="599D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lvl="1" indent="-148906" algn="ctr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  <a:defRPr/>
                </a:pPr>
                <a:r>
                  <a:rPr lang="ko-KR" altLang="en-US" sz="600" b="1" dirty="0"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계량대</a:t>
                </a:r>
                <a:r>
                  <a:rPr lang="ko-KR" altLang="en-US" sz="400" b="1" dirty="0"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계량가능</a:t>
                </a:r>
              </a:p>
            </p:txBody>
          </p:sp>
          <p:sp>
            <p:nvSpPr>
              <p:cNvPr id="88" name="AutoShape 244" descr="노랑">
                <a:extLst>
                  <a:ext uri="{FF2B5EF4-FFF2-40B4-BE49-F238E27FC236}">
                    <a16:creationId xmlns:a16="http://schemas.microsoft.com/office/drawing/2014/main" id="{3CD53313-904A-492F-80D9-3116D2120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6102" y="4851804"/>
                <a:ext cx="859736" cy="521412"/>
              </a:xfrm>
              <a:prstGeom prst="chevron">
                <a:avLst>
                  <a:gd name="adj" fmla="val 49932"/>
                </a:avLst>
              </a:prstGeom>
              <a:gradFill rotWithShape="1">
                <a:gsLst>
                  <a:gs pos="0">
                    <a:srgbClr val="ECF4FA"/>
                  </a:gs>
                  <a:gs pos="100000">
                    <a:srgbClr val="BFDAEF"/>
                  </a:gs>
                </a:gsLst>
                <a:lin ang="5400000" scaled="1"/>
              </a:gra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lvl="1" indent="-148906" algn="ctr" defTabSz="838577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</a:pPr>
                <a:r>
                  <a:rPr lang="ko-KR" altLang="en-US" sz="7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계량대</a:t>
                </a:r>
                <a:endParaRPr lang="en-US" altLang="ko-KR" sz="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0" lvl="1" indent="-148906" algn="ctr" defTabSz="838577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</a:pPr>
                <a:r>
                  <a:rPr lang="ko-KR" altLang="en-US" sz="7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도착</a:t>
                </a:r>
                <a:endParaRPr lang="en-US" altLang="ko-KR" sz="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0" lvl="1" indent="-148906" algn="ctr" defTabSz="838577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</a:pPr>
                <a:r>
                  <a:rPr lang="en-US" altLang="ko-KR" sz="5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(</a:t>
                </a:r>
                <a:r>
                  <a:rPr lang="ko-KR" altLang="en-US" sz="5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도착</a:t>
                </a:r>
                <a:r>
                  <a:rPr lang="en-US" altLang="ko-KR" sz="5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-</a:t>
                </a:r>
                <a:r>
                  <a:rPr lang="ko-KR" altLang="en-US" sz="500" b="1" dirty="0">
                    <a:solidFill>
                      <a:srgbClr val="FF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자동인지</a:t>
                </a:r>
                <a:r>
                  <a:rPr lang="en-US" altLang="ko-KR" sz="500" b="1" dirty="0">
                    <a:solidFill>
                      <a:srgbClr val="FF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</a:t>
                </a:r>
                <a:endParaRPr lang="ko-KR" altLang="en-US" sz="5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3F543A7B-D791-46C2-B266-ADD2EAE44B2F}"/>
                </a:ext>
              </a:extLst>
            </p:cNvPr>
            <p:cNvSpPr/>
            <p:nvPr/>
          </p:nvSpPr>
          <p:spPr>
            <a:xfrm>
              <a:off x="1039929" y="4803154"/>
              <a:ext cx="3837094" cy="5477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Tx/>
                <a:buChar char="-"/>
              </a:pPr>
              <a:r>
                <a:rPr lang="ko-KR" altLang="en-US" sz="864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계량차량이</a:t>
              </a:r>
              <a:r>
                <a:rPr lang="ko-KR" altLang="en-US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해당 </a:t>
              </a:r>
              <a:r>
                <a:rPr lang="ko-KR" altLang="en-US" sz="864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계량개소에</a:t>
              </a:r>
              <a:r>
                <a:rPr lang="ko-KR" altLang="en-US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864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진입시</a:t>
              </a:r>
              <a:r>
                <a:rPr lang="ko-KR" altLang="en-US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자동인식하여 </a:t>
              </a:r>
              <a:r>
                <a:rPr lang="ko-KR" altLang="en-US" sz="864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계량대</a:t>
              </a:r>
              <a:r>
                <a:rPr lang="ko-KR" altLang="en-US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도착 자동</a:t>
              </a:r>
              <a:endParaRPr lang="en-US" altLang="ko-KR" sz="864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r>
                <a:rPr lang="en-US" altLang="ko-KR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</a:t>
              </a:r>
              <a:r>
                <a:rPr lang="ko-KR" altLang="en-US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활성화 기능</a:t>
              </a:r>
              <a:endParaRPr lang="en-US" altLang="ko-KR" sz="864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 algn="l">
                <a:buFontTx/>
                <a:buChar char="-"/>
              </a:pPr>
              <a:r>
                <a:rPr lang="ko-KR" altLang="en-US" sz="864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구내운송</a:t>
              </a:r>
              <a:r>
                <a:rPr lang="ko-KR" altLang="en-US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앱 개선하여 자동인식기능 추가 및 </a:t>
              </a:r>
              <a:r>
                <a:rPr lang="ko-KR" altLang="en-US" sz="864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비콘</a:t>
              </a:r>
              <a:r>
                <a:rPr lang="ko-KR" altLang="en-US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인터페이스 개발</a:t>
              </a:r>
              <a:endParaRPr lang="en-US" altLang="ko-KR" sz="864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AE288FE7-7E9B-4686-BC7D-9B490B5323F5}"/>
                </a:ext>
              </a:extLst>
            </p:cNvPr>
            <p:cNvGrpSpPr/>
            <p:nvPr/>
          </p:nvGrpSpPr>
          <p:grpSpPr>
            <a:xfrm>
              <a:off x="1025206" y="5609394"/>
              <a:ext cx="3834726" cy="434608"/>
              <a:chOff x="1129456" y="4899266"/>
              <a:chExt cx="3636383" cy="250541"/>
            </a:xfrm>
          </p:grpSpPr>
          <p:sp>
            <p:nvSpPr>
              <p:cNvPr id="78" name="AutoShape 248" descr="파랑">
                <a:extLst>
                  <a:ext uri="{FF2B5EF4-FFF2-40B4-BE49-F238E27FC236}">
                    <a16:creationId xmlns:a16="http://schemas.microsoft.com/office/drawing/2014/main" id="{88451111-A11F-4FAD-95C4-C3669391F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6560" y="4901172"/>
                <a:ext cx="1009279" cy="245615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rgbClr val="004260"/>
                  </a:gs>
                  <a:gs pos="0">
                    <a:srgbClr val="4492CC"/>
                  </a:gs>
                </a:gsLst>
                <a:lin ang="5400000" scaled="1"/>
                <a:tileRect/>
              </a:gradFill>
              <a:ln w="6350">
                <a:solidFill>
                  <a:srgbClr val="599D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lvl="1" indent="-148906" algn="ctr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  <a:defRPr/>
                </a:pPr>
                <a:r>
                  <a:rPr lang="ko-KR" altLang="en-US" sz="900" b="1" dirty="0" err="1"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계량대</a:t>
                </a:r>
                <a:r>
                  <a:rPr lang="en-US" altLang="ko-KR" sz="900" dirty="0"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(</a:t>
                </a:r>
                <a:r>
                  <a:rPr lang="ko-KR" altLang="en-US" sz="900" dirty="0"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공차</a:t>
                </a:r>
                <a:r>
                  <a:rPr lang="en-US" altLang="ko-KR" sz="900" dirty="0"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)</a:t>
                </a:r>
                <a:r>
                  <a:rPr lang="ko-KR" altLang="en-US" sz="900" dirty="0"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 </a:t>
                </a:r>
                <a:r>
                  <a:rPr lang="ko-KR" altLang="en-US" sz="900" b="1" dirty="0"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도착</a:t>
                </a:r>
              </a:p>
            </p:txBody>
          </p:sp>
          <p:sp>
            <p:nvSpPr>
              <p:cNvPr id="79" name="AutoShape 246" descr="민트">
                <a:extLst>
                  <a:ext uri="{FF2B5EF4-FFF2-40B4-BE49-F238E27FC236}">
                    <a16:creationId xmlns:a16="http://schemas.microsoft.com/office/drawing/2014/main" id="{0ECE5D2F-6FF5-4C2D-B9D6-842339225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0038" y="4899266"/>
                <a:ext cx="1075497" cy="245615"/>
              </a:xfrm>
              <a:prstGeom prst="chevron">
                <a:avLst>
                  <a:gd name="adj" fmla="val 50000"/>
                </a:avLst>
              </a:prstGeom>
              <a:gradFill rotWithShape="1">
                <a:gsLst>
                  <a:gs pos="0">
                    <a:srgbClr val="8CB4DC"/>
                  </a:gs>
                  <a:gs pos="100000">
                    <a:srgbClr val="3B8BCD"/>
                  </a:gs>
                </a:gsLst>
                <a:lin ang="5400000" scaled="1"/>
              </a:gradFill>
              <a:ln w="6350" algn="ctr">
                <a:solidFill>
                  <a:srgbClr val="3C8CC8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lvl="1" indent="-148906" algn="ctr" defTabSz="838577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</a:pPr>
                <a:r>
                  <a:rPr lang="ko-KR" altLang="en-US" sz="900" b="1" dirty="0" err="1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하차지</a:t>
                </a:r>
                <a:r>
                  <a:rPr lang="ko-KR" altLang="en-US" sz="9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 도착</a:t>
                </a:r>
                <a:endParaRPr lang="en-US" altLang="ko-KR" sz="9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Monotype Sorts"/>
                </a:endParaRPr>
              </a:p>
            </p:txBody>
          </p:sp>
          <p:sp>
            <p:nvSpPr>
              <p:cNvPr id="80" name="AutoShape 244" descr="노랑">
                <a:extLst>
                  <a:ext uri="{FF2B5EF4-FFF2-40B4-BE49-F238E27FC236}">
                    <a16:creationId xmlns:a16="http://schemas.microsoft.com/office/drawing/2014/main" id="{7C85842E-E729-43A2-8F3B-7575D85D6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8018" y="4901173"/>
                <a:ext cx="1253165" cy="245615"/>
              </a:xfrm>
              <a:prstGeom prst="chevron">
                <a:avLst>
                  <a:gd name="adj" fmla="val 49932"/>
                </a:avLst>
              </a:prstGeom>
              <a:gradFill rotWithShape="1">
                <a:gsLst>
                  <a:gs pos="0">
                    <a:srgbClr val="ECF4FA"/>
                  </a:gs>
                  <a:gs pos="100000">
                    <a:srgbClr val="BFDAEF"/>
                  </a:gs>
                </a:gsLst>
                <a:lin ang="5400000" scaled="1"/>
              </a:gradFill>
              <a:ln w="6350" algn="ctr">
                <a:solidFill>
                  <a:srgbClr val="94C0E4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lvl="1" indent="-148906" algn="ctr" defTabSz="838577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</a:pPr>
                <a:r>
                  <a:rPr lang="ko-KR" altLang="en-US" sz="9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계량대</a:t>
                </a:r>
                <a:r>
                  <a:rPr lang="en-US" altLang="ko-KR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(</a:t>
                </a:r>
                <a:r>
                  <a:rPr lang="ko-KR" altLang="en-US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영차</a:t>
                </a:r>
                <a:r>
                  <a:rPr lang="en-US" altLang="ko-KR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</a:t>
                </a:r>
              </a:p>
              <a:p>
                <a:pPr marL="0" lvl="1" indent="-148906" algn="ctr" defTabSz="838577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</a:pPr>
                <a:r>
                  <a:rPr lang="ko-KR" altLang="en-US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도착</a:t>
                </a:r>
                <a:endParaRPr lang="en-US" altLang="ko-KR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81" name="AutoShape 243" descr="회색">
                <a:extLst>
                  <a:ext uri="{FF2B5EF4-FFF2-40B4-BE49-F238E27FC236}">
                    <a16:creationId xmlns:a16="http://schemas.microsoft.com/office/drawing/2014/main" id="{EBDA4697-52A3-467E-A84D-0C13D92DF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9456" y="4904192"/>
                <a:ext cx="786341" cy="245615"/>
              </a:xfrm>
              <a:prstGeom prst="homePlate">
                <a:avLst>
                  <a:gd name="adj" fmla="val 52044"/>
                </a:avLst>
              </a:prstGeom>
              <a:gradFill>
                <a:gsLst>
                  <a:gs pos="45000">
                    <a:schemeClr val="bg1"/>
                  </a:gs>
                  <a:gs pos="100000">
                    <a:srgbClr val="F0F0F0"/>
                  </a:gs>
                </a:gsLst>
                <a:lin ang="5400000" scaled="0"/>
              </a:gradFill>
              <a:ln w="6350" cap="flat" cmpd="sng" algn="ctr">
                <a:solidFill>
                  <a:srgbClr val="BEBEBE"/>
                </a:solidFill>
                <a:prstDash val="solid"/>
              </a:ln>
              <a:effectLst/>
            </p:spPr>
            <p:txBody>
              <a:bodyPr lIns="0" tIns="0" rIns="0" bIns="0" rtlCol="0" anchor="ctr" anchorCtr="0"/>
              <a:lstStyle/>
              <a:p>
                <a:pPr marL="0" lvl="1" indent="-148906" algn="ctr" defTabSz="838577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4647442" algn="l"/>
                  </a:tabLst>
                </a:pPr>
                <a:r>
                  <a:rPr lang="ko-KR" altLang="en-US" sz="9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상차지</a:t>
                </a:r>
                <a:r>
                  <a:rPr lang="ko-KR" altLang="en-US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Monotype Sorts"/>
                  </a:rPr>
                  <a:t> 도착</a:t>
                </a:r>
              </a:p>
            </p:txBody>
          </p:sp>
        </p:grp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21F1A9EA-CD9D-4BBF-98B9-E1FF80056127}"/>
                </a:ext>
              </a:extLst>
            </p:cNvPr>
            <p:cNvSpPr/>
            <p:nvPr/>
          </p:nvSpPr>
          <p:spPr>
            <a:xfrm>
              <a:off x="1030364" y="4110973"/>
              <a:ext cx="1857462" cy="255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Wingdings" panose="05000000000000000000" pitchFamily="2" charset="2"/>
                <a:buChar char="u"/>
              </a:pPr>
              <a:r>
                <a:rPr lang="ko-KR" altLang="en-US" sz="900" b="1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계량대</a:t>
              </a:r>
              <a:r>
                <a:rPr lang="ko-KR" altLang="en-US" sz="9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프로세스 자동화</a:t>
              </a:r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B60124DE-5CA6-45C1-A4ED-B3F75587200B}"/>
                </a:ext>
              </a:extLst>
            </p:cNvPr>
            <p:cNvSpPr/>
            <p:nvPr/>
          </p:nvSpPr>
          <p:spPr>
            <a:xfrm>
              <a:off x="997706" y="5356700"/>
              <a:ext cx="1857462" cy="255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Wingdings" panose="05000000000000000000" pitchFamily="2" charset="2"/>
                <a:buChar char="u"/>
              </a:pPr>
              <a:r>
                <a:rPr lang="ko-KR" altLang="en-US" sz="900" b="1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구내운송</a:t>
              </a:r>
              <a:r>
                <a:rPr lang="ko-KR" altLang="en-US" sz="9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시스템 자동화</a:t>
              </a:r>
            </a:p>
          </p:txBody>
        </p: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id="{E7383C74-C258-48F8-8450-D678B43D295F}"/>
                </a:ext>
              </a:extLst>
            </p:cNvPr>
            <p:cNvSpPr/>
            <p:nvPr/>
          </p:nvSpPr>
          <p:spPr>
            <a:xfrm>
              <a:off x="1041134" y="6138283"/>
              <a:ext cx="3818798" cy="2422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Tx/>
                <a:buChar char="-"/>
              </a:pPr>
              <a:r>
                <a:rPr lang="ko-KR" altLang="en-US" sz="864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구내운송의</a:t>
              </a:r>
              <a:r>
                <a:rPr lang="ko-KR" altLang="en-US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864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상차지</a:t>
              </a:r>
              <a:r>
                <a:rPr lang="en-US" altLang="ko-KR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-&gt;</a:t>
              </a:r>
              <a:r>
                <a:rPr lang="ko-KR" altLang="en-US" sz="864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계량대</a:t>
              </a:r>
              <a:r>
                <a:rPr lang="en-US" altLang="ko-KR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영차</a:t>
              </a:r>
              <a:r>
                <a:rPr lang="en-US" altLang="ko-KR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)-&gt;</a:t>
              </a:r>
              <a:r>
                <a:rPr lang="ko-KR" altLang="en-US" sz="864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하차지</a:t>
              </a:r>
              <a:r>
                <a:rPr lang="en-US" altLang="ko-KR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-&gt;</a:t>
              </a:r>
              <a:r>
                <a:rPr lang="ko-KR" altLang="en-US" sz="864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계량대</a:t>
              </a:r>
              <a:r>
                <a:rPr lang="en-US" altLang="ko-KR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공차</a:t>
              </a:r>
              <a:r>
                <a:rPr lang="en-US" altLang="ko-KR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864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도착프로세스 자동 활성화 기능</a:t>
              </a:r>
              <a:endParaRPr lang="en-US" altLang="ko-KR" sz="864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aphicFrame>
        <p:nvGraphicFramePr>
          <p:cNvPr id="90" name="표 89">
            <a:extLst>
              <a:ext uri="{FF2B5EF4-FFF2-40B4-BE49-F238E27FC236}">
                <a16:creationId xmlns:a16="http://schemas.microsoft.com/office/drawing/2014/main" id="{4906F00B-36C9-4D84-8267-85BF4150C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135570"/>
              </p:ext>
            </p:extLst>
          </p:nvPr>
        </p:nvGraphicFramePr>
        <p:xfrm>
          <a:off x="6478114" y="4398149"/>
          <a:ext cx="5353877" cy="2087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756">
                  <a:extLst>
                    <a:ext uri="{9D8B030D-6E8A-4147-A177-3AD203B41FA5}">
                      <a16:colId xmlns:a16="http://schemas.microsoft.com/office/drawing/2014/main" val="3648398851"/>
                    </a:ext>
                  </a:extLst>
                </a:gridCol>
                <a:gridCol w="3931121">
                  <a:extLst>
                    <a:ext uri="{9D8B030D-6E8A-4147-A177-3AD203B41FA5}">
                      <a16:colId xmlns:a16="http://schemas.microsoft.com/office/drawing/2014/main" val="3386164566"/>
                    </a:ext>
                  </a:extLst>
                </a:gridCol>
              </a:tblGrid>
              <a:tr h="2793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품명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사양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718968"/>
                  </a:ext>
                </a:extLst>
              </a:tr>
              <a:tr h="614540"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1" dirty="0">
                        <a:latin typeface="Arial" panose="020B0604020202020204" pitchFamily="34" charset="0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외장형 </a:t>
                      </a:r>
                      <a:r>
                        <a:rPr lang="ko-KR" altLang="en-US" sz="900" b="1" dirty="0" err="1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비콘</a:t>
                      </a:r>
                      <a:endParaRPr lang="ko-KR" altLang="en-US" sz="900" b="1" dirty="0">
                        <a:latin typeface="Arial" panose="020B0604020202020204" pitchFamily="34" charset="0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방수</a:t>
                      </a:r>
                      <a:r>
                        <a:rPr lang="en-US" altLang="ko-KR" sz="90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(IP66)</a:t>
                      </a:r>
                      <a:r>
                        <a:rPr lang="en-US" altLang="ko-KR" sz="900" baseline="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90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/</a:t>
                      </a:r>
                      <a:r>
                        <a:rPr lang="ko-KR" altLang="en-US" sz="90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방진</a:t>
                      </a:r>
                      <a:r>
                        <a:rPr lang="en-US" altLang="ko-KR" sz="90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/</a:t>
                      </a:r>
                      <a:r>
                        <a:rPr lang="ko-KR" altLang="en-US" sz="900" dirty="0" err="1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결루</a:t>
                      </a:r>
                      <a:r>
                        <a:rPr lang="ko-KR" altLang="en-US" sz="900" baseline="0" dirty="0" err="1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방지</a:t>
                      </a:r>
                      <a:r>
                        <a:rPr lang="ko-KR" altLang="en-US" sz="900" baseline="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ko-KR" altLang="en-US" sz="900" baseline="0" dirty="0" err="1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외장형비콘</a:t>
                      </a:r>
                      <a:endParaRPr lang="en-US" altLang="ko-KR" sz="900" baseline="0" dirty="0">
                        <a:latin typeface="Arial" panose="020B0604020202020204" pitchFamily="34" charset="0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l" latinLnBrk="1"/>
                      <a:r>
                        <a:rPr lang="ko-KR" altLang="en-US" sz="900" baseline="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배터리 </a:t>
                      </a:r>
                      <a:r>
                        <a:rPr lang="en-US" altLang="ko-KR" sz="900" baseline="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CR123A*4</a:t>
                      </a:r>
                      <a:r>
                        <a:rPr lang="ko-KR" altLang="en-US" sz="900" baseline="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개 </a:t>
                      </a:r>
                      <a:r>
                        <a:rPr lang="en-US" altLang="ko-KR" sz="900" baseline="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= 5600mAh</a:t>
                      </a:r>
                    </a:p>
                    <a:p>
                      <a:pPr algn="l" latinLnBrk="1"/>
                      <a:r>
                        <a:rPr lang="en-US" altLang="ko-KR" sz="900" baseline="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(Advertising 1</a:t>
                      </a:r>
                      <a:r>
                        <a:rPr lang="ko-KR" altLang="en-US" sz="900" baseline="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초 기준</a:t>
                      </a:r>
                      <a:r>
                        <a:rPr lang="en-US" altLang="ko-KR" sz="900" baseline="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: 3</a:t>
                      </a:r>
                      <a:r>
                        <a:rPr lang="ko-KR" altLang="en-US" sz="900" baseline="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년 사용</a:t>
                      </a:r>
                      <a:r>
                        <a:rPr lang="en-US" altLang="ko-KR" sz="900" baseline="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900" dirty="0">
                        <a:latin typeface="Arial" panose="020B0604020202020204" pitchFamily="34" charset="0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440281"/>
                  </a:ext>
                </a:extLst>
              </a:tr>
              <a:tr h="2793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공사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2.5M </a:t>
                      </a:r>
                      <a:r>
                        <a:rPr lang="ko-KR" altLang="en-US" sz="900" dirty="0" err="1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스테인네스</a:t>
                      </a:r>
                      <a:r>
                        <a:rPr lang="ko-KR" altLang="en-US" sz="90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폴 및 </a:t>
                      </a:r>
                      <a:r>
                        <a:rPr lang="ko-KR" altLang="en-US" sz="900" dirty="0" err="1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고정장치</a:t>
                      </a:r>
                      <a:endParaRPr lang="ko-KR" altLang="en-US" sz="900" dirty="0">
                        <a:latin typeface="Arial" panose="020B0604020202020204" pitchFamily="34" charset="0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837715"/>
                  </a:ext>
                </a:extLst>
              </a:tr>
              <a:tr h="450538"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1" dirty="0">
                        <a:latin typeface="Arial" panose="020B0604020202020204" pitchFamily="34" charset="0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ko-KR" altLang="en-US" sz="900" b="1" dirty="0" err="1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테블릿</a:t>
                      </a:r>
                      <a:r>
                        <a:rPr lang="en-US" altLang="ko-KR" sz="900" b="1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PC</a:t>
                      </a:r>
                      <a:endParaRPr lang="ko-KR" altLang="en-US" sz="900" b="1" dirty="0">
                        <a:latin typeface="Arial" panose="020B0604020202020204" pitchFamily="34" charset="0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Android</a:t>
                      </a:r>
                      <a:r>
                        <a:rPr lang="en-US" altLang="ko-KR" sz="900" baseline="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5.0 </a:t>
                      </a:r>
                      <a:r>
                        <a:rPr lang="ko-KR" altLang="en-US" sz="900" baseline="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이상</a:t>
                      </a:r>
                      <a:endParaRPr lang="en-US" altLang="ko-KR" sz="900" dirty="0">
                        <a:latin typeface="Arial" panose="020B0604020202020204" pitchFamily="34" charset="0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l" latinLnBrk="1"/>
                      <a:r>
                        <a:rPr lang="en-US" altLang="ko-KR" sz="90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(</a:t>
                      </a:r>
                      <a:r>
                        <a:rPr lang="ko-KR" altLang="en-US" sz="900" dirty="0" err="1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비콘신호를</a:t>
                      </a:r>
                      <a:r>
                        <a:rPr lang="ko-KR" altLang="en-US" sz="90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수집 분석하는 블루투스 </a:t>
                      </a:r>
                      <a:r>
                        <a:rPr lang="ko-KR" altLang="en-US" sz="900" dirty="0" err="1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스케너</a:t>
                      </a:r>
                      <a:r>
                        <a:rPr lang="en-US" altLang="ko-KR" sz="90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900" dirty="0">
                        <a:latin typeface="Arial" panose="020B0604020202020204" pitchFamily="34" charset="0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985135"/>
                  </a:ext>
                </a:extLst>
              </a:tr>
              <a:tr h="464190"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1" dirty="0">
                        <a:latin typeface="Arial" panose="020B0604020202020204" pitchFamily="34" charset="0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개발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err="1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구내운송</a:t>
                      </a:r>
                      <a:r>
                        <a:rPr lang="ko-KR" altLang="en-US" sz="90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앱을 개선하여 자동인식 기능 추가 및 </a:t>
                      </a:r>
                      <a:r>
                        <a:rPr lang="ko-KR" altLang="en-US" sz="900" dirty="0" err="1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비콘</a:t>
                      </a:r>
                      <a:r>
                        <a:rPr lang="ko-KR" altLang="en-US" sz="90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인터페이스 개발</a:t>
                      </a:r>
                      <a:endParaRPr lang="en-US" altLang="ko-KR" sz="900" dirty="0">
                        <a:latin typeface="Arial" panose="020B0604020202020204" pitchFamily="34" charset="0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l" latinLnBrk="1"/>
                      <a:r>
                        <a:rPr lang="ko-KR" altLang="en-US" sz="900" b="1" dirty="0" err="1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미들웨어</a:t>
                      </a:r>
                      <a:r>
                        <a:rPr lang="ko-KR" altLang="en-US" sz="900" b="1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900" b="1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(</a:t>
                      </a:r>
                      <a:r>
                        <a:rPr lang="ko-KR" altLang="en-US" sz="900" b="1" dirty="0" err="1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비콘</a:t>
                      </a:r>
                      <a:r>
                        <a:rPr lang="ko-KR" altLang="en-US" sz="900" b="1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및 </a:t>
                      </a:r>
                      <a:r>
                        <a:rPr lang="ko-KR" altLang="en-US" sz="900" b="1" dirty="0" err="1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존관리</a:t>
                      </a:r>
                      <a:r>
                        <a:rPr lang="ko-KR" altLang="en-US" sz="900" b="1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목적</a:t>
                      </a:r>
                      <a:r>
                        <a:rPr lang="en-US" altLang="ko-KR" sz="900" b="1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altLang="ko-KR" sz="900" b="1" baseline="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ko-KR" altLang="en-US" sz="900" b="1" baseline="0" dirty="0"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개발</a:t>
                      </a:r>
                      <a:endParaRPr lang="ko-KR" altLang="en-US" sz="900" b="1" dirty="0">
                        <a:latin typeface="Arial" panose="020B0604020202020204" pitchFamily="34" charset="0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447017"/>
                  </a:ext>
                </a:extLst>
              </a:tr>
            </a:tbl>
          </a:graphicData>
        </a:graphic>
      </p:graphicFrame>
      <p:pic>
        <p:nvPicPr>
          <p:cNvPr id="69" name="그림 68">
            <a:extLst>
              <a:ext uri="{FF2B5EF4-FFF2-40B4-BE49-F238E27FC236}">
                <a16:creationId xmlns:a16="http://schemas.microsoft.com/office/drawing/2014/main" id="{9122246F-460E-4620-9E08-B6EB9D3CEFB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60683">
            <a:off x="6568517" y="4801387"/>
            <a:ext cx="267318" cy="257645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3BE9565E-DB6C-49B2-B964-97C2307C69F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554" y="5666651"/>
            <a:ext cx="153243" cy="255568"/>
          </a:xfrm>
          <a:prstGeom prst="rect">
            <a:avLst/>
          </a:prstGeom>
          <a:effectLst/>
        </p:spPr>
      </p:pic>
      <p:grpSp>
        <p:nvGrpSpPr>
          <p:cNvPr id="89" name="그룹 88">
            <a:extLst>
              <a:ext uri="{FF2B5EF4-FFF2-40B4-BE49-F238E27FC236}">
                <a16:creationId xmlns:a16="http://schemas.microsoft.com/office/drawing/2014/main" id="{FE0CF5E7-9A26-42C8-8518-86BBFC2657E3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91" name="자유형 28">
              <a:extLst>
                <a:ext uri="{FF2B5EF4-FFF2-40B4-BE49-F238E27FC236}">
                  <a16:creationId xmlns:a16="http://schemas.microsoft.com/office/drawing/2014/main" id="{6AE1DA62-4578-4194-849D-E74CAA2F7608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3AEA38DD-47DC-43E3-9A34-53204FC69945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3" name="평행 사변형 92">
              <a:extLst>
                <a:ext uri="{FF2B5EF4-FFF2-40B4-BE49-F238E27FC236}">
                  <a16:creationId xmlns:a16="http://schemas.microsoft.com/office/drawing/2014/main" id="{2C6D3421-E53A-4C12-BA24-A4DDF4E25069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4" name="평행 사변형 93">
              <a:extLst>
                <a:ext uri="{FF2B5EF4-FFF2-40B4-BE49-F238E27FC236}">
                  <a16:creationId xmlns:a16="http://schemas.microsoft.com/office/drawing/2014/main" id="{8BE9E2DD-B9FD-4BAA-ABD7-024BD278F5E2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95" name="Picture 2" descr="hyundai steel logoì ëí ì´ë¯¸ì§ ê²ìê²°ê³¼">
            <a:extLst>
              <a:ext uri="{FF2B5EF4-FFF2-40B4-BE49-F238E27FC236}">
                <a16:creationId xmlns:a16="http://schemas.microsoft.com/office/drawing/2014/main" id="{B8B197EF-F3B5-44EC-99E0-1E0BD1C0F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3641" y="76059"/>
            <a:ext cx="722851" cy="46887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7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7DC0A649-7BCA-4F45-AC2C-22FE307A0A09}"/>
              </a:ext>
            </a:extLst>
          </p:cNvPr>
          <p:cNvSpPr txBox="1">
            <a:spLocks/>
          </p:cNvSpPr>
          <p:nvPr/>
        </p:nvSpPr>
        <p:spPr>
          <a:xfrm>
            <a:off x="102082" y="51691"/>
            <a:ext cx="11633307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spc="-223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CCTV</a:t>
            </a:r>
            <a:r>
              <a:rPr lang="ko-KR" altLang="en-US" b="1" spc="-223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위주의 관제 시스템</a:t>
            </a:r>
            <a:endParaRPr lang="ko-KR" altLang="en-US" sz="2400" b="1" i="1" spc="-223" dirty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92EE0245-746C-49A3-A9CA-13A13150829A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18" name="자유형 28">
              <a:extLst>
                <a:ext uri="{FF2B5EF4-FFF2-40B4-BE49-F238E27FC236}">
                  <a16:creationId xmlns:a16="http://schemas.microsoft.com/office/drawing/2014/main" id="{264E7A9C-19AF-4094-AC73-64F145763F95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0B8C131F-DC79-4078-8F98-EFE68F00980D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0" name="평행 사변형 19">
              <a:extLst>
                <a:ext uri="{FF2B5EF4-FFF2-40B4-BE49-F238E27FC236}">
                  <a16:creationId xmlns:a16="http://schemas.microsoft.com/office/drawing/2014/main" id="{795185A4-FFC2-4C2F-B540-65FF6A438299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1" name="평행 사변형 20">
              <a:extLst>
                <a:ext uri="{FF2B5EF4-FFF2-40B4-BE49-F238E27FC236}">
                  <a16:creationId xmlns:a16="http://schemas.microsoft.com/office/drawing/2014/main" id="{A97051C2-E8D9-4FD8-BEBE-8F770C461907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2" name="Picture 2" descr="서울신문] [CCTV 당신이 한 일을 알고 있다] '눈뜬 장님' 통합관제센터">
            <a:extLst>
              <a:ext uri="{FF2B5EF4-FFF2-40B4-BE49-F238E27FC236}">
                <a16:creationId xmlns:a16="http://schemas.microsoft.com/office/drawing/2014/main" id="{79A3C891-3604-4ED5-A995-0FE5621AC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83" y="1600200"/>
            <a:ext cx="55245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3764DAC-1E0D-4841-AD01-C0570A068C37}"/>
              </a:ext>
            </a:extLst>
          </p:cNvPr>
          <p:cNvSpPr/>
          <p:nvPr/>
        </p:nvSpPr>
        <p:spPr>
          <a:xfrm>
            <a:off x="6096000" y="885334"/>
            <a:ext cx="5846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ko-KR" sz="2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복잡한 것을 단순화시키는 것이 핵심이다</a:t>
            </a:r>
            <a:r>
              <a:rPr lang="en-US" altLang="ko-KR" sz="2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</a:t>
            </a:r>
            <a:endParaRPr lang="ko-KR" altLang="en-US" sz="2400" b="1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583D17F-9F6D-472C-9531-754EAF3DC53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625507"/>
            <a:ext cx="2882675" cy="227218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C5502E7A-D128-4074-A88C-783BB0738DFA}"/>
              </a:ext>
            </a:extLst>
          </p:cNvPr>
          <p:cNvSpPr/>
          <p:nvPr/>
        </p:nvSpPr>
        <p:spPr>
          <a:xfrm>
            <a:off x="9076979" y="1591015"/>
            <a:ext cx="2797084" cy="1167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우리의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뇌는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시각</a:t>
            </a:r>
            <a:r>
              <a:rPr lang="en-US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,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청각</a:t>
            </a:r>
            <a:r>
              <a:rPr lang="en-US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,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촉각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등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처리할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때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활성화되는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정도가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다르다</a:t>
            </a:r>
            <a:r>
              <a:rPr lang="en-US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.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가장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많은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비중을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차지하는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것이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시각인데</a:t>
            </a:r>
            <a:r>
              <a:rPr lang="en-US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,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이것은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보는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것이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가장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효과적인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정보매체가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될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수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있다는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말이다</a:t>
            </a:r>
            <a:r>
              <a:rPr lang="en-US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.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뇌의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감각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처리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영역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비중은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시각</a:t>
            </a:r>
            <a:r>
              <a:rPr lang="en-US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&gt;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청각</a:t>
            </a:r>
            <a:r>
              <a:rPr lang="en-US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&gt;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촉각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순이다</a:t>
            </a:r>
            <a:r>
              <a:rPr lang="en-US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.</a:t>
            </a:r>
            <a:endParaRPr lang="ko-KR" altLang="ko-KR" sz="1100" kern="100" dirty="0">
              <a:latin typeface="나눔고딕" panose="020D0604000000000000" pitchFamily="50" charset="-127"/>
              <a:ea typeface="나눔고딕" panose="020D0604000000000000" pitchFamily="50" charset="-127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62E4EDC-C652-4ACA-AB72-553780E7B6B5}"/>
              </a:ext>
            </a:extLst>
          </p:cNvPr>
          <p:cNvSpPr/>
          <p:nvPr/>
        </p:nvSpPr>
        <p:spPr>
          <a:xfrm>
            <a:off x="6348550" y="4263956"/>
            <a:ext cx="5594168" cy="110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o-KR" altLang="ko-KR" sz="1100" b="1" u="sng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보통</a:t>
            </a:r>
            <a:r>
              <a:rPr lang="ko-KR" altLang="ko-KR" sz="1100" b="1" u="sng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기억은</a:t>
            </a:r>
            <a:r>
              <a:rPr lang="ko-KR" altLang="ko-KR" sz="1100" b="1" u="sng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어떤</a:t>
            </a:r>
            <a:r>
              <a:rPr lang="ko-KR" altLang="ko-KR" sz="1100" b="1" u="sng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정보를</a:t>
            </a:r>
            <a:r>
              <a:rPr lang="ko-KR" altLang="ko-KR" sz="1100" b="1" u="sng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주었을</a:t>
            </a:r>
            <a:r>
              <a:rPr lang="ko-KR" altLang="ko-KR" sz="1100" b="1" u="sng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때</a:t>
            </a:r>
            <a:r>
              <a:rPr lang="en-US" altLang="ko-KR" sz="1100" b="1" u="sng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2</a:t>
            </a:r>
            <a:r>
              <a:rPr lang="ko-KR" altLang="ko-KR" sz="1100" b="1" u="sng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주</a:t>
            </a:r>
            <a:r>
              <a:rPr lang="ko-KR" altLang="ko-KR" sz="1100" b="1" u="sng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후</a:t>
            </a:r>
            <a:r>
              <a:rPr lang="ko-KR" altLang="ko-KR" sz="1100" b="1" u="sng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측정하면</a:t>
            </a:r>
            <a:endParaRPr lang="ko-KR" altLang="ko-KR" sz="1100" kern="100" dirty="0">
              <a:latin typeface="나눔고딕" panose="020D0604000000000000" pitchFamily="50" charset="-127"/>
              <a:ea typeface="나눔고딕" panose="020D0604000000000000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읽기만</a:t>
            </a: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한</a:t>
            </a: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기억</a:t>
            </a:r>
            <a:r>
              <a:rPr lang="en-US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10% </a:t>
            </a: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기억</a:t>
            </a:r>
            <a:br>
              <a:rPr lang="en-US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</a:b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듣기만</a:t>
            </a: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한</a:t>
            </a: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기억</a:t>
            </a:r>
            <a:r>
              <a:rPr lang="en-US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20% </a:t>
            </a: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기억</a:t>
            </a:r>
            <a:br>
              <a:rPr lang="en-US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</a:b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보기만</a:t>
            </a: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한</a:t>
            </a: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기억</a:t>
            </a:r>
            <a:r>
              <a:rPr lang="en-US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30% </a:t>
            </a:r>
            <a:r>
              <a:rPr lang="ko-KR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기억</a:t>
            </a:r>
            <a:br>
              <a:rPr lang="en-US" altLang="ko-KR" sz="105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</a:b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보기도하고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듣기도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한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정보</a:t>
            </a:r>
            <a:r>
              <a:rPr lang="en-US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50% 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기억</a:t>
            </a:r>
            <a:endParaRPr lang="ko-KR" altLang="ko-KR" sz="1100" u="sng" kern="100" dirty="0">
              <a:latin typeface="나눔고딕" panose="020D0604000000000000" pitchFamily="50" charset="-127"/>
              <a:ea typeface="나눔고딕" panose="020D0604000000000000" pitchFamily="50" charset="-127"/>
              <a:cs typeface="Times New Roman" panose="02020603050405020304" pitchFamily="18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4B3B451-639E-4C29-BBB7-7B20C417BDF0}"/>
              </a:ext>
            </a:extLst>
          </p:cNvPr>
          <p:cNvSpPr/>
          <p:nvPr/>
        </p:nvSpPr>
        <p:spPr>
          <a:xfrm>
            <a:off x="6348550" y="5435470"/>
            <a:ext cx="5594167" cy="1246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깨달음은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뇌가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정보를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처리하는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것과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같이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복잡한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것은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버리고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단순화할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때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가능하다</a:t>
            </a:r>
            <a:r>
              <a:rPr lang="en-US" altLang="ko-KR" sz="1100" b="1" u="sng" kern="100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.</a:t>
            </a:r>
            <a:r>
              <a:rPr lang="en-US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그리고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그것을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이용해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다양한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상황에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적용할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수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있다면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진리에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근접하거나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관계를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증진시키거나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금전적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이득을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얻을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수도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있을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것이다</a:t>
            </a:r>
            <a:r>
              <a:rPr lang="en-US" altLang="ko-KR" sz="1100" kern="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.</a:t>
            </a:r>
            <a:endParaRPr lang="ko-KR" altLang="ko-KR" sz="1100" kern="100" dirty="0">
              <a:latin typeface="나눔고딕" panose="020D0604000000000000" pitchFamily="50" charset="-127"/>
              <a:ea typeface="나눔고딕" panose="020D0604000000000000" pitchFamily="50" charset="-127"/>
              <a:cs typeface="Times New Roman" panose="02020603050405020304" pitchFamily="18" charset="0"/>
            </a:endParaRPr>
          </a:p>
          <a:p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현재는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글과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사진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중심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매체에서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b="1" u="sng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시청각이</a:t>
            </a:r>
            <a:r>
              <a:rPr lang="ko-KR" altLang="ko-KR" sz="1100" b="1" u="sng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b="1" u="sng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동시에</a:t>
            </a:r>
            <a:r>
              <a:rPr lang="ko-KR" altLang="ko-KR" sz="1100" b="1" u="sng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b="1" u="sng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가능한</a:t>
            </a:r>
            <a:r>
              <a:rPr lang="ko-KR" altLang="ko-KR" sz="1100" b="1" u="sng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b="1" u="sng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동영상</a:t>
            </a:r>
            <a:r>
              <a:rPr lang="ko-KR" altLang="ko-KR" sz="1100" b="1" u="sng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b="1" u="sng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중심</a:t>
            </a:r>
            <a:r>
              <a:rPr lang="en-US" altLang="ko-KR" sz="1100" b="1" u="sng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(</a:t>
            </a:r>
            <a:r>
              <a:rPr lang="en-US" altLang="ko-KR" sz="1100" b="1" u="sng" spc="15" dirty="0" err="1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Youtube</a:t>
            </a:r>
            <a:r>
              <a:rPr lang="en-US" altLang="ko-KR" sz="1100" b="1" u="sng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으로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변화하고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있다</a:t>
            </a:r>
            <a:r>
              <a:rPr lang="en-US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ko-KR" sz="1100" b="1" u="sng" spc="15" dirty="0">
                <a:solidFill>
                  <a:srgbClr val="454545"/>
                </a:solidFill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인스타그램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같은</a:t>
            </a:r>
            <a:r>
              <a:rPr lang="en-US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글이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중심이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아니고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사진이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중심으로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단순하지만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강한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메시지를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전달할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수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있는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매체로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널리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퍼지고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있다</a:t>
            </a:r>
            <a:r>
              <a:rPr lang="en-US" altLang="ko-KR" sz="1100" spc="15" dirty="0">
                <a:solidFill>
                  <a:srgbClr val="45454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97F9AC1E-DE9E-49FD-88F8-BC6F7858994A}"/>
              </a:ext>
            </a:extLst>
          </p:cNvPr>
          <p:cNvSpPr/>
          <p:nvPr/>
        </p:nvSpPr>
        <p:spPr>
          <a:xfrm>
            <a:off x="211031" y="5408574"/>
            <a:ext cx="5846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15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초 이상 집중할 수 없다</a:t>
            </a: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사고 이후 검증용도로 활용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A9791B96-0E40-42A3-AFA2-73E67F926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6957" y="2924902"/>
            <a:ext cx="1657034" cy="110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9A3AD160-30F7-49A1-9F48-24C4BA407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6541" y="2853054"/>
            <a:ext cx="1246176" cy="124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15261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6B61CD-60E0-40A0-9C52-F41AEEEFA235}"/>
              </a:ext>
            </a:extLst>
          </p:cNvPr>
          <p:cNvSpPr txBox="1"/>
          <p:nvPr/>
        </p:nvSpPr>
        <p:spPr>
          <a:xfrm>
            <a:off x="104775" y="87516"/>
            <a:ext cx="11665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791948">
              <a:defRPr sz="1572" b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바른고딕" panose="020B0603020101020101" charset="-127"/>
                <a:ea typeface="나눔바른고딕" panose="020B0603020101020101" charset="-127"/>
              </a:defRPr>
            </a:lvl1pPr>
          </a:lstStyle>
          <a:p>
            <a:pPr defTabSz="791896" latinLnBrk="1">
              <a:defRPr/>
            </a:pPr>
            <a:r>
              <a:rPr lang="ko-KR" altLang="en-US" sz="3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화기관리 시스템</a:t>
            </a:r>
            <a:endParaRPr lang="ko-KR" altLang="en-US" sz="3200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10" name="그림 9" descr="스크린샷이(가) 표시된 사진&#10;&#10;자동 생성된 설명">
            <a:extLst>
              <a:ext uri="{FF2B5EF4-FFF2-40B4-BE49-F238E27FC236}">
                <a16:creationId xmlns:a16="http://schemas.microsoft.com/office/drawing/2014/main" id="{84A0ADAF-BF16-43CB-B50C-DA8332221B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84" y="980728"/>
            <a:ext cx="7056784" cy="171038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D12840E-5508-4AB2-9A2C-071A9F4D8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64" y="2979691"/>
            <a:ext cx="7059204" cy="3416279"/>
          </a:xfrm>
          <a:prstGeom prst="rect">
            <a:avLst/>
          </a:prstGeom>
        </p:spPr>
      </p:pic>
      <p:pic>
        <p:nvPicPr>
          <p:cNvPr id="15" name="그림 14" descr="컴퓨터, 실내, 모니터, 키보드이(가) 표시된 사진&#10;&#10;자동 생성된 설명">
            <a:extLst>
              <a:ext uri="{FF2B5EF4-FFF2-40B4-BE49-F238E27FC236}">
                <a16:creationId xmlns:a16="http://schemas.microsoft.com/office/drawing/2014/main" id="{299C8D78-84A2-489C-AA27-C57208DA6D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687" y="1440144"/>
            <a:ext cx="4661387" cy="2459574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4261BCF2-6192-4320-BBE7-33C8D61AD0EE}"/>
              </a:ext>
            </a:extLst>
          </p:cNvPr>
          <p:cNvGrpSpPr/>
          <p:nvPr/>
        </p:nvGrpSpPr>
        <p:grpSpPr>
          <a:xfrm>
            <a:off x="7520307" y="4349053"/>
            <a:ext cx="4528914" cy="1765506"/>
            <a:chOff x="7520307" y="4349053"/>
            <a:chExt cx="4528914" cy="1765506"/>
          </a:xfrm>
        </p:grpSpPr>
        <p:pic>
          <p:nvPicPr>
            <p:cNvPr id="13" name="그림 12" descr="디스플레이, 다른, 묶음, 표지판이(가) 표시된 사진&#10;&#10;자동 생성된 설명">
              <a:extLst>
                <a:ext uri="{FF2B5EF4-FFF2-40B4-BE49-F238E27FC236}">
                  <a16:creationId xmlns:a16="http://schemas.microsoft.com/office/drawing/2014/main" id="{65D98879-8745-426B-93F9-A220195C9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44671" y="4349053"/>
              <a:ext cx="2804550" cy="1765506"/>
            </a:xfrm>
            <a:prstGeom prst="rect">
              <a:avLst/>
            </a:prstGeom>
          </p:spPr>
        </p:pic>
        <p:pic>
          <p:nvPicPr>
            <p:cNvPr id="17" name="그림 16" descr="사진, 하얀색, 다른, 기차이(가) 표시된 사진&#10;&#10;자동 생성된 설명">
              <a:extLst>
                <a:ext uri="{FF2B5EF4-FFF2-40B4-BE49-F238E27FC236}">
                  <a16:creationId xmlns:a16="http://schemas.microsoft.com/office/drawing/2014/main" id="{7CCCD480-1DC0-40F9-8C26-EA0A19F7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0307" y="4349053"/>
              <a:ext cx="1579177" cy="1584104"/>
            </a:xfrm>
            <a:prstGeom prst="rect">
              <a:avLst/>
            </a:prstGeom>
          </p:spPr>
        </p:pic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C9F1B6E-A247-4F71-BA04-75500F7E6E72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19" name="자유형 28">
              <a:extLst>
                <a:ext uri="{FF2B5EF4-FFF2-40B4-BE49-F238E27FC236}">
                  <a16:creationId xmlns:a16="http://schemas.microsoft.com/office/drawing/2014/main" id="{CACE945C-B0C9-417C-8045-A2718496D718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6C250D9E-0FAB-4626-A305-332087DC1D52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1" name="평행 사변형 20">
              <a:extLst>
                <a:ext uri="{FF2B5EF4-FFF2-40B4-BE49-F238E27FC236}">
                  <a16:creationId xmlns:a16="http://schemas.microsoft.com/office/drawing/2014/main" id="{4C7858CD-30EC-4090-8835-EACDEEE48BD7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2" name="평행 사변형 21">
              <a:extLst>
                <a:ext uri="{FF2B5EF4-FFF2-40B4-BE49-F238E27FC236}">
                  <a16:creationId xmlns:a16="http://schemas.microsoft.com/office/drawing/2014/main" id="{698763B0-6D1E-4134-9BDA-4E8DDF6917BB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15DD65DD-3FDA-4A1E-A1C1-4EFBD59F1506}"/>
              </a:ext>
            </a:extLst>
          </p:cNvPr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8462" y="21730"/>
            <a:ext cx="623514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37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직사각형 94">
            <a:extLst>
              <a:ext uri="{FF2B5EF4-FFF2-40B4-BE49-F238E27FC236}">
                <a16:creationId xmlns:a16="http://schemas.microsoft.com/office/drawing/2014/main" id="{DEDF08E8-C527-45A8-83C4-67E79AC325A2}"/>
              </a:ext>
            </a:extLst>
          </p:cNvPr>
          <p:cNvSpPr/>
          <p:nvPr/>
        </p:nvSpPr>
        <p:spPr>
          <a:xfrm>
            <a:off x="5688632" y="3140968"/>
            <a:ext cx="6168008" cy="3717031"/>
          </a:xfrm>
          <a:prstGeom prst="rect">
            <a:avLst/>
          </a:prstGeom>
          <a:solidFill>
            <a:srgbClr val="D2E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ko-KR" altLang="en-US" sz="140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627DFAB2-BAB0-4DED-AED6-113CBC77B874}"/>
              </a:ext>
            </a:extLst>
          </p:cNvPr>
          <p:cNvSpPr/>
          <p:nvPr/>
        </p:nvSpPr>
        <p:spPr>
          <a:xfrm>
            <a:off x="415420" y="4088887"/>
            <a:ext cx="5273212" cy="27691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ko-KR" altLang="en-US" sz="140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7" name="Freeform 10">
            <a:extLst>
              <a:ext uri="{FF2B5EF4-FFF2-40B4-BE49-F238E27FC236}">
                <a16:creationId xmlns:a16="http://schemas.microsoft.com/office/drawing/2014/main" id="{3F60FAC6-CC50-4F9D-8249-09951C0BD9B1}"/>
              </a:ext>
            </a:extLst>
          </p:cNvPr>
          <p:cNvSpPr>
            <a:spLocks/>
          </p:cNvSpPr>
          <p:nvPr/>
        </p:nvSpPr>
        <p:spPr bwMode="auto">
          <a:xfrm rot="5400000" flipH="1">
            <a:off x="5455580" y="5309610"/>
            <a:ext cx="679044" cy="230192"/>
          </a:xfrm>
          <a:custGeom>
            <a:avLst/>
            <a:gdLst>
              <a:gd name="T0" fmla="*/ 0 w 283"/>
              <a:gd name="T1" fmla="*/ 94 h 94"/>
              <a:gd name="T2" fmla="*/ 142 w 283"/>
              <a:gd name="T3" fmla="*/ 94 h 94"/>
              <a:gd name="T4" fmla="*/ 283 w 283"/>
              <a:gd name="T5" fmla="*/ 94 h 94"/>
              <a:gd name="T6" fmla="*/ 142 w 283"/>
              <a:gd name="T7" fmla="*/ 0 h 94"/>
              <a:gd name="T8" fmla="*/ 0 w 283"/>
              <a:gd name="T9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3" h="94">
                <a:moveTo>
                  <a:pt x="0" y="94"/>
                </a:moveTo>
                <a:cubicBezTo>
                  <a:pt x="142" y="94"/>
                  <a:pt x="142" y="94"/>
                  <a:pt x="142" y="94"/>
                </a:cubicBezTo>
                <a:cubicBezTo>
                  <a:pt x="283" y="94"/>
                  <a:pt x="283" y="94"/>
                  <a:pt x="283" y="94"/>
                </a:cubicBezTo>
                <a:cubicBezTo>
                  <a:pt x="182" y="94"/>
                  <a:pt x="142" y="0"/>
                  <a:pt x="142" y="0"/>
                </a:cubicBezTo>
                <a:cubicBezTo>
                  <a:pt x="142" y="0"/>
                  <a:pt x="103" y="94"/>
                  <a:pt x="0" y="9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ko-KR" altLang="en-US" sz="1400" spc="-5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6B61CD-60E0-40A0-9C52-F41AEEEFA235}"/>
              </a:ext>
            </a:extLst>
          </p:cNvPr>
          <p:cNvSpPr txBox="1"/>
          <p:nvPr/>
        </p:nvSpPr>
        <p:spPr>
          <a:xfrm>
            <a:off x="104775" y="87454"/>
            <a:ext cx="11665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791948">
              <a:defRPr sz="1572" b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바른고딕" panose="020B0603020101020101" charset="-127"/>
                <a:ea typeface="나눔바른고딕" panose="020B0603020101020101" charset="-127"/>
              </a:defRPr>
            </a:lvl1pPr>
          </a:lstStyle>
          <a:p>
            <a:pPr defTabSz="791896" latinLnBrk="1">
              <a:defRPr/>
            </a:pPr>
            <a:r>
              <a:rPr lang="ko-KR" altLang="en-US" sz="3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소형 전기차 시험장 통합관제</a:t>
            </a:r>
            <a:endParaRPr lang="ko-KR" altLang="en-US" sz="3200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974CAF83-9174-4BB8-8375-0D8260C214BF}"/>
              </a:ext>
            </a:extLst>
          </p:cNvPr>
          <p:cNvSpPr/>
          <p:nvPr/>
        </p:nvSpPr>
        <p:spPr>
          <a:xfrm>
            <a:off x="689081" y="824665"/>
            <a:ext cx="77673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100" b="0" i="0" dirty="0">
                <a:solidFill>
                  <a:srgbClr val="1D5299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한국자동차연구원 </a:t>
            </a:r>
            <a:r>
              <a:rPr lang="en-US" altLang="ko-KR" sz="1100" b="0" i="0" dirty="0">
                <a:solidFill>
                  <a:srgbClr val="1D5299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e-</a:t>
            </a:r>
            <a:r>
              <a:rPr lang="ko-KR" altLang="en-US" sz="1100" b="0" i="0" dirty="0" err="1">
                <a:solidFill>
                  <a:srgbClr val="1D5299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모빌리티연구센터는</a:t>
            </a:r>
            <a:b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</a:br>
            <a:r>
              <a:rPr lang="ko-KR" altLang="en-US" sz="1100" b="0" i="0" dirty="0">
                <a:solidFill>
                  <a:srgbClr val="1D5299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다양한 </a:t>
            </a:r>
            <a:r>
              <a:rPr lang="en-US" altLang="ko-KR" sz="1100" b="0" i="0" dirty="0">
                <a:solidFill>
                  <a:srgbClr val="1D5299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e-</a:t>
            </a:r>
            <a:r>
              <a:rPr lang="ko-KR" altLang="en-US" sz="1100" b="0" i="0" dirty="0" err="1">
                <a:solidFill>
                  <a:srgbClr val="1D5299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모빌리티</a:t>
            </a:r>
            <a:r>
              <a:rPr lang="ko-KR" altLang="en-US" sz="1100" b="0" i="0" dirty="0">
                <a:solidFill>
                  <a:srgbClr val="1D5299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개발 기술 지원 및 산업 생태계 활성화 지원을 목적으로 전남 영광군에 설립되었습니다</a:t>
            </a:r>
            <a:r>
              <a:rPr lang="en-US" altLang="ko-KR" sz="1100" b="0" i="0" dirty="0">
                <a:solidFill>
                  <a:srgbClr val="1D5299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2AE22297-5D82-4F38-BBE8-EB51312B3258}"/>
              </a:ext>
            </a:extLst>
          </p:cNvPr>
          <p:cNvSpPr/>
          <p:nvPr/>
        </p:nvSpPr>
        <p:spPr>
          <a:xfrm>
            <a:off x="666417" y="3862046"/>
            <a:ext cx="492607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b="0" i="0" dirty="0">
                <a:solidFill>
                  <a:srgbClr val="777777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e-</a:t>
            </a:r>
            <a:r>
              <a:rPr lang="ko-KR" altLang="en-US" sz="800" b="0" i="0" dirty="0" err="1">
                <a:solidFill>
                  <a:srgbClr val="777777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모빌리티연구센터</a:t>
            </a:r>
            <a:r>
              <a:rPr lang="en-US" altLang="ko-KR" sz="800" b="0" i="0" dirty="0">
                <a:solidFill>
                  <a:srgbClr val="777777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800" b="0" i="0" dirty="0">
                <a:solidFill>
                  <a:srgbClr val="777777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전남 영광군 대마면 전기차</a:t>
            </a:r>
            <a:r>
              <a:rPr lang="en-US" altLang="ko-KR" sz="800" b="0" i="0" dirty="0">
                <a:solidFill>
                  <a:srgbClr val="777777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1</a:t>
            </a:r>
            <a:r>
              <a:rPr lang="ko-KR" altLang="en-US" sz="800" b="0" i="0" dirty="0">
                <a:solidFill>
                  <a:srgbClr val="777777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로 </a:t>
            </a:r>
            <a:r>
              <a:rPr lang="en-US" altLang="ko-KR" sz="800" b="0" i="0" dirty="0">
                <a:solidFill>
                  <a:srgbClr val="777777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199-4, 80,000m²)</a:t>
            </a:r>
            <a:endParaRPr lang="ko-KR" altLang="en-US" sz="8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93" name="Picture 4" descr="E-모빌리티">
            <a:extLst>
              <a:ext uri="{FF2B5EF4-FFF2-40B4-BE49-F238E27FC236}">
                <a16:creationId xmlns:a16="http://schemas.microsoft.com/office/drawing/2014/main" id="{0A24CF4B-75FB-4D1D-AEC9-8FB2151E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1118" y="1196009"/>
            <a:ext cx="2695767" cy="19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E-모빌리티">
            <a:extLst>
              <a:ext uri="{FF2B5EF4-FFF2-40B4-BE49-F238E27FC236}">
                <a16:creationId xmlns:a16="http://schemas.microsoft.com/office/drawing/2014/main" id="{0CBE9E1C-E17D-41F6-84F3-760482DE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082" y="1331267"/>
            <a:ext cx="4903410" cy="251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 descr="잔디, 컴퓨터, 테이블, 검은색이(가) 표시된 사진&#10;&#10;자동 생성된 설명">
            <a:extLst>
              <a:ext uri="{FF2B5EF4-FFF2-40B4-BE49-F238E27FC236}">
                <a16:creationId xmlns:a16="http://schemas.microsoft.com/office/drawing/2014/main" id="{82D0ACBA-9375-4EAD-972E-477F7923AF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53" y="4174958"/>
            <a:ext cx="4896263" cy="2593675"/>
          </a:xfrm>
          <a:prstGeom prst="rect">
            <a:avLst/>
          </a:prstGeom>
        </p:spPr>
      </p:pic>
      <p:pic>
        <p:nvPicPr>
          <p:cNvPr id="12" name="그림 11" descr="전자기기, 실내, 컴퓨터, 앉아있는이(가) 표시된 사진&#10;&#10;자동 생성된 설명">
            <a:extLst>
              <a:ext uri="{FF2B5EF4-FFF2-40B4-BE49-F238E27FC236}">
                <a16:creationId xmlns:a16="http://schemas.microsoft.com/office/drawing/2014/main" id="{D90820BA-AD71-44CB-A3BF-F38521C710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497" y="3230235"/>
            <a:ext cx="5926807" cy="3581568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5E6667B0-1C96-4156-8D44-CCB8709B504E}"/>
              </a:ext>
            </a:extLst>
          </p:cNvPr>
          <p:cNvGrpSpPr/>
          <p:nvPr/>
        </p:nvGrpSpPr>
        <p:grpSpPr>
          <a:xfrm>
            <a:off x="9668220" y="2717349"/>
            <a:ext cx="2188420" cy="424732"/>
            <a:chOff x="9670290" y="824665"/>
            <a:chExt cx="3253828" cy="804131"/>
          </a:xfrm>
        </p:grpSpPr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id="{A9A1CBD8-7134-467C-8EE5-7888968F9F51}"/>
                </a:ext>
              </a:extLst>
            </p:cNvPr>
            <p:cNvSpPr/>
            <p:nvPr/>
          </p:nvSpPr>
          <p:spPr>
            <a:xfrm>
              <a:off x="9670290" y="824665"/>
              <a:ext cx="3253828" cy="80413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ko-KR" altLang="en-US" sz="140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99" name="직선 연결선 98">
              <a:extLst>
                <a:ext uri="{FF2B5EF4-FFF2-40B4-BE49-F238E27FC236}">
                  <a16:creationId xmlns:a16="http://schemas.microsoft.com/office/drawing/2014/main" id="{CF296D9F-5C34-4B17-83ED-736EE6136B32}"/>
                </a:ext>
              </a:extLst>
            </p:cNvPr>
            <p:cNvCxnSpPr/>
            <p:nvPr/>
          </p:nvCxnSpPr>
          <p:spPr>
            <a:xfrm>
              <a:off x="9822716" y="1423072"/>
              <a:ext cx="2948977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0000">
                    <a:schemeClr val="bg1"/>
                  </a:gs>
                  <a:gs pos="75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C7123726-FFDD-4A97-B394-0CE2C46B50C8}"/>
                </a:ext>
              </a:extLst>
            </p:cNvPr>
            <p:cNvSpPr/>
            <p:nvPr/>
          </p:nvSpPr>
          <p:spPr>
            <a:xfrm>
              <a:off x="9670290" y="824665"/>
              <a:ext cx="3253828" cy="105182"/>
            </a:xfrm>
            <a:prstGeom prst="rect">
              <a:avLst/>
            </a:prstGeom>
            <a:solidFill>
              <a:srgbClr val="33A2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ko-KR" altLang="en-US" sz="140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EA9C42E-51CF-4066-8822-46D79A4C17C0}"/>
              </a:ext>
            </a:extLst>
          </p:cNvPr>
          <p:cNvSpPr txBox="1"/>
          <p:nvPr/>
        </p:nvSpPr>
        <p:spPr>
          <a:xfrm>
            <a:off x="10113855" y="2771048"/>
            <a:ext cx="1237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통합관제 솔루션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AA8AB4F-0FDB-435C-B43D-2B39FC997BCF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24" name="자유형 28">
              <a:extLst>
                <a:ext uri="{FF2B5EF4-FFF2-40B4-BE49-F238E27FC236}">
                  <a16:creationId xmlns:a16="http://schemas.microsoft.com/office/drawing/2014/main" id="{17CC325D-E22B-4858-AF5C-81C9674D17EF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18E3A85A-E1C2-4189-937E-57036096589D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6" name="평행 사변형 25">
              <a:extLst>
                <a:ext uri="{FF2B5EF4-FFF2-40B4-BE49-F238E27FC236}">
                  <a16:creationId xmlns:a16="http://schemas.microsoft.com/office/drawing/2014/main" id="{2A17AD63-4809-4691-A07D-5E9031AAA472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7" name="평행 사변형 26">
              <a:extLst>
                <a:ext uri="{FF2B5EF4-FFF2-40B4-BE49-F238E27FC236}">
                  <a16:creationId xmlns:a16="http://schemas.microsoft.com/office/drawing/2014/main" id="{9419F1BB-ACD6-45B6-9744-70FE91877731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22" name="Picture 16" descr="스프링클라우드, 한국자동차연구원과 '국산 자율주행 셔틀' 기술개발 ...">
            <a:extLst>
              <a:ext uri="{FF2B5EF4-FFF2-40B4-BE49-F238E27FC236}">
                <a16:creationId xmlns:a16="http://schemas.microsoft.com/office/drawing/2014/main" id="{9B3EB7A3-0302-4FDC-B834-A4D344980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69571" y="68087"/>
            <a:ext cx="633635" cy="46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529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51"/>
          <p:cNvSpPr txBox="1"/>
          <p:nvPr/>
        </p:nvSpPr>
        <p:spPr>
          <a:xfrm>
            <a:off x="116589" y="89102"/>
            <a:ext cx="1096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791948">
              <a:defRPr sz="1572" b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바른고딕" panose="020B0603020101020101" charset="-127"/>
                <a:ea typeface="나눔바른고딕" panose="020B0603020101020101" charset="-127"/>
              </a:defRPr>
            </a:lvl1pPr>
          </a:lstStyle>
          <a:p>
            <a:r>
              <a:rPr lang="en-US" altLang="ko-KR" sz="2000" i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Digital Twin </a:t>
            </a:r>
            <a:r>
              <a:rPr lang="ko-KR" altLang="en-US" sz="2000" i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기반 </a:t>
            </a:r>
            <a:r>
              <a:rPr lang="ko-KR" altLang="en-US" sz="3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실시간</a:t>
            </a:r>
            <a:r>
              <a:rPr lang="en-US" altLang="ko-KR" sz="3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3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도시운영 통합관제 </a:t>
            </a:r>
            <a:r>
              <a:rPr lang="en-US" altLang="ko-KR" sz="3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(2020 </a:t>
            </a:r>
            <a:r>
              <a:rPr lang="ko-KR" altLang="en-US" sz="3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</a:t>
            </a:r>
            <a:r>
              <a:rPr lang="ko-KR" altLang="en-US" sz="320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챌린지</a:t>
            </a:r>
            <a:r>
              <a:rPr lang="en-US" altLang="ko-KR" sz="3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320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cxnSp>
        <p:nvCxnSpPr>
          <p:cNvPr id="108" name="직선 연결선 107"/>
          <p:cNvCxnSpPr/>
          <p:nvPr/>
        </p:nvCxnSpPr>
        <p:spPr>
          <a:xfrm>
            <a:off x="363941" y="675463"/>
            <a:ext cx="391140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그룹 93">
            <a:extLst>
              <a:ext uri="{FF2B5EF4-FFF2-40B4-BE49-F238E27FC236}">
                <a16:creationId xmlns:a16="http://schemas.microsoft.com/office/drawing/2014/main" id="{50A10A8B-9CF9-42CB-9CE8-658F56A0626E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95" name="자유형 28">
              <a:extLst>
                <a:ext uri="{FF2B5EF4-FFF2-40B4-BE49-F238E27FC236}">
                  <a16:creationId xmlns:a16="http://schemas.microsoft.com/office/drawing/2014/main" id="{7912B71E-3E9E-45C6-A466-2C45A67FEB4F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9" name="직사각형 98">
              <a:extLst>
                <a:ext uri="{FF2B5EF4-FFF2-40B4-BE49-F238E27FC236}">
                  <a16:creationId xmlns:a16="http://schemas.microsoft.com/office/drawing/2014/main" id="{8B0F8193-9373-45D8-9C92-D6CD47650BCD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1" name="평행 사변형 100">
              <a:extLst>
                <a:ext uri="{FF2B5EF4-FFF2-40B4-BE49-F238E27FC236}">
                  <a16:creationId xmlns:a16="http://schemas.microsoft.com/office/drawing/2014/main" id="{B67D10A2-6D46-4974-A338-4071DCB871FD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3" name="평행 사변형 102">
              <a:extLst>
                <a:ext uri="{FF2B5EF4-FFF2-40B4-BE49-F238E27FC236}">
                  <a16:creationId xmlns:a16="http://schemas.microsoft.com/office/drawing/2014/main" id="{780C7383-2E9F-4789-A011-3E1C0DE86F0D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90" name="Picture 14" descr="굿모닝병원">
            <a:extLst>
              <a:ext uri="{FF2B5EF4-FFF2-40B4-BE49-F238E27FC236}">
                <a16:creationId xmlns:a16="http://schemas.microsoft.com/office/drawing/2014/main" id="{45A1C9D1-A6DE-4DA4-801A-1E3396AA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4169" y="67071"/>
            <a:ext cx="915289" cy="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6BDAE56F-1C06-48A6-AC1E-8D426FDE2656}"/>
              </a:ext>
            </a:extLst>
          </p:cNvPr>
          <p:cNvGrpSpPr/>
          <p:nvPr/>
        </p:nvGrpSpPr>
        <p:grpSpPr>
          <a:xfrm>
            <a:off x="3647728" y="1144588"/>
            <a:ext cx="3890185" cy="5290914"/>
            <a:chOff x="4177314" y="660769"/>
            <a:chExt cx="3890185" cy="5092700"/>
          </a:xfrm>
        </p:grpSpPr>
        <p:pic>
          <p:nvPicPr>
            <p:cNvPr id="93" name="그림 92">
              <a:extLst>
                <a:ext uri="{FF2B5EF4-FFF2-40B4-BE49-F238E27FC236}">
                  <a16:creationId xmlns:a16="http://schemas.microsoft.com/office/drawing/2014/main" id="{66CBC790-1647-4D5A-BB54-6DAF4CC31CD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77315" y="1700808"/>
              <a:ext cx="3890184" cy="4052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468EE57C-AF48-4CEC-8B1B-EEB23667A5F9}"/>
                </a:ext>
              </a:extLst>
            </p:cNvPr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7314" y="660769"/>
              <a:ext cx="3890185" cy="1036519"/>
            </a:xfrm>
            <a:prstGeom prst="rect">
              <a:avLst/>
            </a:prstGeom>
          </p:spPr>
        </p:pic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F3683F04-570C-4024-84F6-26C16CB796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42" y="3337497"/>
            <a:ext cx="2745215" cy="3173258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E015EF4B-0F92-4B22-A171-825B3A9EC2B0}"/>
              </a:ext>
            </a:extLst>
          </p:cNvPr>
          <p:cNvSpPr/>
          <p:nvPr/>
        </p:nvSpPr>
        <p:spPr>
          <a:xfrm>
            <a:off x="221664" y="1144588"/>
            <a:ext cx="3283801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ko-KR" sz="105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경남 김해시가 국토교통부 공모사업인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050" b="1" u="sng" dirty="0"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‘2020</a:t>
            </a:r>
            <a:r>
              <a:rPr lang="ko-KR" altLang="ko-KR" sz="1050" b="1" u="sng" dirty="0"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년 스마트시티 </a:t>
            </a:r>
            <a:r>
              <a:rPr lang="ko-KR" altLang="ko-KR" sz="1050" b="1" u="sng" dirty="0" err="1"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챌린지</a:t>
            </a:r>
            <a:r>
              <a:rPr lang="ko-KR" altLang="ko-KR" sz="1050" b="1" u="sng" dirty="0"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예비사업</a:t>
            </a:r>
            <a:r>
              <a:rPr lang="en-US" altLang="ko-KR" sz="1050" b="1" u="sng" dirty="0"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’</a:t>
            </a:r>
            <a:r>
              <a:rPr lang="ko-KR" altLang="ko-KR" sz="1050" b="1" u="sng" dirty="0"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에 선정</a:t>
            </a:r>
            <a:r>
              <a:rPr lang="ko-KR" altLang="ko-KR" sz="105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됐다고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6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월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28</a:t>
            </a:r>
            <a:r>
              <a:rPr lang="ko-KR" altLang="ko-KR" sz="105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일 밝혔다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</a:t>
            </a:r>
          </a:p>
          <a:p>
            <a:r>
              <a:rPr lang="ko-KR" altLang="ko-KR" sz="105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특히 이번 예비사업 선정으로 인해 </a:t>
            </a:r>
            <a:r>
              <a:rPr lang="ko-KR" altLang="ko-KR" sz="1050" b="1" u="sng" dirty="0"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사업비 전액</a:t>
            </a:r>
            <a:r>
              <a:rPr lang="en-US" altLang="ko-KR" sz="1050" b="1" u="sng" dirty="0"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(15</a:t>
            </a:r>
            <a:r>
              <a:rPr lang="ko-KR" altLang="ko-KR" sz="1050" b="1" u="sng" dirty="0"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억 원</a:t>
            </a:r>
            <a:r>
              <a:rPr lang="en-US" altLang="ko-KR" sz="1050" b="1" u="sng" dirty="0"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ko-KR" sz="1050" b="1" u="sng" dirty="0"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을 국비로 지원 받아 올해 말까지 사업을 수행</a:t>
            </a:r>
            <a:r>
              <a:rPr lang="ko-KR" altLang="ko-KR" sz="105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하게 되며</a:t>
            </a:r>
            <a:r>
              <a:rPr lang="en-US" altLang="ko-KR" sz="105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ko-KR" sz="105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내년 </a:t>
            </a:r>
            <a:r>
              <a:rPr lang="ko-KR" altLang="ko-KR" sz="1050" b="1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국토부</a:t>
            </a:r>
            <a:r>
              <a:rPr lang="ko-KR" altLang="ko-KR" sz="105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후속 평가를 통해 </a:t>
            </a:r>
            <a:r>
              <a:rPr lang="ko-KR" altLang="ko-KR" sz="1050" b="1" u="sng" dirty="0">
                <a:highlight>
                  <a:srgbClr val="00FFFF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본 사업 선정 시</a:t>
            </a:r>
            <a:r>
              <a:rPr lang="en-US" altLang="ko-KR" sz="1050" b="1" u="sng" dirty="0">
                <a:highlight>
                  <a:srgbClr val="00FFFF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2</a:t>
            </a:r>
            <a:r>
              <a:rPr lang="ko-KR" altLang="ko-KR" sz="1050" b="1" u="sng" dirty="0">
                <a:highlight>
                  <a:srgbClr val="00FFFF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년간 총</a:t>
            </a:r>
            <a:r>
              <a:rPr lang="en-US" altLang="ko-KR" sz="1050" b="1" u="sng" dirty="0">
                <a:highlight>
                  <a:srgbClr val="00FFFF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200</a:t>
            </a:r>
            <a:r>
              <a:rPr lang="ko-KR" altLang="ko-KR" sz="1050" b="1" u="sng" dirty="0">
                <a:highlight>
                  <a:srgbClr val="00FFFF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억원</a:t>
            </a:r>
            <a:r>
              <a:rPr lang="en-US" altLang="ko-KR" sz="1050" b="1" u="sng" dirty="0">
                <a:highlight>
                  <a:srgbClr val="00FFFF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ko-KR" sz="1050" b="1" u="sng" dirty="0">
                <a:highlight>
                  <a:srgbClr val="00FFFF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국비</a:t>
            </a:r>
            <a:r>
              <a:rPr lang="en-US" altLang="ko-KR" sz="1050" b="1" u="sng" dirty="0">
                <a:highlight>
                  <a:srgbClr val="00FFFF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50%, </a:t>
            </a:r>
            <a:r>
              <a:rPr lang="ko-KR" altLang="ko-KR" sz="1050" b="1" u="sng" dirty="0">
                <a:highlight>
                  <a:srgbClr val="00FFFF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지방비</a:t>
            </a:r>
            <a:r>
              <a:rPr lang="en-US" altLang="ko-KR" sz="1050" b="1" u="sng" dirty="0">
                <a:highlight>
                  <a:srgbClr val="00FFFF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50%)</a:t>
            </a:r>
            <a:r>
              <a:rPr lang="ko-KR" altLang="ko-KR" sz="1050" b="1" u="sng" dirty="0">
                <a:highlight>
                  <a:srgbClr val="00FFFF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의 예산을 투입할 계획이다</a:t>
            </a:r>
            <a:r>
              <a:rPr lang="en-US" altLang="ko-KR" sz="1050" b="1" u="sng" dirty="0">
                <a:highlight>
                  <a:srgbClr val="00FFFF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 </a:t>
            </a:r>
            <a:endParaRPr lang="en-US" altLang="ko-KR" sz="1050" u="sng" kern="0" dirty="0">
              <a:solidFill>
                <a:srgbClr val="333333"/>
              </a:solidFill>
              <a:highlight>
                <a:srgbClr val="00FFFF"/>
              </a:highlight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r>
              <a:rPr lang="ko-KR" altLang="ko-KR" sz="1050" kern="0" dirty="0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기업 고용인구가 많은 </a:t>
            </a:r>
            <a:r>
              <a:rPr lang="ko-KR" altLang="ko-KR" sz="1050" kern="0" dirty="0" err="1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주촌면</a:t>
            </a:r>
            <a:r>
              <a:rPr lang="ko-KR" altLang="ko-KR" sz="1050" kern="0" dirty="0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ko-KR" sz="1050" b="1" kern="0" dirty="0" err="1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골든루트산업단지</a:t>
            </a:r>
            <a:r>
              <a:rPr lang="ko-KR" altLang="ko-KR" sz="1050" kern="0" dirty="0" err="1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를</a:t>
            </a:r>
            <a:r>
              <a:rPr lang="ko-KR" altLang="ko-KR" sz="1050" kern="0" dirty="0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대상으로 </a:t>
            </a:r>
            <a:r>
              <a:rPr lang="en-US" altLang="ko-KR" sz="1050" b="1" kern="0" dirty="0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▲</a:t>
            </a:r>
            <a:r>
              <a:rPr lang="ko-KR" altLang="ko-KR" sz="1050" b="1" kern="0" dirty="0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물류</a:t>
            </a:r>
            <a:r>
              <a:rPr lang="en-US" altLang="ko-KR" sz="1050" b="1" kern="0" dirty="0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▲</a:t>
            </a:r>
            <a:r>
              <a:rPr lang="ko-KR" altLang="ko-KR" sz="1050" b="1" kern="0" dirty="0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수요기반형 </a:t>
            </a:r>
            <a:r>
              <a:rPr lang="ko-KR" altLang="ko-KR" sz="1050" b="1" kern="0" dirty="0" err="1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모빌리티</a:t>
            </a:r>
            <a:r>
              <a:rPr lang="en-US" altLang="ko-KR" sz="1050" b="1" kern="0" dirty="0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▲</a:t>
            </a:r>
            <a:r>
              <a:rPr lang="ko-KR" altLang="ko-KR" sz="1050" b="1" kern="0" dirty="0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헬스케어</a:t>
            </a:r>
            <a:r>
              <a:rPr lang="en-US" altLang="ko-KR" sz="1050" b="1" kern="0" dirty="0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▲</a:t>
            </a:r>
            <a:r>
              <a:rPr lang="ko-KR" altLang="ko-KR" sz="1050" b="1" kern="0" dirty="0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워크</a:t>
            </a:r>
            <a:r>
              <a:rPr lang="en-US" altLang="ko-KR" sz="1050" b="1" kern="0" dirty="0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▲</a:t>
            </a:r>
            <a:r>
              <a:rPr lang="ko-KR" altLang="ko-KR" sz="1050" b="1" kern="0" dirty="0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기업지원 플랫폼 서비스 </a:t>
            </a:r>
            <a:r>
              <a:rPr lang="ko-KR" altLang="ko-KR" sz="1050" kern="0" dirty="0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등을 통해 지속가능한 스마트 산업단지 비즈니스 모델 구축 등이다</a:t>
            </a:r>
            <a:r>
              <a:rPr lang="en-US" altLang="ko-KR" sz="1050" kern="0" dirty="0">
                <a:solidFill>
                  <a:srgbClr val="3333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</a:t>
            </a:r>
            <a:endParaRPr lang="ko-KR" altLang="en-US" sz="105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B0A80E6-B0AA-43C9-8431-7EAE7976356D}"/>
              </a:ext>
            </a:extLst>
          </p:cNvPr>
          <p:cNvSpPr/>
          <p:nvPr/>
        </p:nvSpPr>
        <p:spPr>
          <a:xfrm>
            <a:off x="1322989" y="6510754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sz="9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김해골든루트산단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sz="9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0DDF011C-6B98-47DB-A228-54D986BA8FFC}"/>
              </a:ext>
            </a:extLst>
          </p:cNvPr>
          <p:cNvSpPr/>
          <p:nvPr/>
        </p:nvSpPr>
        <p:spPr>
          <a:xfrm>
            <a:off x="5141414" y="6510754"/>
            <a:ext cx="9028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제공 서비스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sz="9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8E2B0577-8D5C-4A94-B76F-C6BFC0ACA3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848629"/>
              </p:ext>
            </p:extLst>
          </p:nvPr>
        </p:nvGraphicFramePr>
        <p:xfrm>
          <a:off x="7680176" y="1133580"/>
          <a:ext cx="4319282" cy="105168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805235">
                  <a:extLst>
                    <a:ext uri="{9D8B030D-6E8A-4147-A177-3AD203B41FA5}">
                      <a16:colId xmlns:a16="http://schemas.microsoft.com/office/drawing/2014/main" val="3995266763"/>
                    </a:ext>
                  </a:extLst>
                </a:gridCol>
                <a:gridCol w="2764391">
                  <a:extLst>
                    <a:ext uri="{9D8B030D-6E8A-4147-A177-3AD203B41FA5}">
                      <a16:colId xmlns:a16="http://schemas.microsoft.com/office/drawing/2014/main" val="1610617826"/>
                    </a:ext>
                  </a:extLst>
                </a:gridCol>
                <a:gridCol w="749656">
                  <a:extLst>
                    <a:ext uri="{9D8B030D-6E8A-4147-A177-3AD203B41FA5}">
                      <a16:colId xmlns:a16="http://schemas.microsoft.com/office/drawing/2014/main" val="3524117376"/>
                    </a:ext>
                  </a:extLst>
                </a:gridCol>
              </a:tblGrid>
              <a:tr h="212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지자체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F4F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참여기관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7F4F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596298"/>
                  </a:ext>
                </a:extLst>
              </a:tr>
              <a:tr h="6952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1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김해시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정도유아이티</a:t>
                      </a:r>
                      <a:r>
                        <a:rPr lang="en-US" altLang="ko-KR" sz="1100" kern="0" spc="-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, (</a:t>
                      </a:r>
                      <a:r>
                        <a:rPr lang="ko-KR" altLang="en-US" sz="1100" kern="0" spc="-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재</a:t>
                      </a:r>
                      <a:r>
                        <a:rPr lang="en-US" altLang="ko-KR" sz="1100" kern="0" spc="-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)</a:t>
                      </a:r>
                      <a:r>
                        <a:rPr lang="ko-KR" altLang="en-US" sz="1100" kern="0" spc="-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경남테크노파크</a:t>
                      </a:r>
                      <a:r>
                        <a:rPr lang="en-US" altLang="ko-KR" sz="1100" kern="0" spc="-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1100" kern="0" spc="-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경성대학교</a:t>
                      </a:r>
                      <a:r>
                        <a:rPr lang="en-US" altLang="ko-KR" sz="1100" kern="0" spc="-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, NHN</a:t>
                      </a:r>
                      <a:r>
                        <a:rPr lang="ko-KR" altLang="en-US" sz="1100" kern="0" spc="-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㈜</a:t>
                      </a:r>
                      <a:r>
                        <a:rPr lang="en-US" altLang="ko-KR" sz="1100" kern="0" spc="-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1100" b="1" u="sng" kern="0" spc="-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녹원정보기술㈜</a:t>
                      </a:r>
                      <a:r>
                        <a:rPr lang="en-US" altLang="ko-KR" sz="1100" b="1" u="sng" kern="0" spc="-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ko-KR" sz="1100" kern="0" spc="-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ko-KR" altLang="en-US" sz="1100" kern="0" spc="-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㈜셔블</a:t>
                      </a:r>
                      <a:r>
                        <a:rPr lang="en-US" altLang="ko-KR" sz="1100" kern="0" spc="-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1100" kern="0" spc="-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휴림로봇</a:t>
                      </a:r>
                      <a:r>
                        <a:rPr lang="ko-KR" altLang="en-US" sz="1100" kern="0" spc="-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㈜</a:t>
                      </a:r>
                      <a:r>
                        <a:rPr lang="en-US" altLang="ko-KR" sz="1100" kern="0" spc="-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1100" kern="0" spc="-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㈜</a:t>
                      </a:r>
                      <a:r>
                        <a:rPr lang="ko-KR" altLang="en-US" sz="1100" kern="0" spc="-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헬스맥스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총 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8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개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96483"/>
                  </a:ext>
                </a:extLst>
              </a:tr>
            </a:tbl>
          </a:graphicData>
        </a:graphic>
      </p:graphicFrame>
      <p:grpSp>
        <p:nvGrpSpPr>
          <p:cNvPr id="19" name="그룹 18">
            <a:extLst>
              <a:ext uri="{FF2B5EF4-FFF2-40B4-BE49-F238E27FC236}">
                <a16:creationId xmlns:a16="http://schemas.microsoft.com/office/drawing/2014/main" id="{FA6141A7-5126-4E24-BB82-24BE4C4AA506}"/>
              </a:ext>
            </a:extLst>
          </p:cNvPr>
          <p:cNvGrpSpPr/>
          <p:nvPr/>
        </p:nvGrpSpPr>
        <p:grpSpPr>
          <a:xfrm>
            <a:off x="7896200" y="2285353"/>
            <a:ext cx="2418079" cy="260142"/>
            <a:chOff x="7752061" y="2250849"/>
            <a:chExt cx="2418079" cy="260142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59EC09F-257D-4FF1-9DFE-A2B3F40B2552}"/>
                </a:ext>
              </a:extLst>
            </p:cNvPr>
            <p:cNvSpPr txBox="1"/>
            <p:nvPr/>
          </p:nvSpPr>
          <p:spPr>
            <a:xfrm>
              <a:off x="8642158" y="2257075"/>
              <a:ext cx="152798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보이는 창고 공유시스템</a:t>
              </a:r>
            </a:p>
          </p:txBody>
        </p:sp>
        <p:grpSp>
          <p:nvGrpSpPr>
            <p:cNvPr id="124" name="그룹 123">
              <a:extLst>
                <a:ext uri="{FF2B5EF4-FFF2-40B4-BE49-F238E27FC236}">
                  <a16:creationId xmlns:a16="http://schemas.microsoft.com/office/drawing/2014/main" id="{BEB397A6-5484-4482-A6E1-BED8D461703B}"/>
                </a:ext>
              </a:extLst>
            </p:cNvPr>
            <p:cNvGrpSpPr/>
            <p:nvPr/>
          </p:nvGrpSpPr>
          <p:grpSpPr>
            <a:xfrm>
              <a:off x="7752061" y="2250849"/>
              <a:ext cx="984604" cy="253916"/>
              <a:chOff x="383037" y="910080"/>
              <a:chExt cx="984604" cy="253916"/>
            </a:xfrm>
          </p:grpSpPr>
          <p:grpSp>
            <p:nvGrpSpPr>
              <p:cNvPr id="125" name="그룹 124">
                <a:extLst>
                  <a:ext uri="{FF2B5EF4-FFF2-40B4-BE49-F238E27FC236}">
                    <a16:creationId xmlns:a16="http://schemas.microsoft.com/office/drawing/2014/main" id="{C5C8B36A-BBC6-4666-AACC-A3525258764E}"/>
                  </a:ext>
                </a:extLst>
              </p:cNvPr>
              <p:cNvGrpSpPr/>
              <p:nvPr/>
            </p:nvGrpSpPr>
            <p:grpSpPr>
              <a:xfrm>
                <a:off x="383037" y="964646"/>
                <a:ext cx="170544" cy="139985"/>
                <a:chOff x="821756" y="1928806"/>
                <a:chExt cx="170544" cy="139985"/>
              </a:xfrm>
              <a:solidFill>
                <a:srgbClr val="002060"/>
              </a:solidFill>
            </p:grpSpPr>
            <p:sp>
              <p:nvSpPr>
                <p:cNvPr id="135" name="모서리가 둥근 직사각형 167">
                  <a:extLst>
                    <a:ext uri="{FF2B5EF4-FFF2-40B4-BE49-F238E27FC236}">
                      <a16:creationId xmlns:a16="http://schemas.microsoft.com/office/drawing/2014/main" id="{7DC308CE-3B2A-4698-B6A8-0368E48EFD1B}"/>
                    </a:ext>
                  </a:extLst>
                </p:cNvPr>
                <p:cNvSpPr/>
                <p:nvPr/>
              </p:nvSpPr>
              <p:spPr bwMode="auto">
                <a:xfrm>
                  <a:off x="821756" y="1928806"/>
                  <a:ext cx="170544" cy="139985"/>
                </a:xfrm>
                <a:prstGeom prst="round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0"/>
                <a:lstStyle/>
                <a:p>
                  <a:pPr algn="ctr">
                    <a:defRPr/>
                  </a:pPr>
                  <a:endParaRPr lang="ko-KR" altLang="en-US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모서리가 둥근 직사각형 169">
                  <a:extLst>
                    <a:ext uri="{FF2B5EF4-FFF2-40B4-BE49-F238E27FC236}">
                      <a16:creationId xmlns:a16="http://schemas.microsoft.com/office/drawing/2014/main" id="{DA248CE4-0785-4BF7-ADCC-98906B2EEECB}"/>
                    </a:ext>
                  </a:extLst>
                </p:cNvPr>
                <p:cNvSpPr/>
                <p:nvPr/>
              </p:nvSpPr>
              <p:spPr bwMode="auto">
                <a:xfrm rot="18427643">
                  <a:off x="894146" y="1920192"/>
                  <a:ext cx="19455" cy="9791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0"/>
                <a:lstStyle/>
                <a:p>
                  <a:pPr algn="ctr">
                    <a:defRPr/>
                  </a:pPr>
                  <a:endParaRPr lang="ko-KR" altLang="en-US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모서리가 둥근 직사각형 170">
                  <a:extLst>
                    <a:ext uri="{FF2B5EF4-FFF2-40B4-BE49-F238E27FC236}">
                      <a16:creationId xmlns:a16="http://schemas.microsoft.com/office/drawing/2014/main" id="{B1F98AE9-32B3-4483-9375-A7E871FF70E9}"/>
                    </a:ext>
                  </a:extLst>
                </p:cNvPr>
                <p:cNvSpPr/>
                <p:nvPr/>
              </p:nvSpPr>
              <p:spPr bwMode="auto">
                <a:xfrm rot="3172357" flipV="1">
                  <a:off x="897559" y="1968605"/>
                  <a:ext cx="19455" cy="979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0"/>
                <a:lstStyle/>
                <a:p>
                  <a:pPr algn="ctr">
                    <a:defRPr/>
                  </a:pPr>
                  <a:endParaRPr lang="ko-KR" altLang="en-US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5D603C0-969F-41A9-AC0F-A15514A6B13B}"/>
                  </a:ext>
                </a:extLst>
              </p:cNvPr>
              <p:cNvSpPr txBox="1"/>
              <p:nvPr/>
            </p:nvSpPr>
            <p:spPr>
              <a:xfrm>
                <a:off x="509714" y="910080"/>
                <a:ext cx="857927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50" b="1" dirty="0">
                    <a:solidFill>
                      <a:srgbClr val="0070C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스마트물류</a:t>
                </a:r>
                <a:r>
                  <a:rPr lang="en-US" altLang="ko-KR" sz="1050" b="1" dirty="0">
                    <a:solidFill>
                      <a:srgbClr val="0070C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:</a:t>
                </a:r>
                <a:endParaRPr lang="ko-KR" altLang="en-US" sz="1050" b="1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6" name="그룹 145">
            <a:extLst>
              <a:ext uri="{FF2B5EF4-FFF2-40B4-BE49-F238E27FC236}">
                <a16:creationId xmlns:a16="http://schemas.microsoft.com/office/drawing/2014/main" id="{1B2DF8F0-0B42-4ADC-AE0B-67F12F7220C2}"/>
              </a:ext>
            </a:extLst>
          </p:cNvPr>
          <p:cNvGrpSpPr/>
          <p:nvPr/>
        </p:nvGrpSpPr>
        <p:grpSpPr>
          <a:xfrm>
            <a:off x="7896200" y="4670388"/>
            <a:ext cx="3429006" cy="256316"/>
            <a:chOff x="7752061" y="2248449"/>
            <a:chExt cx="3429006" cy="256316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45CDB4FE-D146-4A4A-8478-260835BA01E1}"/>
                </a:ext>
              </a:extLst>
            </p:cNvPr>
            <p:cNvSpPr txBox="1"/>
            <p:nvPr/>
          </p:nvSpPr>
          <p:spPr>
            <a:xfrm>
              <a:off x="9234700" y="2248449"/>
              <a:ext cx="194636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실시간 보이는 교통관제 시스템</a:t>
              </a:r>
            </a:p>
          </p:txBody>
        </p: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C9C292DE-3233-4BFA-9E41-61F87CDFF83D}"/>
                </a:ext>
              </a:extLst>
            </p:cNvPr>
            <p:cNvGrpSpPr/>
            <p:nvPr/>
          </p:nvGrpSpPr>
          <p:grpSpPr>
            <a:xfrm>
              <a:off x="7752061" y="2250849"/>
              <a:ext cx="1568097" cy="253916"/>
              <a:chOff x="383037" y="910080"/>
              <a:chExt cx="1568097" cy="253916"/>
            </a:xfrm>
          </p:grpSpPr>
          <p:grpSp>
            <p:nvGrpSpPr>
              <p:cNvPr id="153" name="그룹 152">
                <a:extLst>
                  <a:ext uri="{FF2B5EF4-FFF2-40B4-BE49-F238E27FC236}">
                    <a16:creationId xmlns:a16="http://schemas.microsoft.com/office/drawing/2014/main" id="{FECAFBED-4738-48A8-9C23-ADCBDAC7456C}"/>
                  </a:ext>
                </a:extLst>
              </p:cNvPr>
              <p:cNvGrpSpPr/>
              <p:nvPr/>
            </p:nvGrpSpPr>
            <p:grpSpPr>
              <a:xfrm>
                <a:off x="383037" y="964646"/>
                <a:ext cx="170544" cy="139985"/>
                <a:chOff x="821756" y="1928806"/>
                <a:chExt cx="170544" cy="139985"/>
              </a:xfrm>
              <a:solidFill>
                <a:srgbClr val="002060"/>
              </a:solidFill>
            </p:grpSpPr>
            <p:sp>
              <p:nvSpPr>
                <p:cNvPr id="156" name="모서리가 둥근 직사각형 167">
                  <a:extLst>
                    <a:ext uri="{FF2B5EF4-FFF2-40B4-BE49-F238E27FC236}">
                      <a16:creationId xmlns:a16="http://schemas.microsoft.com/office/drawing/2014/main" id="{F317F12B-BCB6-4D15-8C1A-3C6D0A5561FD}"/>
                    </a:ext>
                  </a:extLst>
                </p:cNvPr>
                <p:cNvSpPr/>
                <p:nvPr/>
              </p:nvSpPr>
              <p:spPr bwMode="auto">
                <a:xfrm>
                  <a:off x="821756" y="1928806"/>
                  <a:ext cx="170544" cy="139985"/>
                </a:xfrm>
                <a:prstGeom prst="round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0"/>
                <a:lstStyle/>
                <a:p>
                  <a:pPr algn="ctr">
                    <a:defRPr/>
                  </a:pPr>
                  <a:endParaRPr lang="ko-KR" altLang="en-US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7" name="모서리가 둥근 직사각형 169">
                  <a:extLst>
                    <a:ext uri="{FF2B5EF4-FFF2-40B4-BE49-F238E27FC236}">
                      <a16:creationId xmlns:a16="http://schemas.microsoft.com/office/drawing/2014/main" id="{D4602B5F-5BF3-4A6E-B0FD-6913A10EE78D}"/>
                    </a:ext>
                  </a:extLst>
                </p:cNvPr>
                <p:cNvSpPr/>
                <p:nvPr/>
              </p:nvSpPr>
              <p:spPr bwMode="auto">
                <a:xfrm rot="18427643">
                  <a:off x="894146" y="1920192"/>
                  <a:ext cx="19455" cy="9791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0"/>
                <a:lstStyle/>
                <a:p>
                  <a:pPr algn="ctr">
                    <a:defRPr/>
                  </a:pPr>
                  <a:endParaRPr lang="ko-KR" altLang="en-US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8" name="모서리가 둥근 직사각형 170">
                  <a:extLst>
                    <a:ext uri="{FF2B5EF4-FFF2-40B4-BE49-F238E27FC236}">
                      <a16:creationId xmlns:a16="http://schemas.microsoft.com/office/drawing/2014/main" id="{90AE332F-CAF2-48E6-B695-2D431C5DE053}"/>
                    </a:ext>
                  </a:extLst>
                </p:cNvPr>
                <p:cNvSpPr/>
                <p:nvPr/>
              </p:nvSpPr>
              <p:spPr bwMode="auto">
                <a:xfrm rot="3172357" flipV="1">
                  <a:off x="897559" y="1968605"/>
                  <a:ext cx="19455" cy="979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0"/>
                <a:lstStyle/>
                <a:p>
                  <a:pPr algn="ctr">
                    <a:defRPr/>
                  </a:pPr>
                  <a:endParaRPr lang="ko-KR" altLang="en-US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8124E808-D1C8-45A2-8FAE-8085987388DB}"/>
                  </a:ext>
                </a:extLst>
              </p:cNvPr>
              <p:cNvSpPr txBox="1"/>
              <p:nvPr/>
            </p:nvSpPr>
            <p:spPr>
              <a:xfrm>
                <a:off x="509714" y="910080"/>
                <a:ext cx="144142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50" b="1" dirty="0">
                    <a:solidFill>
                      <a:srgbClr val="0070C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수요기반형 </a:t>
                </a:r>
                <a:r>
                  <a:rPr lang="ko-KR" altLang="en-US" sz="1050" b="1" dirty="0" err="1">
                    <a:solidFill>
                      <a:srgbClr val="0070C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모빌리티</a:t>
                </a:r>
                <a:r>
                  <a:rPr lang="ko-KR" altLang="en-US" sz="1050" b="1" dirty="0">
                    <a:solidFill>
                      <a:srgbClr val="0070C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050" b="1" dirty="0">
                    <a:solidFill>
                      <a:srgbClr val="0070C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:</a:t>
                </a:r>
                <a:endParaRPr lang="ko-KR" altLang="en-US" sz="1050" b="1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6" name="그림 35">
            <a:extLst>
              <a:ext uri="{FF2B5EF4-FFF2-40B4-BE49-F238E27FC236}">
                <a16:creationId xmlns:a16="http://schemas.microsoft.com/office/drawing/2014/main" id="{03B11EEA-5401-422A-A0DC-83FAFCAC1D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858" y="2576532"/>
            <a:ext cx="3581758" cy="2014739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61D2B49-D476-41E8-8884-9ADB5E7BCB5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150" y="4998866"/>
            <a:ext cx="3584466" cy="173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403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직선 연결선 107"/>
          <p:cNvCxnSpPr/>
          <p:nvPr/>
        </p:nvCxnSpPr>
        <p:spPr>
          <a:xfrm>
            <a:off x="363941" y="675463"/>
            <a:ext cx="391140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그룹 93">
            <a:extLst>
              <a:ext uri="{FF2B5EF4-FFF2-40B4-BE49-F238E27FC236}">
                <a16:creationId xmlns:a16="http://schemas.microsoft.com/office/drawing/2014/main" id="{50A10A8B-9CF9-42CB-9CE8-658F56A0626E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95" name="자유형 28">
              <a:extLst>
                <a:ext uri="{FF2B5EF4-FFF2-40B4-BE49-F238E27FC236}">
                  <a16:creationId xmlns:a16="http://schemas.microsoft.com/office/drawing/2014/main" id="{7912B71E-3E9E-45C6-A466-2C45A67FEB4F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9" name="직사각형 98">
              <a:extLst>
                <a:ext uri="{FF2B5EF4-FFF2-40B4-BE49-F238E27FC236}">
                  <a16:creationId xmlns:a16="http://schemas.microsoft.com/office/drawing/2014/main" id="{8B0F8193-9373-45D8-9C92-D6CD47650BCD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1" name="평행 사변형 100">
              <a:extLst>
                <a:ext uri="{FF2B5EF4-FFF2-40B4-BE49-F238E27FC236}">
                  <a16:creationId xmlns:a16="http://schemas.microsoft.com/office/drawing/2014/main" id="{B67D10A2-6D46-4974-A338-4071DCB871FD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3" name="평행 사변형 102">
              <a:extLst>
                <a:ext uri="{FF2B5EF4-FFF2-40B4-BE49-F238E27FC236}">
                  <a16:creationId xmlns:a16="http://schemas.microsoft.com/office/drawing/2014/main" id="{780C7383-2E9F-4789-A011-3E1C0DE86F0D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90" name="Picture 14" descr="굿모닝병원">
            <a:extLst>
              <a:ext uri="{FF2B5EF4-FFF2-40B4-BE49-F238E27FC236}">
                <a16:creationId xmlns:a16="http://schemas.microsoft.com/office/drawing/2014/main" id="{45A1C9D1-A6DE-4DA4-801A-1E3396AA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4169" y="67071"/>
            <a:ext cx="915289" cy="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EB780FC-8D58-405A-9D53-6992B6CBADE9}"/>
              </a:ext>
            </a:extLst>
          </p:cNvPr>
          <p:cNvSpPr txBox="1"/>
          <p:nvPr/>
        </p:nvSpPr>
        <p:spPr>
          <a:xfrm>
            <a:off x="586380" y="992909"/>
            <a:ext cx="1936428" cy="2154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fontAlgn="base"/>
            <a:r>
              <a:rPr lang="ko-KR" altLang="en-US" sz="1400" dirty="0" err="1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2060"/>
                </a:solidFill>
                <a:ea typeface="나눔고딕" panose="020D0604000000000000" pitchFamily="50" charset="-127"/>
              </a:rPr>
              <a:t>디지털트윈기반</a:t>
            </a:r>
            <a:r>
              <a:rPr lang="ko-KR" altLang="en-US" sz="140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002060"/>
                </a:solidFill>
                <a:ea typeface="나눔고딕" panose="020D0604000000000000" pitchFamily="50" charset="-127"/>
              </a:rPr>
              <a:t> 통합관제</a:t>
            </a:r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E19A539A-6DD5-44FA-87E3-BCDE9EA38641}"/>
              </a:ext>
            </a:extLst>
          </p:cNvPr>
          <p:cNvSpPr/>
          <p:nvPr/>
        </p:nvSpPr>
        <p:spPr>
          <a:xfrm>
            <a:off x="309307" y="980031"/>
            <a:ext cx="210422" cy="210422"/>
          </a:xfrm>
          <a:prstGeom prst="ellipse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rgbClr val="002060"/>
              </a:solidFill>
              <a:ea typeface="나눔고딕" panose="020D0604000000000000" pitchFamily="50" charset="-127"/>
            </a:endParaRPr>
          </a:p>
        </p:txBody>
      </p:sp>
      <p:sp>
        <p:nvSpPr>
          <p:cNvPr id="40" name="L 도형 39">
            <a:extLst>
              <a:ext uri="{FF2B5EF4-FFF2-40B4-BE49-F238E27FC236}">
                <a16:creationId xmlns:a16="http://schemas.microsoft.com/office/drawing/2014/main" id="{B598C463-3818-4A0E-8ECC-0C79FDE584BA}"/>
              </a:ext>
            </a:extLst>
          </p:cNvPr>
          <p:cNvSpPr/>
          <p:nvPr/>
        </p:nvSpPr>
        <p:spPr>
          <a:xfrm rot="18900000">
            <a:off x="348472" y="1025498"/>
            <a:ext cx="132115" cy="90916"/>
          </a:xfrm>
          <a:prstGeom prst="corne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rgbClr val="002060"/>
              </a:solidFill>
              <a:ea typeface="나눔고딕" panose="020D0604000000000000" pitchFamily="50" charset="-127"/>
            </a:endParaRP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01CD689B-AD14-4CB4-8144-40F1A9AA66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66" y="1385273"/>
            <a:ext cx="2041401" cy="1160584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0BDA1980-A8FB-43CC-9F5C-0BB6B1CE67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279" y="1385274"/>
            <a:ext cx="2063261" cy="1160584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C32D972-B5C9-4BAD-94A8-AFC932FEC0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76" y="2636911"/>
            <a:ext cx="2036891" cy="114575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B538A410-B8EB-4300-9E63-84019DB25C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279" y="2636911"/>
            <a:ext cx="2063261" cy="1160584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C79194FC-63D4-48A9-A810-8F85F00CA1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66" y="3904962"/>
            <a:ext cx="2041401" cy="116216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8729BE93-361F-440F-8818-2513ACBCDEF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279" y="3904961"/>
            <a:ext cx="2063258" cy="1160583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51233B5E-51EC-4236-8C56-57881205AF7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66" y="5189427"/>
            <a:ext cx="2036891" cy="1145751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C0801CEA-5F1F-42BF-BF29-C24CC3BF8BA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279" y="5192005"/>
            <a:ext cx="2063258" cy="1145751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EBCC7879-1268-40A3-A6C6-76EE3E49B82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252" y="1385274"/>
            <a:ext cx="2063260" cy="1160584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36891447-64DD-45FE-BBAB-E496D84B1E1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250" y="2636912"/>
            <a:ext cx="2063260" cy="1160584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628DB879-5E78-41C9-A203-B5DDAD7DB7D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249" y="3904960"/>
            <a:ext cx="2063259" cy="1160583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B102B807-3ADF-460C-BE68-7634319E2D6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248" y="5184237"/>
            <a:ext cx="2063258" cy="1145751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61B7752A-A218-4EDD-BA8C-EEA2C7663E4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266" y="1385273"/>
            <a:ext cx="4288395" cy="2412222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9A1DE514-4ABC-48A2-A66F-5AA1BF0721F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140" y="3894267"/>
            <a:ext cx="2145323" cy="1206744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47736B41-4A70-4EC8-AFF0-314EB20EDF8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963" y="3904960"/>
            <a:ext cx="2063259" cy="116058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7A3B031-9679-4EBB-9678-48BC0481C139}"/>
              </a:ext>
            </a:extLst>
          </p:cNvPr>
          <p:cNvSpPr txBox="1"/>
          <p:nvPr/>
        </p:nvSpPr>
        <p:spPr>
          <a:xfrm>
            <a:off x="3966340" y="992909"/>
            <a:ext cx="1567088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ea typeface="나눔고딕" panose="020D0604000000000000" pitchFamily="50" charset="-127"/>
              </a:rPr>
              <a:t>공유창고 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ea typeface="나눔고딕" panose="020D0604000000000000" pitchFamily="50" charset="-127"/>
              </a:rPr>
              <a:t>(4</a:t>
            </a: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ea typeface="나눔고딕" panose="020D0604000000000000" pitchFamily="50" charset="-127"/>
              </a:rPr>
              <a:t>곳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ea typeface="나눔고딕" panose="020D0604000000000000" pitchFamily="50" charset="-127"/>
              </a:rPr>
              <a:t>)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2060"/>
              </a:solidFill>
              <a:ea typeface="나눔고딕" panose="020D0604000000000000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61D812-9F91-4C07-A687-0353017E3C9F}"/>
              </a:ext>
            </a:extLst>
          </p:cNvPr>
          <p:cNvSpPr txBox="1"/>
          <p:nvPr/>
        </p:nvSpPr>
        <p:spPr>
          <a:xfrm>
            <a:off x="7385140" y="980031"/>
            <a:ext cx="1836514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ea typeface="나눔고딕" panose="020D0604000000000000" pitchFamily="50" charset="-127"/>
              </a:rPr>
              <a:t>물류트럭 관리</a:t>
            </a:r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206C8059-BB9C-4B96-A863-9E3C89B8B7A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217" y="5184237"/>
            <a:ext cx="2036890" cy="114575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0BFD5A7-F6F7-4205-B090-DE6711AACD48}"/>
              </a:ext>
            </a:extLst>
          </p:cNvPr>
          <p:cNvSpPr txBox="1"/>
          <p:nvPr/>
        </p:nvSpPr>
        <p:spPr>
          <a:xfrm>
            <a:off x="9749353" y="992909"/>
            <a:ext cx="1925308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ea typeface="나눔고딕" panose="020D0604000000000000" pitchFamily="50" charset="-127"/>
              </a:rPr>
              <a:t>공유택시 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ea typeface="나눔고딕" panose="020D0604000000000000" pitchFamily="50" charset="-127"/>
              </a:rPr>
              <a:t>(</a:t>
            </a:r>
            <a:r>
              <a:rPr lang="ko-KR" altLang="en-US" sz="14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ea typeface="나눔고딕" panose="020D0604000000000000" pitchFamily="50" charset="-127"/>
              </a:rPr>
              <a:t>모두고고해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ea typeface="나눔고딕" panose="020D0604000000000000" pitchFamily="50" charset="-127"/>
              </a:rPr>
              <a:t>)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2060"/>
              </a:solidFill>
              <a:ea typeface="나눔고딕" panose="020D0604000000000000" pitchFamily="50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65C07D0-A796-400B-A9E1-A075765A8320}"/>
              </a:ext>
            </a:extLst>
          </p:cNvPr>
          <p:cNvSpPr txBox="1"/>
          <p:nvPr/>
        </p:nvSpPr>
        <p:spPr>
          <a:xfrm>
            <a:off x="5462704" y="5073311"/>
            <a:ext cx="487313" cy="769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en-US"/>
            </a:defPPr>
            <a:lvl1pPr fontAlgn="base">
              <a:defRPr sz="1600" b="1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+mn-ea"/>
              </a:defRPr>
            </a:lvl1pPr>
          </a:lstStyle>
          <a:p>
            <a:r>
              <a:rPr lang="ko-KR" altLang="en-US" sz="500" b="0" dirty="0">
                <a:solidFill>
                  <a:srgbClr val="002060"/>
                </a:solidFill>
                <a:latin typeface="+mn-lt"/>
                <a:ea typeface="나눔고딕" panose="020D0604000000000000" pitchFamily="50" charset="-127"/>
              </a:rPr>
              <a:t>중소기업지원센터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E111582-1C62-4DCB-A803-CBC1BABFED7B}"/>
              </a:ext>
            </a:extLst>
          </p:cNvPr>
          <p:cNvSpPr txBox="1"/>
          <p:nvPr/>
        </p:nvSpPr>
        <p:spPr>
          <a:xfrm>
            <a:off x="5497168" y="6343542"/>
            <a:ext cx="426399" cy="769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en-US"/>
            </a:defPPr>
            <a:lvl1pPr fontAlgn="base">
              <a:defRPr sz="1600" b="1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+mn-ea"/>
              </a:defRPr>
            </a:lvl1pPr>
          </a:lstStyle>
          <a:p>
            <a:r>
              <a:rPr lang="ko-KR" altLang="en-US" sz="500" b="0" dirty="0" err="1">
                <a:solidFill>
                  <a:srgbClr val="002060"/>
                </a:solidFill>
                <a:latin typeface="+mn-lt"/>
                <a:ea typeface="나눔고딕" panose="020D0604000000000000" pitchFamily="50" charset="-127"/>
              </a:rPr>
              <a:t>김해의생명센터</a:t>
            </a:r>
            <a:endParaRPr lang="ko-KR" altLang="en-US" sz="500" b="0" dirty="0">
              <a:solidFill>
                <a:srgbClr val="002060"/>
              </a:solidFill>
              <a:latin typeface="+mn-lt"/>
              <a:ea typeface="나눔고딕" panose="020D0604000000000000" pitchFamily="50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BEE83D2-50C0-4F2A-A9D8-2D15D02CF2F2}"/>
              </a:ext>
            </a:extLst>
          </p:cNvPr>
          <p:cNvSpPr txBox="1"/>
          <p:nvPr/>
        </p:nvSpPr>
        <p:spPr>
          <a:xfrm>
            <a:off x="7660253" y="6337756"/>
            <a:ext cx="182742" cy="769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en-US"/>
            </a:defPPr>
            <a:lvl1pPr fontAlgn="base">
              <a:defRPr sz="1600" b="1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+mn-ea"/>
              </a:defRPr>
            </a:lvl1pPr>
          </a:lstStyle>
          <a:p>
            <a:r>
              <a:rPr lang="ko-KR" altLang="en-US" sz="500" b="0" dirty="0" err="1">
                <a:solidFill>
                  <a:srgbClr val="002060"/>
                </a:solidFill>
                <a:latin typeface="+mn-lt"/>
                <a:ea typeface="나눔고딕" panose="020D0604000000000000" pitchFamily="50" charset="-127"/>
              </a:rPr>
              <a:t>봉황역</a:t>
            </a:r>
            <a:endParaRPr lang="ko-KR" altLang="en-US" sz="500" b="0" dirty="0">
              <a:solidFill>
                <a:srgbClr val="002060"/>
              </a:solidFill>
              <a:latin typeface="+mn-lt"/>
              <a:ea typeface="나눔고딕" panose="020D0604000000000000" pitchFamily="50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1E162F-4461-43C2-872E-52BBE2D1A8F8}"/>
              </a:ext>
            </a:extLst>
          </p:cNvPr>
          <p:cNvSpPr txBox="1"/>
          <p:nvPr/>
        </p:nvSpPr>
        <p:spPr>
          <a:xfrm>
            <a:off x="116589" y="89102"/>
            <a:ext cx="1096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791948">
              <a:defRPr sz="1572" b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바른고딕" panose="020B0603020101020101" charset="-127"/>
                <a:ea typeface="나눔바른고딕" panose="020B0603020101020101" charset="-127"/>
              </a:defRPr>
            </a:lvl1pPr>
          </a:lstStyle>
          <a:p>
            <a:r>
              <a:rPr lang="en-US" altLang="ko-KR" sz="2000" i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Digital Twin </a:t>
            </a:r>
            <a:r>
              <a:rPr lang="ko-KR" altLang="en-US" sz="2000" i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기반 </a:t>
            </a:r>
            <a:r>
              <a:rPr lang="ko-KR" altLang="en-US" sz="3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실시간</a:t>
            </a:r>
            <a:r>
              <a:rPr lang="en-US" altLang="ko-KR" sz="3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3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도시운영 통합관제 </a:t>
            </a:r>
            <a:r>
              <a:rPr lang="en-US" altLang="ko-KR" sz="3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(2020 </a:t>
            </a:r>
            <a:r>
              <a:rPr lang="ko-KR" altLang="en-US" sz="3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</a:t>
            </a:r>
            <a:r>
              <a:rPr lang="ko-KR" altLang="en-US" sz="320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챌린지</a:t>
            </a:r>
            <a:r>
              <a:rPr lang="en-US" altLang="ko-KR" sz="32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320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C3868AA8-CD8C-4714-B2FB-DE086F82306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840" y="6010220"/>
            <a:ext cx="1313382" cy="774880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3B65BBD9-D391-40E9-9D98-D04A03507DA4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840" y="5167197"/>
            <a:ext cx="1313382" cy="774880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AE49475D-6FC8-487A-9CF6-57044A3E2D6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992" y="5165818"/>
            <a:ext cx="1265942" cy="790880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082DA71E-44E2-4084-B05D-651C94487C14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992" y="6038545"/>
            <a:ext cx="1265942" cy="7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51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ubtitle 2">
            <a:extLst>
              <a:ext uri="{FF2B5EF4-FFF2-40B4-BE49-F238E27FC236}">
                <a16:creationId xmlns:a16="http://schemas.microsoft.com/office/drawing/2014/main" id="{40D18A15-7D9A-4697-B5B9-BDC746B7578C}"/>
              </a:ext>
            </a:extLst>
          </p:cNvPr>
          <p:cNvSpPr txBox="1">
            <a:spLocks/>
          </p:cNvSpPr>
          <p:nvPr/>
        </p:nvSpPr>
        <p:spPr>
          <a:xfrm>
            <a:off x="337713" y="35571"/>
            <a:ext cx="11633307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Smart Eco Resort</a:t>
            </a:r>
            <a:endParaRPr lang="ko-KR" altLang="en-US" b="1" dirty="0">
              <a:solidFill>
                <a:srgbClr val="00206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F6935D5C-675E-4EBF-94BC-41740FC528CB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90" name="자유형 28">
              <a:extLst>
                <a:ext uri="{FF2B5EF4-FFF2-40B4-BE49-F238E27FC236}">
                  <a16:creationId xmlns:a16="http://schemas.microsoft.com/office/drawing/2014/main" id="{13B58C72-DE73-493A-AA82-8B4049526AC1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5A621A48-09EB-47FF-AFB7-179DD008F716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2" name="평행 사변형 91">
              <a:extLst>
                <a:ext uri="{FF2B5EF4-FFF2-40B4-BE49-F238E27FC236}">
                  <a16:creationId xmlns:a16="http://schemas.microsoft.com/office/drawing/2014/main" id="{9706B999-ADEB-41EE-AFDF-2AA52C702104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3" name="평행 사변형 92">
              <a:extLst>
                <a:ext uri="{FF2B5EF4-FFF2-40B4-BE49-F238E27FC236}">
                  <a16:creationId xmlns:a16="http://schemas.microsoft.com/office/drawing/2014/main" id="{73BEEFD9-0FDB-4E48-9209-2BBF1F3BB623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94" name="Picture 2" descr="증평군청 로고">
            <a:extLst>
              <a:ext uri="{FF2B5EF4-FFF2-40B4-BE49-F238E27FC236}">
                <a16:creationId xmlns:a16="http://schemas.microsoft.com/office/drawing/2014/main" id="{39D99128-3E4E-418A-8BC3-5ABB047BD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29447" y="82097"/>
            <a:ext cx="808523" cy="4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47107ECC-4E98-43BD-91AA-350AC41ADBCE}"/>
              </a:ext>
            </a:extLst>
          </p:cNvPr>
          <p:cNvGrpSpPr/>
          <p:nvPr/>
        </p:nvGrpSpPr>
        <p:grpSpPr>
          <a:xfrm>
            <a:off x="1163099" y="1260794"/>
            <a:ext cx="9872841" cy="407808"/>
            <a:chOff x="1418671" y="1164046"/>
            <a:chExt cx="9872841" cy="40780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9047E28E-500B-4967-B2F9-A4A94F8A3FD2}"/>
                </a:ext>
              </a:extLst>
            </p:cNvPr>
            <p:cNvSpPr txBox="1"/>
            <p:nvPr/>
          </p:nvSpPr>
          <p:spPr>
            <a:xfrm>
              <a:off x="1418671" y="1204830"/>
              <a:ext cx="9872841" cy="367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412" algn="ctr" defTabSz="677704" latinLnBrk="1"/>
              <a:r>
                <a:rPr lang="ko-KR" altLang="en-US" sz="1190" spc="-112" dirty="0"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증평 </a:t>
              </a:r>
              <a:r>
                <a:rPr lang="ko-KR" altLang="en-US" sz="1190" spc="-112" dirty="0" err="1"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에듀팜</a:t>
              </a:r>
              <a:r>
                <a:rPr lang="ko-KR" altLang="en-US" sz="1190" spc="-112" dirty="0"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 특구 관광단지 </a:t>
              </a:r>
              <a:r>
                <a:rPr lang="en-US" altLang="ko-KR" sz="1190" spc="-112" dirty="0"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: </a:t>
              </a:r>
              <a:r>
                <a:rPr lang="ko-KR" altLang="en-US" sz="1785" spc="-112" dirty="0">
                  <a:solidFill>
                    <a:srgbClr val="0074AE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관광기능과 정주 커뮤니티 기능을 모두 갖춘 </a:t>
              </a:r>
              <a:r>
                <a:rPr lang="ko-KR" altLang="en-US" sz="1785" spc="-112" dirty="0">
                  <a:solidFill>
                    <a:srgbClr val="6D2077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복합 관광형 미니 도시 </a:t>
              </a:r>
              <a:r>
                <a:rPr lang="en-US" altLang="ko-KR" sz="1000" spc="-112" dirty="0">
                  <a:solidFill>
                    <a:srgbClr val="6D2077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(1</a:t>
              </a:r>
              <a:r>
                <a:rPr lang="ko-KR" altLang="en-US" sz="1000" spc="-112" dirty="0">
                  <a:solidFill>
                    <a:srgbClr val="6D2077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단계 오픈 </a:t>
              </a:r>
              <a:r>
                <a:rPr lang="en-US" altLang="ko-KR" sz="1000" spc="-112" dirty="0">
                  <a:solidFill>
                    <a:srgbClr val="6D2077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/ 2</a:t>
              </a:r>
              <a:r>
                <a:rPr lang="ko-KR" altLang="en-US" sz="1000" spc="-112" dirty="0">
                  <a:solidFill>
                    <a:srgbClr val="6D2077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단계 공사中</a:t>
              </a:r>
              <a:r>
                <a:rPr lang="en-US" altLang="ko-KR" sz="1000" spc="-112" dirty="0">
                  <a:solidFill>
                    <a:srgbClr val="6D2077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)</a:t>
              </a:r>
              <a:r>
                <a:rPr lang="ko-KR" altLang="en-US" sz="1000" spc="-112" dirty="0">
                  <a:solidFill>
                    <a:srgbClr val="6D2077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 </a:t>
              </a:r>
              <a:endParaRPr lang="ko-KR" altLang="en-US" sz="1785" spc="-112" dirty="0">
                <a:solidFill>
                  <a:srgbClr val="6D2077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  <p:sp>
          <p:nvSpPr>
            <p:cNvPr id="111" name="타원 110">
              <a:extLst>
                <a:ext uri="{FF2B5EF4-FFF2-40B4-BE49-F238E27FC236}">
                  <a16:creationId xmlns:a16="http://schemas.microsoft.com/office/drawing/2014/main" id="{62D3FFF2-BA3D-437C-B58B-B35C0E785D9A}"/>
                </a:ext>
              </a:extLst>
            </p:cNvPr>
            <p:cNvSpPr/>
            <p:nvPr/>
          </p:nvSpPr>
          <p:spPr>
            <a:xfrm>
              <a:off x="3480398" y="1164046"/>
              <a:ext cx="80305" cy="80305"/>
            </a:xfrm>
            <a:prstGeom prst="ellipse">
              <a:avLst/>
            </a:prstGeom>
            <a:solidFill>
              <a:srgbClr val="009E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solidFill>
                  <a:srgbClr val="6D2077"/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12" name="타원 111">
              <a:extLst>
                <a:ext uri="{FF2B5EF4-FFF2-40B4-BE49-F238E27FC236}">
                  <a16:creationId xmlns:a16="http://schemas.microsoft.com/office/drawing/2014/main" id="{C7804CB9-F421-431A-8CFC-43BD1042AC31}"/>
                </a:ext>
              </a:extLst>
            </p:cNvPr>
            <p:cNvSpPr/>
            <p:nvPr/>
          </p:nvSpPr>
          <p:spPr>
            <a:xfrm>
              <a:off x="3667798" y="1164046"/>
              <a:ext cx="80305" cy="80305"/>
            </a:xfrm>
            <a:prstGeom prst="ellipse">
              <a:avLst/>
            </a:prstGeom>
            <a:solidFill>
              <a:srgbClr val="009E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solidFill>
                  <a:srgbClr val="6D2077"/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13" name="타원 112">
              <a:extLst>
                <a:ext uri="{FF2B5EF4-FFF2-40B4-BE49-F238E27FC236}">
                  <a16:creationId xmlns:a16="http://schemas.microsoft.com/office/drawing/2014/main" id="{0E0BDD3A-4F3B-4D4E-B385-3622171C821E}"/>
                </a:ext>
              </a:extLst>
            </p:cNvPr>
            <p:cNvSpPr/>
            <p:nvPr/>
          </p:nvSpPr>
          <p:spPr>
            <a:xfrm>
              <a:off x="4566580" y="1164046"/>
              <a:ext cx="80305" cy="80305"/>
            </a:xfrm>
            <a:prstGeom prst="ellipse">
              <a:avLst/>
            </a:prstGeom>
            <a:solidFill>
              <a:srgbClr val="009E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solidFill>
                  <a:srgbClr val="6D2077"/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14" name="타원 113">
              <a:extLst>
                <a:ext uri="{FF2B5EF4-FFF2-40B4-BE49-F238E27FC236}">
                  <a16:creationId xmlns:a16="http://schemas.microsoft.com/office/drawing/2014/main" id="{517011A6-C9E3-4656-90AF-FF2C8FAFA981}"/>
                </a:ext>
              </a:extLst>
            </p:cNvPr>
            <p:cNvSpPr/>
            <p:nvPr/>
          </p:nvSpPr>
          <p:spPr>
            <a:xfrm>
              <a:off x="4753979" y="1164046"/>
              <a:ext cx="80305" cy="80305"/>
            </a:xfrm>
            <a:prstGeom prst="ellipse">
              <a:avLst/>
            </a:prstGeom>
            <a:solidFill>
              <a:srgbClr val="009E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solidFill>
                  <a:srgbClr val="6D2077"/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B23D2536-2DAD-49EF-93EB-F9657BF6099D}"/>
              </a:ext>
            </a:extLst>
          </p:cNvPr>
          <p:cNvSpPr txBox="1"/>
          <p:nvPr/>
        </p:nvSpPr>
        <p:spPr>
          <a:xfrm>
            <a:off x="154314" y="6187253"/>
            <a:ext cx="9321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412" algn="ctr" defTabSz="677704" latinLnBrk="1"/>
            <a:r>
              <a:rPr lang="ko-KR" altLang="en-US" sz="2200" spc="-112" dirty="0">
                <a:solidFill>
                  <a:srgbClr val="0074AE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다양한 스마트 관광의 실증과 관광 </a:t>
            </a:r>
            <a:r>
              <a:rPr lang="en-US" altLang="ko-KR" sz="2200" spc="-112" dirty="0">
                <a:solidFill>
                  <a:srgbClr val="0074AE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Big DATA</a:t>
            </a:r>
            <a:r>
              <a:rPr lang="ko-KR" altLang="en-US" sz="2200" spc="-112" dirty="0">
                <a:solidFill>
                  <a:srgbClr val="0074AE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수집이 가능한 최적의 대상지</a:t>
            </a:r>
          </a:p>
        </p:txBody>
      </p:sp>
      <p:sp>
        <p:nvSpPr>
          <p:cNvPr id="152" name="디지털 트윈">
            <a:extLst>
              <a:ext uri="{FF2B5EF4-FFF2-40B4-BE49-F238E27FC236}">
                <a16:creationId xmlns:a16="http://schemas.microsoft.com/office/drawing/2014/main" id="{4387639C-CB66-4EA5-B49C-9BE6E0CFAF9D}"/>
              </a:ext>
            </a:extLst>
          </p:cNvPr>
          <p:cNvSpPr/>
          <p:nvPr/>
        </p:nvSpPr>
        <p:spPr>
          <a:xfrm>
            <a:off x="9957865" y="1929603"/>
            <a:ext cx="1735198" cy="435042"/>
          </a:xfrm>
          <a:prstGeom prst="rect">
            <a:avLst/>
          </a:prstGeom>
          <a:solidFill>
            <a:srgbClr val="000000">
              <a:alpha val="704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디지털</a:t>
            </a:r>
            <a:r>
              <a:rPr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트윈</a:t>
            </a:r>
            <a:endParaRPr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3" name="자율주행">
            <a:extLst>
              <a:ext uri="{FF2B5EF4-FFF2-40B4-BE49-F238E27FC236}">
                <a16:creationId xmlns:a16="http://schemas.microsoft.com/office/drawing/2014/main" id="{784828C8-298B-4D8A-B4C5-C5502AED8544}"/>
              </a:ext>
            </a:extLst>
          </p:cNvPr>
          <p:cNvSpPr/>
          <p:nvPr/>
        </p:nvSpPr>
        <p:spPr>
          <a:xfrm>
            <a:off x="9957865" y="2501932"/>
            <a:ext cx="1735198" cy="435042"/>
          </a:xfrm>
          <a:prstGeom prst="rect">
            <a:avLst/>
          </a:prstGeom>
          <a:solidFill>
            <a:srgbClr val="000000">
              <a:alpha val="704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sz="1200">
                <a:latin typeface="나눔고딕" panose="020D0604000000000000" pitchFamily="50" charset="-127"/>
                <a:ea typeface="나눔고딕" panose="020D0604000000000000" pitchFamily="50" charset="-127"/>
              </a:rPr>
              <a:t>자율주행</a:t>
            </a:r>
          </a:p>
        </p:txBody>
      </p:sp>
      <p:sp>
        <p:nvSpPr>
          <p:cNvPr id="154" name="공유주방">
            <a:extLst>
              <a:ext uri="{FF2B5EF4-FFF2-40B4-BE49-F238E27FC236}">
                <a16:creationId xmlns:a16="http://schemas.microsoft.com/office/drawing/2014/main" id="{B640A204-DD96-4649-9628-47FA2549E20F}"/>
              </a:ext>
            </a:extLst>
          </p:cNvPr>
          <p:cNvSpPr/>
          <p:nvPr/>
        </p:nvSpPr>
        <p:spPr>
          <a:xfrm>
            <a:off x="9957865" y="3074261"/>
            <a:ext cx="1735197" cy="435042"/>
          </a:xfrm>
          <a:prstGeom prst="rect">
            <a:avLst/>
          </a:prstGeom>
          <a:solidFill>
            <a:srgbClr val="000000">
              <a:alpha val="704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sz="1200">
                <a:latin typeface="나눔고딕" panose="020D0604000000000000" pitchFamily="50" charset="-127"/>
                <a:ea typeface="나눔고딕" panose="020D0604000000000000" pitchFamily="50" charset="-127"/>
              </a:rPr>
              <a:t>공유주방</a:t>
            </a:r>
          </a:p>
        </p:txBody>
      </p:sp>
      <p:sp>
        <p:nvSpPr>
          <p:cNvPr id="155" name="라스트 마일">
            <a:extLst>
              <a:ext uri="{FF2B5EF4-FFF2-40B4-BE49-F238E27FC236}">
                <a16:creationId xmlns:a16="http://schemas.microsoft.com/office/drawing/2014/main" id="{8824359A-9F76-491E-AFF0-72FD23958EA2}"/>
              </a:ext>
            </a:extLst>
          </p:cNvPr>
          <p:cNvSpPr/>
          <p:nvPr/>
        </p:nvSpPr>
        <p:spPr>
          <a:xfrm>
            <a:off x="9957865" y="3646590"/>
            <a:ext cx="1735198" cy="435043"/>
          </a:xfrm>
          <a:prstGeom prst="rect">
            <a:avLst/>
          </a:prstGeom>
          <a:solidFill>
            <a:srgbClr val="000000">
              <a:alpha val="704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무인 배송</a:t>
            </a:r>
            <a:endParaRPr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6" name="e-Mobility">
            <a:extLst>
              <a:ext uri="{FF2B5EF4-FFF2-40B4-BE49-F238E27FC236}">
                <a16:creationId xmlns:a16="http://schemas.microsoft.com/office/drawing/2014/main" id="{6FC0B813-0D43-4DDD-871E-FBF2C47F5E98}"/>
              </a:ext>
            </a:extLst>
          </p:cNvPr>
          <p:cNvSpPr/>
          <p:nvPr/>
        </p:nvSpPr>
        <p:spPr>
          <a:xfrm>
            <a:off x="9957865" y="4218920"/>
            <a:ext cx="1735197" cy="435043"/>
          </a:xfrm>
          <a:prstGeom prst="rect">
            <a:avLst/>
          </a:prstGeom>
          <a:solidFill>
            <a:srgbClr val="000000">
              <a:alpha val="704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sz="1200">
                <a:latin typeface="나눔고딕" panose="020D0604000000000000" pitchFamily="50" charset="-127"/>
                <a:ea typeface="나눔고딕" panose="020D0604000000000000" pitchFamily="50" charset="-127"/>
              </a:rPr>
              <a:t>e-Mobility</a:t>
            </a:r>
          </a:p>
        </p:txBody>
      </p:sp>
      <p:sp>
        <p:nvSpPr>
          <p:cNvPr id="157" name="콜드체인">
            <a:extLst>
              <a:ext uri="{FF2B5EF4-FFF2-40B4-BE49-F238E27FC236}">
                <a16:creationId xmlns:a16="http://schemas.microsoft.com/office/drawing/2014/main" id="{79A8F987-97F8-457E-9219-80C09AB33920}"/>
              </a:ext>
            </a:extLst>
          </p:cNvPr>
          <p:cNvSpPr/>
          <p:nvPr/>
        </p:nvSpPr>
        <p:spPr>
          <a:xfrm>
            <a:off x="9957865" y="4791250"/>
            <a:ext cx="1735198" cy="435043"/>
          </a:xfrm>
          <a:prstGeom prst="rect">
            <a:avLst/>
          </a:prstGeom>
          <a:solidFill>
            <a:srgbClr val="000000">
              <a:alpha val="704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sz="1200">
                <a:latin typeface="나눔고딕" panose="020D0604000000000000" pitchFamily="50" charset="-127"/>
                <a:ea typeface="나눔고딕" panose="020D0604000000000000" pitchFamily="50" charset="-127"/>
              </a:rPr>
              <a:t>콜드체인</a:t>
            </a:r>
          </a:p>
        </p:txBody>
      </p:sp>
      <p:sp>
        <p:nvSpPr>
          <p:cNvPr id="158" name="빅데이터">
            <a:extLst>
              <a:ext uri="{FF2B5EF4-FFF2-40B4-BE49-F238E27FC236}">
                <a16:creationId xmlns:a16="http://schemas.microsoft.com/office/drawing/2014/main" id="{AE004C53-CD7F-4D2C-83D6-2406A8BC2967}"/>
              </a:ext>
            </a:extLst>
          </p:cNvPr>
          <p:cNvSpPr/>
          <p:nvPr/>
        </p:nvSpPr>
        <p:spPr>
          <a:xfrm>
            <a:off x="9957865" y="5363578"/>
            <a:ext cx="1735198" cy="435043"/>
          </a:xfrm>
          <a:prstGeom prst="rect">
            <a:avLst/>
          </a:prstGeom>
          <a:solidFill>
            <a:srgbClr val="000000">
              <a:alpha val="704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sz="1200">
                <a:latin typeface="나눔고딕" panose="020D0604000000000000" pitchFamily="50" charset="-127"/>
                <a:ea typeface="나눔고딕" panose="020D0604000000000000" pitchFamily="50" charset="-127"/>
              </a:rPr>
              <a:t>빅데이터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CAC69F9-186C-4A6D-9332-FFCA6426F48C}"/>
              </a:ext>
            </a:extLst>
          </p:cNvPr>
          <p:cNvSpPr txBox="1"/>
          <p:nvPr/>
        </p:nvSpPr>
        <p:spPr>
          <a:xfrm>
            <a:off x="4025575" y="317811"/>
            <a:ext cx="4393519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US" altLang="ko-KR" sz="1800" i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Digital Twin Based Service Platform</a:t>
            </a:r>
            <a:endParaRPr lang="ko-KR" altLang="en-US" sz="1800" i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74" name="Picture 90" descr="화살표">
            <a:extLst>
              <a:ext uri="{FF2B5EF4-FFF2-40B4-BE49-F238E27FC236}">
                <a16:creationId xmlns:a16="http://schemas.microsoft.com/office/drawing/2014/main" id="{3999F4F0-414E-4570-AA8F-0453CE24F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9443794" y="2480724"/>
            <a:ext cx="678906" cy="273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C354E18D-4C4E-4DC4-ADA6-82F17883C3AF}"/>
              </a:ext>
            </a:extLst>
          </p:cNvPr>
          <p:cNvGrpSpPr/>
          <p:nvPr/>
        </p:nvGrpSpPr>
        <p:grpSpPr>
          <a:xfrm>
            <a:off x="417170" y="1912455"/>
            <a:ext cx="9063206" cy="3934306"/>
            <a:chOff x="417170" y="1912455"/>
            <a:chExt cx="9063206" cy="3934306"/>
          </a:xfrm>
        </p:grpSpPr>
        <p:pic>
          <p:nvPicPr>
            <p:cNvPr id="95" name="이미지" descr="이미지">
              <a:extLst>
                <a:ext uri="{FF2B5EF4-FFF2-40B4-BE49-F238E27FC236}">
                  <a16:creationId xmlns:a16="http://schemas.microsoft.com/office/drawing/2014/main" id="{011DC3F7-F30D-426B-B37C-15C826ED3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1314" y="1919534"/>
              <a:ext cx="6994321" cy="3898897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96" name="직선 연결선 95">
              <a:extLst>
                <a:ext uri="{FF2B5EF4-FFF2-40B4-BE49-F238E27FC236}">
                  <a16:creationId xmlns:a16="http://schemas.microsoft.com/office/drawing/2014/main" id="{B5529450-5755-48B0-9F3E-343E5F7F998C}"/>
                </a:ext>
              </a:extLst>
            </p:cNvPr>
            <p:cNvCxnSpPr>
              <a:cxnSpLocks/>
            </p:cNvCxnSpPr>
            <p:nvPr/>
          </p:nvCxnSpPr>
          <p:spPr>
            <a:xfrm>
              <a:off x="6013269" y="5528893"/>
              <a:ext cx="2845544" cy="0"/>
            </a:xfrm>
            <a:prstGeom prst="line">
              <a:avLst/>
            </a:prstGeom>
            <a:ln w="28575">
              <a:solidFill>
                <a:srgbClr val="007A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타원 112">
              <a:extLst>
                <a:ext uri="{FF2B5EF4-FFF2-40B4-BE49-F238E27FC236}">
                  <a16:creationId xmlns:a16="http://schemas.microsoft.com/office/drawing/2014/main" id="{BC8D5CE9-41C0-4E7E-9BF7-07A8FFC4BCA7}"/>
                </a:ext>
              </a:extLst>
            </p:cNvPr>
            <p:cNvSpPr/>
            <p:nvPr/>
          </p:nvSpPr>
          <p:spPr bwMode="auto">
            <a:xfrm>
              <a:off x="5531039" y="5290892"/>
              <a:ext cx="482230" cy="476002"/>
            </a:xfrm>
            <a:prstGeom prst="ellipse">
              <a:avLst/>
            </a:prstGeom>
            <a:solidFill>
              <a:srgbClr val="007A79"/>
            </a:solidFill>
            <a:ln>
              <a:solidFill>
                <a:schemeClr val="bg1">
                  <a:lumMod val="9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latinLnBrk="0"/>
              <a:r>
                <a:rPr lang="ko-KR" altLang="en-US" sz="741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숙박</a:t>
              </a:r>
              <a:endParaRPr lang="en-US" altLang="ko-KR" sz="741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algn="ctr" latinLnBrk="0"/>
              <a:r>
                <a:rPr lang="ko-KR" altLang="en-US" sz="741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주거</a:t>
              </a:r>
            </a:p>
          </p:txBody>
        </p:sp>
        <p:sp>
          <p:nvSpPr>
            <p:cNvPr id="98" name="타원 112">
              <a:extLst>
                <a:ext uri="{FF2B5EF4-FFF2-40B4-BE49-F238E27FC236}">
                  <a16:creationId xmlns:a16="http://schemas.microsoft.com/office/drawing/2014/main" id="{2689A583-163D-41F5-A8D0-B43ACFAFB3BD}"/>
                </a:ext>
              </a:extLst>
            </p:cNvPr>
            <p:cNvSpPr/>
            <p:nvPr/>
          </p:nvSpPr>
          <p:spPr bwMode="auto">
            <a:xfrm>
              <a:off x="6082269" y="5290892"/>
              <a:ext cx="482230" cy="476002"/>
            </a:xfrm>
            <a:prstGeom prst="ellipse">
              <a:avLst/>
            </a:prstGeom>
            <a:solidFill>
              <a:srgbClr val="007A79"/>
            </a:solidFill>
            <a:ln>
              <a:solidFill>
                <a:schemeClr val="bg1">
                  <a:lumMod val="9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latinLnBrk="0"/>
              <a:r>
                <a:rPr lang="ko-KR" altLang="en-US" sz="741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레포츠</a:t>
              </a:r>
            </a:p>
          </p:txBody>
        </p:sp>
        <p:sp>
          <p:nvSpPr>
            <p:cNvPr id="99" name="타원 112">
              <a:extLst>
                <a:ext uri="{FF2B5EF4-FFF2-40B4-BE49-F238E27FC236}">
                  <a16:creationId xmlns:a16="http://schemas.microsoft.com/office/drawing/2014/main" id="{3ABC296C-8C9F-4E4A-BD6D-A29F26F5CC46}"/>
                </a:ext>
              </a:extLst>
            </p:cNvPr>
            <p:cNvSpPr/>
            <p:nvPr/>
          </p:nvSpPr>
          <p:spPr bwMode="auto">
            <a:xfrm>
              <a:off x="7184731" y="5290892"/>
              <a:ext cx="482230" cy="476002"/>
            </a:xfrm>
            <a:prstGeom prst="ellipse">
              <a:avLst/>
            </a:prstGeom>
            <a:solidFill>
              <a:srgbClr val="007A79"/>
            </a:solidFill>
            <a:ln>
              <a:solidFill>
                <a:schemeClr val="bg1">
                  <a:lumMod val="9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latinLnBrk="0"/>
              <a:r>
                <a:rPr lang="ko-KR" altLang="en-US" sz="741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체험</a:t>
              </a:r>
              <a:endParaRPr lang="en-US" altLang="ko-KR" sz="741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algn="ctr" latinLnBrk="0"/>
              <a:r>
                <a:rPr lang="ko-KR" altLang="en-US" sz="741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관람</a:t>
              </a:r>
            </a:p>
          </p:txBody>
        </p:sp>
        <p:sp>
          <p:nvSpPr>
            <p:cNvPr id="100" name="타원 112">
              <a:extLst>
                <a:ext uri="{FF2B5EF4-FFF2-40B4-BE49-F238E27FC236}">
                  <a16:creationId xmlns:a16="http://schemas.microsoft.com/office/drawing/2014/main" id="{E828CDF6-A316-4DAB-AF99-C4B028B5BF62}"/>
                </a:ext>
              </a:extLst>
            </p:cNvPr>
            <p:cNvSpPr/>
            <p:nvPr/>
          </p:nvSpPr>
          <p:spPr bwMode="auto">
            <a:xfrm>
              <a:off x="7735961" y="5290892"/>
              <a:ext cx="482230" cy="476002"/>
            </a:xfrm>
            <a:prstGeom prst="ellipse">
              <a:avLst/>
            </a:prstGeom>
            <a:solidFill>
              <a:srgbClr val="007A79"/>
            </a:solidFill>
            <a:ln>
              <a:solidFill>
                <a:schemeClr val="bg1">
                  <a:lumMod val="9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latinLnBrk="0"/>
              <a:r>
                <a:rPr lang="ko-KR" altLang="en-US" sz="741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교육</a:t>
              </a:r>
              <a:endParaRPr lang="en-US" altLang="ko-KR" sz="741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algn="ctr" latinLnBrk="0"/>
              <a:r>
                <a:rPr lang="ko-KR" altLang="en-US" sz="741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연수</a:t>
              </a:r>
              <a:endParaRPr lang="en-US" altLang="ko-KR" sz="741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1" name="타원 112">
              <a:extLst>
                <a:ext uri="{FF2B5EF4-FFF2-40B4-BE49-F238E27FC236}">
                  <a16:creationId xmlns:a16="http://schemas.microsoft.com/office/drawing/2014/main" id="{55C30CB6-5782-4C27-9032-290AD9DE4D0F}"/>
                </a:ext>
              </a:extLst>
            </p:cNvPr>
            <p:cNvSpPr/>
            <p:nvPr/>
          </p:nvSpPr>
          <p:spPr bwMode="auto">
            <a:xfrm>
              <a:off x="6633500" y="5290892"/>
              <a:ext cx="482230" cy="476002"/>
            </a:xfrm>
            <a:prstGeom prst="ellipse">
              <a:avLst/>
            </a:prstGeom>
            <a:solidFill>
              <a:srgbClr val="007A79"/>
            </a:solidFill>
            <a:ln>
              <a:solidFill>
                <a:schemeClr val="bg1">
                  <a:lumMod val="9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latinLnBrk="0"/>
              <a:r>
                <a:rPr lang="ko-KR" altLang="en-US" sz="741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네이처</a:t>
              </a:r>
              <a:endParaRPr lang="en-US" altLang="ko-KR" sz="741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algn="ctr" latinLnBrk="0"/>
              <a:r>
                <a:rPr lang="ko-KR" altLang="en-US" sz="741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존</a:t>
              </a:r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E9F0AB0E-0A2C-4363-8689-1CCDE0DFF02D}"/>
                </a:ext>
              </a:extLst>
            </p:cNvPr>
            <p:cNvSpPr/>
            <p:nvPr/>
          </p:nvSpPr>
          <p:spPr>
            <a:xfrm>
              <a:off x="417170" y="2172158"/>
              <a:ext cx="2007675" cy="16776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" rtlCol="0" anchor="t"/>
            <a:lstStyle/>
            <a:p>
              <a:pPr marL="63745" indent="-63745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위치 </a:t>
              </a:r>
              <a:r>
                <a:rPr lang="en-US" altLang="ko-KR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: </a:t>
              </a:r>
              <a:r>
                <a:rPr lang="ko-KR" altLang="en-US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충북 </a:t>
              </a:r>
              <a:r>
                <a:rPr lang="ko-KR" altLang="en-US" sz="741" dirty="0" err="1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증평군</a:t>
              </a:r>
              <a:r>
                <a:rPr lang="ko-KR" altLang="en-US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741" dirty="0" err="1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도안면</a:t>
              </a:r>
              <a:r>
                <a:rPr lang="ko-KR" altLang="en-US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741" dirty="0" err="1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연촌리</a:t>
              </a:r>
              <a:r>
                <a:rPr lang="ko-KR" altLang="en-US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산 </a:t>
              </a:r>
              <a:r>
                <a:rPr lang="en-US" altLang="ko-KR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59-1 </a:t>
              </a:r>
              <a:r>
                <a:rPr lang="ko-KR" altLang="en-US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일원</a:t>
              </a:r>
              <a:r>
                <a:rPr lang="en-US" altLang="ko-KR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</a:p>
            <a:p>
              <a:pPr marL="63745" indent="-63745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면적 </a:t>
              </a:r>
              <a:r>
                <a:rPr lang="en-US" altLang="ko-KR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: 3,035,203㎡</a:t>
              </a:r>
            </a:p>
            <a:p>
              <a:pPr marL="63745" indent="-63745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오픈 </a:t>
              </a:r>
              <a:r>
                <a:rPr lang="en-US" altLang="ko-KR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: 2019</a:t>
              </a:r>
              <a:r>
                <a:rPr lang="ko-KR" altLang="en-US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년 </a:t>
              </a:r>
              <a:r>
                <a:rPr lang="en-US" altLang="ko-KR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8</a:t>
              </a:r>
              <a:r>
                <a:rPr lang="ko-KR" altLang="en-US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월</a:t>
              </a:r>
              <a:endParaRPr lang="en-US" altLang="ko-KR" sz="741" dirty="0">
                <a:solidFill>
                  <a:schemeClr val="tx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63745" indent="-63745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연 방문객수 </a:t>
              </a:r>
              <a:r>
                <a:rPr lang="en-US" altLang="ko-KR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: </a:t>
              </a:r>
              <a:r>
                <a:rPr lang="ko-KR" altLang="en-US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약 </a:t>
              </a:r>
              <a:r>
                <a:rPr lang="en-US" altLang="ko-KR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30</a:t>
              </a:r>
              <a:r>
                <a:rPr lang="ko-KR" altLang="en-US" sz="741" dirty="0" err="1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만명</a:t>
              </a:r>
              <a:endParaRPr lang="en-US" altLang="ko-KR" sz="741" dirty="0">
                <a:solidFill>
                  <a:schemeClr val="tx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63745" indent="-63745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연 매출 </a:t>
              </a:r>
              <a:r>
                <a:rPr lang="en-US" altLang="ko-KR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: 130</a:t>
              </a:r>
              <a:r>
                <a:rPr lang="ko-KR" altLang="en-US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억원</a:t>
              </a:r>
              <a:endParaRPr lang="en-US" altLang="ko-KR" sz="741" dirty="0">
                <a:solidFill>
                  <a:schemeClr val="tx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63745" indent="-63745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現 스마트 인프라</a:t>
              </a:r>
              <a:endParaRPr lang="en-US" altLang="ko-KR" sz="741" dirty="0">
                <a:solidFill>
                  <a:schemeClr val="tx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129851" indent="-64926" defTabSz="847079">
                <a:lnSpc>
                  <a:spcPct val="150000"/>
                </a:lnSpc>
                <a:buFont typeface="KoPubWorld돋움체 Bold" panose="00000800000000000000" pitchFamily="2" charset="-127"/>
                <a:buChar char="–"/>
                <a:defRPr/>
              </a:pPr>
              <a:r>
                <a:rPr lang="ko-KR" altLang="en-US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지능형 </a:t>
              </a:r>
              <a:r>
                <a:rPr lang="en-US" altLang="ko-KR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CCTV</a:t>
              </a:r>
            </a:p>
            <a:p>
              <a:pPr marL="129851" indent="-64926" defTabSz="847079">
                <a:lnSpc>
                  <a:spcPct val="150000"/>
                </a:lnSpc>
                <a:buFont typeface="KoPubWorld돋움체 Bold" panose="00000800000000000000" pitchFamily="2" charset="-127"/>
                <a:buChar char="–"/>
                <a:defRPr/>
              </a:pPr>
              <a:r>
                <a:rPr lang="en-US" altLang="ko-KR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KIOSK</a:t>
              </a:r>
            </a:p>
            <a:p>
              <a:pPr marL="129851" indent="-64926" defTabSz="847079">
                <a:lnSpc>
                  <a:spcPct val="150000"/>
                </a:lnSpc>
                <a:buFont typeface="KoPubWorld돋움체 Bold" panose="00000800000000000000" pitchFamily="2" charset="-127"/>
                <a:buChar char="–"/>
                <a:defRPr/>
              </a:pPr>
              <a:r>
                <a:rPr lang="ko-KR" altLang="en-US" sz="741" dirty="0" err="1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디노</a:t>
              </a:r>
              <a:r>
                <a:rPr lang="ko-KR" altLang="en-US" sz="741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시네마  </a:t>
              </a:r>
              <a:endParaRPr lang="en-US" altLang="ko-KR" sz="741" dirty="0">
                <a:solidFill>
                  <a:schemeClr val="tx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127069" indent="-127069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ko-KR" sz="741" dirty="0">
                <a:solidFill>
                  <a:schemeClr val="tx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3" name="직사각형 102">
              <a:extLst>
                <a:ext uri="{FF2B5EF4-FFF2-40B4-BE49-F238E27FC236}">
                  <a16:creationId xmlns:a16="http://schemas.microsoft.com/office/drawing/2014/main" id="{AB0C9C4A-DEB2-45C9-A056-E62A0CF3917E}"/>
                </a:ext>
              </a:extLst>
            </p:cNvPr>
            <p:cNvSpPr/>
            <p:nvPr/>
          </p:nvSpPr>
          <p:spPr>
            <a:xfrm>
              <a:off x="417170" y="1912455"/>
              <a:ext cx="2007675" cy="234669"/>
            </a:xfrm>
            <a:prstGeom prst="rect">
              <a:avLst/>
            </a:prstGeom>
            <a:solidFill>
              <a:srgbClr val="0174A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20000"/>
                </a:lnSpc>
                <a:tabLst>
                  <a:tab pos="364604" algn="l"/>
                </a:tabLst>
              </a:pPr>
              <a:r>
                <a:rPr lang="ko-KR" altLang="en-US" sz="1186" spc="-30" dirty="0">
                  <a:solidFill>
                    <a:srgbClr val="FFFFFF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증평 </a:t>
              </a:r>
              <a:r>
                <a:rPr lang="ko-KR" altLang="en-US" sz="1186" spc="-30" dirty="0" err="1">
                  <a:solidFill>
                    <a:srgbClr val="FFFFFF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에듀팜</a:t>
              </a:r>
              <a:r>
                <a:rPr lang="ko-KR" altLang="en-US" sz="1186" spc="-30" dirty="0">
                  <a:solidFill>
                    <a:srgbClr val="FFFFFF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특구 관광단지</a:t>
              </a:r>
              <a:endParaRPr lang="en-US" altLang="ko-KR" sz="1186" spc="-30" dirty="0">
                <a:solidFill>
                  <a:srgbClr val="FFFFFF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DA163775-B6F1-4573-B44E-B2043EC20FED}"/>
                </a:ext>
              </a:extLst>
            </p:cNvPr>
            <p:cNvSpPr/>
            <p:nvPr/>
          </p:nvSpPr>
          <p:spPr>
            <a:xfrm>
              <a:off x="421843" y="3933848"/>
              <a:ext cx="2003002" cy="234669"/>
            </a:xfrm>
            <a:prstGeom prst="rect">
              <a:avLst/>
            </a:prstGeom>
            <a:solidFill>
              <a:srgbClr val="0174A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20000"/>
                </a:lnSpc>
                <a:tabLst>
                  <a:tab pos="364604" algn="l"/>
                </a:tabLst>
              </a:pPr>
              <a:r>
                <a:rPr lang="ko-KR" altLang="en-US" sz="1186" spc="-30" dirty="0">
                  <a:solidFill>
                    <a:srgbClr val="FFFFFF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사업 대상지 선정 이유</a:t>
              </a:r>
              <a:endParaRPr lang="en-US" altLang="ko-KR" sz="1186" spc="-30" dirty="0">
                <a:solidFill>
                  <a:srgbClr val="FFFFFF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105" name="그룹 104">
              <a:extLst>
                <a:ext uri="{FF2B5EF4-FFF2-40B4-BE49-F238E27FC236}">
                  <a16:creationId xmlns:a16="http://schemas.microsoft.com/office/drawing/2014/main" id="{BEF1EEEB-F58F-419C-95B1-2CBAF3A7A954}"/>
                </a:ext>
              </a:extLst>
            </p:cNvPr>
            <p:cNvGrpSpPr/>
            <p:nvPr/>
          </p:nvGrpSpPr>
          <p:grpSpPr>
            <a:xfrm>
              <a:off x="1525834" y="2586722"/>
              <a:ext cx="835371" cy="1165790"/>
              <a:chOff x="1799553" y="1090249"/>
              <a:chExt cx="3678859" cy="5133975"/>
            </a:xfrm>
          </p:grpSpPr>
          <p:pic>
            <p:nvPicPr>
              <p:cNvPr id="106" name="그림 105">
                <a:extLst>
                  <a:ext uri="{FF2B5EF4-FFF2-40B4-BE49-F238E27FC236}">
                    <a16:creationId xmlns:a16="http://schemas.microsoft.com/office/drawing/2014/main" id="{A989BB2A-634E-497A-B916-25A7C2CA6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9553" y="1090249"/>
                <a:ext cx="3678859" cy="5133975"/>
              </a:xfrm>
              <a:prstGeom prst="rect">
                <a:avLst/>
              </a:prstGeom>
            </p:spPr>
          </p:pic>
          <p:sp>
            <p:nvSpPr>
              <p:cNvPr id="107" name="타원 106">
                <a:extLst>
                  <a:ext uri="{FF2B5EF4-FFF2-40B4-BE49-F238E27FC236}">
                    <a16:creationId xmlns:a16="http://schemas.microsoft.com/office/drawing/2014/main" id="{1A155ABB-8B6C-41AE-AE0E-D3F9E36C1A1E}"/>
                  </a:ext>
                </a:extLst>
              </p:cNvPr>
              <p:cNvSpPr/>
              <p:nvPr/>
            </p:nvSpPr>
            <p:spPr>
              <a:xfrm>
                <a:off x="3184181" y="1767031"/>
                <a:ext cx="235768" cy="23576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38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9FCF874E-2B91-4D07-BE19-090251D27CD6}"/>
                </a:ext>
              </a:extLst>
            </p:cNvPr>
            <p:cNvSpPr txBox="1"/>
            <p:nvPr/>
          </p:nvSpPr>
          <p:spPr>
            <a:xfrm>
              <a:off x="1656187" y="2480342"/>
              <a:ext cx="421654" cy="2182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818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SITE</a:t>
              </a:r>
              <a:endParaRPr lang="ko-KR" altLang="en-US" sz="81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5" name="직사각형 114">
              <a:extLst>
                <a:ext uri="{FF2B5EF4-FFF2-40B4-BE49-F238E27FC236}">
                  <a16:creationId xmlns:a16="http://schemas.microsoft.com/office/drawing/2014/main" id="{EA46F963-A03D-4057-8EAD-DD588F362AD1}"/>
                </a:ext>
              </a:extLst>
            </p:cNvPr>
            <p:cNvSpPr/>
            <p:nvPr/>
          </p:nvSpPr>
          <p:spPr>
            <a:xfrm>
              <a:off x="421843" y="4209758"/>
              <a:ext cx="2003002" cy="5240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6768" rIns="26768"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892" spc="-52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충청도 유일의 대규모 관광단지로</a:t>
              </a:r>
              <a:endParaRPr lang="en-US" altLang="ko-KR" sz="892" spc="-52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ko-KR" altLang="en-US" sz="1200" spc="-52" dirty="0" err="1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집객</a:t>
              </a:r>
              <a:r>
                <a:rPr lang="ko-KR" altLang="en-US" sz="1200" spc="-52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잠재력이 큼</a:t>
              </a:r>
              <a:endParaRPr lang="en-US" altLang="ko-KR" sz="1200" spc="-52" dirty="0">
                <a:solidFill>
                  <a:schemeClr val="tx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6" name="직사각형 115">
              <a:extLst>
                <a:ext uri="{FF2B5EF4-FFF2-40B4-BE49-F238E27FC236}">
                  <a16:creationId xmlns:a16="http://schemas.microsoft.com/office/drawing/2014/main" id="{17EE646E-5AEF-4152-841C-64DAFEAD5F04}"/>
                </a:ext>
              </a:extLst>
            </p:cNvPr>
            <p:cNvSpPr/>
            <p:nvPr/>
          </p:nvSpPr>
          <p:spPr>
            <a:xfrm>
              <a:off x="421843" y="4765637"/>
              <a:ext cx="2003002" cy="5240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6768" rIns="26768"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892" spc="-52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관광과 정주 기능을 모두 갖춰 </a:t>
              </a:r>
              <a:endParaRPr lang="en-US" altLang="ko-KR" sz="892" spc="-52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ko-KR" altLang="en-US" sz="1200" spc="-52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스마트화 사업의 효용성이 높음</a:t>
              </a:r>
              <a:endParaRPr lang="en-US" altLang="ko-KR" sz="1200" spc="-52" dirty="0">
                <a:solidFill>
                  <a:schemeClr val="tx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7" name="직사각형 116">
              <a:extLst>
                <a:ext uri="{FF2B5EF4-FFF2-40B4-BE49-F238E27FC236}">
                  <a16:creationId xmlns:a16="http://schemas.microsoft.com/office/drawing/2014/main" id="{454E831A-E0B8-4437-B243-030553F982FC}"/>
                </a:ext>
              </a:extLst>
            </p:cNvPr>
            <p:cNvSpPr/>
            <p:nvPr/>
          </p:nvSpPr>
          <p:spPr>
            <a:xfrm>
              <a:off x="417170" y="5322684"/>
              <a:ext cx="2003002" cy="5240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6768" rIns="26768"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892" spc="-52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이미 스마트화 사업을 추진하고 있는</a:t>
              </a:r>
              <a:endParaRPr lang="en-US" altLang="ko-KR" sz="892" spc="-52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ko-KR" altLang="en-US" sz="1200" spc="-52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확실한 실행력과 지속가능성</a:t>
              </a:r>
              <a:endParaRPr lang="en-US" altLang="ko-KR" sz="1200" spc="-52" dirty="0">
                <a:solidFill>
                  <a:schemeClr val="tx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8" name="타원 117">
              <a:extLst>
                <a:ext uri="{FF2B5EF4-FFF2-40B4-BE49-F238E27FC236}">
                  <a16:creationId xmlns:a16="http://schemas.microsoft.com/office/drawing/2014/main" id="{6B90DB4D-2DF0-4164-8D6A-8565ABE7F43B}"/>
                </a:ext>
              </a:extLst>
            </p:cNvPr>
            <p:cNvSpPr/>
            <p:nvPr/>
          </p:nvSpPr>
          <p:spPr>
            <a:xfrm>
              <a:off x="8645614" y="2016922"/>
              <a:ext cx="80305" cy="80305"/>
            </a:xfrm>
            <a:prstGeom prst="ellipse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9" name="직사각형 118">
              <a:extLst>
                <a:ext uri="{FF2B5EF4-FFF2-40B4-BE49-F238E27FC236}">
                  <a16:creationId xmlns:a16="http://schemas.microsoft.com/office/drawing/2014/main" id="{F53DC30D-04BF-4E24-A402-BA87104F1DED}"/>
                </a:ext>
              </a:extLst>
            </p:cNvPr>
            <p:cNvSpPr/>
            <p:nvPr/>
          </p:nvSpPr>
          <p:spPr>
            <a:xfrm>
              <a:off x="5438059" y="5004156"/>
              <a:ext cx="660758" cy="206851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ko-KR" altLang="en-US" sz="744" kern="0" dirty="0">
                  <a:solidFill>
                    <a:srgbClr val="000000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원남저수지</a:t>
              </a:r>
              <a:endParaRPr lang="en-US" altLang="ko-KR" sz="744" kern="0" dirty="0">
                <a:solidFill>
                  <a:srgbClr val="00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0" name="타원 119">
              <a:extLst>
                <a:ext uri="{FF2B5EF4-FFF2-40B4-BE49-F238E27FC236}">
                  <a16:creationId xmlns:a16="http://schemas.microsoft.com/office/drawing/2014/main" id="{AC207762-E1B1-4842-AD71-B5928DA371B8}"/>
                </a:ext>
              </a:extLst>
            </p:cNvPr>
            <p:cNvSpPr/>
            <p:nvPr/>
          </p:nvSpPr>
          <p:spPr>
            <a:xfrm>
              <a:off x="6513042" y="2290999"/>
              <a:ext cx="80305" cy="80305"/>
            </a:xfrm>
            <a:prstGeom prst="ellipse">
              <a:avLst/>
            </a:prstGeom>
            <a:solidFill>
              <a:srgbClr val="9FF9D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2" name="직사각형 121">
              <a:extLst>
                <a:ext uri="{FF2B5EF4-FFF2-40B4-BE49-F238E27FC236}">
                  <a16:creationId xmlns:a16="http://schemas.microsoft.com/office/drawing/2014/main" id="{A9862606-9A1C-4B45-B5B5-1230B51E2F8A}"/>
                </a:ext>
              </a:extLst>
            </p:cNvPr>
            <p:cNvSpPr/>
            <p:nvPr/>
          </p:nvSpPr>
          <p:spPr>
            <a:xfrm>
              <a:off x="422478" y="4209758"/>
              <a:ext cx="177877" cy="159717"/>
            </a:xfrm>
            <a:prstGeom prst="rect">
              <a:avLst/>
            </a:prstGeom>
            <a:solidFill>
              <a:schemeClr val="tx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6768" rIns="26768" rtlCol="0" anchor="ctr"/>
            <a:lstStyle/>
            <a:p>
              <a:pPr algn="ctr"/>
              <a:r>
                <a:rPr lang="en-US" altLang="ko-KR" sz="892" spc="-52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1</a:t>
              </a:r>
              <a:endParaRPr lang="en-US" altLang="ko-KR" sz="1050" spc="-52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3" name="직사각형 122">
              <a:extLst>
                <a:ext uri="{FF2B5EF4-FFF2-40B4-BE49-F238E27FC236}">
                  <a16:creationId xmlns:a16="http://schemas.microsoft.com/office/drawing/2014/main" id="{6FFC9998-D01D-493C-905B-2E2757684D30}"/>
                </a:ext>
              </a:extLst>
            </p:cNvPr>
            <p:cNvSpPr/>
            <p:nvPr/>
          </p:nvSpPr>
          <p:spPr>
            <a:xfrm>
              <a:off x="417170" y="4765637"/>
              <a:ext cx="177877" cy="159717"/>
            </a:xfrm>
            <a:prstGeom prst="rect">
              <a:avLst/>
            </a:prstGeom>
            <a:solidFill>
              <a:schemeClr val="tx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6768" rIns="26768" rtlCol="0" anchor="ctr"/>
            <a:lstStyle/>
            <a:p>
              <a:pPr algn="ctr"/>
              <a:r>
                <a:rPr lang="en-US" altLang="ko-KR" sz="892" spc="-52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2</a:t>
              </a:r>
              <a:endParaRPr lang="en-US" altLang="ko-KR" sz="1050" spc="-52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4" name="직사각형 123">
              <a:extLst>
                <a:ext uri="{FF2B5EF4-FFF2-40B4-BE49-F238E27FC236}">
                  <a16:creationId xmlns:a16="http://schemas.microsoft.com/office/drawing/2014/main" id="{829964BD-307C-4C09-8EEC-0FA200EEDBEA}"/>
                </a:ext>
              </a:extLst>
            </p:cNvPr>
            <p:cNvSpPr/>
            <p:nvPr/>
          </p:nvSpPr>
          <p:spPr>
            <a:xfrm>
              <a:off x="417170" y="5322684"/>
              <a:ext cx="177877" cy="159717"/>
            </a:xfrm>
            <a:prstGeom prst="rect">
              <a:avLst/>
            </a:prstGeom>
            <a:solidFill>
              <a:schemeClr val="tx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6768" rIns="26768" rtlCol="0" anchor="ctr"/>
            <a:lstStyle/>
            <a:p>
              <a:pPr algn="ctr"/>
              <a:r>
                <a:rPr lang="en-US" altLang="ko-KR" sz="892" spc="-52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3</a:t>
              </a:r>
              <a:endParaRPr lang="en-US" altLang="ko-KR" sz="1050" spc="-52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5" name="타원 124">
              <a:extLst>
                <a:ext uri="{FF2B5EF4-FFF2-40B4-BE49-F238E27FC236}">
                  <a16:creationId xmlns:a16="http://schemas.microsoft.com/office/drawing/2014/main" id="{73A1B455-30EE-439C-9BB5-8A30C0AF017C}"/>
                </a:ext>
              </a:extLst>
            </p:cNvPr>
            <p:cNvSpPr/>
            <p:nvPr/>
          </p:nvSpPr>
          <p:spPr>
            <a:xfrm>
              <a:off x="7115730" y="2676596"/>
              <a:ext cx="80305" cy="80305"/>
            </a:xfrm>
            <a:prstGeom prst="ellipse">
              <a:avLst/>
            </a:prstGeom>
            <a:solidFill>
              <a:srgbClr val="9FF9D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6" name="타원 125">
              <a:extLst>
                <a:ext uri="{FF2B5EF4-FFF2-40B4-BE49-F238E27FC236}">
                  <a16:creationId xmlns:a16="http://schemas.microsoft.com/office/drawing/2014/main" id="{4BB358CD-31F6-452D-B421-B10662B93152}"/>
                </a:ext>
              </a:extLst>
            </p:cNvPr>
            <p:cNvSpPr/>
            <p:nvPr/>
          </p:nvSpPr>
          <p:spPr>
            <a:xfrm>
              <a:off x="8647586" y="2016396"/>
              <a:ext cx="80305" cy="80305"/>
            </a:xfrm>
            <a:prstGeom prst="ellipse">
              <a:avLst/>
            </a:prstGeom>
            <a:solidFill>
              <a:srgbClr val="9FF9D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7" name="직사각형 126">
              <a:extLst>
                <a:ext uri="{FF2B5EF4-FFF2-40B4-BE49-F238E27FC236}">
                  <a16:creationId xmlns:a16="http://schemas.microsoft.com/office/drawing/2014/main" id="{F9C1AD1E-BF56-48EE-9332-982342DCD202}"/>
                </a:ext>
              </a:extLst>
            </p:cNvPr>
            <p:cNvSpPr/>
            <p:nvPr/>
          </p:nvSpPr>
          <p:spPr>
            <a:xfrm>
              <a:off x="8419095" y="1925039"/>
              <a:ext cx="106128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31750">
                <a:bevelT w="1270"/>
                <a:contourClr>
                  <a:schemeClr val="tx1"/>
                </a:contourClr>
              </a:sp3d>
            </a:bodyPr>
            <a:lstStyle/>
            <a:p>
              <a:pPr algn="r"/>
              <a:r>
                <a:rPr lang="ko-KR" altLang="en-US" sz="1100" spc="-70" dirty="0">
                  <a:solidFill>
                    <a:srgbClr val="99FFCC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現 운영시설</a:t>
              </a:r>
              <a:endParaRPr lang="en-US" altLang="ko-KR" sz="1100" spc="-70" dirty="0">
                <a:solidFill>
                  <a:srgbClr val="99FFCC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8" name="타원 127">
              <a:extLst>
                <a:ext uri="{FF2B5EF4-FFF2-40B4-BE49-F238E27FC236}">
                  <a16:creationId xmlns:a16="http://schemas.microsoft.com/office/drawing/2014/main" id="{B7F2E2C6-B8BC-49F8-B37F-057F539C5637}"/>
                </a:ext>
              </a:extLst>
            </p:cNvPr>
            <p:cNvSpPr/>
            <p:nvPr/>
          </p:nvSpPr>
          <p:spPr>
            <a:xfrm>
              <a:off x="5283302" y="2862930"/>
              <a:ext cx="80305" cy="80305"/>
            </a:xfrm>
            <a:prstGeom prst="ellipse">
              <a:avLst/>
            </a:prstGeom>
            <a:solidFill>
              <a:srgbClr val="9FF9D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9" name="타원 128">
              <a:extLst>
                <a:ext uri="{FF2B5EF4-FFF2-40B4-BE49-F238E27FC236}">
                  <a16:creationId xmlns:a16="http://schemas.microsoft.com/office/drawing/2014/main" id="{4B3C6A08-7C0A-48F6-ADDD-EDE5B10169DA}"/>
                </a:ext>
              </a:extLst>
            </p:cNvPr>
            <p:cNvSpPr/>
            <p:nvPr/>
          </p:nvSpPr>
          <p:spPr>
            <a:xfrm>
              <a:off x="6759024" y="3172329"/>
              <a:ext cx="80305" cy="80305"/>
            </a:xfrm>
            <a:prstGeom prst="ellipse">
              <a:avLst/>
            </a:prstGeom>
            <a:solidFill>
              <a:srgbClr val="9FF9D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0" name="타원 129">
              <a:extLst>
                <a:ext uri="{FF2B5EF4-FFF2-40B4-BE49-F238E27FC236}">
                  <a16:creationId xmlns:a16="http://schemas.microsoft.com/office/drawing/2014/main" id="{97947BCC-CF3E-4B03-B595-AC2676A77309}"/>
                </a:ext>
              </a:extLst>
            </p:cNvPr>
            <p:cNvSpPr/>
            <p:nvPr/>
          </p:nvSpPr>
          <p:spPr>
            <a:xfrm>
              <a:off x="5823405" y="3284723"/>
              <a:ext cx="80305" cy="80305"/>
            </a:xfrm>
            <a:prstGeom prst="ellipse">
              <a:avLst/>
            </a:prstGeom>
            <a:solidFill>
              <a:srgbClr val="9FF9D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1" name="타원 130">
              <a:extLst>
                <a:ext uri="{FF2B5EF4-FFF2-40B4-BE49-F238E27FC236}">
                  <a16:creationId xmlns:a16="http://schemas.microsoft.com/office/drawing/2014/main" id="{902E51B3-2F75-467D-93C8-1F976CBCD02A}"/>
                </a:ext>
              </a:extLst>
            </p:cNvPr>
            <p:cNvSpPr/>
            <p:nvPr/>
          </p:nvSpPr>
          <p:spPr>
            <a:xfrm>
              <a:off x="6891477" y="3788677"/>
              <a:ext cx="80305" cy="80305"/>
            </a:xfrm>
            <a:prstGeom prst="ellipse">
              <a:avLst/>
            </a:prstGeom>
            <a:solidFill>
              <a:srgbClr val="9FF9D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2" name="타원 131">
              <a:extLst>
                <a:ext uri="{FF2B5EF4-FFF2-40B4-BE49-F238E27FC236}">
                  <a16:creationId xmlns:a16="http://schemas.microsoft.com/office/drawing/2014/main" id="{795C424E-701A-4198-91E8-C68EA03945AF}"/>
                </a:ext>
              </a:extLst>
            </p:cNvPr>
            <p:cNvSpPr/>
            <p:nvPr/>
          </p:nvSpPr>
          <p:spPr>
            <a:xfrm>
              <a:off x="6593347" y="3663320"/>
              <a:ext cx="80305" cy="80305"/>
            </a:xfrm>
            <a:prstGeom prst="ellipse">
              <a:avLst/>
            </a:prstGeom>
            <a:solidFill>
              <a:srgbClr val="9FF9D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3" name="타원 132">
              <a:extLst>
                <a:ext uri="{FF2B5EF4-FFF2-40B4-BE49-F238E27FC236}">
                  <a16:creationId xmlns:a16="http://schemas.microsoft.com/office/drawing/2014/main" id="{79A5CF36-0181-412F-8677-B038C8DBAD80}"/>
                </a:ext>
              </a:extLst>
            </p:cNvPr>
            <p:cNvSpPr/>
            <p:nvPr/>
          </p:nvSpPr>
          <p:spPr>
            <a:xfrm>
              <a:off x="7562584" y="3919474"/>
              <a:ext cx="80305" cy="80305"/>
            </a:xfrm>
            <a:prstGeom prst="ellipse">
              <a:avLst/>
            </a:prstGeom>
            <a:solidFill>
              <a:srgbClr val="9FF9D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4" name="타원 133">
              <a:extLst>
                <a:ext uri="{FF2B5EF4-FFF2-40B4-BE49-F238E27FC236}">
                  <a16:creationId xmlns:a16="http://schemas.microsoft.com/office/drawing/2014/main" id="{2F81CD13-4427-441E-AABB-534C77ABD9E7}"/>
                </a:ext>
              </a:extLst>
            </p:cNvPr>
            <p:cNvSpPr/>
            <p:nvPr/>
          </p:nvSpPr>
          <p:spPr>
            <a:xfrm>
              <a:off x="7427887" y="3441737"/>
              <a:ext cx="80305" cy="80305"/>
            </a:xfrm>
            <a:prstGeom prst="ellipse">
              <a:avLst/>
            </a:prstGeom>
            <a:solidFill>
              <a:srgbClr val="9FF9D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5" name="타원 134">
              <a:extLst>
                <a:ext uri="{FF2B5EF4-FFF2-40B4-BE49-F238E27FC236}">
                  <a16:creationId xmlns:a16="http://schemas.microsoft.com/office/drawing/2014/main" id="{37B702DA-C8D7-4002-B481-A24207C89926}"/>
                </a:ext>
              </a:extLst>
            </p:cNvPr>
            <p:cNvSpPr/>
            <p:nvPr/>
          </p:nvSpPr>
          <p:spPr>
            <a:xfrm>
              <a:off x="7551688" y="3568017"/>
              <a:ext cx="80305" cy="80305"/>
            </a:xfrm>
            <a:prstGeom prst="ellipse">
              <a:avLst/>
            </a:prstGeom>
            <a:solidFill>
              <a:srgbClr val="9FF9D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6" name="타원 135">
              <a:extLst>
                <a:ext uri="{FF2B5EF4-FFF2-40B4-BE49-F238E27FC236}">
                  <a16:creationId xmlns:a16="http://schemas.microsoft.com/office/drawing/2014/main" id="{0D5D81DE-BBAB-45DF-862C-5B791FAFAD35}"/>
                </a:ext>
              </a:extLst>
            </p:cNvPr>
            <p:cNvSpPr/>
            <p:nvPr/>
          </p:nvSpPr>
          <p:spPr>
            <a:xfrm>
              <a:off x="6834462" y="3595776"/>
              <a:ext cx="80305" cy="80305"/>
            </a:xfrm>
            <a:prstGeom prst="ellipse">
              <a:avLst/>
            </a:prstGeom>
            <a:solidFill>
              <a:srgbClr val="9FF9D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7" name="타원 136">
              <a:extLst>
                <a:ext uri="{FF2B5EF4-FFF2-40B4-BE49-F238E27FC236}">
                  <a16:creationId xmlns:a16="http://schemas.microsoft.com/office/drawing/2014/main" id="{B5B8094D-02A2-496F-A0A7-57C86B3C7368}"/>
                </a:ext>
              </a:extLst>
            </p:cNvPr>
            <p:cNvSpPr/>
            <p:nvPr/>
          </p:nvSpPr>
          <p:spPr>
            <a:xfrm>
              <a:off x="6485960" y="4491298"/>
              <a:ext cx="80305" cy="80305"/>
            </a:xfrm>
            <a:prstGeom prst="ellipse">
              <a:avLst/>
            </a:prstGeom>
            <a:solidFill>
              <a:srgbClr val="9FF9D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8" name="타원 137">
              <a:extLst>
                <a:ext uri="{FF2B5EF4-FFF2-40B4-BE49-F238E27FC236}">
                  <a16:creationId xmlns:a16="http://schemas.microsoft.com/office/drawing/2014/main" id="{A773DCCA-3924-48D2-B2EB-587063F97DCF}"/>
                </a:ext>
              </a:extLst>
            </p:cNvPr>
            <p:cNvSpPr/>
            <p:nvPr/>
          </p:nvSpPr>
          <p:spPr>
            <a:xfrm>
              <a:off x="5607016" y="4466121"/>
              <a:ext cx="80305" cy="80305"/>
            </a:xfrm>
            <a:prstGeom prst="ellipse">
              <a:avLst/>
            </a:prstGeom>
            <a:solidFill>
              <a:srgbClr val="9FF9D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9" name="타원 138">
              <a:extLst>
                <a:ext uri="{FF2B5EF4-FFF2-40B4-BE49-F238E27FC236}">
                  <a16:creationId xmlns:a16="http://schemas.microsoft.com/office/drawing/2014/main" id="{175AE716-07DF-46D2-A8D8-032290AC0A17}"/>
                </a:ext>
              </a:extLst>
            </p:cNvPr>
            <p:cNvSpPr/>
            <p:nvPr/>
          </p:nvSpPr>
          <p:spPr>
            <a:xfrm>
              <a:off x="6042116" y="3914483"/>
              <a:ext cx="80305" cy="80305"/>
            </a:xfrm>
            <a:prstGeom prst="ellipse">
              <a:avLst/>
            </a:prstGeom>
            <a:solidFill>
              <a:srgbClr val="9FF9D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140" name="Picture 4" descr="증평 에듀팜특구 '블랙스톤 벨포레CC' 공식 오픈 - 뉴스티앤티">
              <a:extLst>
                <a:ext uri="{FF2B5EF4-FFF2-40B4-BE49-F238E27FC236}">
                  <a16:creationId xmlns:a16="http://schemas.microsoft.com/office/drawing/2014/main" id="{1F24EA13-E4B5-44A3-98AF-EF12033C54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841" y="2768287"/>
              <a:ext cx="508019" cy="355217"/>
            </a:xfrm>
            <a:prstGeom prst="wedgeRectCallout">
              <a:avLst>
                <a:gd name="adj1" fmla="val 78755"/>
                <a:gd name="adj2" fmla="val 75080"/>
              </a:avLst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8" descr="충북도] 증평 에듀팜특구 관광단지 '대박 행진' : 네이버 블로그">
              <a:extLst>
                <a:ext uri="{FF2B5EF4-FFF2-40B4-BE49-F238E27FC236}">
                  <a16:creationId xmlns:a16="http://schemas.microsoft.com/office/drawing/2014/main" id="{CF34C0EC-38A4-4D42-A089-59EC580EE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430" y="4748891"/>
              <a:ext cx="751363" cy="499657"/>
            </a:xfrm>
            <a:prstGeom prst="rect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10" descr="충북 첫 관광단지 증평 에듀팜 특구, 계획 변경 승인 &lt; 데일리충청 &lt; 증평 &lt; 충북 &lt; 기사본문 - 충청일보">
              <a:extLst>
                <a:ext uri="{FF2B5EF4-FFF2-40B4-BE49-F238E27FC236}">
                  <a16:creationId xmlns:a16="http://schemas.microsoft.com/office/drawing/2014/main" id="{75E37803-6ED9-472C-9819-78509ACEA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842" y="3246632"/>
              <a:ext cx="508019" cy="338150"/>
            </a:xfrm>
            <a:prstGeom prst="wedgeRectCallout">
              <a:avLst>
                <a:gd name="adj1" fmla="val 76663"/>
                <a:gd name="adj2" fmla="val 75645"/>
              </a:avLst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14">
              <a:extLst>
                <a:ext uri="{FF2B5EF4-FFF2-40B4-BE49-F238E27FC236}">
                  <a16:creationId xmlns:a16="http://schemas.microsoft.com/office/drawing/2014/main" id="{7916F305-69B1-4AEF-950E-CC8338C7C5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430" y="3568480"/>
              <a:ext cx="751363" cy="563522"/>
            </a:xfrm>
            <a:prstGeom prst="rect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16">
              <a:extLst>
                <a:ext uri="{FF2B5EF4-FFF2-40B4-BE49-F238E27FC236}">
                  <a16:creationId xmlns:a16="http://schemas.microsoft.com/office/drawing/2014/main" id="{1B356B7C-C1AD-48FA-8AB8-291B8395A1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311" y="4158526"/>
              <a:ext cx="539704" cy="303583"/>
            </a:xfrm>
            <a:prstGeom prst="rect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18" descr="충북 첫 관광단지 증평 에듀팜 특구에 헬스케어센터, 스마트팜랜드, 공룡어드벤처, 익스트림 슬라이드, e레포츠체험장 등이 추가돼 다양한 즐길거리가 조성된다. / 증평군 제공">
              <a:extLst>
                <a:ext uri="{FF2B5EF4-FFF2-40B4-BE49-F238E27FC236}">
                  <a16:creationId xmlns:a16="http://schemas.microsoft.com/office/drawing/2014/main" id="{07D81718-C6E1-40D3-94E5-EB0F65CA03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6999" y="2768286"/>
              <a:ext cx="533082" cy="355217"/>
            </a:xfrm>
            <a:prstGeom prst="rect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그림 145">
              <a:extLst>
                <a:ext uri="{FF2B5EF4-FFF2-40B4-BE49-F238E27FC236}">
                  <a16:creationId xmlns:a16="http://schemas.microsoft.com/office/drawing/2014/main" id="{DF73CB41-7517-4D54-B362-206812BC8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3078" y="1919534"/>
              <a:ext cx="2019990" cy="1136245"/>
            </a:xfrm>
            <a:prstGeom prst="rect">
              <a:avLst/>
            </a:prstGeom>
          </p:spPr>
        </p:pic>
        <p:sp>
          <p:nvSpPr>
            <p:cNvPr id="147" name="타원 112">
              <a:extLst>
                <a:ext uri="{FF2B5EF4-FFF2-40B4-BE49-F238E27FC236}">
                  <a16:creationId xmlns:a16="http://schemas.microsoft.com/office/drawing/2014/main" id="{50E1F69F-67E3-42A8-B671-67BCEF3584E4}"/>
                </a:ext>
              </a:extLst>
            </p:cNvPr>
            <p:cNvSpPr/>
            <p:nvPr/>
          </p:nvSpPr>
          <p:spPr bwMode="auto">
            <a:xfrm>
              <a:off x="8302286" y="5290892"/>
              <a:ext cx="482230" cy="476002"/>
            </a:xfrm>
            <a:prstGeom prst="ellipse">
              <a:avLst/>
            </a:prstGeom>
            <a:solidFill>
              <a:srgbClr val="007A79"/>
            </a:solidFill>
            <a:ln>
              <a:solidFill>
                <a:schemeClr val="bg1">
                  <a:lumMod val="9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latinLnBrk="0"/>
              <a:r>
                <a:rPr lang="ko-KR" altLang="en-US" sz="741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농촌</a:t>
              </a:r>
              <a:endParaRPr lang="en-US" altLang="ko-KR" sz="741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algn="ctr" latinLnBrk="0"/>
              <a:r>
                <a:rPr lang="ko-KR" altLang="en-US" sz="741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교류</a:t>
              </a:r>
              <a:endParaRPr lang="en-US" altLang="ko-KR" sz="741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48" name="타원 112">
              <a:extLst>
                <a:ext uri="{FF2B5EF4-FFF2-40B4-BE49-F238E27FC236}">
                  <a16:creationId xmlns:a16="http://schemas.microsoft.com/office/drawing/2014/main" id="{5C994E48-3F19-46AD-8618-B229286304F5}"/>
                </a:ext>
              </a:extLst>
            </p:cNvPr>
            <p:cNvSpPr/>
            <p:nvPr/>
          </p:nvSpPr>
          <p:spPr bwMode="auto">
            <a:xfrm>
              <a:off x="8858813" y="5290892"/>
              <a:ext cx="482230" cy="476002"/>
            </a:xfrm>
            <a:prstGeom prst="ellipse">
              <a:avLst/>
            </a:prstGeom>
            <a:solidFill>
              <a:srgbClr val="007A79"/>
            </a:solidFill>
            <a:ln>
              <a:solidFill>
                <a:schemeClr val="bg1">
                  <a:lumMod val="9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latinLnBrk="0"/>
              <a:r>
                <a:rPr lang="en-US" altLang="ko-KR" sz="741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F&amp;B</a:t>
              </a:r>
            </a:p>
          </p:txBody>
        </p:sp>
        <p:sp>
          <p:nvSpPr>
            <p:cNvPr id="149" name="타원 148">
              <a:extLst>
                <a:ext uri="{FF2B5EF4-FFF2-40B4-BE49-F238E27FC236}">
                  <a16:creationId xmlns:a16="http://schemas.microsoft.com/office/drawing/2014/main" id="{D91987E2-EE02-41B1-9BDC-7DD847F07B5F}"/>
                </a:ext>
              </a:extLst>
            </p:cNvPr>
            <p:cNvSpPr/>
            <p:nvPr/>
          </p:nvSpPr>
          <p:spPr>
            <a:xfrm>
              <a:off x="8178038" y="3166327"/>
              <a:ext cx="80305" cy="80305"/>
            </a:xfrm>
            <a:prstGeom prst="ellipse">
              <a:avLst/>
            </a:prstGeom>
            <a:solidFill>
              <a:srgbClr val="9FF9D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50" name="타원 149">
              <a:extLst>
                <a:ext uri="{FF2B5EF4-FFF2-40B4-BE49-F238E27FC236}">
                  <a16:creationId xmlns:a16="http://schemas.microsoft.com/office/drawing/2014/main" id="{1E305161-62E9-452F-A347-36BFE5F17261}"/>
                </a:ext>
              </a:extLst>
            </p:cNvPr>
            <p:cNvSpPr/>
            <p:nvPr/>
          </p:nvSpPr>
          <p:spPr>
            <a:xfrm>
              <a:off x="5567693" y="3923913"/>
              <a:ext cx="80305" cy="80305"/>
            </a:xfrm>
            <a:prstGeom prst="ellipse">
              <a:avLst/>
            </a:prstGeom>
            <a:solidFill>
              <a:srgbClr val="9FF9D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38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151" name="Picture 22" descr="블랙스톤벨포레 익스트림 루지 목장 제트보트 증평가볼만한곳 : 네이버 블로그">
              <a:extLst>
                <a:ext uri="{FF2B5EF4-FFF2-40B4-BE49-F238E27FC236}">
                  <a16:creationId xmlns:a16="http://schemas.microsoft.com/office/drawing/2014/main" id="{0EB31CCD-0AC1-4FD1-9581-516C93E98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3513" y="2052410"/>
              <a:ext cx="589180" cy="318894"/>
            </a:xfrm>
            <a:prstGeom prst="rect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57137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40D18A15-7D9A-4697-B5B9-BDC746B7578C}"/>
              </a:ext>
            </a:extLst>
          </p:cNvPr>
          <p:cNvSpPr txBox="1">
            <a:spLocks/>
          </p:cNvSpPr>
          <p:nvPr/>
        </p:nvSpPr>
        <p:spPr>
          <a:xfrm>
            <a:off x="337713" y="35571"/>
            <a:ext cx="11633307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Smart Eco Resort</a:t>
            </a:r>
            <a:endParaRPr lang="ko-KR" altLang="en-US" b="1" dirty="0">
              <a:solidFill>
                <a:srgbClr val="00206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13" name="그룹 112">
            <a:extLst>
              <a:ext uri="{FF2B5EF4-FFF2-40B4-BE49-F238E27FC236}">
                <a16:creationId xmlns:a16="http://schemas.microsoft.com/office/drawing/2014/main" id="{F6935D5C-675E-4EBF-94BC-41740FC528CB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114" name="자유형 28">
              <a:extLst>
                <a:ext uri="{FF2B5EF4-FFF2-40B4-BE49-F238E27FC236}">
                  <a16:creationId xmlns:a16="http://schemas.microsoft.com/office/drawing/2014/main" id="{13B58C72-DE73-493A-AA82-8B4049526AC1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5" name="직사각형 114">
              <a:extLst>
                <a:ext uri="{FF2B5EF4-FFF2-40B4-BE49-F238E27FC236}">
                  <a16:creationId xmlns:a16="http://schemas.microsoft.com/office/drawing/2014/main" id="{5A621A48-09EB-47FF-AFB7-179DD008F716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6" name="평행 사변형 115">
              <a:extLst>
                <a:ext uri="{FF2B5EF4-FFF2-40B4-BE49-F238E27FC236}">
                  <a16:creationId xmlns:a16="http://schemas.microsoft.com/office/drawing/2014/main" id="{9706B999-ADEB-41EE-AFDF-2AA52C702104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7" name="평행 사변형 116">
              <a:extLst>
                <a:ext uri="{FF2B5EF4-FFF2-40B4-BE49-F238E27FC236}">
                  <a16:creationId xmlns:a16="http://schemas.microsoft.com/office/drawing/2014/main" id="{73BEEFD9-0FDB-4E48-9209-2BBF1F3BB623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295BE8BE-38CC-4153-B9F9-7B6000570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2103" y="1379377"/>
            <a:ext cx="4113716" cy="204981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4D18517-7BBA-4266-B95B-3101E64C29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5157192"/>
            <a:ext cx="2573426" cy="152797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E022402-EDFB-4A1F-A4DF-96DA0BE995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505" y="3484978"/>
            <a:ext cx="3261067" cy="178686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34EB09D-C7F3-4026-8904-13E2A34D98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83141"/>
            <a:ext cx="2573426" cy="15443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716DD6B-4214-4B1C-9FA8-90A627B108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8626" y="5401033"/>
            <a:ext cx="1657763" cy="118004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9AA9538A-FE59-4511-B109-181D3059E6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5182" y="5401033"/>
            <a:ext cx="1657763" cy="118004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4F174BB-B440-4D72-9380-B21A658711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428" y="1562846"/>
            <a:ext cx="5752434" cy="273630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93F8719-71BC-400E-85AE-177CAE95D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1631" y="4666088"/>
            <a:ext cx="2805231" cy="164263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D9F7BEA-C9FF-4BC3-B663-2F6B0D3B31C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429" y="4666088"/>
            <a:ext cx="2805228" cy="164263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479DFA7-3C8F-4C3F-B4E2-48DE826DFB0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5872" y="5921177"/>
            <a:ext cx="763914" cy="876939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B7E54543-1092-4C1F-A8A1-EC1F975C4B55}"/>
              </a:ext>
            </a:extLst>
          </p:cNvPr>
          <p:cNvSpPr txBox="1"/>
          <p:nvPr/>
        </p:nvSpPr>
        <p:spPr>
          <a:xfrm>
            <a:off x="195728" y="1163933"/>
            <a:ext cx="3379992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80975" indent="-180975" fontAlgn="base">
              <a:buFont typeface="Wingdings" panose="05000000000000000000" pitchFamily="2" charset="2"/>
              <a:buChar char="Ø"/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Web/App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서비스 플랫폼 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(WebGL)</a:t>
            </a:r>
            <a:endParaRPr lang="ko-KR" altLang="en-US" sz="1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206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B522270-BD4E-4D48-B92A-6C00E118DC75}"/>
              </a:ext>
            </a:extLst>
          </p:cNvPr>
          <p:cNvSpPr txBox="1"/>
          <p:nvPr/>
        </p:nvSpPr>
        <p:spPr>
          <a:xfrm>
            <a:off x="194428" y="4418871"/>
            <a:ext cx="1797116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80975" indent="-180975" fontAlgn="base">
              <a:buFont typeface="Wingdings" panose="05000000000000000000" pitchFamily="2" charset="2"/>
              <a:buChar char="Ø"/>
            </a:pP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공유 셔틀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48346CA-F471-4376-B217-B0A11E5DE35B}"/>
              </a:ext>
            </a:extLst>
          </p:cNvPr>
          <p:cNvSpPr txBox="1"/>
          <p:nvPr/>
        </p:nvSpPr>
        <p:spPr>
          <a:xfrm>
            <a:off x="3141630" y="4418871"/>
            <a:ext cx="2805227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80975" indent="-180975" fontAlgn="base">
              <a:buFont typeface="Wingdings" panose="05000000000000000000" pitchFamily="2" charset="2"/>
              <a:buChar char="Ø"/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Web/App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을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통한 예약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6529715-BCD0-44EF-826E-D9FAEED67497}"/>
              </a:ext>
            </a:extLst>
          </p:cNvPr>
          <p:cNvSpPr txBox="1"/>
          <p:nvPr/>
        </p:nvSpPr>
        <p:spPr>
          <a:xfrm>
            <a:off x="6213270" y="948396"/>
            <a:ext cx="574179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메타버스 플랫폼 </a:t>
            </a:r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(Metaverse Platform)</a:t>
            </a:r>
            <a:r>
              <a:rPr lang="ko-KR" altLang="en-US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으로 진화</a:t>
            </a:r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(2</a:t>
            </a:r>
            <a:r>
              <a:rPr lang="en-US" altLang="ko-KR" sz="1400" baseline="30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nd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Phase)</a:t>
            </a:r>
            <a:endParaRPr lang="ko-KR" altLang="en-US" sz="1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206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D978938-9809-435D-AE60-2098E8F50B61}"/>
              </a:ext>
            </a:extLst>
          </p:cNvPr>
          <p:cNvSpPr txBox="1"/>
          <p:nvPr/>
        </p:nvSpPr>
        <p:spPr>
          <a:xfrm>
            <a:off x="4025575" y="317811"/>
            <a:ext cx="5563062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ko-KR" altLang="en-US" sz="1800" b="1" i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메타버스 플랫폼 </a:t>
            </a:r>
            <a:r>
              <a:rPr lang="en-US" altLang="ko-KR" sz="1800" b="1" i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(Metaverse Platform)</a:t>
            </a:r>
            <a:r>
              <a:rPr lang="ko-KR" altLang="en-US" sz="1800" i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으로 진화</a:t>
            </a:r>
            <a:endParaRPr lang="ko-KR" altLang="en-US" sz="1800" i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542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4132A6C8-76EF-4607-9C72-7155E00813D1}"/>
              </a:ext>
            </a:extLst>
          </p:cNvPr>
          <p:cNvGrpSpPr/>
          <p:nvPr/>
        </p:nvGrpSpPr>
        <p:grpSpPr>
          <a:xfrm>
            <a:off x="104775" y="35571"/>
            <a:ext cx="12011133" cy="6655924"/>
            <a:chOff x="104775" y="35571"/>
            <a:chExt cx="12011133" cy="6655924"/>
          </a:xfrm>
        </p:grpSpPr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40D18A15-7D9A-4697-B5B9-BDC746B7578C}"/>
                </a:ext>
              </a:extLst>
            </p:cNvPr>
            <p:cNvSpPr txBox="1">
              <a:spLocks/>
            </p:cNvSpPr>
            <p:nvPr/>
          </p:nvSpPr>
          <p:spPr>
            <a:xfrm>
              <a:off x="337713" y="35571"/>
              <a:ext cx="5758287" cy="589627"/>
            </a:xfrm>
            <a:prstGeom prst="rect">
              <a:avLst/>
            </a:prstGeom>
          </p:spPr>
          <p:txBody>
            <a:bodyPr vert="horz" lIns="135467" tIns="67733" rIns="135467" bIns="67733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ko-KR" altLang="en-US" b="1" dirty="0">
                  <a:solidFill>
                    <a:srgbClr val="002060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지능형</a:t>
              </a:r>
              <a:r>
                <a:rPr lang="en-US" altLang="ko-KR" b="1" dirty="0">
                  <a:solidFill>
                    <a:srgbClr val="002060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SOP</a:t>
              </a:r>
              <a:endParaRPr lang="ko-KR" altLang="en-US" b="1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113" name="그룹 112">
              <a:extLst>
                <a:ext uri="{FF2B5EF4-FFF2-40B4-BE49-F238E27FC236}">
                  <a16:creationId xmlns:a16="http://schemas.microsoft.com/office/drawing/2014/main" id="{F6935D5C-675E-4EBF-94BC-41740FC528CB}"/>
                </a:ext>
              </a:extLst>
            </p:cNvPr>
            <p:cNvGrpSpPr/>
            <p:nvPr/>
          </p:nvGrpSpPr>
          <p:grpSpPr>
            <a:xfrm>
              <a:off x="104775" y="591810"/>
              <a:ext cx="12011133" cy="200055"/>
              <a:chOff x="104775" y="1019643"/>
              <a:chExt cx="12011133" cy="200055"/>
            </a:xfrm>
          </p:grpSpPr>
          <p:sp>
            <p:nvSpPr>
              <p:cNvPr id="114" name="자유형 28">
                <a:extLst>
                  <a:ext uri="{FF2B5EF4-FFF2-40B4-BE49-F238E27FC236}">
                    <a16:creationId xmlns:a16="http://schemas.microsoft.com/office/drawing/2014/main" id="{13B58C72-DE73-493A-AA82-8B4049526AC1}"/>
                  </a:ext>
                </a:extLst>
              </p:cNvPr>
              <p:cNvSpPr/>
              <p:nvPr/>
            </p:nvSpPr>
            <p:spPr>
              <a:xfrm rot="10800000">
                <a:off x="572330" y="1100126"/>
                <a:ext cx="9161195" cy="45720"/>
              </a:xfrm>
              <a:custGeom>
                <a:avLst/>
                <a:gdLst>
                  <a:gd name="connsiteX0" fmla="*/ 11435123 w 11573682"/>
                  <a:gd name="connsiteY0" fmla="*/ 51174 h 51174"/>
                  <a:gd name="connsiteX1" fmla="*/ 97197 w 11573682"/>
                  <a:gd name="connsiteY1" fmla="*/ 51174 h 51174"/>
                  <a:gd name="connsiteX2" fmla="*/ 97197 w 11573682"/>
                  <a:gd name="connsiteY2" fmla="*/ 51170 h 51174"/>
                  <a:gd name="connsiteX3" fmla="*/ 0 w 11573682"/>
                  <a:gd name="connsiteY3" fmla="*/ 51170 h 51174"/>
                  <a:gd name="connsiteX4" fmla="*/ 36211 w 11573682"/>
                  <a:gd name="connsiteY4" fmla="*/ 918 h 51174"/>
                  <a:gd name="connsiteX5" fmla="*/ 97197 w 11573682"/>
                  <a:gd name="connsiteY5" fmla="*/ 918 h 51174"/>
                  <a:gd name="connsiteX6" fmla="*/ 97197 w 11573682"/>
                  <a:gd name="connsiteY6" fmla="*/ 1 h 51174"/>
                  <a:gd name="connsiteX7" fmla="*/ 138559 w 11573682"/>
                  <a:gd name="connsiteY7" fmla="*/ 1 h 51174"/>
                  <a:gd name="connsiteX8" fmla="*/ 138559 w 11573682"/>
                  <a:gd name="connsiteY8" fmla="*/ 0 h 51174"/>
                  <a:gd name="connsiteX9" fmla="*/ 11476485 w 11573682"/>
                  <a:gd name="connsiteY9" fmla="*/ 0 h 51174"/>
                  <a:gd name="connsiteX10" fmla="*/ 11476485 w 11573682"/>
                  <a:gd name="connsiteY10" fmla="*/ 4 h 51174"/>
                  <a:gd name="connsiteX11" fmla="*/ 11573682 w 11573682"/>
                  <a:gd name="connsiteY11" fmla="*/ 4 h 51174"/>
                  <a:gd name="connsiteX12" fmla="*/ 11537471 w 11573682"/>
                  <a:gd name="connsiteY12" fmla="*/ 50256 h 51174"/>
                  <a:gd name="connsiteX13" fmla="*/ 11476485 w 11573682"/>
                  <a:gd name="connsiteY13" fmla="*/ 50256 h 51174"/>
                  <a:gd name="connsiteX14" fmla="*/ 11476485 w 11573682"/>
                  <a:gd name="connsiteY14" fmla="*/ 51173 h 51174"/>
                  <a:gd name="connsiteX15" fmla="*/ 11435123 w 11573682"/>
                  <a:gd name="connsiteY15" fmla="*/ 51173 h 5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573682" h="51174">
                    <a:moveTo>
                      <a:pt x="11435123" y="51174"/>
                    </a:moveTo>
                    <a:lnTo>
                      <a:pt x="97197" y="51174"/>
                    </a:lnTo>
                    <a:lnTo>
                      <a:pt x="97197" y="51170"/>
                    </a:lnTo>
                    <a:lnTo>
                      <a:pt x="0" y="51170"/>
                    </a:lnTo>
                    <a:lnTo>
                      <a:pt x="36211" y="918"/>
                    </a:lnTo>
                    <a:lnTo>
                      <a:pt x="97197" y="918"/>
                    </a:lnTo>
                    <a:lnTo>
                      <a:pt x="97197" y="1"/>
                    </a:lnTo>
                    <a:lnTo>
                      <a:pt x="138559" y="1"/>
                    </a:lnTo>
                    <a:lnTo>
                      <a:pt x="138559" y="0"/>
                    </a:lnTo>
                    <a:lnTo>
                      <a:pt x="11476485" y="0"/>
                    </a:lnTo>
                    <a:lnTo>
                      <a:pt x="11476485" y="4"/>
                    </a:lnTo>
                    <a:lnTo>
                      <a:pt x="11573682" y="4"/>
                    </a:lnTo>
                    <a:lnTo>
                      <a:pt x="11537471" y="50256"/>
                    </a:lnTo>
                    <a:lnTo>
                      <a:pt x="11476485" y="50256"/>
                    </a:lnTo>
                    <a:lnTo>
                      <a:pt x="11476485" y="51173"/>
                    </a:lnTo>
                    <a:lnTo>
                      <a:pt x="11435123" y="51173"/>
                    </a:lnTo>
                    <a:close/>
                  </a:path>
                </a:pathLst>
              </a:custGeom>
              <a:solidFill>
                <a:srgbClr val="2581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15" name="직사각형 114">
                <a:extLst>
                  <a:ext uri="{FF2B5EF4-FFF2-40B4-BE49-F238E27FC236}">
                    <a16:creationId xmlns:a16="http://schemas.microsoft.com/office/drawing/2014/main" id="{5A621A48-09EB-47FF-AFB7-179DD008F716}"/>
                  </a:ext>
                </a:extLst>
              </p:cNvPr>
              <p:cNvSpPr/>
              <p:nvPr/>
            </p:nvSpPr>
            <p:spPr>
              <a:xfrm>
                <a:off x="9733525" y="1019643"/>
                <a:ext cx="2382383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700" b="1" spc="600" dirty="0">
                    <a:solidFill>
                      <a:srgbClr val="2581C4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ROCKWONIT GLOBAL</a:t>
                </a:r>
                <a:endParaRPr lang="ko-KR" altLang="en-US" sz="700" b="1" spc="600" dirty="0">
                  <a:solidFill>
                    <a:srgbClr val="2581C4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16" name="평행 사변형 115">
                <a:extLst>
                  <a:ext uri="{FF2B5EF4-FFF2-40B4-BE49-F238E27FC236}">
                    <a16:creationId xmlns:a16="http://schemas.microsoft.com/office/drawing/2014/main" id="{9706B999-ADEB-41EE-AFDF-2AA52C702104}"/>
                  </a:ext>
                </a:extLst>
              </p:cNvPr>
              <p:cNvSpPr/>
              <p:nvPr/>
            </p:nvSpPr>
            <p:spPr>
              <a:xfrm>
                <a:off x="104775" y="1100127"/>
                <a:ext cx="233778" cy="45721"/>
              </a:xfrm>
              <a:prstGeom prst="parallelogram">
                <a:avLst>
                  <a:gd name="adj" fmla="val 79838"/>
                </a:avLst>
              </a:prstGeom>
              <a:solidFill>
                <a:srgbClr val="0D33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17" name="평행 사변형 116">
                <a:extLst>
                  <a:ext uri="{FF2B5EF4-FFF2-40B4-BE49-F238E27FC236}">
                    <a16:creationId xmlns:a16="http://schemas.microsoft.com/office/drawing/2014/main" id="{73BEEFD9-0FDB-4E48-9209-2BBF1F3BB623}"/>
                  </a:ext>
                </a:extLst>
              </p:cNvPr>
              <p:cNvSpPr/>
              <p:nvPr/>
            </p:nvSpPr>
            <p:spPr>
              <a:xfrm>
                <a:off x="338553" y="1100127"/>
                <a:ext cx="233778" cy="45721"/>
              </a:xfrm>
              <a:prstGeom prst="parallelogram">
                <a:avLst>
                  <a:gd name="adj" fmla="val 79838"/>
                </a:avLst>
              </a:prstGeom>
              <a:solidFill>
                <a:srgbClr val="0F47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CD978938-9809-435D-AE60-2098E8F50B61}"/>
                </a:ext>
              </a:extLst>
            </p:cNvPr>
            <p:cNvSpPr txBox="1"/>
            <p:nvPr/>
          </p:nvSpPr>
          <p:spPr>
            <a:xfrm>
              <a:off x="2783632" y="302516"/>
              <a:ext cx="3312368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fontAlgn="base"/>
              <a:r>
                <a:rPr lang="ko-KR" altLang="en-US" sz="1800" b="1" i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자동화된</a:t>
              </a:r>
              <a:r>
                <a:rPr lang="en-US" altLang="ko-KR" sz="1800" b="1" i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800" b="1" i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지능형 </a:t>
              </a:r>
              <a:r>
                <a:rPr lang="en-US" altLang="ko-KR" sz="1800" b="1" i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SOP </a:t>
              </a:r>
              <a:r>
                <a:rPr lang="ko-KR" altLang="en-US" sz="1800" b="1" i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플랫폼</a:t>
              </a:r>
              <a:endParaRPr lang="ko-KR" altLang="en-US" sz="1800" i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BF6FA8E3-ED58-418C-9B55-C046F48BA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267" y="1079023"/>
              <a:ext cx="5456299" cy="3070058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A591C3E3-F7C8-4F37-8626-8EAB6855D9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4242" y="1079022"/>
              <a:ext cx="2952331" cy="1634641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D80B3325-72F1-4983-B388-DA208171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4239" y="3044602"/>
              <a:ext cx="2952330" cy="1646780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CC0944E4-7F56-4E71-902B-6102DDDFB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4239" y="5022320"/>
              <a:ext cx="2952329" cy="1669175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90D210AC-6C77-4475-9B90-1E517C772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9408" y="1079022"/>
              <a:ext cx="2891248" cy="1634641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B92474BF-585E-431C-9034-7F80D6173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8614" y="3038809"/>
              <a:ext cx="2891299" cy="1646780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46A6D8D0-B7B2-4103-B126-0D76494C1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8614" y="5022319"/>
              <a:ext cx="2891299" cy="1669175"/>
            </a:xfrm>
            <a:prstGeom prst="rect">
              <a:avLst/>
            </a:prstGeom>
          </p:spPr>
        </p:pic>
        <p:pic>
          <p:nvPicPr>
            <p:cNvPr id="37" name="Picture 90" descr="화살표">
              <a:extLst>
                <a:ext uri="{FF2B5EF4-FFF2-40B4-BE49-F238E27FC236}">
                  <a16:creationId xmlns:a16="http://schemas.microsoft.com/office/drawing/2014/main" id="{4CE926ED-36BD-4A8F-B4E7-8C7C66247E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519936" y="2256194"/>
              <a:ext cx="648128" cy="377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55D84847-3D50-4D6A-9564-6690F5B80B90}"/>
                </a:ext>
              </a:extLst>
            </p:cNvPr>
            <p:cNvSpPr/>
            <p:nvPr/>
          </p:nvSpPr>
          <p:spPr>
            <a:xfrm>
              <a:off x="5848632" y="874891"/>
              <a:ext cx="288032" cy="288032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1</a:t>
              </a:r>
              <a:endParaRPr lang="ko-KR" altLang="en-US" sz="16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5389352-C7A0-46DC-B9F1-DCBDEB369720}"/>
                </a:ext>
              </a:extLst>
            </p:cNvPr>
            <p:cNvSpPr txBox="1"/>
            <p:nvPr/>
          </p:nvSpPr>
          <p:spPr>
            <a:xfrm>
              <a:off x="6116456" y="798973"/>
              <a:ext cx="23684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SOP </a:t>
              </a:r>
              <a:r>
                <a:rPr lang="ko-KR" altLang="en-US" sz="12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시나리오기반</a:t>
              </a:r>
              <a:r>
                <a:rPr lang="en-US" altLang="ko-KR" sz="12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2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통합관제 화면</a:t>
              </a:r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02C57F2C-BCAC-4D60-BD9E-D55935AE43FE}"/>
                </a:ext>
              </a:extLst>
            </p:cNvPr>
            <p:cNvSpPr/>
            <p:nvPr/>
          </p:nvSpPr>
          <p:spPr>
            <a:xfrm>
              <a:off x="5848632" y="2848220"/>
              <a:ext cx="288032" cy="288032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2</a:t>
              </a:r>
              <a:endParaRPr lang="ko-KR" altLang="en-US" sz="16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ABDACFA-50F7-4D3E-AE64-D50916EC6CAC}"/>
                </a:ext>
              </a:extLst>
            </p:cNvPr>
            <p:cNvSpPr txBox="1"/>
            <p:nvPr/>
          </p:nvSpPr>
          <p:spPr>
            <a:xfrm>
              <a:off x="6116456" y="2772302"/>
              <a:ext cx="24208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장애 이벤트에 따른 장애 장비 표출</a:t>
              </a:r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E3BE5D38-BBAA-4B1A-B859-93FDD2C49C61}"/>
                </a:ext>
              </a:extLst>
            </p:cNvPr>
            <p:cNvSpPr/>
            <p:nvPr/>
          </p:nvSpPr>
          <p:spPr>
            <a:xfrm>
              <a:off x="5843194" y="4816556"/>
              <a:ext cx="288032" cy="288032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3</a:t>
              </a:r>
              <a:endParaRPr lang="ko-KR" altLang="en-US" sz="16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F911A8-E243-4B91-B681-A5B5732FCA5E}"/>
                </a:ext>
              </a:extLst>
            </p:cNvPr>
            <p:cNvSpPr txBox="1"/>
            <p:nvPr/>
          </p:nvSpPr>
          <p:spPr>
            <a:xfrm>
              <a:off x="6111018" y="4740638"/>
              <a:ext cx="18004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장애 장비 위치 상태 표출</a:t>
              </a:r>
            </a:p>
          </p:txBody>
        </p:sp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4CA76F06-A81F-429D-B35B-955285E4F787}"/>
                </a:ext>
              </a:extLst>
            </p:cNvPr>
            <p:cNvSpPr/>
            <p:nvPr/>
          </p:nvSpPr>
          <p:spPr>
            <a:xfrm>
              <a:off x="8987799" y="880581"/>
              <a:ext cx="288032" cy="288032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4</a:t>
              </a:r>
              <a:endParaRPr lang="ko-KR" altLang="en-US" sz="16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BC1D4D5-E283-44CF-AFB7-3E1DE2F8A86F}"/>
                </a:ext>
              </a:extLst>
            </p:cNvPr>
            <p:cNvSpPr txBox="1"/>
            <p:nvPr/>
          </p:nvSpPr>
          <p:spPr>
            <a:xfrm>
              <a:off x="9255623" y="804663"/>
              <a:ext cx="10935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장애내역 표출</a:t>
              </a:r>
            </a:p>
          </p:txBody>
        </p:sp>
        <p:sp>
          <p:nvSpPr>
            <p:cNvPr id="46" name="타원 45">
              <a:extLst>
                <a:ext uri="{FF2B5EF4-FFF2-40B4-BE49-F238E27FC236}">
                  <a16:creationId xmlns:a16="http://schemas.microsoft.com/office/drawing/2014/main" id="{72171DCA-8567-44AA-9A77-9E28A3103B20}"/>
                </a:ext>
              </a:extLst>
            </p:cNvPr>
            <p:cNvSpPr/>
            <p:nvPr/>
          </p:nvSpPr>
          <p:spPr>
            <a:xfrm>
              <a:off x="8966291" y="2833374"/>
              <a:ext cx="288032" cy="288032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5</a:t>
              </a:r>
              <a:endParaRPr lang="ko-KR" altLang="en-US" sz="16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EDE608A-5475-4C62-978D-155A66C598D2}"/>
                </a:ext>
              </a:extLst>
            </p:cNvPr>
            <p:cNvSpPr txBox="1"/>
            <p:nvPr/>
          </p:nvSpPr>
          <p:spPr>
            <a:xfrm>
              <a:off x="9234115" y="2757456"/>
              <a:ext cx="18004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시설물 통합관제 화면 </a:t>
              </a:r>
              <a:r>
                <a:rPr lang="en-US" altLang="ko-KR" sz="12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(1)</a:t>
              </a:r>
              <a:endParaRPr lang="ko-KR" altLang="en-US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8" name="타원 47">
              <a:extLst>
                <a:ext uri="{FF2B5EF4-FFF2-40B4-BE49-F238E27FC236}">
                  <a16:creationId xmlns:a16="http://schemas.microsoft.com/office/drawing/2014/main" id="{7CAB8B12-7352-4E9D-97B1-324BB2A92FD8}"/>
                </a:ext>
              </a:extLst>
            </p:cNvPr>
            <p:cNvSpPr/>
            <p:nvPr/>
          </p:nvSpPr>
          <p:spPr>
            <a:xfrm>
              <a:off x="8985675" y="4811190"/>
              <a:ext cx="288032" cy="288032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6</a:t>
              </a:r>
              <a:endParaRPr lang="ko-KR" altLang="en-US" sz="16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1846AD6-227F-4FE1-9A49-E6628E23CFB5}"/>
                </a:ext>
              </a:extLst>
            </p:cNvPr>
            <p:cNvSpPr txBox="1"/>
            <p:nvPr/>
          </p:nvSpPr>
          <p:spPr>
            <a:xfrm>
              <a:off x="9253499" y="4735272"/>
              <a:ext cx="18004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시설물 통합관제 화면 </a:t>
              </a:r>
              <a:r>
                <a:rPr lang="en-US" altLang="ko-KR" sz="12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(2)</a:t>
              </a:r>
              <a:endParaRPr lang="ko-KR" altLang="en-US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AB2B2BD9-7EF6-4B13-93AF-861918F572F3}"/>
                </a:ext>
              </a:extLst>
            </p:cNvPr>
            <p:cNvGrpSpPr/>
            <p:nvPr/>
          </p:nvGrpSpPr>
          <p:grpSpPr>
            <a:xfrm>
              <a:off x="263352" y="4356310"/>
              <a:ext cx="5368342" cy="215444"/>
              <a:chOff x="3896701" y="2135394"/>
              <a:chExt cx="4600650" cy="201052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4B6106A-4DE4-42CC-B900-454455D55512}"/>
                  </a:ext>
                </a:extLst>
              </p:cNvPr>
              <p:cNvSpPr txBox="1"/>
              <p:nvPr/>
            </p:nvSpPr>
            <p:spPr>
              <a:xfrm>
                <a:off x="4167911" y="2135394"/>
                <a:ext cx="4329440" cy="2010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데이터센터내 시스템 연동을 통한 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SOP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기반 통합관제 서비스 구축</a:t>
                </a:r>
              </a:p>
            </p:txBody>
          </p:sp>
          <p:grpSp>
            <p:nvGrpSpPr>
              <p:cNvPr id="52" name="그룹 51">
                <a:extLst>
                  <a:ext uri="{FF2B5EF4-FFF2-40B4-BE49-F238E27FC236}">
                    <a16:creationId xmlns:a16="http://schemas.microsoft.com/office/drawing/2014/main" id="{E8A95D99-EE7B-4696-9103-190ED6F4AA9D}"/>
                  </a:ext>
                </a:extLst>
              </p:cNvPr>
              <p:cNvGrpSpPr/>
              <p:nvPr/>
            </p:nvGrpSpPr>
            <p:grpSpPr>
              <a:xfrm>
                <a:off x="3896701" y="2185918"/>
                <a:ext cx="163346" cy="100004"/>
                <a:chOff x="384088" y="1462034"/>
                <a:chExt cx="163346" cy="100004"/>
              </a:xfrm>
            </p:grpSpPr>
            <p:sp>
              <p:nvSpPr>
                <p:cNvPr id="53" name="타원 52">
                  <a:extLst>
                    <a:ext uri="{FF2B5EF4-FFF2-40B4-BE49-F238E27FC236}">
                      <a16:creationId xmlns:a16="http://schemas.microsoft.com/office/drawing/2014/main" id="{3D841EBD-CC4D-4124-B0E5-2708BBE521AB}"/>
                    </a:ext>
                  </a:extLst>
                </p:cNvPr>
                <p:cNvSpPr/>
                <p:nvPr/>
              </p:nvSpPr>
              <p:spPr>
                <a:xfrm>
                  <a:off x="447431" y="1462034"/>
                  <a:ext cx="100003" cy="100004"/>
                </a:xfrm>
                <a:prstGeom prst="ellipse">
                  <a:avLst/>
                </a:prstGeom>
                <a:solidFill>
                  <a:srgbClr val="1229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타원 53">
                  <a:extLst>
                    <a:ext uri="{FF2B5EF4-FFF2-40B4-BE49-F238E27FC236}">
                      <a16:creationId xmlns:a16="http://schemas.microsoft.com/office/drawing/2014/main" id="{996E48D3-AB57-4C59-83B7-4F8E5DF1B49A}"/>
                    </a:ext>
                  </a:extLst>
                </p:cNvPr>
                <p:cNvSpPr/>
                <p:nvPr/>
              </p:nvSpPr>
              <p:spPr>
                <a:xfrm>
                  <a:off x="384088" y="1462034"/>
                  <a:ext cx="100003" cy="100004"/>
                </a:xfrm>
                <a:prstGeom prst="ellipse">
                  <a:avLst/>
                </a:prstGeom>
                <a:solidFill>
                  <a:srgbClr val="00ADEF">
                    <a:alpha val="78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6F371C91-3A10-4738-A866-66E65A8B9884}"/>
                </a:ext>
              </a:extLst>
            </p:cNvPr>
            <p:cNvGrpSpPr/>
            <p:nvPr/>
          </p:nvGrpSpPr>
          <p:grpSpPr>
            <a:xfrm>
              <a:off x="263352" y="4966789"/>
              <a:ext cx="5368342" cy="215444"/>
              <a:chOff x="3896701" y="2135394"/>
              <a:chExt cx="4600650" cy="201052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F5EB9FC-0D43-458D-9C4F-8E4BEE7B5F35}"/>
                  </a:ext>
                </a:extLst>
              </p:cNvPr>
              <p:cNvSpPr txBox="1"/>
              <p:nvPr/>
            </p:nvSpPr>
            <p:spPr>
              <a:xfrm>
                <a:off x="4167911" y="2135394"/>
                <a:ext cx="4329440" cy="2010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정의된 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SOP 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시나리오별 자동화된 업무프로세스 진행</a:t>
                </a:r>
              </a:p>
            </p:txBody>
          </p:sp>
          <p:grpSp>
            <p:nvGrpSpPr>
              <p:cNvPr id="57" name="그룹 56">
                <a:extLst>
                  <a:ext uri="{FF2B5EF4-FFF2-40B4-BE49-F238E27FC236}">
                    <a16:creationId xmlns:a16="http://schemas.microsoft.com/office/drawing/2014/main" id="{C848527E-85B9-4AD0-95E8-1350176E64E7}"/>
                  </a:ext>
                </a:extLst>
              </p:cNvPr>
              <p:cNvGrpSpPr/>
              <p:nvPr/>
            </p:nvGrpSpPr>
            <p:grpSpPr>
              <a:xfrm>
                <a:off x="3896701" y="2185918"/>
                <a:ext cx="163346" cy="100004"/>
                <a:chOff x="384088" y="1462034"/>
                <a:chExt cx="163346" cy="100004"/>
              </a:xfrm>
            </p:grpSpPr>
            <p:sp>
              <p:nvSpPr>
                <p:cNvPr id="58" name="타원 57">
                  <a:extLst>
                    <a:ext uri="{FF2B5EF4-FFF2-40B4-BE49-F238E27FC236}">
                      <a16:creationId xmlns:a16="http://schemas.microsoft.com/office/drawing/2014/main" id="{D338D85B-169E-46EF-BE30-B74FB68FCA55}"/>
                    </a:ext>
                  </a:extLst>
                </p:cNvPr>
                <p:cNvSpPr/>
                <p:nvPr/>
              </p:nvSpPr>
              <p:spPr>
                <a:xfrm>
                  <a:off x="447431" y="1462034"/>
                  <a:ext cx="100003" cy="100004"/>
                </a:xfrm>
                <a:prstGeom prst="ellipse">
                  <a:avLst/>
                </a:prstGeom>
                <a:solidFill>
                  <a:srgbClr val="1229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타원 58">
                  <a:extLst>
                    <a:ext uri="{FF2B5EF4-FFF2-40B4-BE49-F238E27FC236}">
                      <a16:creationId xmlns:a16="http://schemas.microsoft.com/office/drawing/2014/main" id="{573BEDD4-C660-4CFD-8D4C-DB417C572B50}"/>
                    </a:ext>
                  </a:extLst>
                </p:cNvPr>
                <p:cNvSpPr/>
                <p:nvPr/>
              </p:nvSpPr>
              <p:spPr>
                <a:xfrm>
                  <a:off x="384088" y="1462034"/>
                  <a:ext cx="100003" cy="100004"/>
                </a:xfrm>
                <a:prstGeom prst="ellipse">
                  <a:avLst/>
                </a:prstGeom>
                <a:solidFill>
                  <a:srgbClr val="00ADEF">
                    <a:alpha val="78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id="{EF530F1D-14F1-4D62-9861-5874CC544EBB}"/>
                </a:ext>
              </a:extLst>
            </p:cNvPr>
            <p:cNvGrpSpPr/>
            <p:nvPr/>
          </p:nvGrpSpPr>
          <p:grpSpPr>
            <a:xfrm>
              <a:off x="263352" y="5514118"/>
              <a:ext cx="5368342" cy="430887"/>
              <a:chOff x="3896701" y="2135394"/>
              <a:chExt cx="4600650" cy="402103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23C4ECE-ABA8-46DA-8222-2F97801590FE}"/>
                  </a:ext>
                </a:extLst>
              </p:cNvPr>
              <p:cNvSpPr txBox="1"/>
              <p:nvPr/>
            </p:nvSpPr>
            <p:spPr>
              <a:xfrm>
                <a:off x="4167911" y="2135394"/>
                <a:ext cx="4329440" cy="4021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장애발생 내역에 대한 자세한 표출 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)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소스상태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장애구간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140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로구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 확인 등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)</a:t>
                </a:r>
                <a:endParaRPr lang="ko-KR" altLang="en-US" sz="1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62" name="그룹 61">
                <a:extLst>
                  <a:ext uri="{FF2B5EF4-FFF2-40B4-BE49-F238E27FC236}">
                    <a16:creationId xmlns:a16="http://schemas.microsoft.com/office/drawing/2014/main" id="{165F7A2D-228D-4F68-96A5-90BDC3721952}"/>
                  </a:ext>
                </a:extLst>
              </p:cNvPr>
              <p:cNvGrpSpPr/>
              <p:nvPr/>
            </p:nvGrpSpPr>
            <p:grpSpPr>
              <a:xfrm>
                <a:off x="3896701" y="2185918"/>
                <a:ext cx="163346" cy="100004"/>
                <a:chOff x="384088" y="1462034"/>
                <a:chExt cx="163346" cy="100004"/>
              </a:xfrm>
            </p:grpSpPr>
            <p:sp>
              <p:nvSpPr>
                <p:cNvPr id="63" name="타원 62">
                  <a:extLst>
                    <a:ext uri="{FF2B5EF4-FFF2-40B4-BE49-F238E27FC236}">
                      <a16:creationId xmlns:a16="http://schemas.microsoft.com/office/drawing/2014/main" id="{1FAFB7AD-1CD6-4F41-BEBB-C9D54B1B5478}"/>
                    </a:ext>
                  </a:extLst>
                </p:cNvPr>
                <p:cNvSpPr/>
                <p:nvPr/>
              </p:nvSpPr>
              <p:spPr>
                <a:xfrm>
                  <a:off x="447431" y="1462034"/>
                  <a:ext cx="100003" cy="100004"/>
                </a:xfrm>
                <a:prstGeom prst="ellipse">
                  <a:avLst/>
                </a:prstGeom>
                <a:solidFill>
                  <a:srgbClr val="1229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타원 63">
                  <a:extLst>
                    <a:ext uri="{FF2B5EF4-FFF2-40B4-BE49-F238E27FC236}">
                      <a16:creationId xmlns:a16="http://schemas.microsoft.com/office/drawing/2014/main" id="{0848570D-9D65-4D66-B440-A69483239833}"/>
                    </a:ext>
                  </a:extLst>
                </p:cNvPr>
                <p:cNvSpPr/>
                <p:nvPr/>
              </p:nvSpPr>
              <p:spPr>
                <a:xfrm>
                  <a:off x="384088" y="1462034"/>
                  <a:ext cx="100003" cy="100004"/>
                </a:xfrm>
                <a:prstGeom prst="ellipse">
                  <a:avLst/>
                </a:prstGeom>
                <a:solidFill>
                  <a:srgbClr val="00ADEF">
                    <a:alpha val="78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7C24F577-2BC1-4718-BAFB-6B4A7F9BB6BB}"/>
                </a:ext>
              </a:extLst>
            </p:cNvPr>
            <p:cNvGrpSpPr/>
            <p:nvPr/>
          </p:nvGrpSpPr>
          <p:grpSpPr>
            <a:xfrm>
              <a:off x="263352" y="6124597"/>
              <a:ext cx="5368342" cy="430887"/>
              <a:chOff x="3896701" y="2135394"/>
              <a:chExt cx="4600650" cy="402103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FE5D2C4-EC23-4C6E-A3C5-489E4AA2E581}"/>
                  </a:ext>
                </a:extLst>
              </p:cNvPr>
              <p:cNvSpPr txBox="1"/>
              <p:nvPr/>
            </p:nvSpPr>
            <p:spPr>
              <a:xfrm>
                <a:off x="4167911" y="2135394"/>
                <a:ext cx="4329440" cy="4021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데이터센터내 시설물 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(</a:t>
                </a:r>
                <a:r>
                  <a:rPr lang="ko-KR" altLang="en-US" sz="140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변전기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140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항온항습기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 등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)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에 대한 상태 </a:t>
                </a:r>
                <a:r>
                  <a:rPr lang="ko-KR" altLang="en-US" sz="140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트랙킹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 및 표출</a:t>
                </a:r>
              </a:p>
            </p:txBody>
          </p:sp>
          <p:grpSp>
            <p:nvGrpSpPr>
              <p:cNvPr id="67" name="그룹 66">
                <a:extLst>
                  <a:ext uri="{FF2B5EF4-FFF2-40B4-BE49-F238E27FC236}">
                    <a16:creationId xmlns:a16="http://schemas.microsoft.com/office/drawing/2014/main" id="{49FE95EF-531E-4A11-B9AA-6B813D528D75}"/>
                  </a:ext>
                </a:extLst>
              </p:cNvPr>
              <p:cNvGrpSpPr/>
              <p:nvPr/>
            </p:nvGrpSpPr>
            <p:grpSpPr>
              <a:xfrm>
                <a:off x="3896701" y="2185918"/>
                <a:ext cx="163346" cy="100004"/>
                <a:chOff x="384088" y="1462034"/>
                <a:chExt cx="163346" cy="100004"/>
              </a:xfrm>
            </p:grpSpPr>
            <p:sp>
              <p:nvSpPr>
                <p:cNvPr id="68" name="타원 67">
                  <a:extLst>
                    <a:ext uri="{FF2B5EF4-FFF2-40B4-BE49-F238E27FC236}">
                      <a16:creationId xmlns:a16="http://schemas.microsoft.com/office/drawing/2014/main" id="{2C5EB4EF-0062-46BD-BD5C-1EC9BB83273A}"/>
                    </a:ext>
                  </a:extLst>
                </p:cNvPr>
                <p:cNvSpPr/>
                <p:nvPr/>
              </p:nvSpPr>
              <p:spPr>
                <a:xfrm>
                  <a:off x="447431" y="1462034"/>
                  <a:ext cx="100003" cy="100004"/>
                </a:xfrm>
                <a:prstGeom prst="ellipse">
                  <a:avLst/>
                </a:prstGeom>
                <a:solidFill>
                  <a:srgbClr val="1229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타원 68">
                  <a:extLst>
                    <a:ext uri="{FF2B5EF4-FFF2-40B4-BE49-F238E27FC236}">
                      <a16:creationId xmlns:a16="http://schemas.microsoft.com/office/drawing/2014/main" id="{F09F64A1-28AC-47A9-8665-1C55B34B1A93}"/>
                    </a:ext>
                  </a:extLst>
                </p:cNvPr>
                <p:cNvSpPr/>
                <p:nvPr/>
              </p:nvSpPr>
              <p:spPr>
                <a:xfrm>
                  <a:off x="384088" y="1462034"/>
                  <a:ext cx="100003" cy="100004"/>
                </a:xfrm>
                <a:prstGeom prst="ellipse">
                  <a:avLst/>
                </a:prstGeom>
                <a:solidFill>
                  <a:srgbClr val="00ADEF">
                    <a:alpha val="78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026" name="Picture 2" descr="SkyLife">
              <a:extLst>
                <a:ext uri="{FF2B5EF4-FFF2-40B4-BE49-F238E27FC236}">
                  <a16:creationId xmlns:a16="http://schemas.microsoft.com/office/drawing/2014/main" id="{B72C1C44-8917-439C-A627-DD60FDE09D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696962" y="209326"/>
              <a:ext cx="1157325" cy="378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65366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40D18A15-7D9A-4697-B5B9-BDC746B7578C}"/>
              </a:ext>
            </a:extLst>
          </p:cNvPr>
          <p:cNvSpPr txBox="1">
            <a:spLocks/>
          </p:cNvSpPr>
          <p:nvPr/>
        </p:nvSpPr>
        <p:spPr>
          <a:xfrm>
            <a:off x="104775" y="82664"/>
            <a:ext cx="11633307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 연구과제</a:t>
            </a:r>
            <a:endParaRPr lang="ko-KR" altLang="en-US" b="1" i="1" spc="-223" dirty="0">
              <a:solidFill>
                <a:schemeClr val="accent6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108" name="그림 107">
            <a:extLst>
              <a:ext uri="{FF2B5EF4-FFF2-40B4-BE49-F238E27FC236}">
                <a16:creationId xmlns:a16="http://schemas.microsoft.com/office/drawing/2014/main" id="{4C24C1C5-F064-4C62-9431-C3C8C977D9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02" y="1052738"/>
            <a:ext cx="5699798" cy="3938422"/>
          </a:xfrm>
          <a:prstGeom prst="rect">
            <a:avLst/>
          </a:prstGeom>
        </p:spPr>
      </p:pic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13505679-4186-44CF-AA86-73C1745D987A}"/>
              </a:ext>
            </a:extLst>
          </p:cNvPr>
          <p:cNvSpPr/>
          <p:nvPr/>
        </p:nvSpPr>
        <p:spPr>
          <a:xfrm>
            <a:off x="286999" y="5033208"/>
            <a:ext cx="566169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ISO 23247</a:t>
            </a:r>
            <a:endParaRPr lang="en-US" altLang="ko-KR" sz="14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Digital Twin framework for manufacturing</a:t>
            </a:r>
          </a:p>
          <a:p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신규표준프로젝트승인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: 2018.01.18</a:t>
            </a:r>
          </a:p>
          <a:p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CD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승인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:  2019.09.04</a:t>
            </a:r>
          </a:p>
          <a:p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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DIS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투표예정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: 2020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년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1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월 대면 </a:t>
            </a:r>
            <a:r>
              <a:rPr lang="ko-KR" altLang="en-US" sz="110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회의후</a:t>
            </a:r>
            <a:endParaRPr lang="ko-KR" altLang="en-US" sz="11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endParaRPr lang="en-US" altLang="ko-KR" sz="11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r>
              <a:rPr lang="ko-KR" altLang="en-US" sz="14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향후계획</a:t>
            </a:r>
            <a:endParaRPr lang="ko-KR" altLang="en-US" sz="14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디지털 트윈 제조 </a:t>
            </a:r>
            <a:r>
              <a:rPr lang="ko-KR" altLang="en-US" sz="110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유스케이스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TR 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개발</a:t>
            </a:r>
          </a:p>
          <a:p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다양한 디지털 </a:t>
            </a:r>
            <a:r>
              <a:rPr lang="ko-KR" altLang="en-US" sz="110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트윈간의</a:t>
            </a:r>
            <a:r>
              <a:rPr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상호연동 이슈해결을 위한 연구</a:t>
            </a:r>
          </a:p>
        </p:txBody>
      </p:sp>
      <p:pic>
        <p:nvPicPr>
          <p:cNvPr id="110" name="그림 109">
            <a:extLst>
              <a:ext uri="{FF2B5EF4-FFF2-40B4-BE49-F238E27FC236}">
                <a16:creationId xmlns:a16="http://schemas.microsoft.com/office/drawing/2014/main" id="{3DB8D4CD-770B-493A-9E0F-709A7C642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307" y="1059725"/>
            <a:ext cx="5756605" cy="3931433"/>
          </a:xfrm>
          <a:prstGeom prst="rect">
            <a:avLst/>
          </a:prstGeom>
        </p:spPr>
      </p:pic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00EC45E2-7D54-46E2-8EFF-931A1EE3D834}"/>
              </a:ext>
            </a:extLst>
          </p:cNvPr>
          <p:cNvSpPr/>
          <p:nvPr/>
        </p:nvSpPr>
        <p:spPr>
          <a:xfrm>
            <a:off x="6243307" y="5057831"/>
            <a:ext cx="5756605" cy="17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2910" indent="-422910" algn="just" fontAlgn="base">
              <a:lnSpc>
                <a:spcPct val="120000"/>
              </a:lnSpc>
            </a:pP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가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 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사업내용</a:t>
            </a:r>
            <a:endParaRPr lang="en-US" altLang="ko-KR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61950" algn="just" fontAlgn="base">
              <a:lnSpc>
                <a:spcPct val="120000"/>
              </a:lnSpc>
            </a:pPr>
            <a:r>
              <a:rPr lang="ko-KR" altLang="en-US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한국정보통신기술협회 </a:t>
            </a:r>
            <a:r>
              <a:rPr lang="ko-KR" altLang="en-US" sz="10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지능정보융합소프트웨어단에서</a:t>
            </a:r>
            <a:r>
              <a:rPr lang="ko-KR" altLang="en-US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4</a:t>
            </a:r>
            <a:r>
              <a:rPr lang="ko-KR" altLang="en-US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차 산업혁명 및 지능정보사회의 핵심 기술인 </a:t>
            </a:r>
            <a:r>
              <a:rPr lang="en-US" altLang="ko-KR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CPS</a:t>
            </a:r>
            <a:r>
              <a:rPr lang="ko-KR" altLang="en-US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의 안전</a:t>
            </a:r>
            <a:r>
              <a:rPr lang="en-US" altLang="ko-KR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‧</a:t>
            </a:r>
            <a:r>
              <a:rPr lang="ko-KR" altLang="en-US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신뢰성 확보를 위해 기술 및 검증체계 등의 기반을 구축하는 사업으로</a:t>
            </a:r>
            <a:r>
              <a:rPr lang="en-US" altLang="ko-KR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국내 </a:t>
            </a:r>
            <a:r>
              <a:rPr lang="en-US" altLang="ko-KR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CPS </a:t>
            </a:r>
            <a:r>
              <a:rPr lang="ko-KR" altLang="en-US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구축 현황 및 안전</a:t>
            </a:r>
            <a:r>
              <a:rPr lang="en-US" altLang="ko-KR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‧</a:t>
            </a:r>
            <a:r>
              <a:rPr lang="ko-KR" altLang="en-US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신뢰성 관련 사고를 분석</a:t>
            </a:r>
          </a:p>
          <a:p>
            <a:pPr marL="422910" indent="-422910" algn="just" fontAlgn="base">
              <a:lnSpc>
                <a:spcPct val="120000"/>
              </a:lnSpc>
            </a:pPr>
            <a:endParaRPr lang="en-US" altLang="ko-KR" sz="7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422910" indent="-422910" algn="just" fontAlgn="base">
              <a:lnSpc>
                <a:spcPct val="120000"/>
              </a:lnSpc>
            </a:pP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나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 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사업범위</a:t>
            </a:r>
          </a:p>
          <a:p>
            <a:pPr marL="361950" algn="just" fontAlgn="base">
              <a:lnSpc>
                <a:spcPct val="120000"/>
              </a:lnSpc>
            </a:pPr>
            <a:r>
              <a:rPr lang="ko-KR" altLang="en-US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 기반 </a:t>
            </a:r>
            <a:r>
              <a:rPr lang="en-US" altLang="ko-KR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CPS </a:t>
            </a:r>
            <a:r>
              <a:rPr lang="ko-KR" altLang="en-US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안전</a:t>
            </a:r>
            <a:r>
              <a:rPr lang="en-US" altLang="ko-KR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·</a:t>
            </a:r>
            <a:r>
              <a:rPr lang="ko-KR" altLang="en-US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신뢰성 분석을 통한 구조 분석 및 </a:t>
            </a:r>
            <a:r>
              <a:rPr lang="en-US" altLang="ko-KR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CPS</a:t>
            </a:r>
            <a:r>
              <a:rPr lang="ko-KR" altLang="en-US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의 안전</a:t>
            </a:r>
            <a:r>
              <a:rPr lang="en-US" altLang="ko-KR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·</a:t>
            </a:r>
            <a:r>
              <a:rPr lang="ko-KR" altLang="en-US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신뢰성 시험 및 검증 방안 도출</a:t>
            </a:r>
          </a:p>
          <a:p>
            <a:pPr marL="361950" algn="just" fontAlgn="base">
              <a:lnSpc>
                <a:spcPct val="120000"/>
              </a:lnSpc>
            </a:pPr>
            <a:r>
              <a:rPr lang="ko-KR" altLang="en-US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용역 기간 </a:t>
            </a:r>
            <a:r>
              <a:rPr lang="en-US" altLang="ko-KR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: </a:t>
            </a:r>
            <a:r>
              <a:rPr lang="ko-KR" altLang="en-US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계약일로부터 </a:t>
            </a:r>
            <a:r>
              <a:rPr lang="en-US" altLang="ko-KR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2020. 10. 31 </a:t>
            </a:r>
            <a:r>
              <a:rPr lang="ko-KR" altLang="en-US" sz="1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까지</a:t>
            </a:r>
          </a:p>
        </p:txBody>
      </p:sp>
      <p:pic>
        <p:nvPicPr>
          <p:cNvPr id="1026" name="Picture 2" descr="ETRI 딥러닝 기술 기반 연구소기업 설립 날개 - 전자신문">
            <a:extLst>
              <a:ext uri="{FF2B5EF4-FFF2-40B4-BE49-F238E27FC236}">
                <a16:creationId xmlns:a16="http://schemas.microsoft.com/office/drawing/2014/main" id="{6E729D11-C333-4E02-B46C-1A16A3097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7702" y="781956"/>
            <a:ext cx="1318494" cy="54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TA, KT와 IoT 및 5G 분야 중소기업 지원 협력">
            <a:extLst>
              <a:ext uri="{FF2B5EF4-FFF2-40B4-BE49-F238E27FC236}">
                <a16:creationId xmlns:a16="http://schemas.microsoft.com/office/drawing/2014/main" id="{EBD64952-DC7A-4E68-8278-C222A9E29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8223" y="781956"/>
            <a:ext cx="2700724" cy="46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8A85E21A-AFFD-4AAA-AA4F-1672F6928A47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27" name="자유형 28">
              <a:extLst>
                <a:ext uri="{FF2B5EF4-FFF2-40B4-BE49-F238E27FC236}">
                  <a16:creationId xmlns:a16="http://schemas.microsoft.com/office/drawing/2014/main" id="{5414DB2A-0733-4693-A837-B07E42B2437C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4A53D67B-10F7-49C9-9EC7-9F3278E8B9B3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9" name="평행 사변형 28">
              <a:extLst>
                <a:ext uri="{FF2B5EF4-FFF2-40B4-BE49-F238E27FC236}">
                  <a16:creationId xmlns:a16="http://schemas.microsoft.com/office/drawing/2014/main" id="{42C49FF1-1916-47A7-AFD8-C6B0AE071FFD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0" name="평행 사변형 29">
              <a:extLst>
                <a:ext uri="{FF2B5EF4-FFF2-40B4-BE49-F238E27FC236}">
                  <a16:creationId xmlns:a16="http://schemas.microsoft.com/office/drawing/2014/main" id="{E750D7F7-7509-4C94-9AF9-9E12346F8546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35434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40D18A15-7D9A-4697-B5B9-BDC746B7578C}"/>
              </a:ext>
            </a:extLst>
          </p:cNvPr>
          <p:cNvSpPr txBox="1">
            <a:spLocks/>
          </p:cNvSpPr>
          <p:nvPr/>
        </p:nvSpPr>
        <p:spPr>
          <a:xfrm>
            <a:off x="104775" y="82664"/>
            <a:ext cx="11633307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 연구과제</a:t>
            </a:r>
            <a:endParaRPr lang="ko-KR" altLang="en-US" b="1" i="1" spc="-223" dirty="0">
              <a:solidFill>
                <a:schemeClr val="accent6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8A85E21A-AFFD-4AAA-AA4F-1672F6928A47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27" name="자유형 28">
              <a:extLst>
                <a:ext uri="{FF2B5EF4-FFF2-40B4-BE49-F238E27FC236}">
                  <a16:creationId xmlns:a16="http://schemas.microsoft.com/office/drawing/2014/main" id="{5414DB2A-0733-4693-A837-B07E42B2437C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4A53D67B-10F7-49C9-9EC7-9F3278E8B9B3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9" name="평행 사변형 28">
              <a:extLst>
                <a:ext uri="{FF2B5EF4-FFF2-40B4-BE49-F238E27FC236}">
                  <a16:creationId xmlns:a16="http://schemas.microsoft.com/office/drawing/2014/main" id="{42C49FF1-1916-47A7-AFD8-C6B0AE071FFD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0" name="평행 사변형 29">
              <a:extLst>
                <a:ext uri="{FF2B5EF4-FFF2-40B4-BE49-F238E27FC236}">
                  <a16:creationId xmlns:a16="http://schemas.microsoft.com/office/drawing/2014/main" id="{E750D7F7-7509-4C94-9AF9-9E12346F8546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2050" name="Picture 2" descr="해양수산부&gt;MI ·배너 - 상세보기">
            <a:extLst>
              <a:ext uri="{FF2B5EF4-FFF2-40B4-BE49-F238E27FC236}">
                <a16:creationId xmlns:a16="http://schemas.microsoft.com/office/drawing/2014/main" id="{1CD6A93D-D50A-4354-B3F5-57D35B50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2594" y="96343"/>
            <a:ext cx="489563" cy="50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BFEAF5A2-DE2F-4FF3-9755-D8FAA6BEA0AD}"/>
              </a:ext>
            </a:extLst>
          </p:cNvPr>
          <p:cNvGrpSpPr/>
          <p:nvPr/>
        </p:nvGrpSpPr>
        <p:grpSpPr>
          <a:xfrm>
            <a:off x="119336" y="980809"/>
            <a:ext cx="11881320" cy="5566962"/>
            <a:chOff x="119336" y="980809"/>
            <a:chExt cx="11881320" cy="5566962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C5FE9D33-5A18-4BFA-8FB2-ABF0E928AB30}"/>
                </a:ext>
              </a:extLst>
            </p:cNvPr>
            <p:cNvGrpSpPr/>
            <p:nvPr/>
          </p:nvGrpSpPr>
          <p:grpSpPr>
            <a:xfrm>
              <a:off x="119336" y="980809"/>
              <a:ext cx="9052062" cy="5454431"/>
              <a:chOff x="996432" y="917539"/>
              <a:chExt cx="9936486" cy="5866734"/>
            </a:xfrm>
          </p:grpSpPr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4C376861-035E-4EB9-BE5F-E43F4ADB77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3217" y="1556720"/>
                <a:ext cx="1716275" cy="5227553"/>
              </a:xfrm>
              <a:prstGeom prst="rect">
                <a:avLst/>
              </a:prstGeom>
            </p:spPr>
          </p:pic>
          <p:pic>
            <p:nvPicPr>
              <p:cNvPr id="20" name="그림 19">
                <a:extLst>
                  <a:ext uri="{FF2B5EF4-FFF2-40B4-BE49-F238E27FC236}">
                    <a16:creationId xmlns:a16="http://schemas.microsoft.com/office/drawing/2014/main" id="{9BDC67D7-D464-4405-B7E8-C8A807320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71068" y="1556720"/>
                <a:ext cx="7367419" cy="5205970"/>
              </a:xfrm>
              <a:prstGeom prst="rect">
                <a:avLst/>
              </a:prstGeom>
            </p:spPr>
          </p:pic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9863057A-2131-4A8A-80E9-C1182875B691}"/>
                  </a:ext>
                </a:extLst>
              </p:cNvPr>
              <p:cNvSpPr/>
              <p:nvPr/>
            </p:nvSpPr>
            <p:spPr>
              <a:xfrm>
                <a:off x="996432" y="917539"/>
                <a:ext cx="9936486" cy="648000"/>
              </a:xfrm>
              <a:prstGeom prst="rect">
                <a:avLst/>
              </a:prstGeom>
              <a:gradFill>
                <a:gsLst>
                  <a:gs pos="0">
                    <a:srgbClr val="06155E"/>
                  </a:gs>
                  <a:gs pos="5000">
                    <a:srgbClr val="003271"/>
                  </a:gs>
                  <a:gs pos="100000">
                    <a:srgbClr val="06155E"/>
                  </a:gs>
                  <a:gs pos="95000">
                    <a:srgbClr val="00327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ko-KR" altLang="en-US" sz="1800" b="1" spc="-120" dirty="0">
                    <a:solidFill>
                      <a:srgbClr val="FFC000"/>
                    </a:solidFill>
                    <a:effectLst>
                      <a:outerShdw dist="38100" dir="5400000" algn="ctr" rotWithShape="0">
                        <a:srgbClr val="000000"/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노후도</a:t>
                </a:r>
                <a:r>
                  <a:rPr lang="en-US" altLang="ko-KR" sz="1800" b="1" spc="-120" dirty="0">
                    <a:solidFill>
                      <a:srgbClr val="FFC000"/>
                    </a:solidFill>
                    <a:effectLst>
                      <a:outerShdw dist="38100" dir="5400000" algn="ctr" rotWithShape="0">
                        <a:srgbClr val="000000"/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/</a:t>
                </a:r>
                <a:r>
                  <a:rPr lang="ko-KR" altLang="en-US" sz="1800" b="1" spc="-120" dirty="0">
                    <a:solidFill>
                      <a:srgbClr val="FFC000"/>
                    </a:solidFill>
                    <a:effectLst>
                      <a:outerShdw dist="38100" dir="5400000" algn="ctr" rotWithShape="0">
                        <a:srgbClr val="000000"/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재해위험도</a:t>
                </a:r>
                <a:r>
                  <a:rPr lang="ko-KR" altLang="en-US" sz="1600" b="1" spc="-120" dirty="0">
                    <a:gradFill>
                      <a:gsLst>
                        <a:gs pos="3540">
                          <a:schemeClr val="bg1"/>
                        </a:gs>
                        <a:gs pos="16000">
                          <a:schemeClr val="bg1"/>
                        </a:gs>
                      </a:gsLst>
                      <a:lin ang="0" scaled="1"/>
                    </a:gradFill>
                    <a:effectLst>
                      <a:outerShdw dist="38100" dir="5400000" algn="ctr" rotWithShape="0">
                        <a:srgbClr val="000000"/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평가 기술 및  </a:t>
                </a:r>
                <a:r>
                  <a:rPr lang="ko-KR" altLang="en-US" sz="1800" b="1" spc="-120" dirty="0">
                    <a:solidFill>
                      <a:srgbClr val="FFC000"/>
                    </a:solidFill>
                    <a:effectLst>
                      <a:outerShdw dist="38100" dir="5400000" algn="ctr" rotWithShape="0">
                        <a:srgbClr val="000000"/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디지털 트윈</a:t>
                </a:r>
                <a:r>
                  <a:rPr lang="en-US" altLang="ko-KR" sz="1800" b="1" spc="-120" dirty="0">
                    <a:solidFill>
                      <a:srgbClr val="FFC000"/>
                    </a:solidFill>
                    <a:effectLst>
                      <a:outerShdw dist="38100" dir="5400000" algn="ctr" rotWithShape="0">
                        <a:srgbClr val="000000"/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800" b="1" spc="-120" dirty="0">
                    <a:solidFill>
                      <a:srgbClr val="FFC000"/>
                    </a:solidFill>
                    <a:effectLst>
                      <a:outerShdw dist="38100" dir="5400000" algn="ctr" rotWithShape="0">
                        <a:srgbClr val="000000"/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및 빅데이터 </a:t>
                </a:r>
                <a:r>
                  <a:rPr lang="ko-KR" altLang="en-US" sz="1600" b="1" spc="-120" dirty="0">
                    <a:solidFill>
                      <a:schemeClr val="bg1"/>
                    </a:solidFill>
                    <a:effectLst>
                      <a:outerShdw dist="38100" dir="5400000" algn="ctr" rotWithShape="0">
                        <a:srgbClr val="000000"/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기반</a:t>
                </a:r>
                <a:r>
                  <a:rPr lang="ko-KR" altLang="en-US" sz="1800" b="1" spc="-120" dirty="0">
                    <a:solidFill>
                      <a:schemeClr val="bg1"/>
                    </a:solidFill>
                    <a:effectLst>
                      <a:outerShdw dist="38100" dir="5400000" algn="ctr" rotWithShape="0">
                        <a:srgbClr val="000000"/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600" b="1" spc="-120" dirty="0">
                    <a:gradFill>
                      <a:gsLst>
                        <a:gs pos="3540">
                          <a:schemeClr val="bg1"/>
                        </a:gs>
                        <a:gs pos="16000">
                          <a:schemeClr val="bg1"/>
                        </a:gs>
                      </a:gsLst>
                      <a:lin ang="0" scaled="1"/>
                    </a:gradFill>
                    <a:effectLst>
                      <a:outerShdw dist="38100" dir="5400000" algn="ctr" rotWithShape="0">
                        <a:srgbClr val="000000"/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800" b="1" spc="-120" dirty="0">
                    <a:solidFill>
                      <a:srgbClr val="FFC000"/>
                    </a:solidFill>
                    <a:effectLst>
                      <a:outerShdw dist="38100" dir="5400000" algn="ctr" rotWithShape="0">
                        <a:srgbClr val="000000"/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항만인프라 관제 시스템 </a:t>
                </a:r>
                <a:r>
                  <a:rPr lang="ko-KR" altLang="en-US" sz="1600" b="1" spc="-120" dirty="0">
                    <a:gradFill>
                      <a:gsLst>
                        <a:gs pos="3540">
                          <a:schemeClr val="bg1"/>
                        </a:gs>
                        <a:gs pos="16000">
                          <a:schemeClr val="bg1"/>
                        </a:gs>
                      </a:gsLst>
                      <a:lin ang="0" scaled="1"/>
                    </a:gradFill>
                    <a:effectLst>
                      <a:outerShdw dist="38100" dir="5400000" algn="ctr" rotWithShape="0">
                        <a:srgbClr val="000000"/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개발</a:t>
                </a:r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3B07A800-5565-4688-A4F6-BE29B72928D6}"/>
                  </a:ext>
                </a:extLst>
              </p:cNvPr>
              <p:cNvSpPr/>
              <p:nvPr/>
            </p:nvSpPr>
            <p:spPr>
              <a:xfrm>
                <a:off x="1440093" y="2571642"/>
                <a:ext cx="1468947" cy="20390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B09527B-CCCB-4A12-86FA-B911F4E4057D}"/>
                  </a:ext>
                </a:extLst>
              </p:cNvPr>
              <p:cNvSpPr txBox="1"/>
              <p:nvPr/>
            </p:nvSpPr>
            <p:spPr>
              <a:xfrm>
                <a:off x="1447830" y="2945981"/>
                <a:ext cx="1468947" cy="2731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0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Big Data system</a:t>
                </a:r>
                <a:endPara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AF13AE0-4BB9-4F8B-BD37-98A4224BBBAC}"/>
                  </a:ext>
                </a:extLst>
              </p:cNvPr>
              <p:cNvSpPr txBox="1"/>
              <p:nvPr/>
            </p:nvSpPr>
            <p:spPr>
              <a:xfrm>
                <a:off x="1347656" y="2550241"/>
                <a:ext cx="1715359" cy="248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9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항만 인프라 계측 데이터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694BD0A-EC1A-4059-905E-262705B184FA}"/>
                  </a:ext>
                </a:extLst>
              </p:cNvPr>
              <p:cNvSpPr txBox="1"/>
              <p:nvPr/>
            </p:nvSpPr>
            <p:spPr>
              <a:xfrm>
                <a:off x="1468881" y="4899779"/>
                <a:ext cx="1468947" cy="43035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spc="-1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노후화 </a:t>
                </a:r>
                <a:r>
                  <a:rPr lang="en-US" altLang="ko-KR" sz="1000" spc="-1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/ </a:t>
                </a:r>
                <a:r>
                  <a:rPr lang="ko-KR" altLang="en-US" sz="1000" spc="-1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재해위험도 평가</a:t>
                </a:r>
              </a:p>
            </p:txBody>
          </p:sp>
          <p:sp>
            <p:nvSpPr>
              <p:cNvPr id="31" name="화살표: 아래쪽 30">
                <a:extLst>
                  <a:ext uri="{FF2B5EF4-FFF2-40B4-BE49-F238E27FC236}">
                    <a16:creationId xmlns:a16="http://schemas.microsoft.com/office/drawing/2014/main" id="{EE22622C-A403-438D-B399-FDC0521F7811}"/>
                  </a:ext>
                </a:extLst>
              </p:cNvPr>
              <p:cNvSpPr/>
              <p:nvPr/>
            </p:nvSpPr>
            <p:spPr>
              <a:xfrm rot="16200000">
                <a:off x="2880359" y="3882595"/>
                <a:ext cx="760997" cy="419102"/>
              </a:xfrm>
              <a:prstGeom prst="downArrow">
                <a:avLst>
                  <a:gd name="adj1" fmla="val 76702"/>
                  <a:gd name="adj2" fmla="val 68182"/>
                </a:avLst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grpSp>
            <p:nvGrpSpPr>
              <p:cNvPr id="32" name="그룹 31">
                <a:extLst>
                  <a:ext uri="{FF2B5EF4-FFF2-40B4-BE49-F238E27FC236}">
                    <a16:creationId xmlns:a16="http://schemas.microsoft.com/office/drawing/2014/main" id="{86AE87E2-78B0-436A-8BC8-9A9E91F3F08D}"/>
                  </a:ext>
                </a:extLst>
              </p:cNvPr>
              <p:cNvGrpSpPr/>
              <p:nvPr/>
            </p:nvGrpSpPr>
            <p:grpSpPr>
              <a:xfrm>
                <a:off x="1073499" y="5929544"/>
                <a:ext cx="522213" cy="522213"/>
                <a:chOff x="40761" y="6876514"/>
                <a:chExt cx="522213" cy="522213"/>
              </a:xfrm>
              <a:effectLst/>
            </p:grpSpPr>
            <p:sp>
              <p:nvSpPr>
                <p:cNvPr id="33" name="타원 32">
                  <a:extLst>
                    <a:ext uri="{FF2B5EF4-FFF2-40B4-BE49-F238E27FC236}">
                      <a16:creationId xmlns:a16="http://schemas.microsoft.com/office/drawing/2014/main" id="{A889EF4A-EED5-4316-B08E-FFB862635A85}"/>
                    </a:ext>
                  </a:extLst>
                </p:cNvPr>
                <p:cNvSpPr/>
                <p:nvPr/>
              </p:nvSpPr>
              <p:spPr>
                <a:xfrm>
                  <a:off x="40761" y="6876514"/>
                  <a:ext cx="522213" cy="5222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00B0F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800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pic>
              <p:nvPicPr>
                <p:cNvPr id="34" name="그림 33">
                  <a:extLst>
                    <a:ext uri="{FF2B5EF4-FFF2-40B4-BE49-F238E27FC236}">
                      <a16:creationId xmlns:a16="http://schemas.microsoft.com/office/drawing/2014/main" id="{5E388F99-406D-4754-AB59-8DC1909C49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7808" y="6971104"/>
                  <a:ext cx="445985" cy="324101"/>
                </a:xfrm>
                <a:prstGeom prst="rect">
                  <a:avLst/>
                </a:prstGeom>
                <a:ln w="19050">
                  <a:noFill/>
                </a:ln>
              </p:spPr>
            </p:pic>
          </p:grp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1332F6EF-DBCF-4F7D-AA9A-F6EA1B7FC3EF}"/>
                  </a:ext>
                </a:extLst>
              </p:cNvPr>
              <p:cNvGrpSpPr/>
              <p:nvPr/>
            </p:nvGrpSpPr>
            <p:grpSpPr>
              <a:xfrm>
                <a:off x="1073499" y="3648283"/>
                <a:ext cx="522213" cy="522213"/>
                <a:chOff x="4971728" y="4522200"/>
                <a:chExt cx="522213" cy="522213"/>
              </a:xfrm>
            </p:grpSpPr>
            <p:sp>
              <p:nvSpPr>
                <p:cNvPr id="36" name="타원 35">
                  <a:extLst>
                    <a:ext uri="{FF2B5EF4-FFF2-40B4-BE49-F238E27FC236}">
                      <a16:creationId xmlns:a16="http://schemas.microsoft.com/office/drawing/2014/main" id="{4B2EDA63-AF9C-4A52-839A-CC879329B48C}"/>
                    </a:ext>
                  </a:extLst>
                </p:cNvPr>
                <p:cNvSpPr/>
                <p:nvPr/>
              </p:nvSpPr>
              <p:spPr>
                <a:xfrm>
                  <a:off x="4971728" y="4522200"/>
                  <a:ext cx="522213" cy="5222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05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pic>
              <p:nvPicPr>
                <p:cNvPr id="37" name="Picture 2" descr="케이엘넷">
                  <a:extLst>
                    <a:ext uri="{FF2B5EF4-FFF2-40B4-BE49-F238E27FC236}">
                      <a16:creationId xmlns:a16="http://schemas.microsoft.com/office/drawing/2014/main" id="{E7ECAA43-FA75-4D1E-9E15-B152ACFF38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019962" y="4627457"/>
                  <a:ext cx="414636" cy="347135"/>
                </a:xfrm>
                <a:prstGeom prst="rect">
                  <a:avLst/>
                </a:prstGeom>
                <a:noFill/>
                <a:ln w="190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0" name="그룹 39">
                <a:extLst>
                  <a:ext uri="{FF2B5EF4-FFF2-40B4-BE49-F238E27FC236}">
                    <a16:creationId xmlns:a16="http://schemas.microsoft.com/office/drawing/2014/main" id="{77929C51-0C28-44BD-84FF-A53F6069AC58}"/>
                  </a:ext>
                </a:extLst>
              </p:cNvPr>
              <p:cNvGrpSpPr/>
              <p:nvPr/>
            </p:nvGrpSpPr>
            <p:grpSpPr>
              <a:xfrm>
                <a:off x="10145844" y="4638672"/>
                <a:ext cx="522213" cy="522213"/>
                <a:chOff x="2871852" y="6926555"/>
                <a:chExt cx="522213" cy="522213"/>
              </a:xfrm>
            </p:grpSpPr>
            <p:sp>
              <p:nvSpPr>
                <p:cNvPr id="41" name="타원 40">
                  <a:extLst>
                    <a:ext uri="{FF2B5EF4-FFF2-40B4-BE49-F238E27FC236}">
                      <a16:creationId xmlns:a16="http://schemas.microsoft.com/office/drawing/2014/main" id="{FCFBF4F9-B779-4A43-8440-8F31D86D3D20}"/>
                    </a:ext>
                  </a:extLst>
                </p:cNvPr>
                <p:cNvSpPr/>
                <p:nvPr/>
              </p:nvSpPr>
              <p:spPr>
                <a:xfrm>
                  <a:off x="2871852" y="6926555"/>
                  <a:ext cx="522213" cy="52221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05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pic>
              <p:nvPicPr>
                <p:cNvPr id="42" name="Picture 7" descr="차세대융합기술연구원 (@aictpr) | Twitter">
                  <a:extLst>
                    <a:ext uri="{FF2B5EF4-FFF2-40B4-BE49-F238E27FC236}">
                      <a16:creationId xmlns:a16="http://schemas.microsoft.com/office/drawing/2014/main" id="{FB7CF962-6255-4071-B929-C82A62C258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screen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9153" b="94237" l="5183" r="92988">
                              <a14:foregroundMark x1="9451" y1="82034" x2="9451" y2="82034"/>
                              <a14:foregroundMark x1="12500" y1="84746" x2="12500" y2="84746"/>
                              <a14:foregroundMark x1="17378" y1="84746" x2="39024" y2="84746"/>
                              <a14:foregroundMark x1="7622" y1="83390" x2="72561" y2="84746"/>
                              <a14:foregroundMark x1="72561" y1="84746" x2="10366" y2="90847"/>
                              <a14:foregroundMark x1="10366" y1="90847" x2="6402" y2="82034"/>
                              <a14:foregroundMark x1="55183" y1="88814" x2="73171" y2="90169"/>
                              <a14:foregroundMark x1="65854" y1="88136" x2="79878" y2="84746"/>
                              <a14:foregroundMark x1="74390" y1="88136" x2="92988" y2="88136"/>
                              <a14:foregroundMark x1="91159" y1="88136" x2="84756" y2="80000"/>
                              <a14:foregroundMark x1="88720" y1="84068" x2="91159" y2="84068"/>
                              <a14:foregroundMark x1="89939" y1="84068" x2="71951" y2="84068"/>
                              <a14:foregroundMark x1="75610" y1="84746" x2="44817" y2="85424"/>
                              <a14:foregroundMark x1="47866" y1="87458" x2="35366" y2="82712"/>
                              <a14:foregroundMark x1="53354" y1="9153" x2="64329" y2="9153"/>
                              <a14:foregroundMark x1="56402" y1="89492" x2="48476" y2="87458"/>
                              <a14:foregroundMark x1="57012" y1="88136" x2="92378" y2="89492"/>
                              <a14:foregroundMark x1="91159" y1="89492" x2="50915" y2="88136"/>
                              <a14:foregroundMark x1="50915" y1="87458" x2="7012" y2="90169"/>
                              <a14:foregroundMark x1="10061" y1="88814" x2="22256" y2="87458"/>
                              <a14:foregroundMark x1="9451" y1="82712" x2="28049" y2="82034"/>
                              <a14:foregroundMark x1="5183" y1="82034" x2="37805" y2="83390"/>
                              <a14:foregroundMark x1="6402" y1="80678" x2="91159" y2="77966"/>
                              <a14:foregroundMark x1="60061" y1="84746" x2="67073" y2="84068"/>
                              <a14:foregroundMark x1="62500" y1="82712" x2="62500" y2="82712"/>
                              <a14:foregroundMark x1="62500" y1="82712" x2="62500" y2="82712"/>
                              <a14:foregroundMark x1="62500" y1="82712" x2="62500" y2="82712"/>
                              <a14:foregroundMark x1="10061" y1="91525" x2="73780" y2="92881"/>
                              <a14:foregroundMark x1="73780" y1="92881" x2="29268" y2="90169"/>
                              <a14:foregroundMark x1="77439" y1="92881" x2="77439" y2="92881"/>
                              <a14:foregroundMark x1="75000" y1="92203" x2="75000" y2="92203"/>
                              <a14:foregroundMark x1="75000" y1="91525" x2="75000" y2="91525"/>
                              <a14:foregroundMark x1="76220" y1="94237" x2="76220" y2="94237"/>
                              <a14:foregroundMark x1="81098" y1="92881" x2="81098" y2="92881"/>
                              <a14:foregroundMark x1="81098" y1="92203" x2="81098" y2="92203"/>
                              <a14:foregroundMark x1="81098" y1="91525" x2="81098" y2="91525"/>
                              <a14:foregroundMark x1="81098" y1="90847" x2="81098" y2="90847"/>
                              <a14:foregroundMark x1="80488" y1="93559" x2="80488" y2="93559"/>
                              <a14:foregroundMark x1="85366" y1="92881" x2="85366" y2="92881"/>
                              <a14:foregroundMark x1="87195" y1="92203" x2="87195" y2="92203"/>
                              <a14:foregroundMark x1="88720" y1="92203" x2="88720" y2="92203"/>
                              <a14:foregroundMark x1="90549" y1="92203" x2="90549" y2="92203"/>
                              <a14:foregroundMark x1="91768" y1="92203" x2="91768" y2="92203"/>
                              <a14:foregroundMark x1="84756" y1="92203" x2="89329" y2="92203"/>
                              <a14:foregroundMark x1="92378" y1="89492" x2="89329" y2="79322"/>
                              <a14:foregroundMark x1="91159" y1="84746" x2="91159" y2="84746"/>
                              <a14:foregroundMark x1="91768" y1="81356" x2="91768" y2="81356"/>
                              <a14:foregroundMark x1="92378" y1="82712" x2="92378" y2="82712"/>
                              <a14:foregroundMark x1="92378" y1="84068" x2="92378" y2="84068"/>
                              <a14:foregroundMark x1="91159" y1="82034" x2="91159" y2="82034"/>
                              <a14:foregroundMark x1="8232" y1="86780" x2="8232" y2="86780"/>
                              <a14:foregroundMark x1="7012" y1="86102" x2="7012" y2="86102"/>
                              <a14:foregroundMark x1="7012" y1="89492" x2="7012" y2="89492"/>
                              <a14:foregroundMark x1="7012" y1="88136" x2="10061" y2="91525"/>
                              <a14:foregroundMark x1="10671" y1="82712" x2="10671" y2="8271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908354" y="6957969"/>
                  <a:ext cx="458734" cy="4116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3" name="타원 42">
                <a:extLst>
                  <a:ext uri="{FF2B5EF4-FFF2-40B4-BE49-F238E27FC236}">
                    <a16:creationId xmlns:a16="http://schemas.microsoft.com/office/drawing/2014/main" id="{5FC70369-A2A5-4833-B41C-883712248513}"/>
                  </a:ext>
                </a:extLst>
              </p:cNvPr>
              <p:cNvSpPr/>
              <p:nvPr/>
            </p:nvSpPr>
            <p:spPr>
              <a:xfrm>
                <a:off x="2767932" y="5938281"/>
                <a:ext cx="522213" cy="52221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05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pic>
            <p:nvPicPr>
              <p:cNvPr id="44" name="Picture 1">
                <a:extLst>
                  <a:ext uri="{FF2B5EF4-FFF2-40B4-BE49-F238E27FC236}">
                    <a16:creationId xmlns:a16="http://schemas.microsoft.com/office/drawing/2014/main" id="{BDABF1F9-5F6B-4DA9-A6D7-C7994A89F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82049" y="6046467"/>
                <a:ext cx="296552" cy="30176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45" name="타원 44">
                <a:extLst>
                  <a:ext uri="{FF2B5EF4-FFF2-40B4-BE49-F238E27FC236}">
                    <a16:creationId xmlns:a16="http://schemas.microsoft.com/office/drawing/2014/main" id="{6075C175-2052-48D6-8534-6BEB3D51F2BB}"/>
                  </a:ext>
                </a:extLst>
              </p:cNvPr>
              <p:cNvSpPr/>
              <p:nvPr/>
            </p:nvSpPr>
            <p:spPr>
              <a:xfrm>
                <a:off x="1474970" y="2062300"/>
                <a:ext cx="519040" cy="51904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ko-KR" sz="10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2</a:t>
                </a:r>
              </a:p>
              <a:p>
                <a:pPr algn="ctr"/>
                <a:r>
                  <a:rPr lang="ko-KR" altLang="en-US" sz="10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내역</a:t>
                </a:r>
                <a:endParaRPr lang="ko-KR" altLang="en-US" sz="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6" name="타원 45">
                <a:extLst>
                  <a:ext uri="{FF2B5EF4-FFF2-40B4-BE49-F238E27FC236}">
                    <a16:creationId xmlns:a16="http://schemas.microsoft.com/office/drawing/2014/main" id="{5D37EB7B-DEFC-45C3-9C2A-3C727BAD33B2}"/>
                  </a:ext>
                </a:extLst>
              </p:cNvPr>
              <p:cNvSpPr/>
              <p:nvPr/>
            </p:nvSpPr>
            <p:spPr>
              <a:xfrm>
                <a:off x="2363009" y="2052602"/>
                <a:ext cx="519040" cy="51904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ko-KR" sz="10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3</a:t>
                </a:r>
              </a:p>
              <a:p>
                <a:pPr algn="ctr"/>
                <a:r>
                  <a:rPr lang="ko-KR" altLang="en-US" sz="10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내역</a:t>
                </a:r>
                <a:endParaRPr lang="ko-KR" altLang="en-US" sz="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" name="사각형: 둥근 모서리 3">
                <a:extLst>
                  <a:ext uri="{FF2B5EF4-FFF2-40B4-BE49-F238E27FC236}">
                    <a16:creationId xmlns:a16="http://schemas.microsoft.com/office/drawing/2014/main" id="{59E30E07-790C-4B3A-A278-2B7A84B21579}"/>
                  </a:ext>
                </a:extLst>
              </p:cNvPr>
              <p:cNvSpPr/>
              <p:nvPr/>
            </p:nvSpPr>
            <p:spPr>
              <a:xfrm>
                <a:off x="9644781" y="2646861"/>
                <a:ext cx="1288137" cy="515129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05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365506D3-903F-4CA8-AD83-0B67EDC148D8}"/>
                </a:ext>
              </a:extLst>
            </p:cNvPr>
            <p:cNvGrpSpPr/>
            <p:nvPr/>
          </p:nvGrpSpPr>
          <p:grpSpPr>
            <a:xfrm>
              <a:off x="9260724" y="1226569"/>
              <a:ext cx="2739932" cy="5321202"/>
              <a:chOff x="9260724" y="1226569"/>
              <a:chExt cx="2739932" cy="5321202"/>
            </a:xfrm>
          </p:grpSpPr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E6D25A41-F94D-43F8-A396-0F5956ED6263}"/>
                  </a:ext>
                </a:extLst>
              </p:cNvPr>
              <p:cNvGrpSpPr/>
              <p:nvPr/>
            </p:nvGrpSpPr>
            <p:grpSpPr>
              <a:xfrm>
                <a:off x="9264822" y="1226569"/>
                <a:ext cx="2519810" cy="1020831"/>
                <a:chOff x="9596098" y="1378009"/>
                <a:chExt cx="2519810" cy="1020831"/>
              </a:xfrm>
            </p:grpSpPr>
            <p:sp>
              <p:nvSpPr>
                <p:cNvPr id="47" name="Freeform 11">
                  <a:extLst>
                    <a:ext uri="{FF2B5EF4-FFF2-40B4-BE49-F238E27FC236}">
                      <a16:creationId xmlns:a16="http://schemas.microsoft.com/office/drawing/2014/main" id="{0405F698-BC4E-42A4-8B58-8CB0A836DC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01159" y="1452409"/>
                  <a:ext cx="1614749" cy="228033"/>
                </a:xfrm>
                <a:custGeom>
                  <a:avLst/>
                  <a:gdLst>
                    <a:gd name="T0" fmla="*/ 781 w 785"/>
                    <a:gd name="T1" fmla="*/ 142 h 151"/>
                    <a:gd name="T2" fmla="*/ 777 w 785"/>
                    <a:gd name="T3" fmla="*/ 151 h 151"/>
                    <a:gd name="T4" fmla="*/ 12 w 785"/>
                    <a:gd name="T5" fmla="*/ 151 h 151"/>
                    <a:gd name="T6" fmla="*/ 0 w 785"/>
                    <a:gd name="T7" fmla="*/ 139 h 151"/>
                    <a:gd name="T8" fmla="*/ 0 w 785"/>
                    <a:gd name="T9" fmla="*/ 12 h 151"/>
                    <a:gd name="T10" fmla="*/ 12 w 785"/>
                    <a:gd name="T11" fmla="*/ 0 h 151"/>
                    <a:gd name="T12" fmla="*/ 619 w 785"/>
                    <a:gd name="T13" fmla="*/ 0 h 151"/>
                    <a:gd name="T14" fmla="*/ 640 w 785"/>
                    <a:gd name="T15" fmla="*/ 9 h 151"/>
                    <a:gd name="T16" fmla="*/ 781 w 785"/>
                    <a:gd name="T17" fmla="*/ 142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5" h="151">
                      <a:moveTo>
                        <a:pt x="781" y="142"/>
                      </a:moveTo>
                      <a:cubicBezTo>
                        <a:pt x="785" y="147"/>
                        <a:pt x="784" y="151"/>
                        <a:pt x="777" y="151"/>
                      </a:cubicBezTo>
                      <a:cubicBezTo>
                        <a:pt x="12" y="151"/>
                        <a:pt x="12" y="151"/>
                        <a:pt x="12" y="151"/>
                      </a:cubicBezTo>
                      <a:cubicBezTo>
                        <a:pt x="5" y="151"/>
                        <a:pt x="0" y="145"/>
                        <a:pt x="0" y="139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5" y="0"/>
                        <a:pt x="12" y="0"/>
                      </a:cubicBezTo>
                      <a:cubicBezTo>
                        <a:pt x="619" y="0"/>
                        <a:pt x="619" y="0"/>
                        <a:pt x="619" y="0"/>
                      </a:cubicBezTo>
                      <a:cubicBezTo>
                        <a:pt x="626" y="0"/>
                        <a:pt x="635" y="4"/>
                        <a:pt x="640" y="9"/>
                      </a:cubicBezTo>
                      <a:lnTo>
                        <a:pt x="781" y="14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5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72000">
                          <a:schemeClr val="bg1"/>
                        </a:gs>
                      </a:gsLst>
                      <a:lin ang="5400000" scaled="1"/>
                    </a:gradFill>
                    <a:latin typeface="나눔스퀘어_ac" panose="020B0600000101010101" pitchFamily="50" charset="-127"/>
                    <a:ea typeface="나눔스퀘어_ac" panose="020B0600000101010101" pitchFamily="50" charset="-127"/>
                  </a:endParaRPr>
                </a:p>
              </p:txBody>
            </p:sp>
            <p:sp>
              <p:nvSpPr>
                <p:cNvPr id="48" name="Freeform 11">
                  <a:extLst>
                    <a:ext uri="{FF2B5EF4-FFF2-40B4-BE49-F238E27FC236}">
                      <a16:creationId xmlns:a16="http://schemas.microsoft.com/office/drawing/2014/main" id="{CBA84801-D223-4FE0-8DD6-A0D0CE771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96099" y="1378009"/>
                  <a:ext cx="2382383" cy="276203"/>
                </a:xfrm>
                <a:custGeom>
                  <a:avLst/>
                  <a:gdLst>
                    <a:gd name="T0" fmla="*/ 781 w 785"/>
                    <a:gd name="T1" fmla="*/ 142 h 151"/>
                    <a:gd name="T2" fmla="*/ 777 w 785"/>
                    <a:gd name="T3" fmla="*/ 151 h 151"/>
                    <a:gd name="T4" fmla="*/ 12 w 785"/>
                    <a:gd name="T5" fmla="*/ 151 h 151"/>
                    <a:gd name="T6" fmla="*/ 0 w 785"/>
                    <a:gd name="T7" fmla="*/ 139 h 151"/>
                    <a:gd name="T8" fmla="*/ 0 w 785"/>
                    <a:gd name="T9" fmla="*/ 12 h 151"/>
                    <a:gd name="T10" fmla="*/ 12 w 785"/>
                    <a:gd name="T11" fmla="*/ 0 h 151"/>
                    <a:gd name="T12" fmla="*/ 619 w 785"/>
                    <a:gd name="T13" fmla="*/ 0 h 151"/>
                    <a:gd name="T14" fmla="*/ 640 w 785"/>
                    <a:gd name="T15" fmla="*/ 9 h 151"/>
                    <a:gd name="T16" fmla="*/ 781 w 785"/>
                    <a:gd name="T17" fmla="*/ 142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5" h="151">
                      <a:moveTo>
                        <a:pt x="781" y="142"/>
                      </a:moveTo>
                      <a:cubicBezTo>
                        <a:pt x="785" y="147"/>
                        <a:pt x="784" y="151"/>
                        <a:pt x="777" y="151"/>
                      </a:cubicBezTo>
                      <a:cubicBezTo>
                        <a:pt x="12" y="151"/>
                        <a:pt x="12" y="151"/>
                        <a:pt x="12" y="151"/>
                      </a:cubicBezTo>
                      <a:cubicBezTo>
                        <a:pt x="5" y="151"/>
                        <a:pt x="0" y="145"/>
                        <a:pt x="0" y="139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5" y="0"/>
                        <a:pt x="12" y="0"/>
                      </a:cubicBezTo>
                      <a:cubicBezTo>
                        <a:pt x="619" y="0"/>
                        <a:pt x="619" y="0"/>
                        <a:pt x="619" y="0"/>
                      </a:cubicBezTo>
                      <a:cubicBezTo>
                        <a:pt x="626" y="0"/>
                        <a:pt x="635" y="4"/>
                        <a:pt x="640" y="9"/>
                      </a:cubicBezTo>
                      <a:lnTo>
                        <a:pt x="781" y="142"/>
                      </a:lnTo>
                      <a:close/>
                    </a:path>
                  </a:pathLst>
                </a:custGeom>
                <a:solidFill>
                  <a:srgbClr val="317CC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54000" rtlCol="0" anchor="ctr"/>
                <a:lstStyle/>
                <a:p>
                  <a:endParaRPr lang="ko-KR" altLang="en-US" sz="1600" dirty="0">
                    <a:solidFill>
                      <a:schemeClr val="lt1"/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endParaRPr>
                </a:p>
              </p:txBody>
            </p:sp>
            <p:sp>
              <p:nvSpPr>
                <p:cNvPr id="50" name="직사각형 49">
                  <a:extLst>
                    <a:ext uri="{FF2B5EF4-FFF2-40B4-BE49-F238E27FC236}">
                      <a16:creationId xmlns:a16="http://schemas.microsoft.com/office/drawing/2014/main" id="{B0E441C0-611F-4185-AE94-4D0A1291E39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596098" y="1667026"/>
                  <a:ext cx="2519809" cy="731814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>
                    <a:latin typeface="나눔스퀘어_ac" panose="020B0600000101010101" pitchFamily="50" charset="-127"/>
                    <a:ea typeface="나눔스퀘어_ac" panose="020B0600000101010101" pitchFamily="50" charset="-127"/>
                  </a:endParaRPr>
                </a:p>
              </p:txBody>
            </p:sp>
            <p:pic>
              <p:nvPicPr>
                <p:cNvPr id="53" name="그림 52">
                  <a:extLst>
                    <a:ext uri="{FF2B5EF4-FFF2-40B4-BE49-F238E27FC236}">
                      <a16:creationId xmlns:a16="http://schemas.microsoft.com/office/drawing/2014/main" id="{9A885A7D-518F-44E0-AA1D-E0C95D7E1C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67955" y="1717661"/>
                  <a:ext cx="216419" cy="310666"/>
                </a:xfrm>
                <a:prstGeom prst="rect">
                  <a:avLst/>
                </a:prstGeom>
                <a:effectLst>
                  <a:outerShdw blurRad="254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54" name="직사각형 53">
                  <a:extLst>
                    <a:ext uri="{FF2B5EF4-FFF2-40B4-BE49-F238E27FC236}">
                      <a16:creationId xmlns:a16="http://schemas.microsoft.com/office/drawing/2014/main" id="{6B42D939-402A-4427-B2AB-8BBC07CFE13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977121" y="1775397"/>
                  <a:ext cx="1797928" cy="161583"/>
                </a:xfrm>
                <a:prstGeom prst="rect">
                  <a:avLst/>
                </a:prstGeom>
              </p:spPr>
              <p:txBody>
                <a:bodyPr wrap="squar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>
                    <a:contourClr>
                      <a:schemeClr val="bg1"/>
                    </a:contourClr>
                  </a:sp3d>
                </a:bodyPr>
                <a:lstStyle/>
                <a:p>
                  <a:r>
                    <a:rPr lang="ko-KR" altLang="en-US" sz="1050" spc="-70" dirty="0">
                      <a:gradFill>
                        <a:gsLst>
                          <a:gs pos="69399">
                            <a:srgbClr val="005BAC"/>
                          </a:gs>
                          <a:gs pos="52000">
                            <a:srgbClr val="005BAC"/>
                          </a:gs>
                        </a:gsLst>
                        <a:lin ang="5400000" scaled="1"/>
                      </a:gra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디지털 트윈 항만관제 </a:t>
                  </a:r>
                  <a:r>
                    <a:rPr lang="ko-KR" altLang="en-US" sz="1050" spc="-70" dirty="0" err="1">
                      <a:solidFill>
                        <a:srgbClr val="FF4D20"/>
                      </a:soli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아키텍쳐</a:t>
                  </a:r>
                  <a:r>
                    <a:rPr lang="ko-KR" altLang="en-US" sz="1050" spc="-70" dirty="0">
                      <a:solidFill>
                        <a:srgbClr val="FF4D20"/>
                      </a:soli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 설계</a:t>
                  </a:r>
                  <a:endParaRPr lang="en-US" altLang="ko-KR" sz="1050" spc="-76" dirty="0">
                    <a:solidFill>
                      <a:srgbClr val="FF4D20"/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endParaRPr>
                </a:p>
              </p:txBody>
            </p:sp>
            <p:sp>
              <p:nvSpPr>
                <p:cNvPr id="57" name="직사각형 56">
                  <a:extLst>
                    <a:ext uri="{FF2B5EF4-FFF2-40B4-BE49-F238E27FC236}">
                      <a16:creationId xmlns:a16="http://schemas.microsoft.com/office/drawing/2014/main" id="{54BD4415-31C9-4803-9C19-8D29215BB22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977121" y="2080038"/>
                  <a:ext cx="1824217" cy="161583"/>
                </a:xfrm>
                <a:prstGeom prst="rect">
                  <a:avLst/>
                </a:prstGeom>
              </p:spPr>
              <p:txBody>
                <a:bodyPr wrap="squar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>
                    <a:contourClr>
                      <a:schemeClr val="bg1"/>
                    </a:contourClr>
                  </a:sp3d>
                </a:bodyPr>
                <a:lstStyle/>
                <a:p>
                  <a:r>
                    <a:rPr lang="ko-KR" altLang="en-US" sz="1050" spc="-70" dirty="0">
                      <a:gradFill>
                        <a:gsLst>
                          <a:gs pos="69399">
                            <a:srgbClr val="005BAC"/>
                          </a:gs>
                          <a:gs pos="52000">
                            <a:srgbClr val="005BAC"/>
                          </a:gs>
                        </a:gsLst>
                        <a:lin ang="5400000" scaled="1"/>
                      </a:gradFill>
                      <a:latin typeface="나눔스퀘어_ac" panose="020B0600000101010101" pitchFamily="50" charset="-127"/>
                      <a:ea typeface="나눔스퀘어_ac" panose="020B0600000101010101" pitchFamily="50" charset="-127"/>
                    </a:rPr>
                    <a:t>항만 디지털 트윈 플랫폼 세부 설계서</a:t>
                  </a:r>
                  <a:endParaRPr lang="en-US" altLang="ko-KR" sz="1050" spc="-76" dirty="0">
                    <a:solidFill>
                      <a:srgbClr val="FF4D20"/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endParaRPr>
                </a:p>
              </p:txBody>
            </p:sp>
            <p:sp>
              <p:nvSpPr>
                <p:cNvPr id="51" name="직사각형 50">
                  <a:extLst>
                    <a:ext uri="{FF2B5EF4-FFF2-40B4-BE49-F238E27FC236}">
                      <a16:creationId xmlns:a16="http://schemas.microsoft.com/office/drawing/2014/main" id="{E957EE27-5293-40BB-894F-E344EB930C0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708523" y="1423349"/>
                  <a:ext cx="1449756" cy="169277"/>
                </a:xfrm>
                <a:prstGeom prst="rect">
                  <a:avLst/>
                </a:prstGeom>
              </p:spPr>
              <p:txBody>
                <a:bodyPr wrap="squar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>
                    <a:contourClr>
                      <a:schemeClr val="bg1"/>
                    </a:contourClr>
                  </a:sp3d>
                </a:bodyPr>
                <a:lstStyle/>
                <a:p>
                  <a:pPr defTabSz="844083">
                    <a:spcAft>
                      <a:spcPts val="500"/>
                    </a:spcAft>
                    <a:defRPr/>
                  </a:pPr>
                  <a:r>
                    <a:rPr lang="ko-KR" altLang="en-US" sz="1100" spc="-140" dirty="0">
                      <a:gradFill>
                        <a:gsLst>
                          <a:gs pos="0">
                            <a:schemeClr val="bg1">
                              <a:lumMod val="95000"/>
                            </a:schemeClr>
                          </a:gs>
                          <a:gs pos="72000">
                            <a:schemeClr val="bg1"/>
                          </a:gs>
                        </a:gsLst>
                        <a:lin ang="5400000" scaled="1"/>
                      </a:gra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항만관제 </a:t>
                  </a:r>
                  <a:r>
                    <a:rPr lang="ko-KR" altLang="en-US" sz="1100" spc="-140" dirty="0" err="1">
                      <a:gradFill>
                        <a:gsLst>
                          <a:gs pos="0">
                            <a:schemeClr val="bg1">
                              <a:lumMod val="95000"/>
                            </a:schemeClr>
                          </a:gs>
                          <a:gs pos="72000">
                            <a:schemeClr val="bg1"/>
                          </a:gs>
                        </a:gsLst>
                        <a:lin ang="5400000" scaled="1"/>
                      </a:gra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아키텍쳐</a:t>
                  </a:r>
                  <a:r>
                    <a:rPr lang="ko-KR" altLang="en-US" sz="1100" spc="-140" dirty="0">
                      <a:gradFill>
                        <a:gsLst>
                          <a:gs pos="0">
                            <a:schemeClr val="bg1">
                              <a:lumMod val="95000"/>
                            </a:schemeClr>
                          </a:gs>
                          <a:gs pos="72000">
                            <a:schemeClr val="bg1"/>
                          </a:gs>
                        </a:gsLst>
                        <a:lin ang="5400000" scaled="1"/>
                      </a:gra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 </a:t>
                  </a:r>
                  <a:r>
                    <a:rPr lang="en-US" altLang="ko-KR" sz="1100" spc="-140" dirty="0">
                      <a:gradFill>
                        <a:gsLst>
                          <a:gs pos="0">
                            <a:schemeClr val="bg1">
                              <a:lumMod val="95000"/>
                            </a:schemeClr>
                          </a:gs>
                          <a:gs pos="72000">
                            <a:schemeClr val="bg1"/>
                          </a:gs>
                        </a:gsLst>
                        <a:lin ang="5400000" scaled="1"/>
                      </a:gra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, </a:t>
                  </a:r>
                  <a:r>
                    <a:rPr lang="ko-KR" altLang="en-US" sz="1100" spc="-140" dirty="0">
                      <a:gradFill>
                        <a:gsLst>
                          <a:gs pos="0">
                            <a:schemeClr val="bg1">
                              <a:lumMod val="95000"/>
                            </a:schemeClr>
                          </a:gs>
                          <a:gs pos="72000">
                            <a:schemeClr val="bg1"/>
                          </a:gs>
                        </a:gsLst>
                        <a:lin ang="5400000" scaled="1"/>
                      </a:gra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플랫폼 설계</a:t>
                  </a:r>
                </a:p>
              </p:txBody>
            </p:sp>
            <p:pic>
              <p:nvPicPr>
                <p:cNvPr id="69" name="그림 68">
                  <a:extLst>
                    <a:ext uri="{FF2B5EF4-FFF2-40B4-BE49-F238E27FC236}">
                      <a16:creationId xmlns:a16="http://schemas.microsoft.com/office/drawing/2014/main" id="{CC92D70F-00B1-4E95-960B-5A9D2F5749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68773" y="2044474"/>
                  <a:ext cx="216419" cy="310666"/>
                </a:xfrm>
                <a:prstGeom prst="rect">
                  <a:avLst/>
                </a:prstGeom>
                <a:effectLst>
                  <a:outerShdw blurRad="254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DE7EF10C-37CA-4E98-B8C7-C2A15A301986}"/>
                  </a:ext>
                </a:extLst>
              </p:cNvPr>
              <p:cNvGrpSpPr/>
              <p:nvPr/>
            </p:nvGrpSpPr>
            <p:grpSpPr>
              <a:xfrm>
                <a:off x="9264822" y="2291469"/>
                <a:ext cx="2735834" cy="1690179"/>
                <a:chOff x="9336830" y="2674925"/>
                <a:chExt cx="2735834" cy="1690179"/>
              </a:xfrm>
            </p:grpSpPr>
            <p:grpSp>
              <p:nvGrpSpPr>
                <p:cNvPr id="60" name="그룹 59">
                  <a:extLst>
                    <a:ext uri="{FF2B5EF4-FFF2-40B4-BE49-F238E27FC236}">
                      <a16:creationId xmlns:a16="http://schemas.microsoft.com/office/drawing/2014/main" id="{6ABB92FE-AF64-42D5-83F3-9D721CE37AA8}"/>
                    </a:ext>
                  </a:extLst>
                </p:cNvPr>
                <p:cNvGrpSpPr/>
                <p:nvPr/>
              </p:nvGrpSpPr>
              <p:grpSpPr>
                <a:xfrm>
                  <a:off x="9336830" y="2674925"/>
                  <a:ext cx="2735834" cy="1690179"/>
                  <a:chOff x="9596098" y="1362789"/>
                  <a:chExt cx="2735834" cy="1690179"/>
                </a:xfrm>
              </p:grpSpPr>
              <p:sp>
                <p:nvSpPr>
                  <p:cNvPr id="61" name="Freeform 11">
                    <a:extLst>
                      <a:ext uri="{FF2B5EF4-FFF2-40B4-BE49-F238E27FC236}">
                        <a16:creationId xmlns:a16="http://schemas.microsoft.com/office/drawing/2014/main" id="{18667EDC-8847-442A-B05C-9B320DE759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717183" y="1452409"/>
                    <a:ext cx="1614749" cy="228033"/>
                  </a:xfrm>
                  <a:custGeom>
                    <a:avLst/>
                    <a:gdLst>
                      <a:gd name="T0" fmla="*/ 781 w 785"/>
                      <a:gd name="T1" fmla="*/ 142 h 151"/>
                      <a:gd name="T2" fmla="*/ 777 w 785"/>
                      <a:gd name="T3" fmla="*/ 151 h 151"/>
                      <a:gd name="T4" fmla="*/ 12 w 785"/>
                      <a:gd name="T5" fmla="*/ 151 h 151"/>
                      <a:gd name="T6" fmla="*/ 0 w 785"/>
                      <a:gd name="T7" fmla="*/ 139 h 151"/>
                      <a:gd name="T8" fmla="*/ 0 w 785"/>
                      <a:gd name="T9" fmla="*/ 12 h 151"/>
                      <a:gd name="T10" fmla="*/ 12 w 785"/>
                      <a:gd name="T11" fmla="*/ 0 h 151"/>
                      <a:gd name="T12" fmla="*/ 619 w 785"/>
                      <a:gd name="T13" fmla="*/ 0 h 151"/>
                      <a:gd name="T14" fmla="*/ 640 w 785"/>
                      <a:gd name="T15" fmla="*/ 9 h 151"/>
                      <a:gd name="T16" fmla="*/ 781 w 785"/>
                      <a:gd name="T17" fmla="*/ 142 h 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85" h="151">
                        <a:moveTo>
                          <a:pt x="781" y="142"/>
                        </a:moveTo>
                        <a:cubicBezTo>
                          <a:pt x="785" y="147"/>
                          <a:pt x="784" y="151"/>
                          <a:pt x="777" y="151"/>
                        </a:cubicBezTo>
                        <a:cubicBezTo>
                          <a:pt x="12" y="151"/>
                          <a:pt x="12" y="151"/>
                          <a:pt x="12" y="151"/>
                        </a:cubicBezTo>
                        <a:cubicBezTo>
                          <a:pt x="5" y="151"/>
                          <a:pt x="0" y="145"/>
                          <a:pt x="0" y="139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6"/>
                          <a:pt x="5" y="0"/>
                          <a:pt x="12" y="0"/>
                        </a:cubicBezTo>
                        <a:cubicBezTo>
                          <a:pt x="619" y="0"/>
                          <a:pt x="619" y="0"/>
                          <a:pt x="619" y="0"/>
                        </a:cubicBezTo>
                        <a:cubicBezTo>
                          <a:pt x="626" y="0"/>
                          <a:pt x="635" y="4"/>
                          <a:pt x="640" y="9"/>
                        </a:cubicBezTo>
                        <a:lnTo>
                          <a:pt x="781" y="142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050" dirty="0">
                      <a:gradFill>
                        <a:gsLst>
                          <a:gs pos="0">
                            <a:schemeClr val="bg1">
                              <a:lumMod val="95000"/>
                            </a:schemeClr>
                          </a:gs>
                          <a:gs pos="72000">
                            <a:schemeClr val="bg1"/>
                          </a:gs>
                        </a:gsLst>
                        <a:lin ang="5400000" scaled="1"/>
                      </a:gradFill>
                      <a:latin typeface="나눔스퀘어_ac" panose="020B0600000101010101" pitchFamily="50" charset="-127"/>
                      <a:ea typeface="나눔스퀘어_ac" panose="020B0600000101010101" pitchFamily="50" charset="-127"/>
                    </a:endParaRPr>
                  </a:p>
                </p:txBody>
              </p:sp>
              <p:sp>
                <p:nvSpPr>
                  <p:cNvPr id="62" name="Freeform 11">
                    <a:extLst>
                      <a:ext uri="{FF2B5EF4-FFF2-40B4-BE49-F238E27FC236}">
                        <a16:creationId xmlns:a16="http://schemas.microsoft.com/office/drawing/2014/main" id="{35EBBE9C-5354-48DD-9447-10A36FF392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96099" y="1362789"/>
                    <a:ext cx="2591817" cy="291423"/>
                  </a:xfrm>
                  <a:custGeom>
                    <a:avLst/>
                    <a:gdLst>
                      <a:gd name="T0" fmla="*/ 781 w 785"/>
                      <a:gd name="T1" fmla="*/ 142 h 151"/>
                      <a:gd name="T2" fmla="*/ 777 w 785"/>
                      <a:gd name="T3" fmla="*/ 151 h 151"/>
                      <a:gd name="T4" fmla="*/ 12 w 785"/>
                      <a:gd name="T5" fmla="*/ 151 h 151"/>
                      <a:gd name="T6" fmla="*/ 0 w 785"/>
                      <a:gd name="T7" fmla="*/ 139 h 151"/>
                      <a:gd name="T8" fmla="*/ 0 w 785"/>
                      <a:gd name="T9" fmla="*/ 12 h 151"/>
                      <a:gd name="T10" fmla="*/ 12 w 785"/>
                      <a:gd name="T11" fmla="*/ 0 h 151"/>
                      <a:gd name="T12" fmla="*/ 619 w 785"/>
                      <a:gd name="T13" fmla="*/ 0 h 151"/>
                      <a:gd name="T14" fmla="*/ 640 w 785"/>
                      <a:gd name="T15" fmla="*/ 9 h 151"/>
                      <a:gd name="T16" fmla="*/ 781 w 785"/>
                      <a:gd name="T17" fmla="*/ 142 h 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85" h="151">
                        <a:moveTo>
                          <a:pt x="781" y="142"/>
                        </a:moveTo>
                        <a:cubicBezTo>
                          <a:pt x="785" y="147"/>
                          <a:pt x="784" y="151"/>
                          <a:pt x="777" y="151"/>
                        </a:cubicBezTo>
                        <a:cubicBezTo>
                          <a:pt x="12" y="151"/>
                          <a:pt x="12" y="151"/>
                          <a:pt x="12" y="151"/>
                        </a:cubicBezTo>
                        <a:cubicBezTo>
                          <a:pt x="5" y="151"/>
                          <a:pt x="0" y="145"/>
                          <a:pt x="0" y="139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6"/>
                          <a:pt x="5" y="0"/>
                          <a:pt x="12" y="0"/>
                        </a:cubicBezTo>
                        <a:cubicBezTo>
                          <a:pt x="619" y="0"/>
                          <a:pt x="619" y="0"/>
                          <a:pt x="619" y="0"/>
                        </a:cubicBezTo>
                        <a:cubicBezTo>
                          <a:pt x="626" y="0"/>
                          <a:pt x="635" y="4"/>
                          <a:pt x="640" y="9"/>
                        </a:cubicBezTo>
                        <a:lnTo>
                          <a:pt x="781" y="142"/>
                        </a:lnTo>
                        <a:close/>
                      </a:path>
                    </a:pathLst>
                  </a:custGeom>
                  <a:solidFill>
                    <a:srgbClr val="317CC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54000" rtlCol="0" anchor="ctr"/>
                  <a:lstStyle/>
                  <a:p>
                    <a:endParaRPr lang="ko-KR" altLang="en-US" sz="1600" dirty="0">
                      <a:solidFill>
                        <a:schemeClr val="lt1"/>
                      </a:solidFill>
                      <a:latin typeface="나눔스퀘어_ac" panose="020B0600000101010101" pitchFamily="50" charset="-127"/>
                      <a:ea typeface="나눔스퀘어_ac" panose="020B0600000101010101" pitchFamily="50" charset="-127"/>
                    </a:endParaRPr>
                  </a:p>
                </p:txBody>
              </p:sp>
              <p:sp>
                <p:nvSpPr>
                  <p:cNvPr id="63" name="직사각형 62">
                    <a:extLst>
                      <a:ext uri="{FF2B5EF4-FFF2-40B4-BE49-F238E27FC236}">
                        <a16:creationId xmlns:a16="http://schemas.microsoft.com/office/drawing/2014/main" id="{CBA36A10-5F3F-40A6-9BF7-B228160FC4F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9596098" y="1667026"/>
                    <a:ext cx="2519809" cy="1385942"/>
                  </a:xfrm>
                  <a:prstGeom prst="rect">
                    <a:avLst/>
                  </a:prstGeom>
                  <a:solidFill>
                    <a:schemeClr val="bg1"/>
                  </a:solidFill>
                  <a:ln w="317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 dirty="0">
                      <a:latin typeface="나눔스퀘어_ac" panose="020B0600000101010101" pitchFamily="50" charset="-127"/>
                      <a:ea typeface="나눔스퀘어_ac" panose="020B0600000101010101" pitchFamily="50" charset="-127"/>
                    </a:endParaRPr>
                  </a:p>
                </p:txBody>
              </p:sp>
              <p:sp>
                <p:nvSpPr>
                  <p:cNvPr id="68" name="직사각형 67">
                    <a:extLst>
                      <a:ext uri="{FF2B5EF4-FFF2-40B4-BE49-F238E27FC236}">
                        <a16:creationId xmlns:a16="http://schemas.microsoft.com/office/drawing/2014/main" id="{0B7AA674-AD47-472D-9334-64FAFCEB2B16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9655874" y="1445455"/>
                    <a:ext cx="2182902" cy="169277"/>
                  </a:xfrm>
                  <a:prstGeom prst="rect">
                    <a:avLst/>
                  </a:prstGeom>
                </p:spPr>
                <p:txBody>
                  <a:bodyPr wrap="square" lIns="0" tIns="0" rIns="0" bIns="0" anchor="ctr">
                    <a:spAutoFit/>
                    <a:scene3d>
                      <a:camera prst="orthographicFront"/>
                      <a:lightRig rig="threePt" dir="t"/>
                    </a:scene3d>
                    <a:sp3d>
                      <a:contourClr>
                        <a:schemeClr val="bg1"/>
                      </a:contourClr>
                    </a:sp3d>
                  </a:bodyPr>
                  <a:lstStyle/>
                  <a:p>
                    <a:pPr defTabSz="844083">
                      <a:spcAft>
                        <a:spcPts val="500"/>
                      </a:spcAft>
                      <a:defRPr/>
                    </a:pPr>
                    <a:r>
                      <a:rPr lang="ko-KR" altLang="en-US" sz="1100" spc="-140" dirty="0">
                        <a:gradFill>
                          <a:gsLst>
                            <a:gs pos="0">
                              <a:schemeClr val="bg1">
                                <a:lumMod val="95000"/>
                              </a:schemeClr>
                            </a:gs>
                            <a:gs pos="72000">
                              <a:schemeClr val="bg1"/>
                            </a:gs>
                          </a:gsLst>
                          <a:lin ang="5400000" scaled="1"/>
                        </a:gradFill>
                        <a:latin typeface="나눔스퀘어_ac ExtraBold" panose="020B0600000101010101" pitchFamily="50" charset="-127"/>
                        <a:ea typeface="나눔스퀘어_ac ExtraBold" panose="020B0600000101010101" pitchFamily="50" charset="-127"/>
                      </a:rPr>
                      <a:t>항만 </a:t>
                    </a:r>
                    <a:r>
                      <a:rPr lang="ko-KR" altLang="en-US" sz="1100" spc="-140" dirty="0" err="1">
                        <a:gradFill>
                          <a:gsLst>
                            <a:gs pos="0">
                              <a:schemeClr val="bg1">
                                <a:lumMod val="95000"/>
                              </a:schemeClr>
                            </a:gs>
                            <a:gs pos="72000">
                              <a:schemeClr val="bg1"/>
                            </a:gs>
                          </a:gsLst>
                          <a:lin ang="5400000" scaled="1"/>
                        </a:gradFill>
                        <a:latin typeface="나눔스퀘어_ac ExtraBold" panose="020B0600000101010101" pitchFamily="50" charset="-127"/>
                        <a:ea typeface="나눔스퀘어_ac ExtraBold" panose="020B0600000101010101" pitchFamily="50" charset="-127"/>
                      </a:rPr>
                      <a:t>디지털트윈</a:t>
                    </a:r>
                    <a:r>
                      <a:rPr lang="ko-KR" altLang="en-US" sz="1100" spc="-140" dirty="0">
                        <a:gradFill>
                          <a:gsLst>
                            <a:gs pos="0">
                              <a:schemeClr val="bg1">
                                <a:lumMod val="95000"/>
                              </a:schemeClr>
                            </a:gs>
                            <a:gs pos="72000">
                              <a:schemeClr val="bg1"/>
                            </a:gs>
                          </a:gsLst>
                          <a:lin ang="5400000" scaled="1"/>
                        </a:gradFill>
                        <a:latin typeface="나눔스퀘어_ac ExtraBold" panose="020B0600000101010101" pitchFamily="50" charset="-127"/>
                        <a:ea typeface="나눔스퀘어_ac ExtraBold" panose="020B0600000101010101" pitchFamily="50" charset="-127"/>
                      </a:rPr>
                      <a:t> </a:t>
                    </a:r>
                    <a:r>
                      <a:rPr lang="en-US" altLang="ko-KR" sz="1100" spc="-140" dirty="0">
                        <a:gradFill>
                          <a:gsLst>
                            <a:gs pos="0">
                              <a:schemeClr val="bg1">
                                <a:lumMod val="95000"/>
                              </a:schemeClr>
                            </a:gs>
                            <a:gs pos="72000">
                              <a:schemeClr val="bg1"/>
                            </a:gs>
                          </a:gsLst>
                          <a:lin ang="5400000" scaled="1"/>
                        </a:gradFill>
                        <a:latin typeface="나눔스퀘어_ac ExtraBold" panose="020B0600000101010101" pitchFamily="50" charset="-127"/>
                        <a:ea typeface="나눔스퀘어_ac ExtraBold" panose="020B0600000101010101" pitchFamily="50" charset="-127"/>
                      </a:rPr>
                      <a:t>3D </a:t>
                    </a:r>
                    <a:r>
                      <a:rPr lang="ko-KR" altLang="en-US" sz="1100" spc="-140" dirty="0">
                        <a:gradFill>
                          <a:gsLst>
                            <a:gs pos="0">
                              <a:schemeClr val="bg1">
                                <a:lumMod val="95000"/>
                              </a:schemeClr>
                            </a:gs>
                            <a:gs pos="72000">
                              <a:schemeClr val="bg1"/>
                            </a:gs>
                          </a:gsLst>
                          <a:lin ang="5400000" scaled="1"/>
                        </a:gradFill>
                        <a:latin typeface="나눔스퀘어_ac ExtraBold" panose="020B0600000101010101" pitchFamily="50" charset="-127"/>
                        <a:ea typeface="나눔스퀘어_ac ExtraBold" panose="020B0600000101010101" pitchFamily="50" charset="-127"/>
                      </a:rPr>
                      <a:t>모델링 및 데이터 연동작업</a:t>
                    </a:r>
                  </a:p>
                </p:txBody>
              </p:sp>
            </p:grpSp>
            <p:pic>
              <p:nvPicPr>
                <p:cNvPr id="70" name="그림 69">
                  <a:extLst>
                    <a:ext uri="{FF2B5EF4-FFF2-40B4-BE49-F238E27FC236}">
                      <a16:creationId xmlns:a16="http://schemas.microsoft.com/office/drawing/2014/main" id="{AA456FEA-5B07-4EA3-8633-D582D1CCD5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07973" y="3025632"/>
                  <a:ext cx="216419" cy="310666"/>
                </a:xfrm>
                <a:prstGeom prst="rect">
                  <a:avLst/>
                </a:prstGeom>
                <a:effectLst>
                  <a:outerShdw blurRad="254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71" name="직사각형 70">
                  <a:extLst>
                    <a:ext uri="{FF2B5EF4-FFF2-40B4-BE49-F238E27FC236}">
                      <a16:creationId xmlns:a16="http://schemas.microsoft.com/office/drawing/2014/main" id="{182E55F6-BDAF-4A60-A787-15E042B1DAD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690922" y="3096845"/>
                  <a:ext cx="2035814" cy="161583"/>
                </a:xfrm>
                <a:prstGeom prst="rect">
                  <a:avLst/>
                </a:prstGeom>
              </p:spPr>
              <p:txBody>
                <a:bodyPr wrap="non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>
                    <a:contourClr>
                      <a:schemeClr val="bg1"/>
                    </a:contourClr>
                  </a:sp3d>
                </a:bodyPr>
                <a:lstStyle/>
                <a:p>
                  <a:r>
                    <a:rPr lang="ko-KR" altLang="en-US" sz="1050" spc="-70" dirty="0">
                      <a:gradFill>
                        <a:gsLst>
                          <a:gs pos="69399">
                            <a:srgbClr val="005BAC"/>
                          </a:gs>
                          <a:gs pos="52000">
                            <a:srgbClr val="005BAC"/>
                          </a:gs>
                        </a:gsLst>
                        <a:lin ang="5400000" scaled="1"/>
                      </a:gra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항만 </a:t>
                  </a:r>
                  <a:r>
                    <a:rPr lang="ko-KR" altLang="en-US" sz="1050" spc="-70" dirty="0">
                      <a:solidFill>
                        <a:srgbClr val="FF4D20"/>
                      </a:soli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디지털 트윈 </a:t>
                  </a:r>
                  <a:r>
                    <a:rPr lang="en-US" altLang="ko-KR" sz="1050" spc="-70" dirty="0">
                      <a:gradFill>
                        <a:gsLst>
                          <a:gs pos="69399">
                            <a:srgbClr val="005BAC"/>
                          </a:gs>
                          <a:gs pos="52000">
                            <a:srgbClr val="005BAC"/>
                          </a:gs>
                        </a:gsLst>
                        <a:lin ang="5400000" scaled="1"/>
                      </a:gra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3D </a:t>
                  </a:r>
                  <a:r>
                    <a:rPr lang="ko-KR" altLang="en-US" sz="1050" spc="-70" dirty="0">
                      <a:gradFill>
                        <a:gsLst>
                          <a:gs pos="69399">
                            <a:srgbClr val="005BAC"/>
                          </a:gs>
                          <a:gs pos="52000">
                            <a:srgbClr val="005BAC"/>
                          </a:gs>
                        </a:gsLst>
                        <a:lin ang="5400000" scaled="1"/>
                      </a:gra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모델 디자인 및 모델링</a:t>
                  </a:r>
                  <a:endParaRPr lang="en-US" altLang="ko-KR" sz="1050" spc="-76" dirty="0">
                    <a:solidFill>
                      <a:srgbClr val="FF4D20"/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endParaRPr>
                </a:p>
              </p:txBody>
            </p:sp>
            <p:sp>
              <p:nvSpPr>
                <p:cNvPr id="72" name="직사각형 71">
                  <a:extLst>
                    <a:ext uri="{FF2B5EF4-FFF2-40B4-BE49-F238E27FC236}">
                      <a16:creationId xmlns:a16="http://schemas.microsoft.com/office/drawing/2014/main" id="{20AA335C-8639-4472-AFD5-2262DB9359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690922" y="3396940"/>
                  <a:ext cx="1508426" cy="161583"/>
                </a:xfrm>
                <a:prstGeom prst="rect">
                  <a:avLst/>
                </a:prstGeom>
              </p:spPr>
              <p:txBody>
                <a:bodyPr wrap="non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>
                    <a:contourClr>
                      <a:schemeClr val="bg1"/>
                    </a:contourClr>
                  </a:sp3d>
                </a:bodyPr>
                <a:lstStyle/>
                <a:p>
                  <a:r>
                    <a:rPr lang="ko-KR" altLang="en-US" sz="1050" spc="-70" dirty="0">
                      <a:gradFill>
                        <a:gsLst>
                          <a:gs pos="69399">
                            <a:srgbClr val="005BAC"/>
                          </a:gs>
                          <a:gs pos="52000">
                            <a:srgbClr val="005BAC"/>
                          </a:gs>
                        </a:gsLst>
                        <a:lin ang="5400000" scaled="1"/>
                      </a:gra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항만 배경 구역 및 </a:t>
                  </a:r>
                  <a:r>
                    <a:rPr lang="en-US" altLang="ko-KR" sz="1050" spc="-70" dirty="0">
                      <a:solidFill>
                        <a:srgbClr val="FF4D20"/>
                      </a:soli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GIS </a:t>
                  </a:r>
                  <a:r>
                    <a:rPr lang="ko-KR" altLang="en-US" sz="1050" spc="-70" dirty="0">
                      <a:solidFill>
                        <a:srgbClr val="FF4D20"/>
                      </a:soli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정보 입력</a:t>
                  </a:r>
                  <a:endParaRPr lang="en-US" altLang="ko-KR" sz="1050" spc="-76" dirty="0">
                    <a:solidFill>
                      <a:srgbClr val="FF4D20"/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endParaRPr>
                </a:p>
              </p:txBody>
            </p:sp>
            <p:sp>
              <p:nvSpPr>
                <p:cNvPr id="73" name="직사각형 72">
                  <a:extLst>
                    <a:ext uri="{FF2B5EF4-FFF2-40B4-BE49-F238E27FC236}">
                      <a16:creationId xmlns:a16="http://schemas.microsoft.com/office/drawing/2014/main" id="{00B08365-2502-4AE6-8FFC-DE1C597FB9C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686665" y="3728869"/>
                  <a:ext cx="1429559" cy="161583"/>
                </a:xfrm>
                <a:prstGeom prst="rect">
                  <a:avLst/>
                </a:prstGeom>
              </p:spPr>
              <p:txBody>
                <a:bodyPr wrap="non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>
                    <a:contourClr>
                      <a:schemeClr val="bg1"/>
                    </a:contourClr>
                  </a:sp3d>
                </a:bodyPr>
                <a:lstStyle/>
                <a:p>
                  <a:r>
                    <a:rPr lang="ko-KR" altLang="en-US" sz="1050" spc="-70" dirty="0">
                      <a:gradFill>
                        <a:gsLst>
                          <a:gs pos="69399">
                            <a:srgbClr val="005BAC"/>
                          </a:gs>
                          <a:gs pos="52000">
                            <a:srgbClr val="005BAC"/>
                          </a:gs>
                        </a:gsLst>
                        <a:lin ang="5400000" scaled="1"/>
                      </a:gra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항만 배경화면에 </a:t>
                  </a:r>
                  <a:r>
                    <a:rPr lang="en-US" altLang="ko-KR" sz="1050" spc="-70" dirty="0">
                      <a:solidFill>
                        <a:srgbClr val="FF4D20"/>
                      </a:soli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3D </a:t>
                  </a:r>
                  <a:r>
                    <a:rPr lang="ko-KR" altLang="en-US" sz="1050" spc="-70" dirty="0">
                      <a:solidFill>
                        <a:srgbClr val="FF4D20"/>
                      </a:soli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모델 매핑</a:t>
                  </a:r>
                  <a:endParaRPr lang="en-US" altLang="ko-KR" sz="1050" spc="-76" dirty="0">
                    <a:solidFill>
                      <a:srgbClr val="FF4D20"/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endParaRPr>
                </a:p>
              </p:txBody>
            </p:sp>
            <p:sp>
              <p:nvSpPr>
                <p:cNvPr id="74" name="직사각형 73">
                  <a:extLst>
                    <a:ext uri="{FF2B5EF4-FFF2-40B4-BE49-F238E27FC236}">
                      <a16:creationId xmlns:a16="http://schemas.microsoft.com/office/drawing/2014/main" id="{E2487BE3-6EA8-42D9-9E0C-B0965BAE53D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686665" y="4079695"/>
                  <a:ext cx="1851148" cy="161583"/>
                </a:xfrm>
                <a:prstGeom prst="rect">
                  <a:avLst/>
                </a:prstGeom>
              </p:spPr>
              <p:txBody>
                <a:bodyPr wrap="non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>
                    <a:contourClr>
                      <a:schemeClr val="bg1"/>
                    </a:contourClr>
                  </a:sp3d>
                </a:bodyPr>
                <a:lstStyle/>
                <a:p>
                  <a:r>
                    <a:rPr lang="ko-KR" altLang="en-US" sz="1050" spc="-70" dirty="0">
                      <a:gradFill>
                        <a:gsLst>
                          <a:gs pos="69399">
                            <a:srgbClr val="005BAC"/>
                          </a:gs>
                          <a:gs pos="52000">
                            <a:srgbClr val="005BAC"/>
                          </a:gs>
                        </a:gsLst>
                        <a:lin ang="5400000" scaled="1"/>
                      </a:gra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디지털 트윈 플랫폼 </a:t>
                  </a:r>
                  <a:r>
                    <a:rPr lang="ko-KR" altLang="en-US" sz="1050" spc="-70" dirty="0">
                      <a:solidFill>
                        <a:srgbClr val="FF4D20"/>
                      </a:soli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서버 및 데이터 연동</a:t>
                  </a:r>
                  <a:endParaRPr lang="en-US" altLang="ko-KR" sz="1050" spc="-76" dirty="0">
                    <a:solidFill>
                      <a:srgbClr val="FF4D20"/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endParaRPr>
                </a:p>
              </p:txBody>
            </p:sp>
            <p:pic>
              <p:nvPicPr>
                <p:cNvPr id="75" name="그림 74">
                  <a:extLst>
                    <a:ext uri="{FF2B5EF4-FFF2-40B4-BE49-F238E27FC236}">
                      <a16:creationId xmlns:a16="http://schemas.microsoft.com/office/drawing/2014/main" id="{787B9157-5130-4248-B986-E2EFD84BD7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03538" y="3352139"/>
                  <a:ext cx="216419" cy="310666"/>
                </a:xfrm>
                <a:prstGeom prst="rect">
                  <a:avLst/>
                </a:prstGeom>
                <a:effectLst>
                  <a:outerShdw blurRad="254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76" name="그림 75">
                  <a:extLst>
                    <a:ext uri="{FF2B5EF4-FFF2-40B4-BE49-F238E27FC236}">
                      <a16:creationId xmlns:a16="http://schemas.microsoft.com/office/drawing/2014/main" id="{69024AA2-8078-4C4E-BA33-6FD319A768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03538" y="3678646"/>
                  <a:ext cx="216419" cy="310666"/>
                </a:xfrm>
                <a:prstGeom prst="rect">
                  <a:avLst/>
                </a:prstGeom>
                <a:effectLst>
                  <a:outerShdw blurRad="254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ECF073C9-2B8F-41C2-B5DA-111749C62D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03538" y="4005154"/>
                  <a:ext cx="216419" cy="310666"/>
                </a:xfrm>
                <a:prstGeom prst="rect">
                  <a:avLst/>
                </a:prstGeom>
                <a:effectLst>
                  <a:outerShdw blurRad="254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78" name="그룹 77">
                <a:extLst>
                  <a:ext uri="{FF2B5EF4-FFF2-40B4-BE49-F238E27FC236}">
                    <a16:creationId xmlns:a16="http://schemas.microsoft.com/office/drawing/2014/main" id="{18E8B0BB-185E-464A-AD06-D6766C23476B}"/>
                  </a:ext>
                </a:extLst>
              </p:cNvPr>
              <p:cNvGrpSpPr/>
              <p:nvPr/>
            </p:nvGrpSpPr>
            <p:grpSpPr>
              <a:xfrm>
                <a:off x="9264822" y="3995017"/>
                <a:ext cx="2519810" cy="1336122"/>
                <a:chOff x="9596098" y="1378009"/>
                <a:chExt cx="2519810" cy="1336122"/>
              </a:xfrm>
            </p:grpSpPr>
            <p:sp>
              <p:nvSpPr>
                <p:cNvPr id="79" name="Freeform 11">
                  <a:extLst>
                    <a:ext uri="{FF2B5EF4-FFF2-40B4-BE49-F238E27FC236}">
                      <a16:creationId xmlns:a16="http://schemas.microsoft.com/office/drawing/2014/main" id="{9BF26A78-4D17-47F7-85E3-3092D52708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01159" y="1452409"/>
                  <a:ext cx="1614749" cy="228033"/>
                </a:xfrm>
                <a:custGeom>
                  <a:avLst/>
                  <a:gdLst>
                    <a:gd name="T0" fmla="*/ 781 w 785"/>
                    <a:gd name="T1" fmla="*/ 142 h 151"/>
                    <a:gd name="T2" fmla="*/ 777 w 785"/>
                    <a:gd name="T3" fmla="*/ 151 h 151"/>
                    <a:gd name="T4" fmla="*/ 12 w 785"/>
                    <a:gd name="T5" fmla="*/ 151 h 151"/>
                    <a:gd name="T6" fmla="*/ 0 w 785"/>
                    <a:gd name="T7" fmla="*/ 139 h 151"/>
                    <a:gd name="T8" fmla="*/ 0 w 785"/>
                    <a:gd name="T9" fmla="*/ 12 h 151"/>
                    <a:gd name="T10" fmla="*/ 12 w 785"/>
                    <a:gd name="T11" fmla="*/ 0 h 151"/>
                    <a:gd name="T12" fmla="*/ 619 w 785"/>
                    <a:gd name="T13" fmla="*/ 0 h 151"/>
                    <a:gd name="T14" fmla="*/ 640 w 785"/>
                    <a:gd name="T15" fmla="*/ 9 h 151"/>
                    <a:gd name="T16" fmla="*/ 781 w 785"/>
                    <a:gd name="T17" fmla="*/ 142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5" h="151">
                      <a:moveTo>
                        <a:pt x="781" y="142"/>
                      </a:moveTo>
                      <a:cubicBezTo>
                        <a:pt x="785" y="147"/>
                        <a:pt x="784" y="151"/>
                        <a:pt x="777" y="151"/>
                      </a:cubicBezTo>
                      <a:cubicBezTo>
                        <a:pt x="12" y="151"/>
                        <a:pt x="12" y="151"/>
                        <a:pt x="12" y="151"/>
                      </a:cubicBezTo>
                      <a:cubicBezTo>
                        <a:pt x="5" y="151"/>
                        <a:pt x="0" y="145"/>
                        <a:pt x="0" y="139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5" y="0"/>
                        <a:pt x="12" y="0"/>
                      </a:cubicBezTo>
                      <a:cubicBezTo>
                        <a:pt x="619" y="0"/>
                        <a:pt x="619" y="0"/>
                        <a:pt x="619" y="0"/>
                      </a:cubicBezTo>
                      <a:cubicBezTo>
                        <a:pt x="626" y="0"/>
                        <a:pt x="635" y="4"/>
                        <a:pt x="640" y="9"/>
                      </a:cubicBezTo>
                      <a:lnTo>
                        <a:pt x="781" y="14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5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72000">
                          <a:schemeClr val="bg1"/>
                        </a:gs>
                      </a:gsLst>
                      <a:lin ang="5400000" scaled="1"/>
                    </a:gradFill>
                    <a:latin typeface="나눔스퀘어_ac" panose="020B0600000101010101" pitchFamily="50" charset="-127"/>
                    <a:ea typeface="나눔스퀘어_ac" panose="020B0600000101010101" pitchFamily="50" charset="-127"/>
                  </a:endParaRPr>
                </a:p>
              </p:txBody>
            </p:sp>
            <p:sp>
              <p:nvSpPr>
                <p:cNvPr id="80" name="Freeform 11">
                  <a:extLst>
                    <a:ext uri="{FF2B5EF4-FFF2-40B4-BE49-F238E27FC236}">
                      <a16:creationId xmlns:a16="http://schemas.microsoft.com/office/drawing/2014/main" id="{59E2D104-AEB0-44A3-B3B7-86DBA42584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96099" y="1378009"/>
                  <a:ext cx="2382383" cy="276203"/>
                </a:xfrm>
                <a:custGeom>
                  <a:avLst/>
                  <a:gdLst>
                    <a:gd name="T0" fmla="*/ 781 w 785"/>
                    <a:gd name="T1" fmla="*/ 142 h 151"/>
                    <a:gd name="T2" fmla="*/ 777 w 785"/>
                    <a:gd name="T3" fmla="*/ 151 h 151"/>
                    <a:gd name="T4" fmla="*/ 12 w 785"/>
                    <a:gd name="T5" fmla="*/ 151 h 151"/>
                    <a:gd name="T6" fmla="*/ 0 w 785"/>
                    <a:gd name="T7" fmla="*/ 139 h 151"/>
                    <a:gd name="T8" fmla="*/ 0 w 785"/>
                    <a:gd name="T9" fmla="*/ 12 h 151"/>
                    <a:gd name="T10" fmla="*/ 12 w 785"/>
                    <a:gd name="T11" fmla="*/ 0 h 151"/>
                    <a:gd name="T12" fmla="*/ 619 w 785"/>
                    <a:gd name="T13" fmla="*/ 0 h 151"/>
                    <a:gd name="T14" fmla="*/ 640 w 785"/>
                    <a:gd name="T15" fmla="*/ 9 h 151"/>
                    <a:gd name="T16" fmla="*/ 781 w 785"/>
                    <a:gd name="T17" fmla="*/ 142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5" h="151">
                      <a:moveTo>
                        <a:pt x="781" y="142"/>
                      </a:moveTo>
                      <a:cubicBezTo>
                        <a:pt x="785" y="147"/>
                        <a:pt x="784" y="151"/>
                        <a:pt x="777" y="151"/>
                      </a:cubicBezTo>
                      <a:cubicBezTo>
                        <a:pt x="12" y="151"/>
                        <a:pt x="12" y="151"/>
                        <a:pt x="12" y="151"/>
                      </a:cubicBezTo>
                      <a:cubicBezTo>
                        <a:pt x="5" y="151"/>
                        <a:pt x="0" y="145"/>
                        <a:pt x="0" y="139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5" y="0"/>
                        <a:pt x="12" y="0"/>
                      </a:cubicBezTo>
                      <a:cubicBezTo>
                        <a:pt x="619" y="0"/>
                        <a:pt x="619" y="0"/>
                        <a:pt x="619" y="0"/>
                      </a:cubicBezTo>
                      <a:cubicBezTo>
                        <a:pt x="626" y="0"/>
                        <a:pt x="635" y="4"/>
                        <a:pt x="640" y="9"/>
                      </a:cubicBezTo>
                      <a:lnTo>
                        <a:pt x="781" y="142"/>
                      </a:lnTo>
                      <a:close/>
                    </a:path>
                  </a:pathLst>
                </a:custGeom>
                <a:solidFill>
                  <a:srgbClr val="317CC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54000" rtlCol="0" anchor="ctr"/>
                <a:lstStyle/>
                <a:p>
                  <a:endParaRPr lang="ko-KR" altLang="en-US" sz="1600" dirty="0">
                    <a:solidFill>
                      <a:schemeClr val="lt1"/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endParaRPr>
                </a:p>
              </p:txBody>
            </p:sp>
            <p:sp>
              <p:nvSpPr>
                <p:cNvPr id="81" name="직사각형 80">
                  <a:extLst>
                    <a:ext uri="{FF2B5EF4-FFF2-40B4-BE49-F238E27FC236}">
                      <a16:creationId xmlns:a16="http://schemas.microsoft.com/office/drawing/2014/main" id="{1465D99A-1B1D-462D-8E97-F2F28161EA7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596098" y="1667025"/>
                  <a:ext cx="2519809" cy="1034083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>
                    <a:latin typeface="나눔스퀘어_ac" panose="020B0600000101010101" pitchFamily="50" charset="-127"/>
                    <a:ea typeface="나눔스퀘어_ac" panose="020B0600000101010101" pitchFamily="50" charset="-127"/>
                  </a:endParaRPr>
                </a:p>
              </p:txBody>
            </p:sp>
            <p:pic>
              <p:nvPicPr>
                <p:cNvPr id="82" name="그림 81">
                  <a:extLst>
                    <a:ext uri="{FF2B5EF4-FFF2-40B4-BE49-F238E27FC236}">
                      <a16:creationId xmlns:a16="http://schemas.microsoft.com/office/drawing/2014/main" id="{DA880826-6257-400A-8950-4515611E1F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67955" y="1717661"/>
                  <a:ext cx="216419" cy="310666"/>
                </a:xfrm>
                <a:prstGeom prst="rect">
                  <a:avLst/>
                </a:prstGeom>
                <a:effectLst>
                  <a:outerShdw blurRad="254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85" name="직사각형 84">
                  <a:extLst>
                    <a:ext uri="{FF2B5EF4-FFF2-40B4-BE49-F238E27FC236}">
                      <a16:creationId xmlns:a16="http://schemas.microsoft.com/office/drawing/2014/main" id="{A800D8BB-9AF2-474E-9A73-BD4EBB5120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708523" y="1423348"/>
                  <a:ext cx="1449756" cy="169277"/>
                </a:xfrm>
                <a:prstGeom prst="rect">
                  <a:avLst/>
                </a:prstGeom>
              </p:spPr>
              <p:txBody>
                <a:bodyPr wrap="squar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>
                    <a:contourClr>
                      <a:schemeClr val="bg1"/>
                    </a:contourClr>
                  </a:sp3d>
                </a:bodyPr>
                <a:lstStyle/>
                <a:p>
                  <a:pPr defTabSz="844083">
                    <a:spcAft>
                      <a:spcPts val="500"/>
                    </a:spcAft>
                    <a:defRPr/>
                  </a:pPr>
                  <a:r>
                    <a:rPr lang="ko-KR" altLang="en-US" sz="1100" spc="-70" dirty="0" err="1">
                      <a:solidFill>
                        <a:schemeClr val="bg1"/>
                      </a:soli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디지털트윈</a:t>
                  </a:r>
                  <a:r>
                    <a:rPr lang="ko-KR" altLang="en-US" sz="1100" spc="-70" dirty="0">
                      <a:solidFill>
                        <a:schemeClr val="bg1"/>
                      </a:soli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 데이터 연동</a:t>
                  </a:r>
                  <a:endParaRPr lang="ko-KR" altLang="en-US" sz="1100" spc="-14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72000">
                          <a:schemeClr val="bg1"/>
                        </a:gs>
                      </a:gsLst>
                      <a:lin ang="5400000" scaled="1"/>
                    </a:gra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endParaRPr>
                </a:p>
              </p:txBody>
            </p:sp>
            <p:pic>
              <p:nvPicPr>
                <p:cNvPr id="86" name="그림 85">
                  <a:extLst>
                    <a:ext uri="{FF2B5EF4-FFF2-40B4-BE49-F238E27FC236}">
                      <a16:creationId xmlns:a16="http://schemas.microsoft.com/office/drawing/2014/main" id="{065581EB-167C-4C3A-8F04-1CEA6CCE5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68773" y="2044474"/>
                  <a:ext cx="216419" cy="310666"/>
                </a:xfrm>
                <a:prstGeom prst="rect">
                  <a:avLst/>
                </a:prstGeom>
                <a:effectLst>
                  <a:outerShdw blurRad="254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91" name="그림 90">
                  <a:extLst>
                    <a:ext uri="{FF2B5EF4-FFF2-40B4-BE49-F238E27FC236}">
                      <a16:creationId xmlns:a16="http://schemas.microsoft.com/office/drawing/2014/main" id="{C964C68E-7CB8-4350-A466-B52B0C1274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62806" y="2403465"/>
                  <a:ext cx="216419" cy="310666"/>
                </a:xfrm>
                <a:prstGeom prst="rect">
                  <a:avLst/>
                </a:prstGeom>
                <a:effectLst>
                  <a:outerShdw blurRad="254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88" name="직사각형 87">
                <a:extLst>
                  <a:ext uri="{FF2B5EF4-FFF2-40B4-BE49-F238E27FC236}">
                    <a16:creationId xmlns:a16="http://schemas.microsoft.com/office/drawing/2014/main" id="{A58F2DE7-1F73-483C-AD39-23BCBAD60E5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614657" y="4309028"/>
                <a:ext cx="2169975" cy="323165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threePt" dir="t"/>
                </a:scene3d>
                <a:sp3d>
                  <a:contourClr>
                    <a:schemeClr val="bg1"/>
                  </a:contourClr>
                </a:sp3d>
              </a:bodyPr>
              <a:lstStyle/>
              <a:p>
                <a:r>
                  <a:rPr lang="ko-KR" altLang="en-US" sz="1050" spc="-70" dirty="0">
                    <a:gradFill>
                      <a:gsLst>
                        <a:gs pos="69399">
                          <a:srgbClr val="005BAC"/>
                        </a:gs>
                        <a:gs pos="52000">
                          <a:srgbClr val="005BAC"/>
                        </a:gs>
                      </a:gsLst>
                      <a:lin ang="5400000" scaled="1"/>
                    </a:gra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항만 인프라 </a:t>
                </a:r>
                <a:r>
                  <a:rPr lang="ko-KR" altLang="en-US" sz="1050" spc="-70" dirty="0">
                    <a:solidFill>
                      <a:srgbClr val="FF4D20"/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재해 및 노후화 관리 </a:t>
                </a:r>
                <a:r>
                  <a:rPr lang="ko-KR" altLang="en-US" sz="1050" spc="-70" dirty="0">
                    <a:gradFill>
                      <a:gsLst>
                        <a:gs pos="69399">
                          <a:srgbClr val="005BAC"/>
                        </a:gs>
                        <a:gs pos="52000">
                          <a:srgbClr val="005BAC"/>
                        </a:gs>
                      </a:gsLst>
                      <a:lin ang="5400000" scaled="1"/>
                    </a:gra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디지털 트윈 플랫폼 구현</a:t>
                </a:r>
                <a:endParaRPr lang="en-US" altLang="ko-KR" sz="1050" spc="-76" dirty="0">
                  <a:solidFill>
                    <a:srgbClr val="FF4D20"/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endParaRPr>
              </a:p>
            </p:txBody>
          </p:sp>
          <p:sp>
            <p:nvSpPr>
              <p:cNvPr id="89" name="직사각형 88">
                <a:extLst>
                  <a:ext uri="{FF2B5EF4-FFF2-40B4-BE49-F238E27FC236}">
                    <a16:creationId xmlns:a16="http://schemas.microsoft.com/office/drawing/2014/main" id="{03954DA4-217A-41EE-AFC5-EB9C82C8B6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614657" y="4709734"/>
                <a:ext cx="1138453" cy="161583"/>
              </a:xfrm>
              <a:prstGeom prst="rect">
                <a:avLst/>
              </a:prstGeom>
            </p:spPr>
            <p:txBody>
              <a:bodyPr wrap="none" lIns="0" tIns="0" rIns="0" bIns="0" anchor="ctr">
                <a:spAutoFit/>
                <a:scene3d>
                  <a:camera prst="orthographicFront"/>
                  <a:lightRig rig="threePt" dir="t"/>
                </a:scene3d>
                <a:sp3d>
                  <a:contourClr>
                    <a:schemeClr val="bg1"/>
                  </a:contourClr>
                </a:sp3d>
              </a:bodyPr>
              <a:lstStyle/>
              <a:p>
                <a:r>
                  <a:rPr lang="ko-KR" altLang="en-US" sz="1050" spc="-70" dirty="0">
                    <a:gradFill>
                      <a:gsLst>
                        <a:gs pos="69399">
                          <a:srgbClr val="005BAC"/>
                        </a:gs>
                        <a:gs pos="52000">
                          <a:srgbClr val="005BAC"/>
                        </a:gs>
                      </a:gsLst>
                      <a:lin ang="5400000" scaled="1"/>
                    </a:gra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설계 및 시뮬레이션 </a:t>
                </a:r>
                <a:r>
                  <a:rPr lang="ko-KR" altLang="en-US" sz="1050" spc="-70" dirty="0">
                    <a:solidFill>
                      <a:srgbClr val="FF4D20"/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연계</a:t>
                </a:r>
                <a:endParaRPr lang="en-US" altLang="ko-KR" sz="1050" spc="-76" dirty="0">
                  <a:solidFill>
                    <a:srgbClr val="FF4D20"/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endParaRPr>
              </a:p>
            </p:txBody>
          </p:sp>
          <p:sp>
            <p:nvSpPr>
              <p:cNvPr id="90" name="직사각형 89">
                <a:extLst>
                  <a:ext uri="{FF2B5EF4-FFF2-40B4-BE49-F238E27FC236}">
                    <a16:creationId xmlns:a16="http://schemas.microsoft.com/office/drawing/2014/main" id="{14E3C9F1-AB14-4F9A-A2A1-394AC21E431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614657" y="5059352"/>
                <a:ext cx="1482457" cy="161583"/>
              </a:xfrm>
              <a:prstGeom prst="rect">
                <a:avLst/>
              </a:prstGeom>
            </p:spPr>
            <p:txBody>
              <a:bodyPr wrap="none" lIns="0" tIns="0" rIns="0" bIns="0" anchor="ctr">
                <a:spAutoFit/>
                <a:scene3d>
                  <a:camera prst="orthographicFront"/>
                  <a:lightRig rig="threePt" dir="t"/>
                </a:scene3d>
                <a:sp3d>
                  <a:contourClr>
                    <a:schemeClr val="bg1"/>
                  </a:contourClr>
                </a:sp3d>
              </a:bodyPr>
              <a:lstStyle/>
              <a:p>
                <a:r>
                  <a:rPr lang="ko-KR" altLang="en-US" sz="1050" spc="-70" dirty="0">
                    <a:gradFill>
                      <a:gsLst>
                        <a:gs pos="69399">
                          <a:srgbClr val="005BAC"/>
                        </a:gs>
                        <a:gs pos="52000">
                          <a:srgbClr val="005BAC"/>
                        </a:gs>
                      </a:gsLst>
                      <a:lin ang="5400000" scaled="1"/>
                    </a:gra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센서 데이터를 이용한 </a:t>
                </a:r>
                <a:r>
                  <a:rPr lang="ko-KR" altLang="en-US" sz="1050" spc="-70" dirty="0">
                    <a:solidFill>
                      <a:srgbClr val="FF4D20"/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연계 표출</a:t>
                </a:r>
              </a:p>
            </p:txBody>
          </p: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6DC4D081-E759-44CE-8C68-45BD58C51A6E}"/>
                  </a:ext>
                </a:extLst>
              </p:cNvPr>
              <p:cNvGrpSpPr/>
              <p:nvPr/>
            </p:nvGrpSpPr>
            <p:grpSpPr>
              <a:xfrm>
                <a:off x="9260724" y="5408970"/>
                <a:ext cx="2669725" cy="1138801"/>
                <a:chOff x="9260724" y="5308498"/>
                <a:chExt cx="2669725" cy="1138801"/>
              </a:xfrm>
            </p:grpSpPr>
            <p:grpSp>
              <p:nvGrpSpPr>
                <p:cNvPr id="92" name="그룹 91">
                  <a:extLst>
                    <a:ext uri="{FF2B5EF4-FFF2-40B4-BE49-F238E27FC236}">
                      <a16:creationId xmlns:a16="http://schemas.microsoft.com/office/drawing/2014/main" id="{B6E83F76-E9E6-4E30-8DFB-2AEC1C952B49}"/>
                    </a:ext>
                  </a:extLst>
                </p:cNvPr>
                <p:cNvGrpSpPr/>
                <p:nvPr/>
              </p:nvGrpSpPr>
              <p:grpSpPr>
                <a:xfrm>
                  <a:off x="9260724" y="5308498"/>
                  <a:ext cx="2595916" cy="1138801"/>
                  <a:chOff x="9596098" y="1260039"/>
                  <a:chExt cx="2595916" cy="1138801"/>
                </a:xfrm>
              </p:grpSpPr>
              <p:sp>
                <p:nvSpPr>
                  <p:cNvPr id="93" name="Freeform 11">
                    <a:extLst>
                      <a:ext uri="{FF2B5EF4-FFF2-40B4-BE49-F238E27FC236}">
                        <a16:creationId xmlns:a16="http://schemas.microsoft.com/office/drawing/2014/main" id="{4F28CECC-05ED-4E43-81DD-4D09A512C3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793289" y="1452409"/>
                    <a:ext cx="1398725" cy="228033"/>
                  </a:xfrm>
                  <a:custGeom>
                    <a:avLst/>
                    <a:gdLst>
                      <a:gd name="T0" fmla="*/ 781 w 785"/>
                      <a:gd name="T1" fmla="*/ 142 h 151"/>
                      <a:gd name="T2" fmla="*/ 777 w 785"/>
                      <a:gd name="T3" fmla="*/ 151 h 151"/>
                      <a:gd name="T4" fmla="*/ 12 w 785"/>
                      <a:gd name="T5" fmla="*/ 151 h 151"/>
                      <a:gd name="T6" fmla="*/ 0 w 785"/>
                      <a:gd name="T7" fmla="*/ 139 h 151"/>
                      <a:gd name="T8" fmla="*/ 0 w 785"/>
                      <a:gd name="T9" fmla="*/ 12 h 151"/>
                      <a:gd name="T10" fmla="*/ 12 w 785"/>
                      <a:gd name="T11" fmla="*/ 0 h 151"/>
                      <a:gd name="T12" fmla="*/ 619 w 785"/>
                      <a:gd name="T13" fmla="*/ 0 h 151"/>
                      <a:gd name="T14" fmla="*/ 640 w 785"/>
                      <a:gd name="T15" fmla="*/ 9 h 151"/>
                      <a:gd name="T16" fmla="*/ 781 w 785"/>
                      <a:gd name="T17" fmla="*/ 142 h 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85" h="151">
                        <a:moveTo>
                          <a:pt x="781" y="142"/>
                        </a:moveTo>
                        <a:cubicBezTo>
                          <a:pt x="785" y="147"/>
                          <a:pt x="784" y="151"/>
                          <a:pt x="777" y="151"/>
                        </a:cubicBezTo>
                        <a:cubicBezTo>
                          <a:pt x="12" y="151"/>
                          <a:pt x="12" y="151"/>
                          <a:pt x="12" y="151"/>
                        </a:cubicBezTo>
                        <a:cubicBezTo>
                          <a:pt x="5" y="151"/>
                          <a:pt x="0" y="145"/>
                          <a:pt x="0" y="139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6"/>
                          <a:pt x="5" y="0"/>
                          <a:pt x="12" y="0"/>
                        </a:cubicBezTo>
                        <a:cubicBezTo>
                          <a:pt x="619" y="0"/>
                          <a:pt x="619" y="0"/>
                          <a:pt x="619" y="0"/>
                        </a:cubicBezTo>
                        <a:cubicBezTo>
                          <a:pt x="626" y="0"/>
                          <a:pt x="635" y="4"/>
                          <a:pt x="640" y="9"/>
                        </a:cubicBezTo>
                        <a:lnTo>
                          <a:pt x="781" y="142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050" dirty="0">
                      <a:gradFill>
                        <a:gsLst>
                          <a:gs pos="0">
                            <a:schemeClr val="bg1">
                              <a:lumMod val="95000"/>
                            </a:schemeClr>
                          </a:gs>
                          <a:gs pos="72000">
                            <a:schemeClr val="bg1"/>
                          </a:gs>
                        </a:gsLst>
                        <a:lin ang="5400000" scaled="1"/>
                      </a:gradFill>
                      <a:latin typeface="나눔스퀘어_ac" panose="020B0600000101010101" pitchFamily="50" charset="-127"/>
                      <a:ea typeface="나눔스퀘어_ac" panose="020B0600000101010101" pitchFamily="50" charset="-127"/>
                    </a:endParaRPr>
                  </a:p>
                </p:txBody>
              </p:sp>
              <p:sp>
                <p:nvSpPr>
                  <p:cNvPr id="94" name="Freeform 11">
                    <a:extLst>
                      <a:ext uri="{FF2B5EF4-FFF2-40B4-BE49-F238E27FC236}">
                        <a16:creationId xmlns:a16="http://schemas.microsoft.com/office/drawing/2014/main" id="{32F177E6-43A0-493E-9819-F53387C428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96099" y="1260039"/>
                    <a:ext cx="2496021" cy="394174"/>
                  </a:xfrm>
                  <a:custGeom>
                    <a:avLst/>
                    <a:gdLst>
                      <a:gd name="T0" fmla="*/ 781 w 785"/>
                      <a:gd name="T1" fmla="*/ 142 h 151"/>
                      <a:gd name="T2" fmla="*/ 777 w 785"/>
                      <a:gd name="T3" fmla="*/ 151 h 151"/>
                      <a:gd name="T4" fmla="*/ 12 w 785"/>
                      <a:gd name="T5" fmla="*/ 151 h 151"/>
                      <a:gd name="T6" fmla="*/ 0 w 785"/>
                      <a:gd name="T7" fmla="*/ 139 h 151"/>
                      <a:gd name="T8" fmla="*/ 0 w 785"/>
                      <a:gd name="T9" fmla="*/ 12 h 151"/>
                      <a:gd name="T10" fmla="*/ 12 w 785"/>
                      <a:gd name="T11" fmla="*/ 0 h 151"/>
                      <a:gd name="T12" fmla="*/ 619 w 785"/>
                      <a:gd name="T13" fmla="*/ 0 h 151"/>
                      <a:gd name="T14" fmla="*/ 640 w 785"/>
                      <a:gd name="T15" fmla="*/ 9 h 151"/>
                      <a:gd name="T16" fmla="*/ 781 w 785"/>
                      <a:gd name="T17" fmla="*/ 142 h 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85" h="151">
                        <a:moveTo>
                          <a:pt x="781" y="142"/>
                        </a:moveTo>
                        <a:cubicBezTo>
                          <a:pt x="785" y="147"/>
                          <a:pt x="784" y="151"/>
                          <a:pt x="777" y="151"/>
                        </a:cubicBezTo>
                        <a:cubicBezTo>
                          <a:pt x="12" y="151"/>
                          <a:pt x="12" y="151"/>
                          <a:pt x="12" y="151"/>
                        </a:cubicBezTo>
                        <a:cubicBezTo>
                          <a:pt x="5" y="151"/>
                          <a:pt x="0" y="145"/>
                          <a:pt x="0" y="139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6"/>
                          <a:pt x="5" y="0"/>
                          <a:pt x="12" y="0"/>
                        </a:cubicBezTo>
                        <a:cubicBezTo>
                          <a:pt x="619" y="0"/>
                          <a:pt x="619" y="0"/>
                          <a:pt x="619" y="0"/>
                        </a:cubicBezTo>
                        <a:cubicBezTo>
                          <a:pt x="626" y="0"/>
                          <a:pt x="635" y="4"/>
                          <a:pt x="640" y="9"/>
                        </a:cubicBezTo>
                        <a:lnTo>
                          <a:pt x="781" y="142"/>
                        </a:lnTo>
                        <a:close/>
                      </a:path>
                    </a:pathLst>
                  </a:custGeom>
                  <a:solidFill>
                    <a:srgbClr val="317CC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54000" rtlCol="0" anchor="ctr"/>
                  <a:lstStyle/>
                  <a:p>
                    <a:endParaRPr lang="ko-KR" altLang="en-US" sz="1600" dirty="0">
                      <a:solidFill>
                        <a:schemeClr val="lt1"/>
                      </a:solidFill>
                      <a:latin typeface="나눔스퀘어_ac" panose="020B0600000101010101" pitchFamily="50" charset="-127"/>
                      <a:ea typeface="나눔스퀘어_ac" panose="020B0600000101010101" pitchFamily="50" charset="-127"/>
                    </a:endParaRPr>
                  </a:p>
                </p:txBody>
              </p:sp>
              <p:sp>
                <p:nvSpPr>
                  <p:cNvPr id="95" name="직사각형 94">
                    <a:extLst>
                      <a:ext uri="{FF2B5EF4-FFF2-40B4-BE49-F238E27FC236}">
                        <a16:creationId xmlns:a16="http://schemas.microsoft.com/office/drawing/2014/main" id="{E880473C-E352-45C1-B1A5-E3ACCCA40EA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9596098" y="1667026"/>
                    <a:ext cx="2519809" cy="731814"/>
                  </a:xfrm>
                  <a:prstGeom prst="rect">
                    <a:avLst/>
                  </a:prstGeom>
                  <a:solidFill>
                    <a:schemeClr val="bg1"/>
                  </a:solidFill>
                  <a:ln w="317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 dirty="0">
                      <a:latin typeface="나눔스퀘어_ac" panose="020B0600000101010101" pitchFamily="50" charset="-127"/>
                      <a:ea typeface="나눔스퀘어_ac" panose="020B0600000101010101" pitchFamily="50" charset="-127"/>
                    </a:endParaRPr>
                  </a:p>
                </p:txBody>
              </p:sp>
              <p:pic>
                <p:nvPicPr>
                  <p:cNvPr id="96" name="그림 95">
                    <a:extLst>
                      <a:ext uri="{FF2B5EF4-FFF2-40B4-BE49-F238E27FC236}">
                        <a16:creationId xmlns:a16="http://schemas.microsoft.com/office/drawing/2014/main" id="{FC94505D-8F7E-4C07-B6EA-A79AF7C0A2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667955" y="1717661"/>
                    <a:ext cx="216419" cy="310666"/>
                  </a:xfrm>
                  <a:prstGeom prst="rect">
                    <a:avLst/>
                  </a:prstGeom>
                  <a:effectLst>
                    <a:outerShdw blurRad="25400" dist="127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99" name="직사각형 98">
                    <a:extLst>
                      <a:ext uri="{FF2B5EF4-FFF2-40B4-BE49-F238E27FC236}">
                        <a16:creationId xmlns:a16="http://schemas.microsoft.com/office/drawing/2014/main" id="{7866536B-6671-4570-AC89-81AF09D5FE2B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9708523" y="1291887"/>
                    <a:ext cx="2134352" cy="338554"/>
                  </a:xfrm>
                  <a:prstGeom prst="rect">
                    <a:avLst/>
                  </a:prstGeom>
                </p:spPr>
                <p:txBody>
                  <a:bodyPr wrap="square" lIns="0" tIns="0" rIns="0" bIns="0" anchor="ctr">
                    <a:spAutoFit/>
                    <a:scene3d>
                      <a:camera prst="orthographicFront"/>
                      <a:lightRig rig="threePt" dir="t"/>
                    </a:scene3d>
                    <a:sp3d>
                      <a:contourClr>
                        <a:schemeClr val="bg1"/>
                      </a:contourClr>
                    </a:sp3d>
                  </a:bodyPr>
                  <a:lstStyle/>
                  <a:p>
                    <a:pPr defTabSz="844083">
                      <a:spcAft>
                        <a:spcPts val="500"/>
                      </a:spcAft>
                      <a:defRPr/>
                    </a:pPr>
                    <a:r>
                      <a:rPr lang="ko-KR" altLang="en-US" sz="1100" spc="-70" dirty="0">
                        <a:solidFill>
                          <a:schemeClr val="bg1"/>
                        </a:solidFill>
                        <a:latin typeface="나눔스퀘어_ac ExtraBold" panose="020B0600000101010101" pitchFamily="50" charset="-127"/>
                        <a:ea typeface="나눔스퀘어_ac ExtraBold" panose="020B0600000101010101" pitchFamily="50" charset="-127"/>
                      </a:rPr>
                      <a:t>항만인프라 재해</a:t>
                    </a:r>
                    <a:r>
                      <a:rPr lang="en-US" altLang="ko-KR" sz="1100" spc="-70" dirty="0">
                        <a:solidFill>
                          <a:schemeClr val="bg1"/>
                        </a:solidFill>
                        <a:latin typeface="나눔스퀘어_ac ExtraBold" panose="020B0600000101010101" pitchFamily="50" charset="-127"/>
                        <a:ea typeface="나눔스퀘어_ac ExtraBold" panose="020B0600000101010101" pitchFamily="50" charset="-127"/>
                      </a:rPr>
                      <a:t>, </a:t>
                    </a:r>
                    <a:r>
                      <a:rPr lang="ko-KR" altLang="en-US" sz="1100" spc="-70" dirty="0">
                        <a:solidFill>
                          <a:schemeClr val="bg1"/>
                        </a:solidFill>
                        <a:latin typeface="나눔스퀘어_ac ExtraBold" panose="020B0600000101010101" pitchFamily="50" charset="-127"/>
                        <a:ea typeface="나눔스퀘어_ac ExtraBold" panose="020B0600000101010101" pitchFamily="50" charset="-127"/>
                      </a:rPr>
                      <a:t>노후대응 및 재해조기복구 시스템 연계</a:t>
                    </a:r>
                    <a:endParaRPr lang="ko-KR" altLang="en-US" sz="1100" spc="-140" dirty="0">
                      <a:solidFill>
                        <a:schemeClr val="bg1"/>
                      </a:soli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endParaRPr>
                  </a:p>
                </p:txBody>
              </p:sp>
              <p:pic>
                <p:nvPicPr>
                  <p:cNvPr id="100" name="그림 99">
                    <a:extLst>
                      <a:ext uri="{FF2B5EF4-FFF2-40B4-BE49-F238E27FC236}">
                        <a16:creationId xmlns:a16="http://schemas.microsoft.com/office/drawing/2014/main" id="{B59AB45C-D590-43CB-9F09-2D73AE6E6E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668773" y="2044474"/>
                    <a:ext cx="216419" cy="310666"/>
                  </a:xfrm>
                  <a:prstGeom prst="rect">
                    <a:avLst/>
                  </a:prstGeom>
                  <a:effectLst>
                    <a:outerShdw blurRad="25400" dist="127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sp>
              <p:nvSpPr>
                <p:cNvPr id="101" name="직사각형 100">
                  <a:extLst>
                    <a:ext uri="{FF2B5EF4-FFF2-40B4-BE49-F238E27FC236}">
                      <a16:creationId xmlns:a16="http://schemas.microsoft.com/office/drawing/2014/main" id="{E75D0610-33DA-4805-AE5B-D159BC78FF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614658" y="5760176"/>
                  <a:ext cx="2313248" cy="307777"/>
                </a:xfrm>
                <a:prstGeom prst="rect">
                  <a:avLst/>
                </a:prstGeom>
              </p:spPr>
              <p:txBody>
                <a:bodyPr wrap="squar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>
                    <a:contourClr>
                      <a:schemeClr val="bg1"/>
                    </a:contourClr>
                  </a:sp3d>
                </a:bodyPr>
                <a:lstStyle/>
                <a:p>
                  <a:r>
                    <a:rPr lang="ko-KR" altLang="en-US" sz="1000" spc="-70" dirty="0">
                      <a:gradFill>
                        <a:gsLst>
                          <a:gs pos="69399">
                            <a:srgbClr val="005BAC"/>
                          </a:gs>
                          <a:gs pos="52000">
                            <a:srgbClr val="005BAC"/>
                          </a:gs>
                        </a:gsLst>
                        <a:lin ang="5400000" scaled="1"/>
                      </a:gra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항만 인프라 </a:t>
                  </a:r>
                  <a:r>
                    <a:rPr lang="ko-KR" altLang="en-US" sz="1000" spc="-70" dirty="0">
                      <a:solidFill>
                        <a:srgbClr val="FF4D20"/>
                      </a:soli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재해 및 노후화 대응 </a:t>
                  </a:r>
                  <a:r>
                    <a:rPr lang="ko-KR" altLang="en-US" sz="1000" spc="-70" dirty="0">
                      <a:gradFill>
                        <a:gsLst>
                          <a:gs pos="69399">
                            <a:srgbClr val="005BAC"/>
                          </a:gs>
                          <a:gs pos="52000">
                            <a:srgbClr val="005BAC"/>
                          </a:gs>
                        </a:gsLst>
                        <a:lin ang="5400000" scaled="1"/>
                      </a:gra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스마트 유지보수 표출</a:t>
                  </a:r>
                  <a:endParaRPr lang="en-US" altLang="ko-KR" sz="1000" spc="-76" dirty="0">
                    <a:solidFill>
                      <a:srgbClr val="FF4D20"/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endParaRPr>
                </a:p>
              </p:txBody>
            </p:sp>
            <p:sp>
              <p:nvSpPr>
                <p:cNvPr id="102" name="직사각형 101">
                  <a:extLst>
                    <a:ext uri="{FF2B5EF4-FFF2-40B4-BE49-F238E27FC236}">
                      <a16:creationId xmlns:a16="http://schemas.microsoft.com/office/drawing/2014/main" id="{C95ADE1D-004C-4AA5-98A5-0D890F2934D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612815" y="6082894"/>
                  <a:ext cx="2317634" cy="307777"/>
                </a:xfrm>
                <a:prstGeom prst="rect">
                  <a:avLst/>
                </a:prstGeom>
              </p:spPr>
              <p:txBody>
                <a:bodyPr wrap="squar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>
                    <a:contourClr>
                      <a:schemeClr val="bg1"/>
                    </a:contourClr>
                  </a:sp3d>
                </a:bodyPr>
                <a:lstStyle/>
                <a:p>
                  <a:r>
                    <a:rPr lang="ko-KR" altLang="en-US" sz="1000" spc="-70" dirty="0">
                      <a:gradFill>
                        <a:gsLst>
                          <a:gs pos="69399">
                            <a:srgbClr val="005BAC"/>
                          </a:gs>
                          <a:gs pos="52000">
                            <a:srgbClr val="005BAC"/>
                          </a:gs>
                        </a:gsLst>
                        <a:lin ang="5400000" scaled="1"/>
                      </a:gra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항만인프라 재해 조기복구 </a:t>
                  </a:r>
                  <a:r>
                    <a:rPr lang="ko-KR" altLang="en-US" sz="1000" spc="-70" dirty="0">
                      <a:solidFill>
                        <a:srgbClr val="FF4D20"/>
                      </a:soli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무인원격 시공지원시스템 </a:t>
                  </a:r>
                  <a:r>
                    <a:rPr lang="ko-KR" altLang="en-US" sz="1000" spc="-70" dirty="0">
                      <a:gradFill>
                        <a:gsLst>
                          <a:gs pos="69399">
                            <a:srgbClr val="005BAC"/>
                          </a:gs>
                          <a:gs pos="52000">
                            <a:srgbClr val="005BAC"/>
                          </a:gs>
                        </a:gsLst>
                        <a:lin ang="5400000" scaled="1"/>
                      </a:gradFill>
                      <a:latin typeface="나눔스퀘어_ac ExtraBold" panose="020B0600000101010101" pitchFamily="50" charset="-127"/>
                      <a:ea typeface="나눔스퀘어_ac ExtraBold" panose="020B0600000101010101" pitchFamily="50" charset="-127"/>
                    </a:rPr>
                    <a:t>연동 표출</a:t>
                  </a:r>
                  <a:endParaRPr lang="en-US" altLang="ko-KR" sz="1000" spc="-76" dirty="0">
                    <a:solidFill>
                      <a:srgbClr val="FF4D20"/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endParaRPr>
                </a:p>
              </p:txBody>
            </p:sp>
          </p:grpSp>
        </p:grpSp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3CD6F14E-BFF6-4A4E-BD94-D0F1EAD14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7915" y="2562860"/>
              <a:ext cx="1173483" cy="554418"/>
            </a:xfrm>
            <a:prstGeom prst="rect">
              <a:avLst/>
            </a:prstGeom>
          </p:spPr>
        </p:pic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1F94FE6F-1F27-4DF1-8887-665DB26A3BF2}"/>
              </a:ext>
            </a:extLst>
          </p:cNvPr>
          <p:cNvSpPr txBox="1"/>
          <p:nvPr/>
        </p:nvSpPr>
        <p:spPr>
          <a:xfrm>
            <a:off x="3626583" y="279725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1" i="1" spc="-200" dirty="0">
                <a:solidFill>
                  <a:schemeClr val="accent6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항만인프라 재해 및  노후화 관리기술 개발</a:t>
            </a:r>
            <a:endParaRPr lang="ko-KR" altLang="en-US" sz="2400" b="1" i="1" spc="-300" dirty="0">
              <a:solidFill>
                <a:schemeClr val="accent6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8231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Intégration | Vaincre le chaos digital | Ethos Digital — le 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0000"/>
                </a:schemeClr>
              </a:gs>
              <a:gs pos="41000">
                <a:schemeClr val="tx1">
                  <a:alpha val="70000"/>
                </a:schemeClr>
              </a:gs>
              <a:gs pos="70000">
                <a:schemeClr val="tx1">
                  <a:alpha val="6000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3100" y="1133475"/>
            <a:ext cx="8826500" cy="1247775"/>
          </a:xfrm>
        </p:spPr>
        <p:txBody>
          <a:bodyPr>
            <a:norm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Solution Overview </a:t>
            </a:r>
            <a:r>
              <a:rPr lang="en-US" altLang="ko-KR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진행중</a:t>
            </a:r>
            <a:r>
              <a:rPr lang="en-US" altLang="ko-KR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4800" i="1" dirty="0">
              <a:solidFill>
                <a:schemeClr val="accent6">
                  <a:lumMod val="60000"/>
                  <a:lumOff val="4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100" y="2433595"/>
            <a:ext cx="5422900" cy="205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Smart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Station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스마트지하철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통합관제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Smart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Building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스마트빌딩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통합관제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VR (Virtual Reality)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기반 운영교육 솔루션</a:t>
            </a:r>
            <a:endParaRPr lang="en-US" altLang="ko-KR" sz="1800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팜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팩토리</a:t>
            </a:r>
            <a:endParaRPr lang="en-US" altLang="ko-KR" sz="1400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자율주행관제</a:t>
            </a:r>
            <a:endParaRPr lang="en-US" altLang="ko-KR" sz="1800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652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7DC0A649-7BCA-4F45-AC2C-22FE307A0A09}"/>
              </a:ext>
            </a:extLst>
          </p:cNvPr>
          <p:cNvSpPr txBox="1">
            <a:spLocks/>
          </p:cNvSpPr>
          <p:nvPr/>
        </p:nvSpPr>
        <p:spPr>
          <a:xfrm>
            <a:off x="102082" y="51691"/>
            <a:ext cx="11633307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b="1" spc="-223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관제 시스템의 방향전환 필요</a:t>
            </a:r>
            <a:endParaRPr lang="ko-KR" altLang="en-US" sz="2400" b="1" i="1" spc="-223" dirty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686D63-6AAC-4C5E-8628-08B46B0D7299}"/>
              </a:ext>
            </a:extLst>
          </p:cNvPr>
          <p:cNvSpPr txBox="1"/>
          <p:nvPr/>
        </p:nvSpPr>
        <p:spPr>
          <a:xfrm>
            <a:off x="6239776" y="976545"/>
            <a:ext cx="5742674" cy="224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12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대규모 프로젝트에 대한 </a:t>
            </a:r>
            <a:r>
              <a:rPr lang="en-US" altLang="ko-KR" sz="12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Data Visualization</a:t>
            </a:r>
          </a:p>
          <a:p>
            <a:pPr marL="358775">
              <a:lnSpc>
                <a:spcPct val="150000"/>
              </a:lnSpc>
            </a:pPr>
            <a:r>
              <a:rPr lang="en-US" altLang="ko-KR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: </a:t>
            </a:r>
            <a:r>
              <a:rPr lang="ko-KR" altLang="en-US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수 백억원에서 수 천억에 달하는 </a:t>
            </a:r>
            <a:r>
              <a:rPr lang="en-US" altLang="ko-KR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“</a:t>
            </a:r>
            <a:r>
              <a:rPr lang="ko-KR" altLang="en-US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차세대 프로젝트</a:t>
            </a:r>
            <a:r>
              <a:rPr lang="en-US" altLang="ko-KR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”</a:t>
            </a:r>
            <a:r>
              <a:rPr lang="ko-KR" altLang="en-US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에 대한 </a:t>
            </a:r>
            <a:r>
              <a:rPr lang="en-US" altLang="ko-KR" sz="100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data Visualization </a:t>
            </a:r>
            <a:r>
              <a:rPr lang="ko-KR" altLang="en-US" sz="100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필요</a:t>
            </a:r>
            <a:r>
              <a:rPr lang="en-US" altLang="ko-KR" sz="100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ko-KR" sz="1050" i="1" dirty="0">
              <a:solidFill>
                <a:srgbClr val="0070C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200" b="1" dirty="0" err="1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CxO</a:t>
            </a:r>
            <a:r>
              <a:rPr lang="en-US" altLang="ko-KR" sz="12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레벨</a:t>
            </a:r>
            <a:r>
              <a:rPr lang="en-US" altLang="ko-KR" sz="12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외부고객 </a:t>
            </a:r>
            <a:r>
              <a:rPr lang="en-US" altLang="ko-KR" sz="12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Demo</a:t>
            </a:r>
            <a:r>
              <a:rPr lang="ko-KR" altLang="en-US" sz="12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용도로</a:t>
            </a:r>
            <a:endParaRPr lang="en-US" altLang="ko-KR" sz="12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58775">
              <a:lnSpc>
                <a:spcPct val="150000"/>
              </a:lnSpc>
            </a:pPr>
            <a:r>
              <a:rPr lang="en-US" altLang="ko-KR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: </a:t>
            </a:r>
            <a:r>
              <a:rPr lang="en-US" altLang="ko-KR" sz="100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Management level</a:t>
            </a:r>
            <a:r>
              <a:rPr lang="ko-KR" altLang="en-US" sz="100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에서 실무로 </a:t>
            </a:r>
            <a:r>
              <a:rPr lang="en-US" altLang="ko-KR" sz="100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Top-Down</a:t>
            </a:r>
            <a:r>
              <a:rPr lang="ko-KR" altLang="en-US" sz="100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의 영업</a:t>
            </a:r>
            <a:r>
              <a:rPr lang="ko-KR" altLang="en-US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이 필요하며</a:t>
            </a:r>
            <a:r>
              <a:rPr lang="en-US" altLang="ko-KR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00" b="1" i="1" dirty="0">
                <a:solidFill>
                  <a:srgbClr val="FF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실무자 입장에서는 자세한 업무가 위로 보고되는 형태가 좋지않은 감정이 있음</a:t>
            </a:r>
            <a:r>
              <a:rPr lang="en-US" altLang="ko-KR" sz="1000" b="1" i="1" dirty="0">
                <a:solidFill>
                  <a:srgbClr val="FF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.</a:t>
            </a:r>
          </a:p>
          <a:p>
            <a:pPr marL="358775">
              <a:lnSpc>
                <a:spcPct val="150000"/>
              </a:lnSpc>
            </a:pPr>
            <a:r>
              <a:rPr lang="en-US" altLang="ko-KR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: </a:t>
            </a:r>
            <a:r>
              <a:rPr lang="ko-KR" altLang="en-US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하지만 외부고객의 </a:t>
            </a:r>
            <a:r>
              <a:rPr lang="en-US" altLang="ko-KR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Demo </a:t>
            </a:r>
            <a:r>
              <a:rPr lang="ko-KR" altLang="en-US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방문이 많은 장소는 보여주는 용도와 </a:t>
            </a:r>
            <a:r>
              <a:rPr lang="ko-KR" altLang="en-US" sz="100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실제업무가 연동된 </a:t>
            </a:r>
            <a:r>
              <a:rPr lang="en-US" altLang="ko-KR" sz="100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DEMO</a:t>
            </a:r>
            <a:r>
              <a:rPr lang="ko-KR" altLang="en-US" sz="100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내용으로</a:t>
            </a:r>
            <a:r>
              <a:rPr lang="en-US" altLang="ko-KR" sz="100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0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괜찮은</a:t>
            </a:r>
            <a:r>
              <a:rPr lang="en-US" altLang="ko-KR" sz="100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0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솔루션</a:t>
            </a:r>
            <a:r>
              <a:rPr lang="ko-KR" altLang="en-US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이 될 수 있음</a:t>
            </a:r>
            <a:r>
              <a:rPr lang="en-US" altLang="ko-KR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.</a:t>
            </a:r>
          </a:p>
          <a:p>
            <a:pPr marL="358775">
              <a:lnSpc>
                <a:spcPct val="150000"/>
              </a:lnSpc>
            </a:pPr>
            <a:r>
              <a:rPr lang="en-US" altLang="ko-KR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(ex. </a:t>
            </a:r>
            <a:r>
              <a:rPr lang="ko-KR" altLang="en-US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현대모비스</a:t>
            </a:r>
            <a:r>
              <a:rPr lang="en-US" altLang="ko-KR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자동화 창고</a:t>
            </a:r>
            <a:r>
              <a:rPr lang="en-US" altLang="ko-KR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, CJ </a:t>
            </a:r>
            <a:r>
              <a:rPr lang="ko-KR" altLang="en-US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대한통운 대규모 창고</a:t>
            </a:r>
            <a:r>
              <a:rPr lang="en-US" altLang="ko-KR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100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62CAB626-5EBE-4222-8EF0-986035822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295" y="993470"/>
            <a:ext cx="3791957" cy="24297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E81FEC-6293-480D-B91D-C59754BE2D0E}"/>
              </a:ext>
            </a:extLst>
          </p:cNvPr>
          <p:cNvSpPr txBox="1"/>
          <p:nvPr/>
        </p:nvSpPr>
        <p:spPr>
          <a:xfrm>
            <a:off x="6966285" y="3840517"/>
            <a:ext cx="5131572" cy="280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14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기존 관제 </a:t>
            </a:r>
            <a:r>
              <a:rPr lang="en-US" altLang="ko-KR" sz="14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(2D</a:t>
            </a:r>
            <a:r>
              <a:rPr lang="ko-KR" altLang="en-US" sz="14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기반</a:t>
            </a:r>
            <a:r>
              <a:rPr lang="en-US" altLang="ko-KR" sz="14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14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에서 현실과 동일한 </a:t>
            </a:r>
            <a:r>
              <a:rPr lang="en-US" altLang="ko-KR" sz="14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3D</a:t>
            </a:r>
            <a:r>
              <a:rPr lang="ko-KR" altLang="en-US" sz="14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관제로의 이동</a:t>
            </a:r>
            <a:endParaRPr lang="en-US" altLang="ko-KR" sz="1400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58775">
              <a:lnSpc>
                <a:spcPct val="150000"/>
              </a:lnSpc>
            </a:pP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: </a:t>
            </a: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기존 평면 </a:t>
            </a: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(2D, X-Y)</a:t>
            </a: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기반의</a:t>
            </a: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관제는 운영자가 다수의 관제화면을 조합하여 문제에 대한 유추가 필요</a:t>
            </a:r>
            <a:endParaRPr lang="en-US" altLang="ko-KR" sz="1050" i="1" dirty="0">
              <a:solidFill>
                <a:srgbClr val="0070C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58775">
              <a:lnSpc>
                <a:spcPct val="150000"/>
              </a:lnSpc>
            </a:pP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: </a:t>
            </a: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디지털 트윈기술은 다수의 단위시스템을 연동하여 하나의 화면에 </a:t>
            </a: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표출함으로써 </a:t>
            </a:r>
            <a:r>
              <a:rPr lang="ko-KR" altLang="en-US" sz="105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문제 발생 시 자동 </a:t>
            </a:r>
            <a:r>
              <a:rPr lang="en-US" altLang="ko-KR" sz="105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Pop-up</a:t>
            </a:r>
            <a:r>
              <a:rPr lang="ko-KR" altLang="en-US" sz="105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을 통해서 빠른 검출이 가능 </a:t>
            </a:r>
            <a:r>
              <a:rPr lang="en-US" altLang="ko-KR" sz="105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5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장애 시간 단축</a:t>
            </a:r>
            <a:r>
              <a:rPr lang="en-US" altLang="ko-KR" sz="105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358775">
              <a:lnSpc>
                <a:spcPct val="150000"/>
              </a:lnSpc>
            </a:pP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: </a:t>
            </a:r>
            <a:r>
              <a:rPr lang="ko-KR" altLang="en-US" sz="105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음영지역에 대한 보안포인트 </a:t>
            </a:r>
            <a:r>
              <a:rPr lang="en-US" altLang="ko-KR" sz="105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(CCTV</a:t>
            </a:r>
            <a:r>
              <a:rPr lang="ko-KR" altLang="en-US" sz="105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와 연동을 통한 다양한 각도에 대한 운영</a:t>
            </a:r>
            <a:r>
              <a:rPr lang="en-US" altLang="ko-KR" sz="105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717550" indent="-182563">
              <a:lnSpc>
                <a:spcPct val="150000"/>
              </a:lnSpc>
              <a:buFontTx/>
              <a:buChar char="-"/>
            </a:pP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실내 </a:t>
            </a: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: </a:t>
            </a: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동일방향 각도에 대한 보안 </a:t>
            </a: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(360</a:t>
            </a: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도 회전 가능</a:t>
            </a: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717550" indent="-182563">
              <a:lnSpc>
                <a:spcPct val="150000"/>
              </a:lnSpc>
              <a:buFontTx/>
              <a:buChar char="-"/>
            </a:pP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실외 </a:t>
            </a: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: </a:t>
            </a: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변화되는 날씨 </a:t>
            </a: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밤</a:t>
            </a: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낮</a:t>
            </a: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비</a:t>
            </a: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안개 등</a:t>
            </a: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endParaRPr lang="en-US" altLang="ko-KR" sz="1050" i="1" dirty="0">
              <a:solidFill>
                <a:srgbClr val="0070C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58775">
              <a:lnSpc>
                <a:spcPct val="150000"/>
              </a:lnSpc>
            </a:pP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: </a:t>
            </a:r>
            <a:r>
              <a:rPr lang="ko-KR" altLang="en-US" sz="1050" b="1" i="1" dirty="0">
                <a:solidFill>
                  <a:srgbClr val="7030A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컬러를 통한 데이터의 시각화</a:t>
            </a:r>
            <a:endParaRPr lang="en-US" altLang="ko-KR" sz="1050" b="1" i="1" dirty="0">
              <a:solidFill>
                <a:srgbClr val="7030A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717550" indent="-182563">
              <a:lnSpc>
                <a:spcPct val="150000"/>
              </a:lnSpc>
              <a:buFontTx/>
              <a:buChar char="-"/>
            </a:pP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CCTV </a:t>
            </a: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화면으로는 문제 발생이나 데이터 시각화에 어려움이 있음</a:t>
            </a: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.</a:t>
            </a:r>
          </a:p>
          <a:p>
            <a:pPr marL="717550" indent="-182563">
              <a:lnSpc>
                <a:spcPct val="150000"/>
              </a:lnSpc>
              <a:buFontTx/>
              <a:buChar char="-"/>
            </a:pP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디지털 트윈의 경우</a:t>
            </a:r>
            <a:r>
              <a:rPr lang="en-US" altLang="ko-KR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50" i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컬러를 통한 데이터 시각화 가능</a:t>
            </a:r>
            <a:endParaRPr lang="en-US" altLang="ko-KR" sz="1050" i="1" dirty="0">
              <a:solidFill>
                <a:srgbClr val="0070C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AD796041-6AD7-4835-B547-95C1CF0F0745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3" y="3568605"/>
            <a:ext cx="3142253" cy="184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229FF66-1C73-4A7B-B2C9-43A51A7E57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3487" y="4215880"/>
            <a:ext cx="3602798" cy="2384076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52DC3149-1DC6-45C4-BC1B-DC9DCE78BA15}"/>
              </a:ext>
            </a:extLst>
          </p:cNvPr>
          <p:cNvSpPr/>
          <p:nvPr/>
        </p:nvSpPr>
        <p:spPr>
          <a:xfrm>
            <a:off x="94142" y="5427342"/>
            <a:ext cx="3142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00" b="1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인천공항 계류관제팀 </a:t>
            </a:r>
            <a:r>
              <a:rPr lang="ko-KR" altLang="en-US" sz="900" dirty="0">
                <a:solidFill>
                  <a:srgbClr val="FF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https://www.youtube.com/watch?v=Er9lLr74Xhk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3384DEF7-C284-4F28-A419-1EBC0E98B9F4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23" name="자유형 28">
              <a:extLst>
                <a:ext uri="{FF2B5EF4-FFF2-40B4-BE49-F238E27FC236}">
                  <a16:creationId xmlns:a16="http://schemas.microsoft.com/office/drawing/2014/main" id="{DAFD5041-AF19-4719-94D8-41CB2136EA21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4CE3482D-20D6-4845-B8F9-C110884196A0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5" name="평행 사변형 24">
              <a:extLst>
                <a:ext uri="{FF2B5EF4-FFF2-40B4-BE49-F238E27FC236}">
                  <a16:creationId xmlns:a16="http://schemas.microsoft.com/office/drawing/2014/main" id="{B0489A20-AFA6-4314-92F0-7EB427620746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6" name="평행 사변형 25">
              <a:extLst>
                <a:ext uri="{FF2B5EF4-FFF2-40B4-BE49-F238E27FC236}">
                  <a16:creationId xmlns:a16="http://schemas.microsoft.com/office/drawing/2014/main" id="{88C55E1A-093A-4DB6-A4B9-C14BB162BC9B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43408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642E1D4-8F5C-4A8C-B170-FA0F4F821E8D}"/>
              </a:ext>
            </a:extLst>
          </p:cNvPr>
          <p:cNvSpPr txBox="1">
            <a:spLocks/>
          </p:cNvSpPr>
          <p:nvPr/>
        </p:nvSpPr>
        <p:spPr>
          <a:xfrm>
            <a:off x="104773" y="79695"/>
            <a:ext cx="10383715" cy="617993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2000" b="1" i="1" spc="-223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인공지능기반</a:t>
            </a:r>
            <a:r>
              <a:rPr lang="ko-KR" altLang="en-US" sz="2400" b="1" i="1" spc="-223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 </a:t>
            </a:r>
            <a:r>
              <a:rPr lang="ko-KR" altLang="en-US" sz="2800" b="1" spc="-223" dirty="0" err="1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디지털트윈선박</a:t>
            </a:r>
            <a:r>
              <a:rPr lang="ko-KR" altLang="en-US" sz="2800" b="1" spc="-223" dirty="0">
                <a:solidFill>
                  <a:schemeClr val="accent5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통합플랫폼 구축</a:t>
            </a:r>
            <a:endParaRPr lang="en-US" sz="2400" b="1" spc="-223" dirty="0">
              <a:solidFill>
                <a:schemeClr val="accent5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490CFB1D-6D53-4797-B1D7-14D01CCD97B3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39" name="자유형 28">
              <a:extLst>
                <a:ext uri="{FF2B5EF4-FFF2-40B4-BE49-F238E27FC236}">
                  <a16:creationId xmlns:a16="http://schemas.microsoft.com/office/drawing/2014/main" id="{09AD674F-311A-42D6-AFB5-FF7CCF980290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25425-3B82-46BC-BC73-79873BC5B737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1" name="평행 사변형 40">
              <a:extLst>
                <a:ext uri="{FF2B5EF4-FFF2-40B4-BE49-F238E27FC236}">
                  <a16:creationId xmlns:a16="http://schemas.microsoft.com/office/drawing/2014/main" id="{73CA94FA-F60E-434D-9B00-BDA73296796A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2" name="평행 사변형 41">
              <a:extLst>
                <a:ext uri="{FF2B5EF4-FFF2-40B4-BE49-F238E27FC236}">
                  <a16:creationId xmlns:a16="http://schemas.microsoft.com/office/drawing/2014/main" id="{20F9C5E1-C3E2-467B-80D6-44CF277907E5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2B7C787-000E-49DD-AA88-118C7478A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157" y="1281523"/>
            <a:ext cx="6995507" cy="507653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8F6ECB5-CB6A-430B-92AE-E63918D6A0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16" y="3525930"/>
            <a:ext cx="4755209" cy="28321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FF0EB3-9987-41B1-84E5-2EF8A4E1DDC7}"/>
              </a:ext>
            </a:extLst>
          </p:cNvPr>
          <p:cNvSpPr txBox="1"/>
          <p:nvPr/>
        </p:nvSpPr>
        <p:spPr>
          <a:xfrm>
            <a:off x="188383" y="1257688"/>
            <a:ext cx="48887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우리나라는 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ICT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선진국으로서 </a:t>
            </a:r>
            <a:r>
              <a:rPr lang="ko-KR" altLang="en-US" sz="1400" dirty="0" err="1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디지털트윈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제작 및 운용에 필요한 기본적인 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SW 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및 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HW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는 다수 보유하고 있으나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선박에 특화된 </a:t>
            </a:r>
            <a:r>
              <a:rPr lang="ko-KR" altLang="en-US" sz="1400" b="1" dirty="0" err="1">
                <a:solidFill>
                  <a:srgbClr val="C0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디지털트윈의</a:t>
            </a:r>
            <a:r>
              <a:rPr lang="ko-KR" alt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통합솔루션 부재</a:t>
            </a:r>
            <a:endParaRPr lang="en-US" altLang="ko-KR" sz="1400" b="1" dirty="0">
              <a:solidFill>
                <a:srgbClr val="C0000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altLang="ko-KR" sz="14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ko-KR" altLang="en-US" sz="1400" dirty="0" err="1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실운항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선박에서 다양한 데이터의 체계적인 수집과 활용이 중요하나 </a:t>
            </a:r>
            <a:r>
              <a:rPr lang="ko-KR" alt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관련 사업 및 논의가 없음</a:t>
            </a:r>
            <a:endParaRPr lang="en-US" altLang="ko-KR" sz="1400" b="1" dirty="0">
              <a:solidFill>
                <a:srgbClr val="C0000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altLang="ko-KR" sz="14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선박 생애주기 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설계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-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생산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-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운항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-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수리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-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개조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-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폐선</a:t>
            </a:r>
            <a:r>
              <a:rPr lang="en-US" altLang="ko-KR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에 따른 실제 선박과 </a:t>
            </a:r>
            <a:r>
              <a:rPr lang="ko-KR" altLang="en-US" sz="1400" dirty="0" err="1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디지털트윈</a:t>
            </a:r>
            <a:r>
              <a:rPr lang="ko-KR" altLang="en-US" sz="1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선박의 동기화로 </a:t>
            </a:r>
            <a:r>
              <a:rPr lang="ko-KR" alt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성능</a:t>
            </a:r>
            <a:r>
              <a:rPr lang="en-US" altLang="ko-KR" sz="1400" b="1" dirty="0">
                <a:solidFill>
                  <a:srgbClr val="C0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예지보수</a:t>
            </a:r>
            <a:r>
              <a:rPr lang="en-US" altLang="ko-KR" sz="1400" b="1" dirty="0">
                <a:solidFill>
                  <a:srgbClr val="C0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지원 필요</a:t>
            </a:r>
          </a:p>
        </p:txBody>
      </p:sp>
      <p:pic>
        <p:nvPicPr>
          <p:cNvPr id="1028" name="Picture 4" descr="BIUCA 이미지 검색결과">
            <a:extLst>
              <a:ext uri="{FF2B5EF4-FFF2-40B4-BE49-F238E27FC236}">
                <a16:creationId xmlns:a16="http://schemas.microsoft.com/office/drawing/2014/main" id="{EFD580BE-6483-4AF9-A7B3-C7230D936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48528" y="67497"/>
            <a:ext cx="1049190" cy="51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6B5A62-E847-4329-9C27-6D6CD75F8F15}"/>
              </a:ext>
            </a:extLst>
          </p:cNvPr>
          <p:cNvSpPr txBox="1"/>
          <p:nvPr/>
        </p:nvSpPr>
        <p:spPr>
          <a:xfrm>
            <a:off x="10150124" y="908720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스마트조선 </a:t>
            </a:r>
            <a:r>
              <a:rPr lang="en-US" altLang="ko-KR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2.0</a:t>
            </a:r>
            <a:endParaRPr lang="ko-KR" altLang="en-US" sz="1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EE539F-5B7A-4D1B-8533-E56E72005F0D}"/>
              </a:ext>
            </a:extLst>
          </p:cNvPr>
          <p:cNvSpPr txBox="1"/>
          <p:nvPr/>
        </p:nvSpPr>
        <p:spPr>
          <a:xfrm>
            <a:off x="5724866" y="908720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구축기간 </a:t>
            </a:r>
            <a:r>
              <a:rPr lang="en-US" altLang="ko-KR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(2021</a:t>
            </a:r>
            <a:r>
              <a:rPr lang="ko-KR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년 </a:t>
            </a:r>
            <a:r>
              <a:rPr lang="en-US" altLang="ko-KR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~ 2025</a:t>
            </a:r>
            <a:r>
              <a:rPr lang="ko-KR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년</a:t>
            </a:r>
            <a:r>
              <a:rPr lang="en-US" altLang="ko-KR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1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719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그룹 112">
            <a:extLst>
              <a:ext uri="{FF2B5EF4-FFF2-40B4-BE49-F238E27FC236}">
                <a16:creationId xmlns:a16="http://schemas.microsoft.com/office/drawing/2014/main" id="{F571F3CE-414C-4118-9677-1284398C7686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114" name="자유형 28">
              <a:extLst>
                <a:ext uri="{FF2B5EF4-FFF2-40B4-BE49-F238E27FC236}">
                  <a16:creationId xmlns:a16="http://schemas.microsoft.com/office/drawing/2014/main" id="{2D9FD5AE-0DA4-4950-94FA-6EB483928058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5" name="직사각형 114">
              <a:extLst>
                <a:ext uri="{FF2B5EF4-FFF2-40B4-BE49-F238E27FC236}">
                  <a16:creationId xmlns:a16="http://schemas.microsoft.com/office/drawing/2014/main" id="{07FC95F5-6D85-4362-B0B4-3099DCBA7EF5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6" name="평행 사변형 115">
              <a:extLst>
                <a:ext uri="{FF2B5EF4-FFF2-40B4-BE49-F238E27FC236}">
                  <a16:creationId xmlns:a16="http://schemas.microsoft.com/office/drawing/2014/main" id="{31397DE2-336C-4562-8FE0-C6B19D35D980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7" name="평행 사변형 116">
              <a:extLst>
                <a:ext uri="{FF2B5EF4-FFF2-40B4-BE49-F238E27FC236}">
                  <a16:creationId xmlns:a16="http://schemas.microsoft.com/office/drawing/2014/main" id="{8DA8D2D9-ABEE-402E-85DF-E1B71B74A9E9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F5B3DB3-6613-47CE-B168-553456F24593}"/>
              </a:ext>
            </a:extLst>
          </p:cNvPr>
          <p:cNvSpPr/>
          <p:nvPr/>
        </p:nvSpPr>
        <p:spPr>
          <a:xfrm>
            <a:off x="8918786" y="1862771"/>
            <a:ext cx="909223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1" latinLnBrk="1">
              <a:defRPr/>
            </a:pPr>
            <a:r>
              <a:rPr lang="en-US" altLang="ko-KR" sz="96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Station View</a:t>
            </a:r>
            <a:endParaRPr lang="ko-KR" altLang="en-US" sz="96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126B8DEA-A798-4059-BD30-EF8B1D709417}"/>
              </a:ext>
            </a:extLst>
          </p:cNvPr>
          <p:cNvSpPr txBox="1">
            <a:spLocks/>
          </p:cNvSpPr>
          <p:nvPr/>
        </p:nvSpPr>
        <p:spPr>
          <a:xfrm>
            <a:off x="104775" y="120692"/>
            <a:ext cx="4012408" cy="550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 spc="-187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Smart S</a:t>
            </a:r>
            <a:r>
              <a:rPr lang="en-US" altLang="ko-KR" b="1" spc="-187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tation</a:t>
            </a:r>
            <a:endParaRPr lang="en-US" sz="4000" b="1" spc="-187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B56AAA3E-77F8-4B71-8345-B4421321846A}"/>
              </a:ext>
            </a:extLst>
          </p:cNvPr>
          <p:cNvSpPr/>
          <p:nvPr/>
        </p:nvSpPr>
        <p:spPr>
          <a:xfrm>
            <a:off x="117982" y="798496"/>
            <a:ext cx="6062515" cy="1833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144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3D </a:t>
            </a:r>
            <a:r>
              <a:rPr lang="ko-KR" altLang="en-US" sz="144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기반 지능형 통합 관리 시스템</a:t>
            </a:r>
            <a:endParaRPr lang="en-US" altLang="ko-KR" sz="1440" b="1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05735" indent="-205735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ko-KR" altLang="en-US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장애 및 화재 등의 비상 상황 시 대응력 향상</a:t>
            </a:r>
            <a:r>
              <a:rPr lang="en-US" altLang="ko-KR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지하철 사물 인터넷</a:t>
            </a:r>
            <a:r>
              <a:rPr lang="en-US" altLang="ko-KR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(IoT) </a:t>
            </a:r>
            <a:r>
              <a:rPr lang="ko-KR" altLang="en-US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서비스를 도입하여 도시철도 운영 기관의 지능형 통합 감시 운영 서비스 표준을  정립 </a:t>
            </a:r>
            <a:endParaRPr lang="en-US" altLang="ko-KR" sz="114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05735" indent="-205735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ko-KR" altLang="en-US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역사 구조를 </a:t>
            </a:r>
            <a:r>
              <a:rPr lang="en-US" altLang="ko-KR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3D </a:t>
            </a:r>
            <a:r>
              <a:rPr lang="ko-KR" altLang="en-US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맵 으로 구축하여 역사 내</a:t>
            </a:r>
            <a:r>
              <a:rPr lang="en-US" altLang="ko-KR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본선 구간에 설치된 지능형 카메라와 </a:t>
            </a:r>
            <a:r>
              <a:rPr lang="en-US" altLang="ko-KR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연계하여 표출하고 각종 이벤트</a:t>
            </a:r>
            <a:r>
              <a:rPr lang="en-US" altLang="ko-KR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화재</a:t>
            </a:r>
            <a:r>
              <a:rPr lang="en-US" altLang="ko-KR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비상 통화</a:t>
            </a:r>
            <a:r>
              <a:rPr lang="en-US" altLang="ko-KR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PSD </a:t>
            </a:r>
            <a:r>
              <a:rPr lang="ko-KR" altLang="en-US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등</a:t>
            </a:r>
            <a:r>
              <a:rPr lang="en-US" altLang="ko-KR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와 연동 및 역사 내 시설물 </a:t>
            </a:r>
            <a:r>
              <a:rPr lang="en-US" altLang="ko-KR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(PSD, </a:t>
            </a:r>
            <a:r>
              <a:rPr lang="ko-KR" altLang="en-US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기계 설비</a:t>
            </a:r>
            <a:r>
              <a:rPr lang="en-US" altLang="ko-KR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셔터 등</a:t>
            </a:r>
            <a:r>
              <a:rPr lang="en-US" altLang="ko-KR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), </a:t>
            </a:r>
            <a:r>
              <a:rPr lang="ko-KR" altLang="en-US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통신 시설물 현황 관리를 통합 관리 할 수 있는 시스템이다</a:t>
            </a:r>
            <a:r>
              <a:rPr lang="en-US" altLang="ko-KR" sz="11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5DE2923D-326A-429B-A5F0-A49356ABE3B9}"/>
              </a:ext>
            </a:extLst>
          </p:cNvPr>
          <p:cNvGrpSpPr/>
          <p:nvPr/>
        </p:nvGrpSpPr>
        <p:grpSpPr>
          <a:xfrm>
            <a:off x="9405643" y="2468509"/>
            <a:ext cx="2565695" cy="2168302"/>
            <a:chOff x="8099584" y="2085280"/>
            <a:chExt cx="3597836" cy="1779930"/>
          </a:xfrm>
        </p:grpSpPr>
        <p:pic>
          <p:nvPicPr>
            <p:cNvPr id="44" name="Picture 3" descr="C:\Users\Windows10\Desktop\그림17.png">
              <a:extLst>
                <a:ext uri="{FF2B5EF4-FFF2-40B4-BE49-F238E27FC236}">
                  <a16:creationId xmlns:a16="http://schemas.microsoft.com/office/drawing/2014/main" id="{D6A4BCC9-AACE-4A07-B41F-B815D412F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584" y="2085280"/>
              <a:ext cx="3597836" cy="1779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3C50A744-ED58-4341-A6CE-AA23FA581711}"/>
                </a:ext>
              </a:extLst>
            </p:cNvPr>
            <p:cNvSpPr/>
            <p:nvPr/>
          </p:nvSpPr>
          <p:spPr>
            <a:xfrm>
              <a:off x="9550398" y="2186249"/>
              <a:ext cx="875449" cy="2309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76200" contourW="44450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110000"/>
                </a:lnSpc>
                <a:buClr>
                  <a:srgbClr val="F06325"/>
                </a:buClr>
                <a:buSzPct val="80000"/>
              </a:pPr>
              <a:r>
                <a:rPr lang="en-US" altLang="ko-KR" sz="1167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SOP</a:t>
              </a:r>
              <a:endParaRPr lang="ko-KR" altLang="en-US" sz="1167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DA85234D-86FD-43EF-838D-20E414B584AE}"/>
              </a:ext>
            </a:extLst>
          </p:cNvPr>
          <p:cNvGrpSpPr/>
          <p:nvPr/>
        </p:nvGrpSpPr>
        <p:grpSpPr>
          <a:xfrm>
            <a:off x="6676292" y="2468509"/>
            <a:ext cx="2676266" cy="2184627"/>
            <a:chOff x="8099584" y="3969222"/>
            <a:chExt cx="3597836" cy="1893601"/>
          </a:xfrm>
        </p:grpSpPr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00448BE9-FC99-4055-807A-91F2FC85ED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099584" y="3969222"/>
              <a:ext cx="3597836" cy="1893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5369A553-6993-40E0-9871-10D9C01D5185}"/>
                </a:ext>
              </a:extLst>
            </p:cNvPr>
            <p:cNvSpPr/>
            <p:nvPr/>
          </p:nvSpPr>
          <p:spPr>
            <a:xfrm>
              <a:off x="9386285" y="4079850"/>
              <a:ext cx="1224515" cy="2438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76200" contourW="44450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110000"/>
                </a:lnSpc>
                <a:buClr>
                  <a:srgbClr val="F06325"/>
                </a:buClr>
                <a:buSzPct val="80000"/>
              </a:pPr>
              <a:r>
                <a:rPr lang="ko-KR" altLang="en-US" sz="1167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가상순찰</a:t>
              </a:r>
            </a:p>
          </p:txBody>
        </p:sp>
      </p:grpSp>
      <p:cxnSp>
        <p:nvCxnSpPr>
          <p:cNvPr id="99" name="직선 화살표 연결선 98">
            <a:extLst>
              <a:ext uri="{FF2B5EF4-FFF2-40B4-BE49-F238E27FC236}">
                <a16:creationId xmlns:a16="http://schemas.microsoft.com/office/drawing/2014/main" id="{D5792E89-5D84-40BA-9A81-500833D6FE0D}"/>
              </a:ext>
            </a:extLst>
          </p:cNvPr>
          <p:cNvCxnSpPr>
            <a:cxnSpLocks/>
            <a:stCxn id="12" idx="1"/>
            <a:endCxn id="31" idx="0"/>
          </p:cNvCxnSpPr>
          <p:nvPr/>
        </p:nvCxnSpPr>
        <p:spPr>
          <a:xfrm flipH="1">
            <a:off x="5890461" y="1317017"/>
            <a:ext cx="777587" cy="333539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0" name="직선 화살표 연결선 99">
            <a:extLst>
              <a:ext uri="{FF2B5EF4-FFF2-40B4-BE49-F238E27FC236}">
                <a16:creationId xmlns:a16="http://schemas.microsoft.com/office/drawing/2014/main" id="{507B98D6-AB12-4011-92A3-3F36BF8F7A09}"/>
              </a:ext>
            </a:extLst>
          </p:cNvPr>
          <p:cNvCxnSpPr>
            <a:cxnSpLocks/>
            <a:stCxn id="45" idx="1"/>
          </p:cNvCxnSpPr>
          <p:nvPr/>
        </p:nvCxnSpPr>
        <p:spPr>
          <a:xfrm flipH="1">
            <a:off x="5935714" y="3560823"/>
            <a:ext cx="740578" cy="109111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2" name="직선 화살표 연결선 101">
            <a:extLst>
              <a:ext uri="{FF2B5EF4-FFF2-40B4-BE49-F238E27FC236}">
                <a16:creationId xmlns:a16="http://schemas.microsoft.com/office/drawing/2014/main" id="{2BA9DA3B-43B6-4A35-A018-BBD6E8EC4266}"/>
              </a:ext>
            </a:extLst>
          </p:cNvPr>
          <p:cNvCxnSpPr>
            <a:cxnSpLocks/>
            <a:stCxn id="73" idx="1"/>
          </p:cNvCxnSpPr>
          <p:nvPr/>
        </p:nvCxnSpPr>
        <p:spPr>
          <a:xfrm flipH="1" flipV="1">
            <a:off x="5935714" y="4712828"/>
            <a:ext cx="781348" cy="96964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5873494F-9E8D-4E26-B768-0DC6AF9D8738}"/>
              </a:ext>
            </a:extLst>
          </p:cNvPr>
          <p:cNvGrpSpPr/>
          <p:nvPr/>
        </p:nvGrpSpPr>
        <p:grpSpPr>
          <a:xfrm>
            <a:off x="6668048" y="207553"/>
            <a:ext cx="5324949" cy="2218928"/>
            <a:chOff x="6668048" y="207553"/>
            <a:chExt cx="5324949" cy="221892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17FDFEFC-C091-4E8F-9B46-0E883DF34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8048" y="207553"/>
              <a:ext cx="5324949" cy="2218928"/>
            </a:xfrm>
            <a:prstGeom prst="rect">
              <a:avLst/>
            </a:prstGeom>
          </p:spPr>
        </p:pic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2BEC568F-700F-40C2-8A9F-D9A6E6BFBB76}"/>
                </a:ext>
              </a:extLst>
            </p:cNvPr>
            <p:cNvSpPr/>
            <p:nvPr/>
          </p:nvSpPr>
          <p:spPr>
            <a:xfrm>
              <a:off x="10651186" y="449673"/>
              <a:ext cx="906017" cy="27437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76200" contourW="44450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110000"/>
                </a:lnSpc>
                <a:buClr>
                  <a:srgbClr val="F06325"/>
                </a:buClr>
                <a:buSzPct val="80000"/>
              </a:pPr>
              <a:r>
                <a:rPr lang="ko-KR" altLang="en-US" sz="1167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역사 </a:t>
              </a:r>
              <a:r>
                <a:rPr lang="en-US" altLang="ko-KR" sz="1167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VIEW</a:t>
              </a:r>
              <a:endParaRPr lang="ko-KR" altLang="en-US" sz="1167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BF41B4E6-E7B6-4FA3-B65E-8039AB778093}"/>
              </a:ext>
            </a:extLst>
          </p:cNvPr>
          <p:cNvGrpSpPr/>
          <p:nvPr/>
        </p:nvGrpSpPr>
        <p:grpSpPr>
          <a:xfrm>
            <a:off x="6705019" y="4653136"/>
            <a:ext cx="5311107" cy="2051752"/>
            <a:chOff x="6660231" y="4690314"/>
            <a:chExt cx="5311107" cy="1960133"/>
          </a:xfrm>
        </p:grpSpPr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148D9DEB-5056-40B5-A4F4-C18189222788}"/>
                </a:ext>
              </a:extLst>
            </p:cNvPr>
            <p:cNvGrpSpPr/>
            <p:nvPr/>
          </p:nvGrpSpPr>
          <p:grpSpPr>
            <a:xfrm>
              <a:off x="6660231" y="4690314"/>
              <a:ext cx="5311107" cy="1960133"/>
              <a:chOff x="639236" y="1752564"/>
              <a:chExt cx="11124329" cy="4794885"/>
            </a:xfrm>
          </p:grpSpPr>
          <p:pic>
            <p:nvPicPr>
              <p:cNvPr id="53" name="그림 52">
                <a:extLst>
                  <a:ext uri="{FF2B5EF4-FFF2-40B4-BE49-F238E27FC236}">
                    <a16:creationId xmlns:a16="http://schemas.microsoft.com/office/drawing/2014/main" id="{22F7C123-DFFE-413D-9AC0-4BD9761DA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5674" y="2047713"/>
                <a:ext cx="7632475" cy="4232386"/>
              </a:xfrm>
              <a:prstGeom prst="rect">
                <a:avLst/>
              </a:prstGeom>
            </p:spPr>
          </p:pic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id="{A6ABFAB1-97DC-4D04-90DE-2E32D963BF1E}"/>
                  </a:ext>
                </a:extLst>
              </p:cNvPr>
              <p:cNvSpPr/>
              <p:nvPr/>
            </p:nvSpPr>
            <p:spPr>
              <a:xfrm>
                <a:off x="8411956" y="1892062"/>
                <a:ext cx="3351609" cy="4655387"/>
              </a:xfrm>
              <a:prstGeom prst="rect">
                <a:avLst/>
              </a:prstGeom>
              <a:solidFill>
                <a:srgbClr val="C9E7FB"/>
              </a:solidFill>
              <a:ln>
                <a:noFill/>
              </a:ln>
            </p:spPr>
            <p:txBody>
              <a:bodyPr vert="horz" wrap="square" lIns="76188" tIns="38094" rIns="76188" bIns="38094" numCol="1" anchor="ctr" anchorCtr="0" compatLnSpc="1">
                <a:prstTxWarp prst="textNoShape">
                  <a:avLst/>
                </a:prstTxWarp>
              </a:bodyPr>
              <a:lstStyle/>
              <a:p>
                <a:pPr algn="ctr" latinLnBrk="0">
                  <a:spcBef>
                    <a:spcPct val="10000"/>
                  </a:spcBef>
                </a:pPr>
                <a:endParaRPr lang="ko-KR" altLang="en-US" sz="800" kern="0" spc="-42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5" name="모서리가 둥근 직사각형 20">
                <a:extLst>
                  <a:ext uri="{FF2B5EF4-FFF2-40B4-BE49-F238E27FC236}">
                    <a16:creationId xmlns:a16="http://schemas.microsoft.com/office/drawing/2014/main" id="{DB31B922-D166-41F2-A48C-852B348D8881}"/>
                  </a:ext>
                </a:extLst>
              </p:cNvPr>
              <p:cNvSpPr/>
              <p:nvPr/>
            </p:nvSpPr>
            <p:spPr>
              <a:xfrm>
                <a:off x="8603577" y="2087121"/>
                <a:ext cx="2763127" cy="312208"/>
              </a:xfrm>
              <a:prstGeom prst="roundRect">
                <a:avLst>
                  <a:gd name="adj" fmla="val 14082"/>
                </a:avLst>
              </a:prstGeom>
              <a:solidFill>
                <a:srgbClr val="007A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44DF63B-78E0-49A9-8247-0871DF35751F}"/>
                  </a:ext>
                </a:extLst>
              </p:cNvPr>
              <p:cNvSpPr txBox="1"/>
              <p:nvPr/>
            </p:nvSpPr>
            <p:spPr>
              <a:xfrm>
                <a:off x="8924750" y="2099371"/>
                <a:ext cx="2259132" cy="28770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>
                <a:defPPr>
                  <a:defRPr lang="ko-KR"/>
                </a:defPPr>
                <a:lvl1pPr algn="ctr">
                  <a:defRPr sz="1500" spc="-3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24476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defRPr>
                </a:lvl1pPr>
              </a:lstStyle>
              <a:p>
                <a:pPr algn="l"/>
                <a:r>
                  <a:rPr lang="en-US" altLang="ko-KR" sz="800" spc="-58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Easy Control</a:t>
                </a:r>
                <a:endParaRPr lang="ko-KR" altLang="en-US" sz="800" spc="-58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7" name="오른쪽 화살표 22">
                <a:extLst>
                  <a:ext uri="{FF2B5EF4-FFF2-40B4-BE49-F238E27FC236}">
                    <a16:creationId xmlns:a16="http://schemas.microsoft.com/office/drawing/2014/main" id="{E7258C16-CF32-48CF-94A6-E13FC6DE617F}"/>
                  </a:ext>
                </a:extLst>
              </p:cNvPr>
              <p:cNvSpPr/>
              <p:nvPr/>
            </p:nvSpPr>
            <p:spPr>
              <a:xfrm>
                <a:off x="8572680" y="2175028"/>
                <a:ext cx="278072" cy="136395"/>
              </a:xfrm>
              <a:prstGeom prst="rightArrow">
                <a:avLst/>
              </a:prstGeom>
              <a:solidFill>
                <a:srgbClr val="C9E7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33">
                <a:extLst>
                  <a:ext uri="{FF2B5EF4-FFF2-40B4-BE49-F238E27FC236}">
                    <a16:creationId xmlns:a16="http://schemas.microsoft.com/office/drawing/2014/main" id="{32E5B8BE-AAEF-4E04-8940-3096631F8C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1536" y="2519391"/>
                <a:ext cx="161945" cy="136541"/>
              </a:xfrm>
              <a:custGeom>
                <a:avLst/>
                <a:gdLst>
                  <a:gd name="T0" fmla="*/ 220 w 440"/>
                  <a:gd name="T1" fmla="*/ 0 h 441"/>
                  <a:gd name="T2" fmla="*/ 0 w 440"/>
                  <a:gd name="T3" fmla="*/ 220 h 441"/>
                  <a:gd name="T4" fmla="*/ 220 w 440"/>
                  <a:gd name="T5" fmla="*/ 441 h 441"/>
                  <a:gd name="T6" fmla="*/ 440 w 440"/>
                  <a:gd name="T7" fmla="*/ 220 h 441"/>
                  <a:gd name="T8" fmla="*/ 220 w 440"/>
                  <a:gd name="T9" fmla="*/ 0 h 441"/>
                  <a:gd name="T10" fmla="*/ 200 w 440"/>
                  <a:gd name="T11" fmla="*/ 330 h 441"/>
                  <a:gd name="T12" fmla="*/ 93 w 440"/>
                  <a:gd name="T13" fmla="*/ 222 h 441"/>
                  <a:gd name="T14" fmla="*/ 120 w 440"/>
                  <a:gd name="T15" fmla="*/ 200 h 441"/>
                  <a:gd name="T16" fmla="*/ 182 w 440"/>
                  <a:gd name="T17" fmla="*/ 248 h 441"/>
                  <a:gd name="T18" fmla="*/ 341 w 440"/>
                  <a:gd name="T19" fmla="*/ 111 h 441"/>
                  <a:gd name="T20" fmla="*/ 347 w 440"/>
                  <a:gd name="T21" fmla="*/ 126 h 441"/>
                  <a:gd name="T22" fmla="*/ 200 w 440"/>
                  <a:gd name="T23" fmla="*/ 33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0" h="441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2"/>
                      <a:pt x="98" y="441"/>
                      <a:pt x="220" y="441"/>
                    </a:cubicBezTo>
                    <a:cubicBezTo>
                      <a:pt x="342" y="441"/>
                      <a:pt x="440" y="342"/>
                      <a:pt x="440" y="220"/>
                    </a:cubicBezTo>
                    <a:cubicBezTo>
                      <a:pt x="440" y="99"/>
                      <a:pt x="342" y="0"/>
                      <a:pt x="220" y="0"/>
                    </a:cubicBezTo>
                    <a:close/>
                    <a:moveTo>
                      <a:pt x="200" y="330"/>
                    </a:moveTo>
                    <a:cubicBezTo>
                      <a:pt x="93" y="222"/>
                      <a:pt x="93" y="222"/>
                      <a:pt x="93" y="222"/>
                    </a:cubicBezTo>
                    <a:cubicBezTo>
                      <a:pt x="120" y="200"/>
                      <a:pt x="120" y="200"/>
                      <a:pt x="120" y="200"/>
                    </a:cubicBezTo>
                    <a:cubicBezTo>
                      <a:pt x="182" y="248"/>
                      <a:pt x="182" y="248"/>
                      <a:pt x="182" y="248"/>
                    </a:cubicBezTo>
                    <a:cubicBezTo>
                      <a:pt x="207" y="218"/>
                      <a:pt x="263" y="158"/>
                      <a:pt x="341" y="111"/>
                    </a:cubicBezTo>
                    <a:cubicBezTo>
                      <a:pt x="347" y="126"/>
                      <a:pt x="347" y="126"/>
                      <a:pt x="347" y="126"/>
                    </a:cubicBezTo>
                    <a:cubicBezTo>
                      <a:pt x="276" y="191"/>
                      <a:pt x="218" y="283"/>
                      <a:pt x="200" y="33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 Box 79">
                <a:extLst>
                  <a:ext uri="{FF2B5EF4-FFF2-40B4-BE49-F238E27FC236}">
                    <a16:creationId xmlns:a16="http://schemas.microsoft.com/office/drawing/2014/main" id="{69135759-386D-4A4F-9ED6-2297E09E675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903007" y="2499409"/>
                <a:ext cx="1369882" cy="110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ko-KR"/>
                </a:defPPr>
                <a:lvl1pPr latinLnBrk="0">
                  <a:lnSpc>
                    <a:spcPct val="110000"/>
                  </a:lnSpc>
                  <a:spcAft>
                    <a:spcPts val="0"/>
                  </a:spcAft>
                  <a:defRPr sz="2000" spc="-70">
                    <a:ln>
                      <a:solidFill>
                        <a:srgbClr val="8FD2F7">
                          <a:alpha val="0"/>
                        </a:srgb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  <a:cs typeface="Sharp Sans No1 Bold" pitchFamily="50" charset="0"/>
                  </a:defRPr>
                </a:lvl1pPr>
              </a:lstStyle>
              <a:p>
                <a:pPr latinLnBrk="1"/>
                <a:r>
                  <a:rPr lang="ko-KR" altLang="en-US" sz="300" spc="-25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드래그 앤 드롭으로 간편한 시설물 추가 작업</a:t>
                </a:r>
                <a:endParaRPr lang="en-US" altLang="ko-KR" sz="300" spc="-25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2" name="모서리가 둥근 직사각형 25">
                <a:extLst>
                  <a:ext uri="{FF2B5EF4-FFF2-40B4-BE49-F238E27FC236}">
                    <a16:creationId xmlns:a16="http://schemas.microsoft.com/office/drawing/2014/main" id="{E05E06F9-F1EC-4928-AC4D-C3893098CED7}"/>
                  </a:ext>
                </a:extLst>
              </p:cNvPr>
              <p:cNvSpPr/>
              <p:nvPr/>
            </p:nvSpPr>
            <p:spPr>
              <a:xfrm>
                <a:off x="8562688" y="3520446"/>
                <a:ext cx="2763127" cy="312208"/>
              </a:xfrm>
              <a:prstGeom prst="roundRect">
                <a:avLst>
                  <a:gd name="adj" fmla="val 14082"/>
                </a:avLst>
              </a:prstGeom>
              <a:solidFill>
                <a:srgbClr val="007A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4B24C98-636B-4BD4-88CB-42BBDF7D0556}"/>
                  </a:ext>
                </a:extLst>
              </p:cNvPr>
              <p:cNvSpPr txBox="1"/>
              <p:nvPr/>
            </p:nvSpPr>
            <p:spPr>
              <a:xfrm>
                <a:off x="8883861" y="3532693"/>
                <a:ext cx="2259132" cy="28770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>
                <a:defPPr>
                  <a:defRPr lang="ko-KR"/>
                </a:defPPr>
                <a:lvl1pPr algn="ctr">
                  <a:defRPr sz="1500" spc="-3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24476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defRPr>
                </a:lvl1pPr>
              </a:lstStyle>
              <a:p>
                <a:pPr algn="l"/>
                <a:r>
                  <a:rPr lang="en-US" altLang="ko-KR" sz="8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Easy Build</a:t>
                </a:r>
                <a:endParaRPr lang="ko-KR" altLang="en-US" sz="8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4" name="오른쪽 화살표 27">
                <a:extLst>
                  <a:ext uri="{FF2B5EF4-FFF2-40B4-BE49-F238E27FC236}">
                    <a16:creationId xmlns:a16="http://schemas.microsoft.com/office/drawing/2014/main" id="{6DA49708-134F-426D-8E30-DBFA707E8E90}"/>
                  </a:ext>
                </a:extLst>
              </p:cNvPr>
              <p:cNvSpPr/>
              <p:nvPr/>
            </p:nvSpPr>
            <p:spPr>
              <a:xfrm>
                <a:off x="8531790" y="3608353"/>
                <a:ext cx="278072" cy="136395"/>
              </a:xfrm>
              <a:prstGeom prst="rightArrow">
                <a:avLst/>
              </a:prstGeom>
              <a:solidFill>
                <a:srgbClr val="C9E7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33">
                <a:extLst>
                  <a:ext uri="{FF2B5EF4-FFF2-40B4-BE49-F238E27FC236}">
                    <a16:creationId xmlns:a16="http://schemas.microsoft.com/office/drawing/2014/main" id="{65593996-2802-4D19-9136-5D203E82D9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0646" y="3952715"/>
                <a:ext cx="161945" cy="136541"/>
              </a:xfrm>
              <a:custGeom>
                <a:avLst/>
                <a:gdLst>
                  <a:gd name="T0" fmla="*/ 220 w 440"/>
                  <a:gd name="T1" fmla="*/ 0 h 441"/>
                  <a:gd name="T2" fmla="*/ 0 w 440"/>
                  <a:gd name="T3" fmla="*/ 220 h 441"/>
                  <a:gd name="T4" fmla="*/ 220 w 440"/>
                  <a:gd name="T5" fmla="*/ 441 h 441"/>
                  <a:gd name="T6" fmla="*/ 440 w 440"/>
                  <a:gd name="T7" fmla="*/ 220 h 441"/>
                  <a:gd name="T8" fmla="*/ 220 w 440"/>
                  <a:gd name="T9" fmla="*/ 0 h 441"/>
                  <a:gd name="T10" fmla="*/ 200 w 440"/>
                  <a:gd name="T11" fmla="*/ 330 h 441"/>
                  <a:gd name="T12" fmla="*/ 93 w 440"/>
                  <a:gd name="T13" fmla="*/ 222 h 441"/>
                  <a:gd name="T14" fmla="*/ 120 w 440"/>
                  <a:gd name="T15" fmla="*/ 200 h 441"/>
                  <a:gd name="T16" fmla="*/ 182 w 440"/>
                  <a:gd name="T17" fmla="*/ 248 h 441"/>
                  <a:gd name="T18" fmla="*/ 341 w 440"/>
                  <a:gd name="T19" fmla="*/ 111 h 441"/>
                  <a:gd name="T20" fmla="*/ 347 w 440"/>
                  <a:gd name="T21" fmla="*/ 126 h 441"/>
                  <a:gd name="T22" fmla="*/ 200 w 440"/>
                  <a:gd name="T23" fmla="*/ 33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0" h="441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2"/>
                      <a:pt x="98" y="441"/>
                      <a:pt x="220" y="441"/>
                    </a:cubicBezTo>
                    <a:cubicBezTo>
                      <a:pt x="342" y="441"/>
                      <a:pt x="440" y="342"/>
                      <a:pt x="440" y="220"/>
                    </a:cubicBezTo>
                    <a:cubicBezTo>
                      <a:pt x="440" y="99"/>
                      <a:pt x="342" y="0"/>
                      <a:pt x="220" y="0"/>
                    </a:cubicBezTo>
                    <a:close/>
                    <a:moveTo>
                      <a:pt x="200" y="330"/>
                    </a:moveTo>
                    <a:cubicBezTo>
                      <a:pt x="93" y="222"/>
                      <a:pt x="93" y="222"/>
                      <a:pt x="93" y="222"/>
                    </a:cubicBezTo>
                    <a:cubicBezTo>
                      <a:pt x="120" y="200"/>
                      <a:pt x="120" y="200"/>
                      <a:pt x="120" y="200"/>
                    </a:cubicBezTo>
                    <a:cubicBezTo>
                      <a:pt x="182" y="248"/>
                      <a:pt x="182" y="248"/>
                      <a:pt x="182" y="248"/>
                    </a:cubicBezTo>
                    <a:cubicBezTo>
                      <a:pt x="207" y="218"/>
                      <a:pt x="263" y="158"/>
                      <a:pt x="341" y="111"/>
                    </a:cubicBezTo>
                    <a:cubicBezTo>
                      <a:pt x="347" y="126"/>
                      <a:pt x="347" y="126"/>
                      <a:pt x="347" y="126"/>
                    </a:cubicBezTo>
                    <a:cubicBezTo>
                      <a:pt x="276" y="191"/>
                      <a:pt x="218" y="283"/>
                      <a:pt x="200" y="33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 Box 79">
                <a:extLst>
                  <a:ext uri="{FF2B5EF4-FFF2-40B4-BE49-F238E27FC236}">
                    <a16:creationId xmlns:a16="http://schemas.microsoft.com/office/drawing/2014/main" id="{36A58F04-C706-4B77-8D18-2B0D25F536DE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906358" y="3930535"/>
                <a:ext cx="2353061" cy="110588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latinLnBrk="0">
                  <a:lnSpc>
                    <a:spcPct val="110000"/>
                  </a:lnSpc>
                  <a:spcAft>
                    <a:spcPts val="0"/>
                  </a:spcAft>
                  <a:defRPr sz="2000" spc="-70">
                    <a:ln>
                      <a:solidFill>
                        <a:srgbClr val="8FD2F7">
                          <a:alpha val="0"/>
                        </a:srgb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  <a:cs typeface="Sharp Sans No1 Bold" pitchFamily="50" charset="0"/>
                  </a:defRPr>
                </a:lvl1pPr>
              </a:lstStyle>
              <a:p>
                <a:pPr latinLnBrk="1"/>
                <a:r>
                  <a:rPr lang="ko-KR" altLang="en-US" sz="300" spc="-25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손쉬운 역사 구조 변경 기능 </a:t>
                </a:r>
                <a:r>
                  <a:rPr lang="en-US" altLang="ko-KR" sz="300" spc="-25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(</a:t>
                </a:r>
                <a:r>
                  <a:rPr lang="ko-KR" altLang="en-US" sz="300" spc="-25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벽면</a:t>
                </a:r>
                <a:r>
                  <a:rPr lang="en-US" altLang="ko-KR" sz="300" spc="-25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300" spc="-25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바닥</a:t>
                </a:r>
                <a:r>
                  <a:rPr lang="en-US" altLang="ko-KR" sz="300" spc="-25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)</a:t>
                </a:r>
                <a:endParaRPr lang="ko-KR" altLang="en-US" sz="300" spc="-25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8" name="모서리가 둥근 직사각형 30">
                <a:extLst>
                  <a:ext uri="{FF2B5EF4-FFF2-40B4-BE49-F238E27FC236}">
                    <a16:creationId xmlns:a16="http://schemas.microsoft.com/office/drawing/2014/main" id="{AB015144-AFA8-4BDA-AFEC-E1A266F89AC6}"/>
                  </a:ext>
                </a:extLst>
              </p:cNvPr>
              <p:cNvSpPr/>
              <p:nvPr/>
            </p:nvSpPr>
            <p:spPr>
              <a:xfrm>
                <a:off x="8561566" y="4954703"/>
                <a:ext cx="2763127" cy="312208"/>
              </a:xfrm>
              <a:prstGeom prst="roundRect">
                <a:avLst>
                  <a:gd name="adj" fmla="val 14082"/>
                </a:avLst>
              </a:prstGeom>
              <a:solidFill>
                <a:srgbClr val="007A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E690020-0F36-4236-8103-5524F713AB60}"/>
                  </a:ext>
                </a:extLst>
              </p:cNvPr>
              <p:cNvSpPr txBox="1"/>
              <p:nvPr/>
            </p:nvSpPr>
            <p:spPr>
              <a:xfrm>
                <a:off x="8891100" y="4966953"/>
                <a:ext cx="2493741" cy="28770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>
                <a:defPPr>
                  <a:defRPr lang="ko-KR"/>
                </a:defPPr>
                <a:lvl1pPr algn="ctr">
                  <a:defRPr sz="1500" spc="-3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24476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defRPr>
                </a:lvl1pPr>
              </a:lstStyle>
              <a:p>
                <a:pPr algn="l"/>
                <a:r>
                  <a:rPr lang="en-US" altLang="ko-KR" sz="8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Easy Connect</a:t>
                </a:r>
                <a:endParaRPr lang="ko-KR" altLang="en-US" sz="8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오른쪽 화살표 32">
                <a:extLst>
                  <a:ext uri="{FF2B5EF4-FFF2-40B4-BE49-F238E27FC236}">
                    <a16:creationId xmlns:a16="http://schemas.microsoft.com/office/drawing/2014/main" id="{6389DCB1-58F5-4091-A53D-BF4FEDF05301}"/>
                  </a:ext>
                </a:extLst>
              </p:cNvPr>
              <p:cNvSpPr/>
              <p:nvPr/>
            </p:nvSpPr>
            <p:spPr>
              <a:xfrm>
                <a:off x="8530668" y="5042610"/>
                <a:ext cx="278072" cy="136395"/>
              </a:xfrm>
              <a:prstGeom prst="rightArrow">
                <a:avLst/>
              </a:prstGeom>
              <a:solidFill>
                <a:srgbClr val="C9E7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33">
                <a:extLst>
                  <a:ext uri="{FF2B5EF4-FFF2-40B4-BE49-F238E27FC236}">
                    <a16:creationId xmlns:a16="http://schemas.microsoft.com/office/drawing/2014/main" id="{48BF8DCD-AF00-4CBA-A18E-4B547297A0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47917" y="5386971"/>
                <a:ext cx="161945" cy="136541"/>
              </a:xfrm>
              <a:custGeom>
                <a:avLst/>
                <a:gdLst>
                  <a:gd name="T0" fmla="*/ 220 w 440"/>
                  <a:gd name="T1" fmla="*/ 0 h 441"/>
                  <a:gd name="T2" fmla="*/ 0 w 440"/>
                  <a:gd name="T3" fmla="*/ 220 h 441"/>
                  <a:gd name="T4" fmla="*/ 220 w 440"/>
                  <a:gd name="T5" fmla="*/ 441 h 441"/>
                  <a:gd name="T6" fmla="*/ 440 w 440"/>
                  <a:gd name="T7" fmla="*/ 220 h 441"/>
                  <a:gd name="T8" fmla="*/ 220 w 440"/>
                  <a:gd name="T9" fmla="*/ 0 h 441"/>
                  <a:gd name="T10" fmla="*/ 200 w 440"/>
                  <a:gd name="T11" fmla="*/ 330 h 441"/>
                  <a:gd name="T12" fmla="*/ 93 w 440"/>
                  <a:gd name="T13" fmla="*/ 222 h 441"/>
                  <a:gd name="T14" fmla="*/ 120 w 440"/>
                  <a:gd name="T15" fmla="*/ 200 h 441"/>
                  <a:gd name="T16" fmla="*/ 182 w 440"/>
                  <a:gd name="T17" fmla="*/ 248 h 441"/>
                  <a:gd name="T18" fmla="*/ 341 w 440"/>
                  <a:gd name="T19" fmla="*/ 111 h 441"/>
                  <a:gd name="T20" fmla="*/ 347 w 440"/>
                  <a:gd name="T21" fmla="*/ 126 h 441"/>
                  <a:gd name="T22" fmla="*/ 200 w 440"/>
                  <a:gd name="T23" fmla="*/ 33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0" h="441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2"/>
                      <a:pt x="98" y="441"/>
                      <a:pt x="220" y="441"/>
                    </a:cubicBezTo>
                    <a:cubicBezTo>
                      <a:pt x="342" y="441"/>
                      <a:pt x="440" y="342"/>
                      <a:pt x="440" y="220"/>
                    </a:cubicBezTo>
                    <a:cubicBezTo>
                      <a:pt x="440" y="99"/>
                      <a:pt x="342" y="0"/>
                      <a:pt x="220" y="0"/>
                    </a:cubicBezTo>
                    <a:close/>
                    <a:moveTo>
                      <a:pt x="200" y="330"/>
                    </a:moveTo>
                    <a:cubicBezTo>
                      <a:pt x="93" y="222"/>
                      <a:pt x="93" y="222"/>
                      <a:pt x="93" y="222"/>
                    </a:cubicBezTo>
                    <a:cubicBezTo>
                      <a:pt x="120" y="200"/>
                      <a:pt x="120" y="200"/>
                      <a:pt x="120" y="200"/>
                    </a:cubicBezTo>
                    <a:cubicBezTo>
                      <a:pt x="182" y="248"/>
                      <a:pt x="182" y="248"/>
                      <a:pt x="182" y="248"/>
                    </a:cubicBezTo>
                    <a:cubicBezTo>
                      <a:pt x="207" y="218"/>
                      <a:pt x="263" y="158"/>
                      <a:pt x="341" y="111"/>
                    </a:cubicBezTo>
                    <a:cubicBezTo>
                      <a:pt x="347" y="126"/>
                      <a:pt x="347" y="126"/>
                      <a:pt x="347" y="126"/>
                    </a:cubicBezTo>
                    <a:cubicBezTo>
                      <a:pt x="276" y="191"/>
                      <a:pt x="218" y="283"/>
                      <a:pt x="200" y="33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 Box 79">
                <a:extLst>
                  <a:ext uri="{FF2B5EF4-FFF2-40B4-BE49-F238E27FC236}">
                    <a16:creationId xmlns:a16="http://schemas.microsoft.com/office/drawing/2014/main" id="{F0E6DC9B-8F68-44FF-B00C-F5E74235A15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883859" y="5367526"/>
                <a:ext cx="2500982" cy="1105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latinLnBrk="0">
                  <a:lnSpc>
                    <a:spcPct val="110000"/>
                  </a:lnSpc>
                  <a:spcAft>
                    <a:spcPts val="0"/>
                  </a:spcAft>
                  <a:defRPr sz="2000" spc="-70">
                    <a:ln>
                      <a:solidFill>
                        <a:srgbClr val="8FD2F7">
                          <a:alpha val="0"/>
                        </a:srgb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  <a:cs typeface="Sharp Sans No1 Bold" pitchFamily="50" charset="0"/>
                  </a:defRPr>
                </a:lvl1pPr>
              </a:lstStyle>
              <a:p>
                <a:r>
                  <a:rPr lang="ko-KR" altLang="en-US" sz="300" spc="-25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추가 </a:t>
                </a:r>
                <a:r>
                  <a:rPr lang="en-US" altLang="ko-KR" sz="300" spc="-25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API </a:t>
                </a:r>
                <a:r>
                  <a:rPr lang="ko-KR" altLang="en-US" sz="300" spc="-25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가 필요 없는 손쉬운 시설물 연동</a:t>
                </a:r>
                <a:endParaRPr lang="en-US" altLang="ko-KR" sz="300" spc="-25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3" name="모서리가 둥근 직사각형 38">
                <a:extLst>
                  <a:ext uri="{FF2B5EF4-FFF2-40B4-BE49-F238E27FC236}">
                    <a16:creationId xmlns:a16="http://schemas.microsoft.com/office/drawing/2014/main" id="{F782AD83-A3D0-4D5E-9E66-A71AF2EFAF43}"/>
                  </a:ext>
                </a:extLst>
              </p:cNvPr>
              <p:cNvSpPr/>
              <p:nvPr/>
            </p:nvSpPr>
            <p:spPr>
              <a:xfrm>
                <a:off x="664461" y="2035935"/>
                <a:ext cx="6621666" cy="4244295"/>
              </a:xfrm>
              <a:prstGeom prst="roundRect">
                <a:avLst>
                  <a:gd name="adj" fmla="val 0"/>
                </a:avLst>
              </a:prstGeom>
              <a:noFill/>
              <a:ln w="28575">
                <a:solidFill>
                  <a:srgbClr val="FA840E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800" ker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A840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4" name="모서리가 둥근 직사각형 38">
                <a:extLst>
                  <a:ext uri="{FF2B5EF4-FFF2-40B4-BE49-F238E27FC236}">
                    <a16:creationId xmlns:a16="http://schemas.microsoft.com/office/drawing/2014/main" id="{917647DD-07DE-4F09-93A7-3A94DAB3F22D}"/>
                  </a:ext>
                </a:extLst>
              </p:cNvPr>
              <p:cNvSpPr/>
              <p:nvPr/>
            </p:nvSpPr>
            <p:spPr>
              <a:xfrm>
                <a:off x="7273999" y="2010005"/>
                <a:ext cx="1007183" cy="773152"/>
              </a:xfrm>
              <a:prstGeom prst="roundRect">
                <a:avLst>
                  <a:gd name="adj" fmla="val 0"/>
                </a:avLst>
              </a:prstGeom>
              <a:noFill/>
              <a:ln w="28575">
                <a:solidFill>
                  <a:srgbClr val="FA840E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800" ker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A840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5" name="모서리가 둥근 직사각형 38">
                <a:extLst>
                  <a:ext uri="{FF2B5EF4-FFF2-40B4-BE49-F238E27FC236}">
                    <a16:creationId xmlns:a16="http://schemas.microsoft.com/office/drawing/2014/main" id="{7EF8DF5B-2E16-4B24-8E83-0EC13F2C269E}"/>
                  </a:ext>
                </a:extLst>
              </p:cNvPr>
              <p:cNvSpPr/>
              <p:nvPr/>
            </p:nvSpPr>
            <p:spPr>
              <a:xfrm>
                <a:off x="7274000" y="2783157"/>
                <a:ext cx="1007182" cy="3497072"/>
              </a:xfrm>
              <a:prstGeom prst="roundRect">
                <a:avLst>
                  <a:gd name="adj" fmla="val 0"/>
                </a:avLst>
              </a:prstGeom>
              <a:noFill/>
              <a:ln w="28575">
                <a:solidFill>
                  <a:srgbClr val="FA840E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800" ker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A840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6" name="양쪽 모서리가 둥근 사각형 40">
                <a:extLst>
                  <a:ext uri="{FF2B5EF4-FFF2-40B4-BE49-F238E27FC236}">
                    <a16:creationId xmlns:a16="http://schemas.microsoft.com/office/drawing/2014/main" id="{4F1B7DD6-9DC4-4809-91AB-9E00A0D8A1D1}"/>
                  </a:ext>
                </a:extLst>
              </p:cNvPr>
              <p:cNvSpPr/>
              <p:nvPr/>
            </p:nvSpPr>
            <p:spPr bwMode="auto">
              <a:xfrm>
                <a:off x="639236" y="1752564"/>
                <a:ext cx="1231374" cy="257441"/>
              </a:xfrm>
              <a:prstGeom prst="rect">
                <a:avLst/>
              </a:prstGeom>
              <a:solidFill>
                <a:srgbClr val="FA840E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700" b="1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메인 메뉴</a:t>
                </a:r>
              </a:p>
            </p:txBody>
          </p:sp>
          <p:sp>
            <p:nvSpPr>
              <p:cNvPr id="77" name="양쪽 모서리가 둥근 사각형 40">
                <a:extLst>
                  <a:ext uri="{FF2B5EF4-FFF2-40B4-BE49-F238E27FC236}">
                    <a16:creationId xmlns:a16="http://schemas.microsoft.com/office/drawing/2014/main" id="{87FDE972-93BD-4C77-BA6B-CDD55FF1D643}"/>
                  </a:ext>
                </a:extLst>
              </p:cNvPr>
              <p:cNvSpPr/>
              <p:nvPr/>
            </p:nvSpPr>
            <p:spPr bwMode="auto">
              <a:xfrm>
                <a:off x="7205809" y="1752564"/>
                <a:ext cx="1106307" cy="257441"/>
              </a:xfrm>
              <a:prstGeom prst="rect">
                <a:avLst/>
              </a:prstGeom>
              <a:solidFill>
                <a:srgbClr val="FA840E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700" b="1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계층 뷰</a:t>
                </a:r>
              </a:p>
            </p:txBody>
          </p:sp>
          <p:sp>
            <p:nvSpPr>
              <p:cNvPr id="78" name="양쪽 모서리가 둥근 사각형 40">
                <a:extLst>
                  <a:ext uri="{FF2B5EF4-FFF2-40B4-BE49-F238E27FC236}">
                    <a16:creationId xmlns:a16="http://schemas.microsoft.com/office/drawing/2014/main" id="{BFA3D39E-3306-4BDF-9371-310C5EEC4235}"/>
                  </a:ext>
                </a:extLst>
              </p:cNvPr>
              <p:cNvSpPr/>
              <p:nvPr/>
            </p:nvSpPr>
            <p:spPr bwMode="auto">
              <a:xfrm>
                <a:off x="6718989" y="6290008"/>
                <a:ext cx="1585443" cy="257441"/>
              </a:xfrm>
              <a:prstGeom prst="rect">
                <a:avLst/>
              </a:prstGeom>
              <a:solidFill>
                <a:srgbClr val="FA840E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8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속성 뷰</a:t>
                </a:r>
              </a:p>
            </p:txBody>
          </p:sp>
          <p:sp>
            <p:nvSpPr>
              <p:cNvPr id="79" name="양쪽 모서리가 둥근 사각형 40">
                <a:extLst>
                  <a:ext uri="{FF2B5EF4-FFF2-40B4-BE49-F238E27FC236}">
                    <a16:creationId xmlns:a16="http://schemas.microsoft.com/office/drawing/2014/main" id="{17067A92-3922-4E2C-8BC9-10A724726B18}"/>
                  </a:ext>
                </a:extLst>
              </p:cNvPr>
              <p:cNvSpPr/>
              <p:nvPr/>
            </p:nvSpPr>
            <p:spPr bwMode="auto">
              <a:xfrm>
                <a:off x="655606" y="6290008"/>
                <a:ext cx="1585443" cy="257441"/>
              </a:xfrm>
              <a:prstGeom prst="rect">
                <a:avLst/>
              </a:prstGeom>
              <a:solidFill>
                <a:srgbClr val="FA840E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8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메인 뷰</a:t>
                </a:r>
              </a:p>
            </p:txBody>
          </p:sp>
          <p:sp>
            <p:nvSpPr>
              <p:cNvPr id="80" name="타원 79">
                <a:extLst>
                  <a:ext uri="{FF2B5EF4-FFF2-40B4-BE49-F238E27FC236}">
                    <a16:creationId xmlns:a16="http://schemas.microsoft.com/office/drawing/2014/main" id="{0A78C1AC-6FD2-4271-A34E-B8CB69EAEEF9}"/>
                  </a:ext>
                </a:extLst>
              </p:cNvPr>
              <p:cNvSpPr/>
              <p:nvPr/>
            </p:nvSpPr>
            <p:spPr bwMode="auto">
              <a:xfrm>
                <a:off x="3224034" y="2999924"/>
                <a:ext cx="1621697" cy="1353252"/>
              </a:xfrm>
              <a:prstGeom prst="ellipse">
                <a:avLst/>
              </a:prstGeom>
              <a:solidFill>
                <a:srgbClr val="00B0F0">
                  <a:alpha val="77000"/>
                </a:srgbClr>
              </a:solidFill>
              <a:ln>
                <a:noFill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  <a:scene3d>
                  <a:camera prst="orthographicFront"/>
                  <a:lightRig rig="threePt" dir="t"/>
                </a:scene3d>
                <a:sp3d extrusionH="12700">
                  <a:bevelT w="0"/>
                  <a:contourClr>
                    <a:schemeClr val="bg1"/>
                  </a:contourClr>
                </a:sp3d>
              </a:bodyPr>
              <a:lstStyle/>
              <a:p>
                <a:pPr algn="ctr" defTabSz="666780">
                  <a:lnSpc>
                    <a:spcPct val="110000"/>
                  </a:lnSpc>
                  <a:buClr>
                    <a:srgbClr val="F06325"/>
                  </a:buClr>
                  <a:buSzPct val="80000"/>
                </a:pPr>
                <a:r>
                  <a:rPr lang="en-US" altLang="ko-KR" sz="1600" b="1" spc="-66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3E</a:t>
                </a:r>
              </a:p>
              <a:p>
                <a:pPr algn="ctr" defTabSz="666780">
                  <a:lnSpc>
                    <a:spcPct val="110000"/>
                  </a:lnSpc>
                  <a:buClr>
                    <a:srgbClr val="F06325"/>
                  </a:buClr>
                  <a:buSzPct val="80000"/>
                </a:pPr>
                <a:r>
                  <a:rPr lang="en-US" altLang="ko-KR" sz="800" spc="-66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(3 Easy)</a:t>
                </a:r>
                <a:endParaRPr lang="ko-KR" altLang="en-US" sz="800" spc="-66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81" name="직선 연결선 80">
                <a:extLst>
                  <a:ext uri="{FF2B5EF4-FFF2-40B4-BE49-F238E27FC236}">
                    <a16:creationId xmlns:a16="http://schemas.microsoft.com/office/drawing/2014/main" id="{96E25D33-819A-40B5-9C72-8DBF8AB2780B}"/>
                  </a:ext>
                </a:extLst>
              </p:cNvPr>
              <p:cNvCxnSpPr>
                <a:cxnSpLocks/>
                <a:stCxn id="80" idx="6"/>
                <a:endCxn id="55" idx="1"/>
              </p:cNvCxnSpPr>
              <p:nvPr/>
            </p:nvCxnSpPr>
            <p:spPr>
              <a:xfrm flipV="1">
                <a:off x="4845731" y="2243225"/>
                <a:ext cx="3757846" cy="14333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>
                <a:glow rad="50800">
                  <a:srgbClr val="FF0000">
                    <a:alpha val="42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직선 연결선 81">
                <a:extLst>
                  <a:ext uri="{FF2B5EF4-FFF2-40B4-BE49-F238E27FC236}">
                    <a16:creationId xmlns:a16="http://schemas.microsoft.com/office/drawing/2014/main" id="{85104B58-E955-423B-A773-1ECFC7463B46}"/>
                  </a:ext>
                </a:extLst>
              </p:cNvPr>
              <p:cNvCxnSpPr>
                <a:cxnSpLocks/>
                <a:stCxn id="80" idx="6"/>
                <a:endCxn id="64" idx="1"/>
              </p:cNvCxnSpPr>
              <p:nvPr/>
            </p:nvCxnSpPr>
            <p:spPr>
              <a:xfrm>
                <a:off x="4845731" y="3676550"/>
                <a:ext cx="3686059" cy="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>
                <a:glow rad="50800">
                  <a:srgbClr val="FF0000">
                    <a:alpha val="42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직선 연결선 82">
                <a:extLst>
                  <a:ext uri="{FF2B5EF4-FFF2-40B4-BE49-F238E27FC236}">
                    <a16:creationId xmlns:a16="http://schemas.microsoft.com/office/drawing/2014/main" id="{FF64F253-0247-427B-9EB4-69402E14CDDA}"/>
                  </a:ext>
                </a:extLst>
              </p:cNvPr>
              <p:cNvCxnSpPr>
                <a:cxnSpLocks/>
                <a:stCxn id="80" idx="6"/>
                <a:endCxn id="68" idx="1"/>
              </p:cNvCxnSpPr>
              <p:nvPr/>
            </p:nvCxnSpPr>
            <p:spPr>
              <a:xfrm>
                <a:off x="4845731" y="3676550"/>
                <a:ext cx="3715835" cy="143425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>
                <a:glow rad="50800">
                  <a:srgbClr val="FF0000">
                    <a:alpha val="42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그룹 83">
                <a:extLst>
                  <a:ext uri="{FF2B5EF4-FFF2-40B4-BE49-F238E27FC236}">
                    <a16:creationId xmlns:a16="http://schemas.microsoft.com/office/drawing/2014/main" id="{084E75AC-58A3-4B0E-B074-9E03AC6EA944}"/>
                  </a:ext>
                </a:extLst>
              </p:cNvPr>
              <p:cNvGrpSpPr/>
              <p:nvPr/>
            </p:nvGrpSpPr>
            <p:grpSpPr>
              <a:xfrm>
                <a:off x="8600791" y="2776133"/>
                <a:ext cx="2688705" cy="624252"/>
                <a:chOff x="8600791" y="2776133"/>
                <a:chExt cx="2688705" cy="624252"/>
              </a:xfrm>
            </p:grpSpPr>
            <p:sp>
              <p:nvSpPr>
                <p:cNvPr id="95" name="직사각형 94">
                  <a:extLst>
                    <a:ext uri="{FF2B5EF4-FFF2-40B4-BE49-F238E27FC236}">
                      <a16:creationId xmlns:a16="http://schemas.microsoft.com/office/drawing/2014/main" id="{EF77E329-401C-4CE9-8BD5-037A65CDEAE0}"/>
                    </a:ext>
                  </a:extLst>
                </p:cNvPr>
                <p:cNvSpPr/>
                <p:nvPr/>
              </p:nvSpPr>
              <p:spPr bwMode="auto">
                <a:xfrm>
                  <a:off x="8600791" y="2776133"/>
                  <a:ext cx="2688705" cy="624252"/>
                </a:xfrm>
                <a:prstGeom prst="rect">
                  <a:avLst/>
                </a:prstGeom>
                <a:solidFill>
                  <a:schemeClr val="accent5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noAutofit/>
                  <a:scene3d>
                    <a:camera prst="orthographicFront"/>
                    <a:lightRig rig="threePt" dir="t"/>
                  </a:scene3d>
                  <a:sp3d extrusionH="12700">
                    <a:bevelT w="0"/>
                    <a:contourClr>
                      <a:schemeClr val="bg1"/>
                    </a:contourClr>
                  </a:sp3d>
                </a:bodyPr>
                <a:lstStyle/>
                <a:p>
                  <a:pPr algn="ctr" defTabSz="666780">
                    <a:lnSpc>
                      <a:spcPct val="110000"/>
                    </a:lnSpc>
                    <a:buClr>
                      <a:srgbClr val="F06325"/>
                    </a:buClr>
                    <a:buSzPct val="80000"/>
                  </a:pPr>
                  <a:endParaRPr lang="ko-KR" altLang="en-US" sz="2400" spc="-66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96" name="그림 95">
                  <a:extLst>
                    <a:ext uri="{FF2B5EF4-FFF2-40B4-BE49-F238E27FC236}">
                      <a16:creationId xmlns:a16="http://schemas.microsoft.com/office/drawing/2014/main" id="{E6B9CC9E-7284-48FB-86F7-109430F61F1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03359" y="2822057"/>
                  <a:ext cx="709130" cy="531863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97" name="그림 96">
                  <a:extLst>
                    <a:ext uri="{FF2B5EF4-FFF2-40B4-BE49-F238E27FC236}">
                      <a16:creationId xmlns:a16="http://schemas.microsoft.com/office/drawing/2014/main" id="{66BC8DA9-4F33-4C5A-B0B7-3AF4A1B430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69286" y="2818071"/>
                  <a:ext cx="709166" cy="530995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98" name="그림 97">
                  <a:extLst>
                    <a:ext uri="{FF2B5EF4-FFF2-40B4-BE49-F238E27FC236}">
                      <a16:creationId xmlns:a16="http://schemas.microsoft.com/office/drawing/2014/main" id="{50597C89-F75C-4E14-BF2C-BDF7B4D27D7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55593" y="2812010"/>
                  <a:ext cx="709130" cy="531863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</p:grpSp>
          <p:grpSp>
            <p:nvGrpSpPr>
              <p:cNvPr id="85" name="그룹 84">
                <a:extLst>
                  <a:ext uri="{FF2B5EF4-FFF2-40B4-BE49-F238E27FC236}">
                    <a16:creationId xmlns:a16="http://schemas.microsoft.com/office/drawing/2014/main" id="{35D2473E-65AF-4B47-91C3-5AC4765268AC}"/>
                  </a:ext>
                </a:extLst>
              </p:cNvPr>
              <p:cNvGrpSpPr/>
              <p:nvPr/>
            </p:nvGrpSpPr>
            <p:grpSpPr>
              <a:xfrm>
                <a:off x="8600791" y="4245248"/>
                <a:ext cx="2712344" cy="659009"/>
                <a:chOff x="8600791" y="4245248"/>
                <a:chExt cx="2712344" cy="659009"/>
              </a:xfrm>
            </p:grpSpPr>
            <p:sp>
              <p:nvSpPr>
                <p:cNvPr id="91" name="직사각형 90">
                  <a:extLst>
                    <a:ext uri="{FF2B5EF4-FFF2-40B4-BE49-F238E27FC236}">
                      <a16:creationId xmlns:a16="http://schemas.microsoft.com/office/drawing/2014/main" id="{55EE4E86-DAC8-41D2-B09F-78BD6117B505}"/>
                    </a:ext>
                  </a:extLst>
                </p:cNvPr>
                <p:cNvSpPr/>
                <p:nvPr/>
              </p:nvSpPr>
              <p:spPr bwMode="auto">
                <a:xfrm>
                  <a:off x="8600791" y="4245248"/>
                  <a:ext cx="2712344" cy="659009"/>
                </a:xfrm>
                <a:prstGeom prst="rect">
                  <a:avLst/>
                </a:prstGeom>
                <a:solidFill>
                  <a:schemeClr val="accent5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noAutofit/>
                  <a:scene3d>
                    <a:camera prst="orthographicFront"/>
                    <a:lightRig rig="threePt" dir="t"/>
                  </a:scene3d>
                  <a:sp3d extrusionH="12700">
                    <a:bevelT w="0"/>
                    <a:contourClr>
                      <a:schemeClr val="bg1"/>
                    </a:contourClr>
                  </a:sp3d>
                </a:bodyPr>
                <a:lstStyle/>
                <a:p>
                  <a:pPr algn="ctr" defTabSz="666780">
                    <a:lnSpc>
                      <a:spcPct val="110000"/>
                    </a:lnSpc>
                    <a:buClr>
                      <a:srgbClr val="F06325"/>
                    </a:buClr>
                    <a:buSzPct val="80000"/>
                  </a:pPr>
                  <a:endParaRPr lang="ko-KR" altLang="en-US" sz="2400" spc="-66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92" name="그림 91">
                  <a:extLst>
                    <a:ext uri="{FF2B5EF4-FFF2-40B4-BE49-F238E27FC236}">
                      <a16:creationId xmlns:a16="http://schemas.microsoft.com/office/drawing/2014/main" id="{FC8CA1DE-B9D3-4029-BF55-0BF2A6C0C2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14332" y="4282937"/>
                  <a:ext cx="709130" cy="561476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93" name="그림 92">
                  <a:extLst>
                    <a:ext uri="{FF2B5EF4-FFF2-40B4-BE49-F238E27FC236}">
                      <a16:creationId xmlns:a16="http://schemas.microsoft.com/office/drawing/2014/main" id="{175DEE4D-EBCA-459A-87EE-0ADB7384649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89841" y="4292613"/>
                  <a:ext cx="709130" cy="561476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94" name="그림 93">
                  <a:extLst>
                    <a:ext uri="{FF2B5EF4-FFF2-40B4-BE49-F238E27FC236}">
                      <a16:creationId xmlns:a16="http://schemas.microsoft.com/office/drawing/2014/main" id="{9BCFCF14-E317-40F6-9AAE-F8844A19ED3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79233" y="4282937"/>
                  <a:ext cx="709130" cy="561476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</p:grpSp>
          <p:grpSp>
            <p:nvGrpSpPr>
              <p:cNvPr id="86" name="그룹 85">
                <a:extLst>
                  <a:ext uri="{FF2B5EF4-FFF2-40B4-BE49-F238E27FC236}">
                    <a16:creationId xmlns:a16="http://schemas.microsoft.com/office/drawing/2014/main" id="{786B4930-AC89-4237-8E43-0E73CC1380CA}"/>
                  </a:ext>
                </a:extLst>
              </p:cNvPr>
              <p:cNvGrpSpPr/>
              <p:nvPr/>
            </p:nvGrpSpPr>
            <p:grpSpPr>
              <a:xfrm>
                <a:off x="8600791" y="5656477"/>
                <a:ext cx="2712344" cy="796683"/>
                <a:chOff x="8600791" y="5811009"/>
                <a:chExt cx="2712344" cy="685650"/>
              </a:xfrm>
            </p:grpSpPr>
            <p:sp>
              <p:nvSpPr>
                <p:cNvPr id="87" name="직사각형 86">
                  <a:extLst>
                    <a:ext uri="{FF2B5EF4-FFF2-40B4-BE49-F238E27FC236}">
                      <a16:creationId xmlns:a16="http://schemas.microsoft.com/office/drawing/2014/main" id="{10B953D6-EB6A-42EA-BDC1-DDC4DBCA73D6}"/>
                    </a:ext>
                  </a:extLst>
                </p:cNvPr>
                <p:cNvSpPr/>
                <p:nvPr/>
              </p:nvSpPr>
              <p:spPr bwMode="auto">
                <a:xfrm>
                  <a:off x="8600791" y="5811009"/>
                  <a:ext cx="2712344" cy="685650"/>
                </a:xfrm>
                <a:prstGeom prst="rect">
                  <a:avLst/>
                </a:prstGeom>
                <a:solidFill>
                  <a:schemeClr val="accent5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noAutofit/>
                  <a:scene3d>
                    <a:camera prst="orthographicFront"/>
                    <a:lightRig rig="threePt" dir="t"/>
                  </a:scene3d>
                  <a:sp3d extrusionH="12700">
                    <a:bevelT w="0"/>
                    <a:contourClr>
                      <a:schemeClr val="bg1"/>
                    </a:contourClr>
                  </a:sp3d>
                </a:bodyPr>
                <a:lstStyle/>
                <a:p>
                  <a:pPr algn="ctr" defTabSz="666780">
                    <a:lnSpc>
                      <a:spcPct val="110000"/>
                    </a:lnSpc>
                    <a:buClr>
                      <a:srgbClr val="F06325"/>
                    </a:buClr>
                    <a:buSzPct val="80000"/>
                  </a:pPr>
                  <a:endParaRPr lang="ko-KR" altLang="en-US" sz="2400" spc="-66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88" name="그림 87">
                  <a:extLst>
                    <a:ext uri="{FF2B5EF4-FFF2-40B4-BE49-F238E27FC236}">
                      <a16:creationId xmlns:a16="http://schemas.microsoft.com/office/drawing/2014/main" id="{28D65BAD-334A-4E97-820F-83B878E1C89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23039" y="5846757"/>
                  <a:ext cx="665805" cy="567013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89" name="그림 88">
                  <a:extLst>
                    <a:ext uri="{FF2B5EF4-FFF2-40B4-BE49-F238E27FC236}">
                      <a16:creationId xmlns:a16="http://schemas.microsoft.com/office/drawing/2014/main" id="{312DCF89-4535-44A8-AEFE-83A24BC024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416978" y="5844858"/>
                  <a:ext cx="883066" cy="580726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90" name="그림 89">
                  <a:extLst>
                    <a:ext uri="{FF2B5EF4-FFF2-40B4-BE49-F238E27FC236}">
                      <a16:creationId xmlns:a16="http://schemas.microsoft.com/office/drawing/2014/main" id="{27B195A9-A7E6-497A-9F9F-74FB1502E5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67257"/>
                <a:stretch/>
              </p:blipFill>
              <p:spPr>
                <a:xfrm>
                  <a:off x="10403004" y="5844858"/>
                  <a:ext cx="830137" cy="580726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</p:grpSp>
        </p:grpSp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0B274F05-1A43-4120-90F3-363047D95CCA}"/>
                </a:ext>
              </a:extLst>
            </p:cNvPr>
            <p:cNvSpPr/>
            <p:nvPr/>
          </p:nvSpPr>
          <p:spPr>
            <a:xfrm>
              <a:off x="8548241" y="4876944"/>
              <a:ext cx="603049" cy="246437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76200" contourW="44450">
                <a:bevelT w="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110000"/>
                </a:lnSpc>
                <a:buClr>
                  <a:srgbClr val="F06325"/>
                </a:buClr>
                <a:buSzPct val="80000"/>
              </a:pPr>
              <a:r>
                <a:rPr lang="ko-KR" altLang="en-US" sz="10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제작 툴</a:t>
              </a: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415CC72E-139D-4862-A2A9-9B88F26FA9E0}"/>
              </a:ext>
            </a:extLst>
          </p:cNvPr>
          <p:cNvGrpSpPr/>
          <p:nvPr/>
        </p:nvGrpSpPr>
        <p:grpSpPr>
          <a:xfrm>
            <a:off x="715999" y="3136668"/>
            <a:ext cx="5928868" cy="3031485"/>
            <a:chOff x="311323" y="5340648"/>
            <a:chExt cx="6268172" cy="2125016"/>
          </a:xfrm>
          <a:scene3d>
            <a:camera prst="perspectiveHeroicExtremeLeftFacing" fov="6000000">
              <a:rot lat="21591619" lon="20699994" rev="1469"/>
            </a:camera>
            <a:lightRig rig="threePt" dir="t"/>
          </a:scene3d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EE17044B-4F6B-4364-B9A1-4EA48CCB9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323" y="5340648"/>
              <a:ext cx="6268172" cy="2125014"/>
            </a:xfrm>
            <a:prstGeom prst="rect">
              <a:avLst/>
            </a:prstGeom>
            <a:ln>
              <a:solidFill>
                <a:schemeClr val="tx1"/>
              </a:solidFill>
            </a:ln>
            <a:sp3d z="-6350"/>
          </p:spPr>
        </p:pic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3F358EE7-2E47-4ACE-8D62-96C55317C652}"/>
                </a:ext>
              </a:extLst>
            </p:cNvPr>
            <p:cNvSpPr/>
            <p:nvPr/>
          </p:nvSpPr>
          <p:spPr>
            <a:xfrm>
              <a:off x="321894" y="5340648"/>
              <a:ext cx="1543254" cy="10236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sp3d z="-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6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214FC68D-1559-407A-A96E-EE8A2928AA84}"/>
                </a:ext>
              </a:extLst>
            </p:cNvPr>
            <p:cNvSpPr/>
            <p:nvPr/>
          </p:nvSpPr>
          <p:spPr>
            <a:xfrm>
              <a:off x="311323" y="6364264"/>
              <a:ext cx="1543254" cy="110139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sp3d z="-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6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C3E0B251-7726-4666-B0F6-93355CF9A2FB}"/>
                </a:ext>
              </a:extLst>
            </p:cNvPr>
            <p:cNvSpPr/>
            <p:nvPr/>
          </p:nvSpPr>
          <p:spPr>
            <a:xfrm>
              <a:off x="1854140" y="5340648"/>
              <a:ext cx="3120532" cy="212501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sp3d z="-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6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9EA858FE-7CE2-4A0C-AA83-A83E82545FC5}"/>
                </a:ext>
              </a:extLst>
            </p:cNvPr>
            <p:cNvSpPr/>
            <p:nvPr/>
          </p:nvSpPr>
          <p:spPr>
            <a:xfrm>
              <a:off x="4974674" y="5340648"/>
              <a:ext cx="1588122" cy="106250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sp3d z="-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6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1DC59394-C7B0-4645-8A27-F6700D78422B}"/>
                </a:ext>
              </a:extLst>
            </p:cNvPr>
            <p:cNvSpPr/>
            <p:nvPr/>
          </p:nvSpPr>
          <p:spPr>
            <a:xfrm>
              <a:off x="4999723" y="6403156"/>
              <a:ext cx="1564383" cy="106250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sp3d z="-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6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5EACEC7C-EE55-4D7D-86B6-0B2E078826B8}"/>
              </a:ext>
            </a:extLst>
          </p:cNvPr>
          <p:cNvSpPr/>
          <p:nvPr/>
        </p:nvSpPr>
        <p:spPr>
          <a:xfrm>
            <a:off x="2904286" y="4367643"/>
            <a:ext cx="957314" cy="27642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76200" contourW="44450">
              <a:bevelT w="0"/>
              <a:contourClr>
                <a:schemeClr val="bg1"/>
              </a:contourClr>
            </a:sp3d>
          </a:bodyPr>
          <a:lstStyle/>
          <a:p>
            <a:pPr algn="ctr">
              <a:lnSpc>
                <a:spcPct val="110000"/>
              </a:lnSpc>
              <a:buClr>
                <a:srgbClr val="F06325"/>
              </a:buClr>
              <a:buSzPct val="80000"/>
            </a:pPr>
            <a:r>
              <a:rPr lang="en-US" altLang="ko-KR" sz="1167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Main VIEW</a:t>
            </a:r>
            <a:endParaRPr lang="ko-KR" altLang="en-US" sz="1167" dirty="0">
              <a:ln>
                <a:solidFill>
                  <a:schemeClr val="bg1"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88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418B255E-168D-4CD1-B01D-482B02BCE73F}"/>
              </a:ext>
            </a:extLst>
          </p:cNvPr>
          <p:cNvGrpSpPr/>
          <p:nvPr/>
        </p:nvGrpSpPr>
        <p:grpSpPr>
          <a:xfrm>
            <a:off x="47328" y="27058"/>
            <a:ext cx="12068580" cy="6803884"/>
            <a:chOff x="47328" y="27058"/>
            <a:chExt cx="12068580" cy="6803884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6D69E8B1-E06B-4247-9815-ADAFDFE835AB}"/>
                </a:ext>
              </a:extLst>
            </p:cNvPr>
            <p:cNvGrpSpPr/>
            <p:nvPr/>
          </p:nvGrpSpPr>
          <p:grpSpPr>
            <a:xfrm>
              <a:off x="104775" y="591810"/>
              <a:ext cx="12011133" cy="200055"/>
              <a:chOff x="104775" y="1019643"/>
              <a:chExt cx="12011133" cy="200055"/>
            </a:xfrm>
          </p:grpSpPr>
          <p:sp>
            <p:nvSpPr>
              <p:cNvPr id="41" name="자유형 28">
                <a:extLst>
                  <a:ext uri="{FF2B5EF4-FFF2-40B4-BE49-F238E27FC236}">
                    <a16:creationId xmlns:a16="http://schemas.microsoft.com/office/drawing/2014/main" id="{34E98585-080E-42A9-9768-8926175CC60E}"/>
                  </a:ext>
                </a:extLst>
              </p:cNvPr>
              <p:cNvSpPr/>
              <p:nvPr/>
            </p:nvSpPr>
            <p:spPr>
              <a:xfrm rot="10800000">
                <a:off x="572330" y="1100126"/>
                <a:ext cx="9161195" cy="45720"/>
              </a:xfrm>
              <a:custGeom>
                <a:avLst/>
                <a:gdLst>
                  <a:gd name="connsiteX0" fmla="*/ 11435123 w 11573682"/>
                  <a:gd name="connsiteY0" fmla="*/ 51174 h 51174"/>
                  <a:gd name="connsiteX1" fmla="*/ 97197 w 11573682"/>
                  <a:gd name="connsiteY1" fmla="*/ 51174 h 51174"/>
                  <a:gd name="connsiteX2" fmla="*/ 97197 w 11573682"/>
                  <a:gd name="connsiteY2" fmla="*/ 51170 h 51174"/>
                  <a:gd name="connsiteX3" fmla="*/ 0 w 11573682"/>
                  <a:gd name="connsiteY3" fmla="*/ 51170 h 51174"/>
                  <a:gd name="connsiteX4" fmla="*/ 36211 w 11573682"/>
                  <a:gd name="connsiteY4" fmla="*/ 918 h 51174"/>
                  <a:gd name="connsiteX5" fmla="*/ 97197 w 11573682"/>
                  <a:gd name="connsiteY5" fmla="*/ 918 h 51174"/>
                  <a:gd name="connsiteX6" fmla="*/ 97197 w 11573682"/>
                  <a:gd name="connsiteY6" fmla="*/ 1 h 51174"/>
                  <a:gd name="connsiteX7" fmla="*/ 138559 w 11573682"/>
                  <a:gd name="connsiteY7" fmla="*/ 1 h 51174"/>
                  <a:gd name="connsiteX8" fmla="*/ 138559 w 11573682"/>
                  <a:gd name="connsiteY8" fmla="*/ 0 h 51174"/>
                  <a:gd name="connsiteX9" fmla="*/ 11476485 w 11573682"/>
                  <a:gd name="connsiteY9" fmla="*/ 0 h 51174"/>
                  <a:gd name="connsiteX10" fmla="*/ 11476485 w 11573682"/>
                  <a:gd name="connsiteY10" fmla="*/ 4 h 51174"/>
                  <a:gd name="connsiteX11" fmla="*/ 11573682 w 11573682"/>
                  <a:gd name="connsiteY11" fmla="*/ 4 h 51174"/>
                  <a:gd name="connsiteX12" fmla="*/ 11537471 w 11573682"/>
                  <a:gd name="connsiteY12" fmla="*/ 50256 h 51174"/>
                  <a:gd name="connsiteX13" fmla="*/ 11476485 w 11573682"/>
                  <a:gd name="connsiteY13" fmla="*/ 50256 h 51174"/>
                  <a:gd name="connsiteX14" fmla="*/ 11476485 w 11573682"/>
                  <a:gd name="connsiteY14" fmla="*/ 51173 h 51174"/>
                  <a:gd name="connsiteX15" fmla="*/ 11435123 w 11573682"/>
                  <a:gd name="connsiteY15" fmla="*/ 51173 h 5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573682" h="51174">
                    <a:moveTo>
                      <a:pt x="11435123" y="51174"/>
                    </a:moveTo>
                    <a:lnTo>
                      <a:pt x="97197" y="51174"/>
                    </a:lnTo>
                    <a:lnTo>
                      <a:pt x="97197" y="51170"/>
                    </a:lnTo>
                    <a:lnTo>
                      <a:pt x="0" y="51170"/>
                    </a:lnTo>
                    <a:lnTo>
                      <a:pt x="36211" y="918"/>
                    </a:lnTo>
                    <a:lnTo>
                      <a:pt x="97197" y="918"/>
                    </a:lnTo>
                    <a:lnTo>
                      <a:pt x="97197" y="1"/>
                    </a:lnTo>
                    <a:lnTo>
                      <a:pt x="138559" y="1"/>
                    </a:lnTo>
                    <a:lnTo>
                      <a:pt x="138559" y="0"/>
                    </a:lnTo>
                    <a:lnTo>
                      <a:pt x="11476485" y="0"/>
                    </a:lnTo>
                    <a:lnTo>
                      <a:pt x="11476485" y="4"/>
                    </a:lnTo>
                    <a:lnTo>
                      <a:pt x="11573682" y="4"/>
                    </a:lnTo>
                    <a:lnTo>
                      <a:pt x="11537471" y="50256"/>
                    </a:lnTo>
                    <a:lnTo>
                      <a:pt x="11476485" y="50256"/>
                    </a:lnTo>
                    <a:lnTo>
                      <a:pt x="11476485" y="51173"/>
                    </a:lnTo>
                    <a:lnTo>
                      <a:pt x="11435123" y="51173"/>
                    </a:lnTo>
                    <a:close/>
                  </a:path>
                </a:pathLst>
              </a:custGeom>
              <a:solidFill>
                <a:srgbClr val="2581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6DFA00F8-375F-4C5A-ABC8-5553DC241616}"/>
                  </a:ext>
                </a:extLst>
              </p:cNvPr>
              <p:cNvSpPr/>
              <p:nvPr/>
            </p:nvSpPr>
            <p:spPr>
              <a:xfrm>
                <a:off x="9733525" y="1019643"/>
                <a:ext cx="2382383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700" b="1" spc="600" dirty="0">
                    <a:solidFill>
                      <a:srgbClr val="2581C4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ROCKWONIT GLOBAL</a:t>
                </a:r>
                <a:endParaRPr lang="ko-KR" altLang="en-US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3" name="평행 사변형 42">
                <a:extLst>
                  <a:ext uri="{FF2B5EF4-FFF2-40B4-BE49-F238E27FC236}">
                    <a16:creationId xmlns:a16="http://schemas.microsoft.com/office/drawing/2014/main" id="{36ADAA0B-4895-40EC-B471-4FC2C1C8AFEE}"/>
                  </a:ext>
                </a:extLst>
              </p:cNvPr>
              <p:cNvSpPr/>
              <p:nvPr/>
            </p:nvSpPr>
            <p:spPr>
              <a:xfrm>
                <a:off x="104775" y="1100127"/>
                <a:ext cx="233778" cy="45721"/>
              </a:xfrm>
              <a:prstGeom prst="parallelogram">
                <a:avLst>
                  <a:gd name="adj" fmla="val 79838"/>
                </a:avLst>
              </a:prstGeom>
              <a:solidFill>
                <a:srgbClr val="0D33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4" name="평행 사변형 43">
                <a:extLst>
                  <a:ext uri="{FF2B5EF4-FFF2-40B4-BE49-F238E27FC236}">
                    <a16:creationId xmlns:a16="http://schemas.microsoft.com/office/drawing/2014/main" id="{E3AAA305-9F79-45E2-83C9-B83D695498CE}"/>
                  </a:ext>
                </a:extLst>
              </p:cNvPr>
              <p:cNvSpPr/>
              <p:nvPr/>
            </p:nvSpPr>
            <p:spPr>
              <a:xfrm>
                <a:off x="338553" y="1100127"/>
                <a:ext cx="233778" cy="45721"/>
              </a:xfrm>
              <a:prstGeom prst="parallelogram">
                <a:avLst>
                  <a:gd name="adj" fmla="val 79838"/>
                </a:avLst>
              </a:prstGeom>
              <a:solidFill>
                <a:srgbClr val="0F47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pic>
          <p:nvPicPr>
            <p:cNvPr id="15" name="그림 14" descr="전자기기, 회로이(가) 표시된 사진&#10;&#10;자동 생성된 설명">
              <a:extLst>
                <a:ext uri="{FF2B5EF4-FFF2-40B4-BE49-F238E27FC236}">
                  <a16:creationId xmlns:a16="http://schemas.microsoft.com/office/drawing/2014/main" id="{DED1CA8B-67EF-42B2-B313-63DDCB41A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469" y="986625"/>
              <a:ext cx="6096000" cy="3725131"/>
            </a:xfrm>
            <a:prstGeom prst="rect">
              <a:avLst/>
            </a:prstGeom>
          </p:spPr>
        </p:pic>
        <p:pic>
          <p:nvPicPr>
            <p:cNvPr id="5" name="그림 4" descr="회로, 전자기기이(가) 표시된 사진&#10;&#10;자동 생성된 설명">
              <a:extLst>
                <a:ext uri="{FF2B5EF4-FFF2-40B4-BE49-F238E27FC236}">
                  <a16:creationId xmlns:a16="http://schemas.microsoft.com/office/drawing/2014/main" id="{715AE867-1F91-4DC1-84A7-D383F5756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7290" y="27058"/>
              <a:ext cx="2570973" cy="1978437"/>
            </a:xfrm>
            <a:prstGeom prst="rect">
              <a:avLst/>
            </a:prstGeom>
          </p:spPr>
        </p:pic>
        <p:pic>
          <p:nvPicPr>
            <p:cNvPr id="9" name="그림 8" descr="회로이(가) 표시된 사진&#10;&#10;자동 생성된 설명">
              <a:extLst>
                <a:ext uri="{FF2B5EF4-FFF2-40B4-BE49-F238E27FC236}">
                  <a16:creationId xmlns:a16="http://schemas.microsoft.com/office/drawing/2014/main" id="{95F0350E-A61C-42D8-B42B-B3B22760C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715" y="27058"/>
              <a:ext cx="2684720" cy="1978437"/>
            </a:xfrm>
            <a:prstGeom prst="rect">
              <a:avLst/>
            </a:prstGeom>
          </p:spPr>
        </p:pic>
        <p:pic>
          <p:nvPicPr>
            <p:cNvPr id="19" name="그림 18" descr="전자기기이(가) 표시된 사진&#10;&#10;자동 생성된 설명">
              <a:extLst>
                <a:ext uri="{FF2B5EF4-FFF2-40B4-BE49-F238E27FC236}">
                  <a16:creationId xmlns:a16="http://schemas.microsoft.com/office/drawing/2014/main" id="{60D4FEBD-70DC-4FDD-AA65-6AA629F12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7714" y="2272661"/>
              <a:ext cx="5350549" cy="2452484"/>
            </a:xfrm>
            <a:prstGeom prst="rect">
              <a:avLst/>
            </a:prstGeom>
          </p:spPr>
        </p:pic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CD08F2F2-DC66-4A75-8527-CEE07B955732}"/>
                </a:ext>
              </a:extLst>
            </p:cNvPr>
            <p:cNvSpPr/>
            <p:nvPr/>
          </p:nvSpPr>
          <p:spPr>
            <a:xfrm>
              <a:off x="7849187" y="2009811"/>
              <a:ext cx="800219" cy="240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41" latinLnBrk="1">
                <a:defRPr/>
              </a:pPr>
              <a:r>
                <a:rPr lang="en-US" altLang="ko-KR" sz="96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Wind Flow</a:t>
              </a:r>
              <a:endParaRPr lang="ko-KR" altLang="en-US" sz="96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CF5B3DB3-6613-47CE-B168-553456F24593}"/>
                </a:ext>
              </a:extLst>
            </p:cNvPr>
            <p:cNvSpPr/>
            <p:nvPr/>
          </p:nvSpPr>
          <p:spPr>
            <a:xfrm>
              <a:off x="10345860" y="1995984"/>
              <a:ext cx="1026243" cy="240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41" latinLnBrk="1">
                <a:defRPr/>
              </a:pPr>
              <a:r>
                <a:rPr lang="en-US" altLang="ko-KR" sz="96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Fine Dust Flow</a:t>
              </a:r>
              <a:endParaRPr lang="ko-KR" altLang="en-US" sz="96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FE4BF8F6-B7B2-4535-9E4D-1567F3D30B52}"/>
                </a:ext>
              </a:extLst>
            </p:cNvPr>
            <p:cNvSpPr/>
            <p:nvPr/>
          </p:nvSpPr>
          <p:spPr>
            <a:xfrm>
              <a:off x="8828666" y="4715635"/>
              <a:ext cx="1274708" cy="240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41" latinLnBrk="1">
                <a:defRPr/>
              </a:pPr>
              <a:r>
                <a:rPr lang="en-US" altLang="ko-KR" sz="96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Management View</a:t>
              </a:r>
              <a:endParaRPr lang="ko-KR" altLang="en-US" sz="96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2E34766A-F1EB-4F81-8E2B-940BD26E1FF5}"/>
                </a:ext>
              </a:extLst>
            </p:cNvPr>
            <p:cNvSpPr/>
            <p:nvPr/>
          </p:nvSpPr>
          <p:spPr>
            <a:xfrm>
              <a:off x="7411243" y="6590876"/>
              <a:ext cx="744114" cy="240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41" latinLnBrk="1">
                <a:defRPr/>
              </a:pPr>
              <a:r>
                <a:rPr lang="en-US" altLang="ko-KR" sz="96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SOP View</a:t>
              </a:r>
              <a:endParaRPr lang="ko-KR" altLang="en-US" sz="96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7D247740-A12B-4FD1-BD01-05907FCEFC5D}"/>
                </a:ext>
              </a:extLst>
            </p:cNvPr>
            <p:cNvSpPr/>
            <p:nvPr/>
          </p:nvSpPr>
          <p:spPr>
            <a:xfrm>
              <a:off x="10133947" y="6590876"/>
              <a:ext cx="1263487" cy="240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41" latinLnBrk="1">
                <a:defRPr/>
              </a:pPr>
              <a:r>
                <a:rPr lang="en-US" altLang="ko-KR" sz="96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Facility (Elevator 2)</a:t>
              </a:r>
              <a:endParaRPr lang="ko-KR" altLang="en-US" sz="96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126B8DEA-A798-4059-BD30-EF8B1D709417}"/>
                </a:ext>
              </a:extLst>
            </p:cNvPr>
            <p:cNvSpPr txBox="1">
              <a:spLocks/>
            </p:cNvSpPr>
            <p:nvPr/>
          </p:nvSpPr>
          <p:spPr>
            <a:xfrm>
              <a:off x="104775" y="121835"/>
              <a:ext cx="4012408" cy="5504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n-US" b="1" spc="-187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Smart Building</a:t>
              </a:r>
              <a:endParaRPr lang="en-US" sz="3600" b="1" spc="-187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30" name="연결선: 꺾임 29">
              <a:extLst>
                <a:ext uri="{FF2B5EF4-FFF2-40B4-BE49-F238E27FC236}">
                  <a16:creationId xmlns:a16="http://schemas.microsoft.com/office/drawing/2014/main" id="{027CA055-194F-468F-8BE8-338805C4DAA3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 rot="5400000" flipH="1" flipV="1">
              <a:off x="5605785" y="1747264"/>
              <a:ext cx="1832916" cy="370943"/>
            </a:xfrm>
            <a:prstGeom prst="bentConnector2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연결선: 꺾임 30">
              <a:extLst>
                <a:ext uri="{FF2B5EF4-FFF2-40B4-BE49-F238E27FC236}">
                  <a16:creationId xmlns:a16="http://schemas.microsoft.com/office/drawing/2014/main" id="{DD74C275-89E6-4E26-9167-A4C050CF0393}"/>
                </a:ext>
              </a:extLst>
            </p:cNvPr>
            <p:cNvCxnSpPr>
              <a:cxnSpLocks/>
              <a:stCxn id="15" idx="3"/>
              <a:endCxn id="28" idx="0"/>
            </p:cNvCxnSpPr>
            <p:nvPr/>
          </p:nvCxnSpPr>
          <p:spPr>
            <a:xfrm flipH="1">
              <a:off x="5009130" y="2849191"/>
              <a:ext cx="1175340" cy="2135183"/>
            </a:xfrm>
            <a:prstGeom prst="bentConnector4">
              <a:avLst>
                <a:gd name="adj1" fmla="val -12573"/>
                <a:gd name="adj2" fmla="val 93616"/>
              </a:avLst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연결선: 꺾임 33">
              <a:extLst>
                <a:ext uri="{FF2B5EF4-FFF2-40B4-BE49-F238E27FC236}">
                  <a16:creationId xmlns:a16="http://schemas.microsoft.com/office/drawing/2014/main" id="{1670296C-9C9C-4C74-A37C-CA36E021A7F5}"/>
                </a:ext>
              </a:extLst>
            </p:cNvPr>
            <p:cNvCxnSpPr>
              <a:cxnSpLocks/>
              <a:stCxn id="15" idx="3"/>
              <a:endCxn id="19" idx="1"/>
            </p:cNvCxnSpPr>
            <p:nvPr/>
          </p:nvCxnSpPr>
          <p:spPr>
            <a:xfrm>
              <a:off x="6184470" y="2849191"/>
              <a:ext cx="523244" cy="649712"/>
            </a:xfrm>
            <a:prstGeom prst="bentConnector3">
              <a:avLst>
                <a:gd name="adj1" fmla="val 27533"/>
              </a:avLst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02DCF909-4F7C-46E4-BB5B-F49C5D0B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4042" y="4984374"/>
              <a:ext cx="2554221" cy="1641783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B7F83842-9F0C-4591-9692-D85908CF3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5823" y="5030959"/>
              <a:ext cx="2628495" cy="1541928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C4BD862C-1589-4482-8137-3DDF74261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2158" y="4984373"/>
              <a:ext cx="3173943" cy="1643016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9FF92B6B-0541-4D6F-9E00-E757094FA095}"/>
                </a:ext>
              </a:extLst>
            </p:cNvPr>
            <p:cNvSpPr/>
            <p:nvPr/>
          </p:nvSpPr>
          <p:spPr>
            <a:xfrm>
              <a:off x="4226373" y="6590876"/>
              <a:ext cx="1394934" cy="240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41" latinLnBrk="1">
                <a:defRPr/>
              </a:pPr>
              <a:r>
                <a:rPr lang="en-US" altLang="ko-KR" sz="960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Smart Street Lighting</a:t>
              </a:r>
              <a:endParaRPr lang="ko-KR" altLang="en-US" sz="96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1FA3DFCB-4DCF-43AC-A826-961E5ED46D22}"/>
                </a:ext>
              </a:extLst>
            </p:cNvPr>
            <p:cNvSpPr/>
            <p:nvPr/>
          </p:nvSpPr>
          <p:spPr>
            <a:xfrm>
              <a:off x="47328" y="4941168"/>
              <a:ext cx="3477075" cy="1603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1440" b="1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Integrated Space Management</a:t>
              </a:r>
            </a:p>
            <a:p>
              <a:pPr marL="87313" indent="-87313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altLang="ko-KR" sz="108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Easy &amp; Next space management</a:t>
              </a:r>
            </a:p>
            <a:p>
              <a:pPr marL="87313" indent="-87313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ko-KR" altLang="en-US" sz="108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통합 시설물 관리</a:t>
              </a:r>
              <a:r>
                <a:rPr lang="en-US" altLang="ko-KR" sz="108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(HVAC, Electricity, Network, environment, etc., …)</a:t>
              </a:r>
            </a:p>
            <a:p>
              <a:pPr marL="87313" indent="-87313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ko-KR" altLang="en-US" sz="108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실시간 모니터링 </a:t>
              </a:r>
              <a:r>
                <a:rPr lang="en-US" altLang="ko-KR" sz="108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&amp; </a:t>
              </a:r>
              <a:r>
                <a:rPr lang="ko-KR" altLang="en-US" sz="108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알람 기능</a:t>
              </a:r>
              <a:endParaRPr lang="en-US" altLang="ko-KR" sz="108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87313" indent="-87313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ko-KR" altLang="en-US" sz="108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재난에 따른 즉각적인 대처 및 효율적인 피난경로 제시</a:t>
              </a:r>
              <a:endParaRPr lang="en-US" altLang="ko-KR" sz="108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87313" indent="-87313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ko-KR" altLang="en-US" sz="108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통합된 빌딩 </a:t>
              </a:r>
              <a:r>
                <a:rPr lang="en-US" altLang="ko-KR" sz="108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SOP (standard</a:t>
              </a:r>
              <a:r>
                <a:rPr lang="ko-KR" altLang="en-US" sz="108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08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Operation Procedure)</a:t>
              </a:r>
              <a:r>
                <a:rPr lang="ko-KR" altLang="en-US" sz="108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의 제시 및 적용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4144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직사각형 61">
            <a:extLst>
              <a:ext uri="{FF2B5EF4-FFF2-40B4-BE49-F238E27FC236}">
                <a16:creationId xmlns:a16="http://schemas.microsoft.com/office/drawing/2014/main" id="{19F4081E-8827-437B-80D8-DBBF8ADCC27C}"/>
              </a:ext>
            </a:extLst>
          </p:cNvPr>
          <p:cNvSpPr/>
          <p:nvPr/>
        </p:nvSpPr>
        <p:spPr>
          <a:xfrm>
            <a:off x="137268" y="178027"/>
            <a:ext cx="906806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/>
            <a:r>
              <a:rPr lang="en-US" altLang="ko-KR" sz="3200" b="1" spc="-3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VR </a:t>
            </a:r>
            <a:r>
              <a:rPr lang="en-US" altLang="ko-KR" sz="2400" b="1" spc="-3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(Virtual Reality)</a:t>
            </a:r>
            <a:r>
              <a:rPr lang="ko-KR" altLang="en-US" sz="3200" b="1" spc="-3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기반 운영 교육 강화</a:t>
            </a:r>
            <a:endParaRPr lang="en-US" altLang="ko-KR" sz="3200" b="1" spc="-31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EF289B3-631B-4F7E-809A-1B86DDD0BD5D}"/>
              </a:ext>
            </a:extLst>
          </p:cNvPr>
          <p:cNvSpPr txBox="1"/>
          <p:nvPr/>
        </p:nvSpPr>
        <p:spPr>
          <a:xfrm>
            <a:off x="1790399" y="1006640"/>
            <a:ext cx="557293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녹원정보기술의 </a:t>
            </a:r>
            <a:r>
              <a:rPr lang="en-US" altLang="ko-KR" sz="12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Digital Twin Program</a:t>
            </a:r>
            <a:r>
              <a:rPr lang="ko-KR" altLang="en-US" sz="12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을 </a:t>
            </a:r>
            <a:r>
              <a:rPr lang="en-US" altLang="ko-KR" sz="12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VR </a:t>
            </a:r>
            <a:r>
              <a:rPr lang="ko-KR" altLang="en-US" sz="12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컨텐츠로 변환하여 운영교육</a:t>
            </a:r>
            <a:r>
              <a:rPr lang="en-US" altLang="ko-KR" sz="12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2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강화</a:t>
            </a:r>
          </a:p>
        </p:txBody>
      </p:sp>
      <p:grpSp>
        <p:nvGrpSpPr>
          <p:cNvPr id="98" name="그룹 97">
            <a:extLst>
              <a:ext uri="{FF2B5EF4-FFF2-40B4-BE49-F238E27FC236}">
                <a16:creationId xmlns:a16="http://schemas.microsoft.com/office/drawing/2014/main" id="{6DAA8A43-F84D-4068-9B20-BDB8DD41826A}"/>
              </a:ext>
            </a:extLst>
          </p:cNvPr>
          <p:cNvGrpSpPr/>
          <p:nvPr/>
        </p:nvGrpSpPr>
        <p:grpSpPr>
          <a:xfrm>
            <a:off x="494105" y="1055031"/>
            <a:ext cx="204653" cy="167982"/>
            <a:chOff x="821756" y="1928806"/>
            <a:chExt cx="170544" cy="139985"/>
          </a:xfrm>
          <a:solidFill>
            <a:srgbClr val="002060"/>
          </a:solidFill>
        </p:grpSpPr>
        <p:sp>
          <p:nvSpPr>
            <p:cNvPr id="100" name="모서리가 둥근 직사각형 167">
              <a:extLst>
                <a:ext uri="{FF2B5EF4-FFF2-40B4-BE49-F238E27FC236}">
                  <a16:creationId xmlns:a16="http://schemas.microsoft.com/office/drawing/2014/main" id="{98621A70-66AB-404A-B992-49EEDE582831}"/>
                </a:ext>
              </a:extLst>
            </p:cNvPr>
            <p:cNvSpPr/>
            <p:nvPr/>
          </p:nvSpPr>
          <p:spPr bwMode="auto">
            <a:xfrm>
              <a:off x="821756" y="1928806"/>
              <a:ext cx="170544" cy="139985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algn="ctr">
                <a:defRPr/>
              </a:pPr>
              <a:endParaRPr lang="ko-KR" altLang="en-US" sz="1944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1" name="모서리가 둥근 직사각형 169">
              <a:extLst>
                <a:ext uri="{FF2B5EF4-FFF2-40B4-BE49-F238E27FC236}">
                  <a16:creationId xmlns:a16="http://schemas.microsoft.com/office/drawing/2014/main" id="{34BEE995-4D78-49EE-BA57-81A23472D3CC}"/>
                </a:ext>
              </a:extLst>
            </p:cNvPr>
            <p:cNvSpPr/>
            <p:nvPr/>
          </p:nvSpPr>
          <p:spPr bwMode="auto">
            <a:xfrm rot="18427643">
              <a:off x="894146" y="1920192"/>
              <a:ext cx="19455" cy="97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algn="ctr">
                <a:defRPr/>
              </a:pPr>
              <a:endParaRPr lang="ko-KR" altLang="en-US" sz="1944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2" name="모서리가 둥근 직사각형 170">
              <a:extLst>
                <a:ext uri="{FF2B5EF4-FFF2-40B4-BE49-F238E27FC236}">
                  <a16:creationId xmlns:a16="http://schemas.microsoft.com/office/drawing/2014/main" id="{CF03BEAD-B18B-493A-AF11-4DF875627F2F}"/>
                </a:ext>
              </a:extLst>
            </p:cNvPr>
            <p:cNvSpPr/>
            <p:nvPr/>
          </p:nvSpPr>
          <p:spPr bwMode="auto">
            <a:xfrm rot="3172357" flipV="1">
              <a:off x="897559" y="1968605"/>
              <a:ext cx="19455" cy="979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algn="ctr">
                <a:defRPr/>
              </a:pPr>
              <a:endParaRPr lang="ko-KR" altLang="en-US" sz="1944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875825E4-5CC0-423B-B8E5-B13FC90914E9}"/>
              </a:ext>
            </a:extLst>
          </p:cNvPr>
          <p:cNvSpPr txBox="1"/>
          <p:nvPr/>
        </p:nvSpPr>
        <p:spPr>
          <a:xfrm>
            <a:off x="646117" y="989552"/>
            <a:ext cx="125707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60" b="1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VR</a:t>
            </a:r>
            <a:r>
              <a:rPr lang="ko-KR" altLang="en-US" sz="1260" b="1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60" b="1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Contents</a:t>
            </a:r>
            <a:r>
              <a:rPr lang="ko-KR" altLang="en-US" sz="1260" b="1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60" b="1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:</a:t>
            </a:r>
            <a:endParaRPr lang="ko-KR" altLang="en-US" sz="126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AED20523-96E7-4179-84F1-AC369B4952FB}"/>
              </a:ext>
            </a:extLst>
          </p:cNvPr>
          <p:cNvGrpSpPr/>
          <p:nvPr/>
        </p:nvGrpSpPr>
        <p:grpSpPr>
          <a:xfrm>
            <a:off x="412306" y="1404186"/>
            <a:ext cx="11559032" cy="5144686"/>
            <a:chOff x="412306" y="1404185"/>
            <a:chExt cx="13824020" cy="6618383"/>
          </a:xfrm>
        </p:grpSpPr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CCA70456-AEDA-4B6B-9F52-4813100F76F2}"/>
                </a:ext>
              </a:extLst>
            </p:cNvPr>
            <p:cNvGrpSpPr/>
            <p:nvPr/>
          </p:nvGrpSpPr>
          <p:grpSpPr>
            <a:xfrm flipV="1">
              <a:off x="10427949" y="2030776"/>
              <a:ext cx="3808377" cy="0"/>
              <a:chOff x="381000" y="2201757"/>
              <a:chExt cx="2648949" cy="0"/>
            </a:xfrm>
          </p:grpSpPr>
          <p:cxnSp>
            <p:nvCxnSpPr>
              <p:cNvPr id="64" name="직선 연결선 63">
                <a:extLst>
                  <a:ext uri="{FF2B5EF4-FFF2-40B4-BE49-F238E27FC236}">
                    <a16:creationId xmlns:a16="http://schemas.microsoft.com/office/drawing/2014/main" id="{BA0E1C33-DAAB-41CD-9643-FCA93E0CBA8B}"/>
                  </a:ext>
                </a:extLst>
              </p:cNvPr>
              <p:cNvCxnSpPr/>
              <p:nvPr/>
            </p:nvCxnSpPr>
            <p:spPr>
              <a:xfrm>
                <a:off x="381000" y="2201757"/>
                <a:ext cx="180000" cy="0"/>
              </a:xfrm>
              <a:prstGeom prst="line">
                <a:avLst/>
              </a:prstGeom>
              <a:ln w="22225">
                <a:solidFill>
                  <a:srgbClr val="1229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직선 연결선 64">
                <a:extLst>
                  <a:ext uri="{FF2B5EF4-FFF2-40B4-BE49-F238E27FC236}">
                    <a16:creationId xmlns:a16="http://schemas.microsoft.com/office/drawing/2014/main" id="{FAC90820-28AA-4E7C-8D24-DF06E11B243B}"/>
                  </a:ext>
                </a:extLst>
              </p:cNvPr>
              <p:cNvCxnSpPr/>
              <p:nvPr/>
            </p:nvCxnSpPr>
            <p:spPr>
              <a:xfrm>
                <a:off x="551475" y="2201757"/>
                <a:ext cx="360000" cy="0"/>
              </a:xfrm>
              <a:prstGeom prst="line">
                <a:avLst/>
              </a:prstGeom>
              <a:ln w="22225">
                <a:solidFill>
                  <a:srgbClr val="33A23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직선 연결선 65">
                <a:extLst>
                  <a:ext uri="{FF2B5EF4-FFF2-40B4-BE49-F238E27FC236}">
                    <a16:creationId xmlns:a16="http://schemas.microsoft.com/office/drawing/2014/main" id="{E151E355-3EFD-448B-98D7-C26D7CC1FA0F}"/>
                  </a:ext>
                </a:extLst>
              </p:cNvPr>
              <p:cNvCxnSpPr/>
              <p:nvPr/>
            </p:nvCxnSpPr>
            <p:spPr>
              <a:xfrm flipV="1">
                <a:off x="911476" y="2201757"/>
                <a:ext cx="2118473" cy="0"/>
              </a:xfrm>
              <a:prstGeom prst="line">
                <a:avLst/>
              </a:prstGeom>
              <a:ln w="2222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958DF80E-B163-46D4-9970-C74ADDAE69F1}"/>
                </a:ext>
              </a:extLst>
            </p:cNvPr>
            <p:cNvSpPr/>
            <p:nvPr/>
          </p:nvSpPr>
          <p:spPr>
            <a:xfrm flipH="1">
              <a:off x="7204595" y="2046775"/>
              <a:ext cx="7023851" cy="5975792"/>
            </a:xfrm>
            <a:prstGeom prst="rect">
              <a:avLst/>
            </a:prstGeom>
            <a:solidFill>
              <a:srgbClr val="EDEDED"/>
            </a:solidFill>
            <a:ln w="15875">
              <a:noFill/>
            </a:ln>
          </p:spPr>
          <p:txBody>
            <a:bodyPr vert="horz" wrap="square" lIns="68580" tIns="34291" rIns="68580" bIns="34291" numCol="1" anchor="ctr" anchorCtr="0" compatLnSpc="1">
              <a:prstTxWarp prst="textNoShape">
                <a:avLst/>
              </a:prstTxWarp>
            </a:bodyPr>
            <a:lstStyle/>
            <a:p>
              <a:pPr algn="ctr" latinLnBrk="0">
                <a:spcBef>
                  <a:spcPct val="10000"/>
                </a:spcBef>
              </a:pPr>
              <a:endParaRPr lang="ko-KR" altLang="en-US" sz="900" kern="0" spc="-39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8" name="모서리가 둥근 직사각형 45">
              <a:extLst>
                <a:ext uri="{FF2B5EF4-FFF2-40B4-BE49-F238E27FC236}">
                  <a16:creationId xmlns:a16="http://schemas.microsoft.com/office/drawing/2014/main" id="{10E1A8FF-3485-4805-8FA1-F3F9F9D4396C}"/>
                </a:ext>
              </a:extLst>
            </p:cNvPr>
            <p:cNvSpPr/>
            <p:nvPr/>
          </p:nvSpPr>
          <p:spPr>
            <a:xfrm flipH="1">
              <a:off x="412306" y="1404185"/>
              <a:ext cx="8528493" cy="661838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algn="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051" spc="-39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BD9A9113-FB0A-4471-9252-C91CAABB6300}"/>
                </a:ext>
              </a:extLst>
            </p:cNvPr>
            <p:cNvSpPr/>
            <p:nvPr/>
          </p:nvSpPr>
          <p:spPr>
            <a:xfrm flipH="1">
              <a:off x="619379" y="1527178"/>
              <a:ext cx="8178199" cy="499903"/>
            </a:xfrm>
            <a:prstGeom prst="rect">
              <a:avLst/>
            </a:prstGeom>
            <a:solidFill>
              <a:srgbClr val="12298C"/>
            </a:solidFill>
            <a:ln>
              <a:noFill/>
            </a:ln>
            <a:effectLst>
              <a:outerShdw dist="25400" dir="5400000" algn="t" rotWithShape="0">
                <a:schemeClr val="tx1">
                  <a:alpha val="11000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ko-KR" altLang="en-US" sz="18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스마트 역사 </a:t>
              </a:r>
              <a:r>
                <a:rPr lang="en-US" altLang="ko-KR" sz="18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 </a:t>
              </a:r>
              <a:r>
                <a:rPr lang="ko-KR" altLang="en-US" sz="18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안전 운영 </a:t>
              </a:r>
              <a:r>
                <a:rPr lang="en-US" altLang="ko-KR" sz="18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– VR Training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B15E2D7-19F4-4B17-8341-F8C900C836EE}"/>
                </a:ext>
              </a:extLst>
            </p:cNvPr>
            <p:cNvSpPr txBox="1"/>
            <p:nvPr/>
          </p:nvSpPr>
          <p:spPr>
            <a:xfrm>
              <a:off x="11546010" y="1598528"/>
              <a:ext cx="1546343" cy="356345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  <a:contourClr>
                  <a:schemeClr val="bg1">
                    <a:lumMod val="50000"/>
                  </a:schemeClr>
                </a:contourClr>
              </a:sp3d>
            </a:bodyPr>
            <a:lstStyle/>
            <a:p>
              <a:pPr defTabSz="957753" fontAlgn="base"/>
              <a:r>
                <a:rPr kumimoji="1" lang="en-US" altLang="ko-KR" sz="1800" spc="-5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Training </a:t>
              </a:r>
              <a:r>
                <a:rPr kumimoji="1" lang="ko-KR" altLang="en-US" sz="1800" spc="-5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내역</a:t>
              </a:r>
            </a:p>
          </p:txBody>
        </p:sp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84E5C6B7-3620-40E9-B269-ABAF85935F3C}"/>
                </a:ext>
              </a:extLst>
            </p:cNvPr>
            <p:cNvGrpSpPr/>
            <p:nvPr/>
          </p:nvGrpSpPr>
          <p:grpSpPr>
            <a:xfrm rot="5400000" flipV="1">
              <a:off x="10753435" y="1643368"/>
              <a:ext cx="73644" cy="312739"/>
              <a:chOff x="1486783" y="4024303"/>
              <a:chExt cx="90488" cy="339943"/>
            </a:xfrm>
            <a:solidFill>
              <a:schemeClr val="tx1">
                <a:alpha val="20000"/>
              </a:schemeClr>
            </a:solidFill>
          </p:grpSpPr>
          <p:sp>
            <p:nvSpPr>
              <p:cNvPr id="82" name="이등변 삼각형 81">
                <a:extLst>
                  <a:ext uri="{FF2B5EF4-FFF2-40B4-BE49-F238E27FC236}">
                    <a16:creationId xmlns:a16="http://schemas.microsoft.com/office/drawing/2014/main" id="{98C8D1ED-D9F9-4CB4-A070-45C0C94DD425}"/>
                  </a:ext>
                </a:extLst>
              </p:cNvPr>
              <p:cNvSpPr/>
              <p:nvPr/>
            </p:nvSpPr>
            <p:spPr bwMode="auto">
              <a:xfrm rot="10800000" flipH="1">
                <a:off x="1486783" y="4286240"/>
                <a:ext cx="90488" cy="78006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txBody>
              <a:bodyPr vert="horz" wrap="square" lIns="68580" tIns="34291" rIns="68580" bIns="34291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13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83" name="이등변 삼각형 82">
                <a:extLst>
                  <a:ext uri="{FF2B5EF4-FFF2-40B4-BE49-F238E27FC236}">
                    <a16:creationId xmlns:a16="http://schemas.microsoft.com/office/drawing/2014/main" id="{9B7EDC8B-1975-4DE9-B62E-AB49336F22C1}"/>
                  </a:ext>
                </a:extLst>
              </p:cNvPr>
              <p:cNvSpPr/>
              <p:nvPr/>
            </p:nvSpPr>
            <p:spPr bwMode="auto">
              <a:xfrm rot="10800000" flipH="1">
                <a:off x="1486783" y="4155271"/>
                <a:ext cx="90488" cy="78006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txBody>
              <a:bodyPr vert="horz" wrap="square" lIns="68580" tIns="34291" rIns="68580" bIns="34291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13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84" name="이등변 삼각형 83">
                <a:extLst>
                  <a:ext uri="{FF2B5EF4-FFF2-40B4-BE49-F238E27FC236}">
                    <a16:creationId xmlns:a16="http://schemas.microsoft.com/office/drawing/2014/main" id="{2700808C-73FA-4256-A172-A053D11B1573}"/>
                  </a:ext>
                </a:extLst>
              </p:cNvPr>
              <p:cNvSpPr/>
              <p:nvPr/>
            </p:nvSpPr>
            <p:spPr bwMode="auto">
              <a:xfrm rot="10800000" flipH="1">
                <a:off x="1486783" y="4024303"/>
                <a:ext cx="90488" cy="78006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txBody>
              <a:bodyPr vert="horz" wrap="square" lIns="68580" tIns="34291" rIns="68580" bIns="34291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13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5" name="그림 84">
              <a:extLst>
                <a:ext uri="{FF2B5EF4-FFF2-40B4-BE49-F238E27FC236}">
                  <a16:creationId xmlns:a16="http://schemas.microsoft.com/office/drawing/2014/main" id="{E1997D1A-926B-494F-AD52-2FA87D5E2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767" y="2164394"/>
              <a:ext cx="8176811" cy="5745041"/>
            </a:xfrm>
            <a:prstGeom prst="rect">
              <a:avLst/>
            </a:prstGeom>
          </p:spPr>
        </p:pic>
        <p:pic>
          <p:nvPicPr>
            <p:cNvPr id="86" name="그림 85">
              <a:extLst>
                <a:ext uri="{FF2B5EF4-FFF2-40B4-BE49-F238E27FC236}">
                  <a16:creationId xmlns:a16="http://schemas.microsoft.com/office/drawing/2014/main" id="{B6EB44D1-621A-4417-B377-798146299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604251" y="5558863"/>
              <a:ext cx="3189128" cy="2353444"/>
            </a:xfrm>
            <a:prstGeom prst="rect">
              <a:avLst/>
            </a:prstGeom>
            <a:effectLst>
              <a:outerShdw blurRad="25400" dist="63500" dir="13500000" algn="b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0C129DEA-1E9C-427C-8169-D3633B6F4D94}"/>
                </a:ext>
              </a:extLst>
            </p:cNvPr>
            <p:cNvSpPr/>
            <p:nvPr/>
          </p:nvSpPr>
          <p:spPr>
            <a:xfrm flipH="1">
              <a:off x="620745" y="2164396"/>
              <a:ext cx="8178199" cy="1361896"/>
            </a:xfrm>
            <a:prstGeom prst="rect">
              <a:avLst/>
            </a:prstGeom>
            <a:solidFill>
              <a:srgbClr val="36A9E0">
                <a:alpha val="87000"/>
              </a:srgbClr>
            </a:solidFill>
            <a:ln>
              <a:noFill/>
            </a:ln>
            <a:effectLst>
              <a:outerShdw dist="25400" dir="5400000" algn="t" rotWithShape="0">
                <a:schemeClr val="tx1">
                  <a:alpha val="11000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279382" indent="-184138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4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고해상도 </a:t>
              </a:r>
              <a:r>
                <a:rPr lang="en-US" altLang="ko-KR" sz="14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3D </a:t>
              </a:r>
              <a:r>
                <a:rPr lang="ko-KR" altLang="en-US" sz="14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역사 관제화면 </a:t>
              </a:r>
              <a:r>
                <a:rPr lang="en-US" altLang="ko-KR" sz="14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VR Training</a:t>
              </a:r>
            </a:p>
            <a:p>
              <a:pPr marL="279382" indent="-184138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4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역사 내 </a:t>
              </a:r>
              <a:r>
                <a:rPr lang="en-US" altLang="ko-KR" sz="14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SOP </a:t>
              </a:r>
              <a:r>
                <a:rPr lang="ko-KR" altLang="en-US" sz="14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기반의 어려운 상황 반복 체험 </a:t>
              </a:r>
            </a:p>
            <a:p>
              <a:pPr marL="279382" indent="-184138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ko-KR" sz="14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1</a:t>
              </a:r>
              <a:r>
                <a:rPr lang="ko-KR" altLang="en-US" sz="14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차 </a:t>
              </a:r>
              <a:r>
                <a:rPr lang="en-US" altLang="ko-KR" sz="14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VR Training</a:t>
              </a:r>
              <a:r>
                <a:rPr lang="ko-KR" altLang="en-US" sz="14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을 통한 역사 환경 이해도 상승 </a:t>
              </a:r>
              <a:r>
                <a:rPr lang="en-US" altLang="ko-KR" sz="14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4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신입 </a:t>
              </a:r>
              <a:r>
                <a:rPr lang="en-US" altLang="ko-KR" sz="14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 </a:t>
              </a:r>
              <a:r>
                <a:rPr lang="ko-KR" altLang="en-US" sz="14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업무 재배치 직원</a:t>
              </a:r>
              <a:r>
                <a:rPr lang="en-US" altLang="ko-KR" sz="14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)</a:t>
              </a:r>
              <a:r>
                <a:rPr lang="ko-KR" altLang="en-US" sz="14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03" name="그룹 102">
              <a:extLst>
                <a:ext uri="{FF2B5EF4-FFF2-40B4-BE49-F238E27FC236}">
                  <a16:creationId xmlns:a16="http://schemas.microsoft.com/office/drawing/2014/main" id="{1BB16A6B-D726-4AAB-94AC-CF7E440EC8A8}"/>
                </a:ext>
              </a:extLst>
            </p:cNvPr>
            <p:cNvGrpSpPr/>
            <p:nvPr/>
          </p:nvGrpSpPr>
          <p:grpSpPr>
            <a:xfrm>
              <a:off x="9078439" y="2239740"/>
              <a:ext cx="5020575" cy="5569176"/>
              <a:chOff x="6073777" y="2708274"/>
              <a:chExt cx="3492143" cy="3614119"/>
            </a:xfrm>
          </p:grpSpPr>
          <p:sp>
            <p:nvSpPr>
              <p:cNvPr id="104" name="양쪽 모서리가 둥근 사각형 39">
                <a:extLst>
                  <a:ext uri="{FF2B5EF4-FFF2-40B4-BE49-F238E27FC236}">
                    <a16:creationId xmlns:a16="http://schemas.microsoft.com/office/drawing/2014/main" id="{B06C9A5C-E64F-456B-9B49-2B86D56D7F6B}"/>
                  </a:ext>
                </a:extLst>
              </p:cNvPr>
              <p:cNvSpPr/>
              <p:nvPr/>
            </p:nvSpPr>
            <p:spPr bwMode="auto">
              <a:xfrm>
                <a:off x="7872477" y="2929937"/>
                <a:ext cx="1693443" cy="572817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 sz="144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5" name="양쪽 모서리가 둥근 사각형 39">
                <a:extLst>
                  <a:ext uri="{FF2B5EF4-FFF2-40B4-BE49-F238E27FC236}">
                    <a16:creationId xmlns:a16="http://schemas.microsoft.com/office/drawing/2014/main" id="{CEE9FB36-288F-49DE-8F72-B04804C3A9AA}"/>
                  </a:ext>
                </a:extLst>
              </p:cNvPr>
              <p:cNvSpPr/>
              <p:nvPr/>
            </p:nvSpPr>
            <p:spPr bwMode="auto">
              <a:xfrm>
                <a:off x="6083301" y="2929938"/>
                <a:ext cx="1693443" cy="572817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 sz="144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106" name="그룹 105">
                <a:extLst>
                  <a:ext uri="{FF2B5EF4-FFF2-40B4-BE49-F238E27FC236}">
                    <a16:creationId xmlns:a16="http://schemas.microsoft.com/office/drawing/2014/main" id="{1F432409-E908-418C-8E4C-9212FC8974F1}"/>
                  </a:ext>
                </a:extLst>
              </p:cNvPr>
              <p:cNvGrpSpPr/>
              <p:nvPr/>
            </p:nvGrpSpPr>
            <p:grpSpPr>
              <a:xfrm>
                <a:off x="6073777" y="4776342"/>
                <a:ext cx="3487737" cy="1546051"/>
                <a:chOff x="6237883" y="4776342"/>
                <a:chExt cx="3323629" cy="1546051"/>
              </a:xfrm>
            </p:grpSpPr>
            <p:sp>
              <p:nvSpPr>
                <p:cNvPr id="113" name="양쪽 모서리가 둥근 사각형 39">
                  <a:extLst>
                    <a:ext uri="{FF2B5EF4-FFF2-40B4-BE49-F238E27FC236}">
                      <a16:creationId xmlns:a16="http://schemas.microsoft.com/office/drawing/2014/main" id="{A5B26ADA-C4A7-4834-9967-7E6B78BB5C02}"/>
                    </a:ext>
                  </a:extLst>
                </p:cNvPr>
                <p:cNvSpPr/>
                <p:nvPr/>
              </p:nvSpPr>
              <p:spPr bwMode="auto">
                <a:xfrm>
                  <a:off x="7868069" y="4958661"/>
                  <a:ext cx="1693443" cy="1350064"/>
                </a:xfrm>
                <a:prstGeom prst="rect">
                  <a:avLst/>
                </a:prstGeom>
                <a:solidFill>
                  <a:srgbClr val="F0F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 sz="144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14" name="Picture 3" descr="C:\Users\Windows10\Desktop\그림17.png">
                  <a:extLst>
                    <a:ext uri="{FF2B5EF4-FFF2-40B4-BE49-F238E27FC236}">
                      <a16:creationId xmlns:a16="http://schemas.microsoft.com/office/drawing/2014/main" id="{CF65A5A9-2BDD-4FF8-BBFE-07791A89CC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37883" y="5023406"/>
                  <a:ext cx="1886794" cy="12989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5" name="양쪽 모서리가 둥근 사각형 39">
                  <a:extLst>
                    <a:ext uri="{FF2B5EF4-FFF2-40B4-BE49-F238E27FC236}">
                      <a16:creationId xmlns:a16="http://schemas.microsoft.com/office/drawing/2014/main" id="{9009ABA0-217B-4E67-B304-922B2B9A6AD0}"/>
                    </a:ext>
                  </a:extLst>
                </p:cNvPr>
                <p:cNvSpPr/>
                <p:nvPr/>
              </p:nvSpPr>
              <p:spPr bwMode="auto">
                <a:xfrm>
                  <a:off x="6249143" y="4776342"/>
                  <a:ext cx="3312369" cy="252000"/>
                </a:xfrm>
                <a:prstGeom prst="rect">
                  <a:avLst/>
                </a:prstGeom>
                <a:solidFill>
                  <a:srgbClr val="6789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ko-KR" sz="144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SOP </a:t>
                  </a:r>
                  <a:r>
                    <a:rPr lang="ko-KR" altLang="en-US" sz="144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환경</a:t>
                  </a:r>
                </a:p>
              </p:txBody>
            </p:sp>
            <p:sp>
              <p:nvSpPr>
                <p:cNvPr id="116" name="Text Box 79">
                  <a:extLst>
                    <a:ext uri="{FF2B5EF4-FFF2-40B4-BE49-F238E27FC236}">
                      <a16:creationId xmlns:a16="http://schemas.microsoft.com/office/drawing/2014/main" id="{B21C1B32-345F-4248-B7F2-5640328E14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gray">
                <a:xfrm>
                  <a:off x="8190509" y="5115840"/>
                  <a:ext cx="1356268" cy="85220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ko-KR"/>
                  </a:defPPr>
                  <a:lvl1pPr latinLnBrk="0">
                    <a:lnSpc>
                      <a:spcPct val="110000"/>
                    </a:lnSpc>
                    <a:spcAft>
                      <a:spcPts val="0"/>
                    </a:spcAft>
                    <a:defRPr sz="2000" spc="-70">
                      <a:ln>
                        <a:solidFill>
                          <a:srgbClr val="8FD2F7">
                            <a:alpha val="0"/>
                          </a:srgbClr>
                        </a:solidFill>
                      </a:ln>
                      <a:latin typeface="KoPub돋움체 Bold" panose="02020603020101020101" pitchFamily="18" charset="-127"/>
                      <a:ea typeface="KoPub돋움체 Bold" panose="02020603020101020101" pitchFamily="18" charset="-127"/>
                      <a:cs typeface="Sharp Sans No1 Bold" pitchFamily="50" charset="0"/>
                    </a:defRPr>
                  </a:lvl1pPr>
                </a:lstStyle>
                <a:p>
                  <a:pPr marL="160016" indent="-160016">
                    <a:lnSpc>
                      <a:spcPct val="100000"/>
                    </a:lnSpc>
                    <a:spcAft>
                      <a:spcPts val="360"/>
                    </a:spcAft>
                    <a:buClr>
                      <a:prstClr val="black">
                        <a:lumMod val="75000"/>
                        <a:lumOff val="25000"/>
                      </a:prstClr>
                    </a:buClr>
                    <a:buFontTx/>
                    <a:buChar char="•"/>
                  </a:pPr>
                  <a:r>
                    <a:rPr lang="ko-KR" altLang="en-US" sz="1050" kern="0" spc="-6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재현이</a:t>
                  </a:r>
                  <a:r>
                    <a:rPr lang="en-US" altLang="ko-KR" sz="1050" kern="0" spc="-6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 </a:t>
                  </a:r>
                  <a:r>
                    <a:rPr lang="ko-KR" altLang="en-US" sz="1050" kern="0" spc="-6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어려운 재난 사고 </a:t>
                  </a:r>
                  <a:r>
                    <a:rPr lang="en-US" altLang="ko-KR" sz="1050" kern="0" spc="-6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(</a:t>
                  </a:r>
                  <a:r>
                    <a:rPr lang="ko-KR" altLang="en-US" sz="1050" kern="0" spc="-6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예제</a:t>
                  </a:r>
                  <a:r>
                    <a:rPr lang="en-US" altLang="ko-KR" sz="1050" kern="0" spc="-6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) </a:t>
                  </a:r>
                  <a:r>
                    <a:rPr lang="ko-KR" altLang="en-US" sz="1050" kern="0" spc="-6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역사 내 화재 발생 시나리오 따른 반복 학습을 통한 대응능력 향상</a:t>
                  </a:r>
                  <a:endParaRPr lang="en-US" altLang="ko-KR" sz="1050" kern="0" spc="-6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  <a:p>
                  <a:pPr marL="160016" indent="-160016">
                    <a:lnSpc>
                      <a:spcPct val="100000"/>
                    </a:lnSpc>
                    <a:spcAft>
                      <a:spcPts val="360"/>
                    </a:spcAft>
                    <a:buClr>
                      <a:prstClr val="black">
                        <a:lumMod val="75000"/>
                        <a:lumOff val="25000"/>
                      </a:prstClr>
                    </a:buClr>
                    <a:buFontTx/>
                    <a:buChar char="•"/>
                  </a:pPr>
                  <a:r>
                    <a:rPr lang="ko-KR" altLang="en-US" sz="1050" kern="0" spc="-6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추가</a:t>
                  </a:r>
                  <a:r>
                    <a:rPr lang="en-US" altLang="ko-KR" sz="1050" kern="0" spc="-6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 </a:t>
                  </a:r>
                  <a:r>
                    <a:rPr lang="ko-KR" altLang="en-US" sz="1050" kern="0" spc="-6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시나리오 개발을 통한 다양한 학습 컨텐츠 개발 가능 </a:t>
                  </a:r>
                  <a:endParaRPr lang="en-US" altLang="ko-KR" sz="1050" kern="0" spc="-6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07" name="Picture 3" descr="C:\Users\Windows10\Desktop\그림22.png">
                <a:extLst>
                  <a:ext uri="{FF2B5EF4-FFF2-40B4-BE49-F238E27FC236}">
                    <a16:creationId xmlns:a16="http://schemas.microsoft.com/office/drawing/2014/main" id="{D0CFCFCA-89A5-4DD9-957E-7086595BDB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872477" y="3375660"/>
                <a:ext cx="1693441" cy="1310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8" name="양쪽 모서리가 둥근 사각형 39">
                <a:extLst>
                  <a:ext uri="{FF2B5EF4-FFF2-40B4-BE49-F238E27FC236}">
                    <a16:creationId xmlns:a16="http://schemas.microsoft.com/office/drawing/2014/main" id="{053F648D-D62F-4A71-8591-6C277016154A}"/>
                  </a:ext>
                </a:extLst>
              </p:cNvPr>
              <p:cNvSpPr/>
              <p:nvPr/>
            </p:nvSpPr>
            <p:spPr bwMode="auto">
              <a:xfrm>
                <a:off x="7872477" y="2708274"/>
                <a:ext cx="1693443" cy="252000"/>
              </a:xfrm>
              <a:prstGeom prst="rect">
                <a:avLst/>
              </a:prstGeom>
              <a:solidFill>
                <a:srgbClr val="6789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ko-KR" altLang="en-US" sz="144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가상 순찰</a:t>
                </a:r>
              </a:p>
            </p:txBody>
          </p:sp>
          <p:pic>
            <p:nvPicPr>
              <p:cNvPr id="109" name="그림 108">
                <a:extLst>
                  <a:ext uri="{FF2B5EF4-FFF2-40B4-BE49-F238E27FC236}">
                    <a16:creationId xmlns:a16="http://schemas.microsoft.com/office/drawing/2014/main" id="{D532ABEB-7E5D-4D68-996F-E6A35A2DED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83300" y="3375660"/>
                <a:ext cx="1693441" cy="1310640"/>
              </a:xfrm>
              <a:prstGeom prst="rect">
                <a:avLst/>
              </a:prstGeom>
            </p:spPr>
          </p:pic>
          <p:sp>
            <p:nvSpPr>
              <p:cNvPr id="110" name="양쪽 모서리가 둥근 사각형 39">
                <a:extLst>
                  <a:ext uri="{FF2B5EF4-FFF2-40B4-BE49-F238E27FC236}">
                    <a16:creationId xmlns:a16="http://schemas.microsoft.com/office/drawing/2014/main" id="{75EFB4CD-4FA2-4ABA-9A85-AF78027ACD74}"/>
                  </a:ext>
                </a:extLst>
              </p:cNvPr>
              <p:cNvSpPr/>
              <p:nvPr/>
            </p:nvSpPr>
            <p:spPr bwMode="auto">
              <a:xfrm>
                <a:off x="6083301" y="2708275"/>
                <a:ext cx="1693443" cy="252000"/>
              </a:xfrm>
              <a:prstGeom prst="rect">
                <a:avLst/>
              </a:prstGeom>
              <a:solidFill>
                <a:srgbClr val="6789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ko-KR" altLang="en-US" sz="144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역사 환경 파악</a:t>
                </a:r>
              </a:p>
            </p:txBody>
          </p:sp>
          <p:sp>
            <p:nvSpPr>
              <p:cNvPr id="111" name="Text Box 79">
                <a:extLst>
                  <a:ext uri="{FF2B5EF4-FFF2-40B4-BE49-F238E27FC236}">
                    <a16:creationId xmlns:a16="http://schemas.microsoft.com/office/drawing/2014/main" id="{40775791-7999-4B8C-88E8-21C665BDF6C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882006" y="3005433"/>
                <a:ext cx="1670816" cy="2697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marL="133350" indent="-133350" latinLnBrk="0">
                  <a:lnSpc>
                    <a:spcPct val="100000"/>
                  </a:lnSpc>
                  <a:spcAft>
                    <a:spcPts val="3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FontTx/>
                  <a:buChar char="•"/>
                  <a:defRPr sz="1000" kern="0" spc="-5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defRPr>
                </a:lvl1pPr>
              </a:lstStyle>
              <a:p>
                <a:pPr>
                  <a:buClr>
                    <a:prstClr val="black">
                      <a:lumMod val="75000"/>
                      <a:lumOff val="25000"/>
                    </a:prstClr>
                  </a:buClr>
                </a:pPr>
                <a:r>
                  <a:rPr lang="ko-KR" altLang="en-US" sz="10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역사 내 가상 순찰을 돌며  작업 내역 선행 학습</a:t>
                </a:r>
                <a:endParaRPr lang="en-US" altLang="ko-KR" sz="10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12" name="Text Box 79">
                <a:extLst>
                  <a:ext uri="{FF2B5EF4-FFF2-40B4-BE49-F238E27FC236}">
                    <a16:creationId xmlns:a16="http://schemas.microsoft.com/office/drawing/2014/main" id="{6A818062-F5B1-4633-9FF3-DCA1759612E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6076411" y="3005433"/>
                <a:ext cx="1673442" cy="2697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marL="133350" indent="-133350" latinLnBrk="0">
                  <a:lnSpc>
                    <a:spcPct val="100000"/>
                  </a:lnSpc>
                  <a:spcAft>
                    <a:spcPts val="3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FontTx/>
                  <a:buChar char="•"/>
                  <a:defRPr sz="1000" kern="0" spc="-5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defRPr>
                </a:lvl1pPr>
              </a:lstStyle>
              <a:p>
                <a:pPr>
                  <a:buClr>
                    <a:prstClr val="black">
                      <a:lumMod val="75000"/>
                      <a:lumOff val="25000"/>
                    </a:prstClr>
                  </a:buClr>
                </a:pPr>
                <a:r>
                  <a:rPr lang="ko-KR" altLang="en-US" sz="10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역사 내 전체화면 </a:t>
                </a:r>
                <a:r>
                  <a:rPr lang="en-US" altLang="ko-KR" sz="10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F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Zoom</a:t>
                </a:r>
                <a:r>
                  <a:rPr lang="en-US" altLang="ko-KR" sz="10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0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F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In</a:t>
                </a:r>
                <a:r>
                  <a:rPr lang="en-US" altLang="ko-KR" sz="10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/Out</a:t>
                </a:r>
                <a:r>
                  <a:rPr lang="ko-KR" altLang="en-US" sz="10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을</a:t>
                </a:r>
                <a:r>
                  <a:rPr lang="en-US" altLang="ko-KR" sz="10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lang="ko-KR" altLang="en-US" sz="10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통한 세부 환경파악</a:t>
                </a:r>
                <a:endParaRPr lang="en-US" altLang="ko-KR" sz="10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AC91430B-97B3-4B27-BE95-F43773EFA913}"/>
              </a:ext>
            </a:extLst>
          </p:cNvPr>
          <p:cNvSpPr txBox="1"/>
          <p:nvPr/>
        </p:nvSpPr>
        <p:spPr>
          <a:xfrm>
            <a:off x="11035620" y="200230"/>
            <a:ext cx="62388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6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26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예제</a:t>
            </a:r>
            <a:r>
              <a:rPr lang="en-US" altLang="ko-KR" sz="126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1260" b="1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A1C98ECE-895B-40F3-9C23-85CAEB0396A0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55" name="자유형 28">
              <a:extLst>
                <a:ext uri="{FF2B5EF4-FFF2-40B4-BE49-F238E27FC236}">
                  <a16:creationId xmlns:a16="http://schemas.microsoft.com/office/drawing/2014/main" id="{A9F56783-604C-4A9F-BBF0-09C0A585BFB4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DE19DEDB-3A49-40E6-90EE-3D1A281D9498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7" name="평행 사변형 56">
              <a:extLst>
                <a:ext uri="{FF2B5EF4-FFF2-40B4-BE49-F238E27FC236}">
                  <a16:creationId xmlns:a16="http://schemas.microsoft.com/office/drawing/2014/main" id="{E9A00F50-E6D1-4F26-A0AC-74B5ADF5A718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8" name="평행 사변형 57">
              <a:extLst>
                <a:ext uri="{FF2B5EF4-FFF2-40B4-BE49-F238E27FC236}">
                  <a16:creationId xmlns:a16="http://schemas.microsoft.com/office/drawing/2014/main" id="{FA95AD44-E31E-42C6-A72C-9C45D7098737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89" name="그룹 88">
            <a:extLst>
              <a:ext uri="{FF2B5EF4-FFF2-40B4-BE49-F238E27FC236}">
                <a16:creationId xmlns:a16="http://schemas.microsoft.com/office/drawing/2014/main" id="{FFA3C7F9-05FF-4DF4-94F8-EC4B01ECB7EC}"/>
              </a:ext>
            </a:extLst>
          </p:cNvPr>
          <p:cNvGrpSpPr/>
          <p:nvPr/>
        </p:nvGrpSpPr>
        <p:grpSpPr>
          <a:xfrm>
            <a:off x="10579652" y="476477"/>
            <a:ext cx="1421004" cy="414723"/>
            <a:chOff x="8601310" y="3782690"/>
            <a:chExt cx="784618" cy="193596"/>
          </a:xfrm>
        </p:grpSpPr>
        <p:sp>
          <p:nvSpPr>
            <p:cNvPr id="90" name="모서리가 둥근 직사각형 110">
              <a:extLst>
                <a:ext uri="{FF2B5EF4-FFF2-40B4-BE49-F238E27FC236}">
                  <a16:creationId xmlns:a16="http://schemas.microsoft.com/office/drawing/2014/main" id="{44D9E65F-0306-4E64-9703-23B3DA798396}"/>
                </a:ext>
              </a:extLst>
            </p:cNvPr>
            <p:cNvSpPr/>
            <p:nvPr/>
          </p:nvSpPr>
          <p:spPr bwMode="auto">
            <a:xfrm>
              <a:off x="8666939" y="3782690"/>
              <a:ext cx="713220" cy="193596"/>
            </a:xfrm>
            <a:prstGeom prst="roundRect">
              <a:avLst>
                <a:gd name="adj" fmla="val 50000"/>
              </a:avLst>
            </a:prstGeom>
            <a:solidFill>
              <a:srgbClr val="FE5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sz="1944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91" name="그룹 90">
              <a:extLst>
                <a:ext uri="{FF2B5EF4-FFF2-40B4-BE49-F238E27FC236}">
                  <a16:creationId xmlns:a16="http://schemas.microsoft.com/office/drawing/2014/main" id="{CC8E6D54-7DDC-431F-BAE1-6C728A850C97}"/>
                </a:ext>
              </a:extLst>
            </p:cNvPr>
            <p:cNvGrpSpPr/>
            <p:nvPr/>
          </p:nvGrpSpPr>
          <p:grpSpPr>
            <a:xfrm flipH="1">
              <a:off x="8601310" y="3879486"/>
              <a:ext cx="126021" cy="2"/>
              <a:chOff x="1228725" y="3597804"/>
              <a:chExt cx="174061" cy="2"/>
            </a:xfrm>
          </p:grpSpPr>
          <p:cxnSp>
            <p:nvCxnSpPr>
              <p:cNvPr id="94" name="직선 연결선 93">
                <a:extLst>
                  <a:ext uri="{FF2B5EF4-FFF2-40B4-BE49-F238E27FC236}">
                    <a16:creationId xmlns:a16="http://schemas.microsoft.com/office/drawing/2014/main" id="{229F04D4-3BC4-4968-A87C-D88FE49387D3}"/>
                  </a:ext>
                </a:extLst>
              </p:cNvPr>
              <p:cNvCxnSpPr/>
              <p:nvPr/>
            </p:nvCxnSpPr>
            <p:spPr bwMode="auto">
              <a:xfrm flipH="1" flipV="1">
                <a:off x="1228725" y="3597804"/>
                <a:ext cx="86985" cy="2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직선 연결선 94">
                <a:extLst>
                  <a:ext uri="{FF2B5EF4-FFF2-40B4-BE49-F238E27FC236}">
                    <a16:creationId xmlns:a16="http://schemas.microsoft.com/office/drawing/2014/main" id="{A5209C5B-9BED-4E0D-9507-32C395A5C9D0}"/>
                  </a:ext>
                </a:extLst>
              </p:cNvPr>
              <p:cNvCxnSpPr/>
              <p:nvPr/>
            </p:nvCxnSpPr>
            <p:spPr bwMode="auto">
              <a:xfrm flipH="1" flipV="1">
                <a:off x="1315801" y="3597804"/>
                <a:ext cx="86985" cy="2"/>
              </a:xfrm>
              <a:prstGeom prst="line">
                <a:avLst/>
              </a:prstGeom>
              <a:noFill/>
              <a:ln w="25400" cap="flat" cmpd="sng" algn="ctr">
                <a:solidFill>
                  <a:srgbClr val="FE5E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2" name="타원 8">
              <a:extLst>
                <a:ext uri="{FF2B5EF4-FFF2-40B4-BE49-F238E27FC236}">
                  <a16:creationId xmlns:a16="http://schemas.microsoft.com/office/drawing/2014/main" id="{B2FC25C7-A321-4649-97F5-0DFCFBBAF967}"/>
                </a:ext>
              </a:extLst>
            </p:cNvPr>
            <p:cNvSpPr/>
            <p:nvPr/>
          </p:nvSpPr>
          <p:spPr bwMode="auto">
            <a:xfrm flipH="1">
              <a:off x="8776545" y="3782690"/>
              <a:ext cx="609383" cy="193596"/>
            </a:xfrm>
            <a:custGeom>
              <a:avLst/>
              <a:gdLst/>
              <a:ahLst/>
              <a:cxnLst/>
              <a:rect l="l" t="t" r="r" b="b"/>
              <a:pathLst>
                <a:path w="643246" h="193596">
                  <a:moveTo>
                    <a:pt x="392684" y="0"/>
                  </a:moveTo>
                  <a:lnTo>
                    <a:pt x="96798" y="0"/>
                  </a:lnTo>
                  <a:cubicBezTo>
                    <a:pt x="43338" y="0"/>
                    <a:pt x="0" y="43338"/>
                    <a:pt x="0" y="96798"/>
                  </a:cubicBezTo>
                  <a:cubicBezTo>
                    <a:pt x="0" y="150258"/>
                    <a:pt x="43338" y="193596"/>
                    <a:pt x="96798" y="193596"/>
                  </a:cubicBezTo>
                  <a:lnTo>
                    <a:pt x="643246" y="193596"/>
                  </a:lnTo>
                  <a:cubicBezTo>
                    <a:pt x="638860" y="109576"/>
                    <a:pt x="538738" y="36974"/>
                    <a:pt x="392684" y="0"/>
                  </a:cubicBez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69621"/>
              <a:endParaRPr lang="ko-KR" altLang="en-US" sz="168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3" name="Text Box 15">
              <a:extLst>
                <a:ext uri="{FF2B5EF4-FFF2-40B4-BE49-F238E27FC236}">
                  <a16:creationId xmlns:a16="http://schemas.microsoft.com/office/drawing/2014/main" id="{BEA7995B-BE01-489C-B902-35954D4A19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91693" y="3818657"/>
              <a:ext cx="503343" cy="12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noAutofit/>
            </a:bodyPr>
            <a:lstStyle>
              <a:lvl1pPr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1pPr>
              <a:lvl2pPr marL="742950" indent="-285750"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2pPr>
              <a:lvl3pPr marL="1143000" indent="-228600"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3pPr>
              <a:lvl4pPr marL="1600200" indent="-228600"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4pPr>
              <a:lvl5pPr marL="2057400" indent="-228600" defTabSz="1074738" eaLnBrk="0" hangingPunct="0"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5pPr>
              <a:lvl6pPr marL="2514600" indent="-228600" defTabSz="1074738" eaLnBrk="0" fontAlgn="ctr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6pPr>
              <a:lvl7pPr marL="2971800" indent="-228600" defTabSz="1074738" eaLnBrk="0" fontAlgn="ctr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7pPr>
              <a:lvl8pPr marL="3429000" indent="-228600" defTabSz="1074738" eaLnBrk="0" fontAlgn="ctr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8pPr>
              <a:lvl9pPr marL="3886200" indent="-228600" defTabSz="1074738" eaLnBrk="0" fontAlgn="ctr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산돌고딕 M" pitchFamily="18" charset="-127"/>
                  <a:ea typeface="산돌고딕 M" pitchFamily="18" charset="-127"/>
                </a:defRPr>
              </a:lvl9pPr>
            </a:lstStyle>
            <a:p>
              <a:pPr algn="ctr" defTabSz="1097253" eaLnBrk="1" hangingPunct="1">
                <a:lnSpc>
                  <a:spcPct val="110000"/>
                </a:lnSpc>
                <a:buClr>
                  <a:srgbClr val="F06325"/>
                </a:buClr>
                <a:buSzPct val="80000"/>
              </a:pPr>
              <a:r>
                <a:rPr lang="ko-KR" altLang="en-US" sz="1200" spc="-6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스마트 스테이션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04290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그룹 126"/>
          <p:cNvGrpSpPr/>
          <p:nvPr/>
        </p:nvGrpSpPr>
        <p:grpSpPr>
          <a:xfrm>
            <a:off x="336716" y="1153714"/>
            <a:ext cx="152689" cy="719184"/>
            <a:chOff x="-1535700" y="1798050"/>
            <a:chExt cx="252000" cy="1186950"/>
          </a:xfrm>
        </p:grpSpPr>
        <p:cxnSp>
          <p:nvCxnSpPr>
            <p:cNvPr id="128" name="직선 연결선 127"/>
            <p:cNvCxnSpPr/>
            <p:nvPr/>
          </p:nvCxnSpPr>
          <p:spPr>
            <a:xfrm>
              <a:off x="-1352550" y="1905000"/>
              <a:ext cx="0" cy="1080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29" name="직사각형 128"/>
            <p:cNvSpPr/>
            <p:nvPr/>
          </p:nvSpPr>
          <p:spPr>
            <a:xfrm>
              <a:off x="-1535700" y="1798050"/>
              <a:ext cx="252000" cy="252000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59718">
                <a:defRPr/>
              </a:pPr>
              <a:endParaRPr lang="ko-KR" altLang="en-US" sz="1200" kern="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502261" y="1088738"/>
            <a:ext cx="20084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59718"/>
            <a:r>
              <a:rPr lang="ko-KR" altLang="en-US" sz="13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서비스 개념도</a:t>
            </a:r>
          </a:p>
        </p:txBody>
      </p:sp>
      <p:grpSp>
        <p:nvGrpSpPr>
          <p:cNvPr id="131" name="그룹 130"/>
          <p:cNvGrpSpPr/>
          <p:nvPr/>
        </p:nvGrpSpPr>
        <p:grpSpPr>
          <a:xfrm>
            <a:off x="336716" y="4575102"/>
            <a:ext cx="152689" cy="719184"/>
            <a:chOff x="-1535700" y="1798050"/>
            <a:chExt cx="252000" cy="1186950"/>
          </a:xfrm>
        </p:grpSpPr>
        <p:cxnSp>
          <p:nvCxnSpPr>
            <p:cNvPr id="132" name="직선 연결선 131"/>
            <p:cNvCxnSpPr/>
            <p:nvPr/>
          </p:nvCxnSpPr>
          <p:spPr>
            <a:xfrm>
              <a:off x="-1352550" y="1905000"/>
              <a:ext cx="0" cy="1080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33" name="직사각형 132"/>
            <p:cNvSpPr/>
            <p:nvPr/>
          </p:nvSpPr>
          <p:spPr>
            <a:xfrm>
              <a:off x="-1535700" y="1798050"/>
              <a:ext cx="252000" cy="252000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59718">
                <a:defRPr/>
              </a:pPr>
              <a:endParaRPr lang="ko-KR" altLang="en-US" sz="1200" kern="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502261" y="4509120"/>
            <a:ext cx="30603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1259860">
              <a:defRPr sz="1300">
                <a:latin typeface="KT서체 Medium" panose="020B0600000101010101" pitchFamily="50" charset="-127"/>
                <a:ea typeface="KT서체 Medium" panose="020B0600000101010101" pitchFamily="50" charset="-127"/>
              </a:defRPr>
            </a:lvl1pPr>
          </a:lstStyle>
          <a:p>
            <a:r>
              <a:rPr lang="ko-KR" altLang="en-US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서비스</a:t>
            </a:r>
            <a:r>
              <a:rPr lang="en-US" altLang="ko-KR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Flow</a:t>
            </a:r>
            <a:endParaRPr lang="ko-KR" altLang="en-US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43" name="직사각형 142"/>
          <p:cNvSpPr/>
          <p:nvPr/>
        </p:nvSpPr>
        <p:spPr>
          <a:xfrm>
            <a:off x="552217" y="1437835"/>
            <a:ext cx="5457362" cy="2962156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59718"/>
            <a:endParaRPr lang="ko-KR" altLang="en-US" sz="1200" kern="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44" name="직사각형 143"/>
          <p:cNvSpPr/>
          <p:nvPr/>
        </p:nvSpPr>
        <p:spPr>
          <a:xfrm>
            <a:off x="552217" y="4869160"/>
            <a:ext cx="11419121" cy="1859116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59718">
              <a:defRPr/>
            </a:pPr>
            <a:endParaRPr lang="ko-KR" altLang="en-US" sz="1200" kern="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22816" y="57987"/>
            <a:ext cx="1174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791948">
              <a:defRPr sz="1572" b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바른고딕" panose="020B0603020101020101" charset="-127"/>
                <a:ea typeface="나눔바른고딕" panose="020B0603020101020101" charset="-127"/>
              </a:defRPr>
            </a:lvl1pPr>
          </a:lstStyle>
          <a:p>
            <a:r>
              <a:rPr lang="ko-KR" alt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스마트팜</a:t>
            </a:r>
            <a:r>
              <a:rPr lang="en-US" altLang="ko-KR" sz="3200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3200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팩토리 </a:t>
            </a:r>
            <a:r>
              <a:rPr lang="en-US" altLang="ko-KR" sz="2400" i="1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(SMART</a:t>
            </a:r>
            <a:r>
              <a:rPr lang="ko-KR" altLang="en-US" sz="2400" i="1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2400" i="1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Farm/Factory)</a:t>
            </a:r>
            <a:endParaRPr lang="ko-KR" altLang="en-US" sz="3200" i="1" dirty="0">
              <a:solidFill>
                <a:srgbClr val="00206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5224483F-4BBD-4EBF-B178-7E5CB5EBDAE3}"/>
              </a:ext>
            </a:extLst>
          </p:cNvPr>
          <p:cNvGrpSpPr/>
          <p:nvPr/>
        </p:nvGrpSpPr>
        <p:grpSpPr>
          <a:xfrm>
            <a:off x="6176193" y="1435100"/>
            <a:ext cx="5741299" cy="2997187"/>
            <a:chOff x="6176193" y="1435100"/>
            <a:chExt cx="5741299" cy="2997187"/>
          </a:xfrm>
        </p:grpSpPr>
        <p:sp>
          <p:nvSpPr>
            <p:cNvPr id="136" name="직사각형 135"/>
            <p:cNvSpPr/>
            <p:nvPr/>
          </p:nvSpPr>
          <p:spPr>
            <a:xfrm>
              <a:off x="6182419" y="1817202"/>
              <a:ext cx="1198236" cy="826263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38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59718">
                <a:defRPr/>
              </a:pPr>
              <a:r>
                <a:rPr lang="ko-KR" altLang="en-US" sz="1100" b="1" kern="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서비스</a:t>
              </a:r>
              <a:br>
                <a:rPr lang="en-US" altLang="ko-KR" sz="1100" b="1" kern="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</a:br>
              <a:r>
                <a:rPr lang="ko-KR" altLang="en-US" sz="1100" b="1" kern="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개요</a:t>
              </a:r>
            </a:p>
          </p:txBody>
        </p:sp>
        <p:sp>
          <p:nvSpPr>
            <p:cNvPr id="137" name="직사각형 136"/>
            <p:cNvSpPr/>
            <p:nvPr/>
          </p:nvSpPr>
          <p:spPr>
            <a:xfrm>
              <a:off x="6182419" y="2744645"/>
              <a:ext cx="1198236" cy="953133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38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59718">
                <a:defRPr/>
              </a:pPr>
              <a:r>
                <a:rPr lang="ko-KR" altLang="en-US" sz="1100" b="1" kern="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기대효과</a:t>
              </a:r>
            </a:p>
          </p:txBody>
        </p:sp>
        <p:sp>
          <p:nvSpPr>
            <p:cNvPr id="141" name="직사각형 140"/>
            <p:cNvSpPr/>
            <p:nvPr/>
          </p:nvSpPr>
          <p:spPr>
            <a:xfrm>
              <a:off x="7380655" y="1817202"/>
              <a:ext cx="4530619" cy="817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ea typeface="나눔고딕" panose="020D0604000000000000" pitchFamily="50" charset="-127"/>
                </a:rPr>
                <a:t> 기존 업무 공정에 </a:t>
              </a:r>
              <a:r>
                <a:rPr lang="en-US" altLang="ko-KR" sz="1000" dirty="0">
                  <a:ea typeface="나눔고딕" panose="020D0604000000000000" pitchFamily="50" charset="-127"/>
                </a:rPr>
                <a:t>IOT </a:t>
              </a:r>
              <a:r>
                <a:rPr lang="ko-KR" altLang="en-US" sz="1000" dirty="0">
                  <a:ea typeface="나눔고딕" panose="020D0604000000000000" pitchFamily="50" charset="-127"/>
                </a:rPr>
                <a:t>센서 자동화를 통한  관리 시스템을 도입하여 기초 생산 데이터를 수집하고 이 지연되고 있어 이를 해결하기 위해 업무 생산성을 향상시키고 사용편의성을 높이기 위해 </a:t>
              </a:r>
              <a:r>
                <a:rPr lang="ko-KR" altLang="en-US" sz="1000" b="1" dirty="0">
                  <a:solidFill>
                    <a:srgbClr val="0070C0"/>
                  </a:solidFill>
                  <a:ea typeface="나눔고딕" panose="020D0604000000000000" pitchFamily="50" charset="-127"/>
                </a:rPr>
                <a:t>“보이는 스마트 팜</a:t>
              </a:r>
              <a:r>
                <a:rPr lang="en-US" altLang="ko-KR" sz="1000" b="1" dirty="0">
                  <a:solidFill>
                    <a:srgbClr val="0070C0"/>
                  </a:solidFill>
                  <a:ea typeface="나눔고딕" panose="020D0604000000000000" pitchFamily="50" charset="-127"/>
                </a:rPr>
                <a:t>/</a:t>
              </a:r>
              <a:r>
                <a:rPr lang="ko-KR" altLang="en-US" sz="1000" b="1" dirty="0">
                  <a:solidFill>
                    <a:srgbClr val="0070C0"/>
                  </a:solidFill>
                  <a:ea typeface="나눔고딕" panose="020D0604000000000000" pitchFamily="50" charset="-127"/>
                </a:rPr>
                <a:t>공장 </a:t>
              </a:r>
              <a:r>
                <a:rPr lang="ko-KR" altLang="en-US" sz="1000" b="1" dirty="0" err="1">
                  <a:solidFill>
                    <a:srgbClr val="0070C0"/>
                  </a:solidFill>
                  <a:ea typeface="나눔고딕" panose="020D0604000000000000" pitchFamily="50" charset="-127"/>
                </a:rPr>
                <a:t>관리시스템”</a:t>
              </a:r>
              <a:r>
                <a:rPr lang="ko-KR" altLang="en-US" sz="1000" dirty="0" err="1">
                  <a:ea typeface="나눔고딕" panose="020D0604000000000000" pitchFamily="50" charset="-127"/>
                </a:rPr>
                <a:t>을</a:t>
              </a:r>
              <a:r>
                <a:rPr lang="ko-KR" altLang="en-US" sz="1000" dirty="0">
                  <a:ea typeface="나눔고딕" panose="020D0604000000000000" pitchFamily="50" charset="-127"/>
                </a:rPr>
                <a:t> 공급 </a:t>
              </a:r>
              <a:endParaRPr lang="ko-KR" altLang="en-US" sz="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54" name="직사각형 153"/>
            <p:cNvSpPr/>
            <p:nvPr/>
          </p:nvSpPr>
          <p:spPr>
            <a:xfrm>
              <a:off x="7380655" y="2744646"/>
              <a:ext cx="4530619" cy="953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자동화설비 연계 및 데이터</a:t>
              </a:r>
              <a:r>
                <a:rPr lang="en-US" altLang="ko-KR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시각화 </a:t>
              </a:r>
              <a:r>
                <a:rPr lang="en-US" altLang="ko-KR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(3D)</a:t>
              </a:r>
              <a:r>
                <a:rPr lang="ko-KR" altLang="en-US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를 통한 업무 프로세스 최적화 </a:t>
              </a:r>
              <a:r>
                <a:rPr lang="en-US" altLang="ko-KR" sz="6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6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작업시간 감소</a:t>
              </a:r>
              <a:r>
                <a:rPr lang="en-US" altLang="ko-KR" sz="6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)</a:t>
              </a:r>
              <a:endParaRPr lang="en-US" altLang="ko-KR" sz="95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실시간 모니터링으로 생산관제 환경 제공 및 생산원가 산출 기초자료 자동수집</a:t>
              </a:r>
              <a:endParaRPr lang="en-US" altLang="ko-KR" sz="95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사업자 생산성</a:t>
              </a:r>
              <a:r>
                <a:rPr lang="en-US" altLang="ko-KR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안정성 증대 효과 </a:t>
              </a:r>
              <a:r>
                <a:rPr lang="en-US" altLang="ko-KR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노동</a:t>
              </a:r>
              <a:r>
                <a:rPr lang="en-US" altLang="ko-KR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공간 생산성</a:t>
              </a:r>
              <a:r>
                <a:rPr lang="en-US" altLang="ko-KR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작업자 안정성</a:t>
              </a:r>
              <a:r>
                <a:rPr lang="en-US" altLang="ko-KR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)</a:t>
              </a:r>
            </a:p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실시간 하나의 업무 프로세스 </a:t>
              </a:r>
              <a:r>
                <a:rPr lang="en-US" altLang="ko-KR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유틸리티</a:t>
              </a:r>
              <a:r>
                <a:rPr lang="en-US" altLang="ko-KR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생산</a:t>
              </a:r>
              <a:r>
                <a:rPr lang="en-US" altLang="ko-KR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물류</a:t>
              </a:r>
              <a:r>
                <a:rPr lang="en-US" altLang="ko-KR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)</a:t>
              </a:r>
              <a:r>
                <a:rPr lang="ko-KR" altLang="en-US" sz="9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관리를 통한 최적의 스마트 공장 생산환경 구축</a:t>
              </a:r>
              <a:endParaRPr lang="en-US" altLang="ko-KR" sz="95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8" name="직사각형 137"/>
            <p:cNvSpPr/>
            <p:nvPr/>
          </p:nvSpPr>
          <p:spPr>
            <a:xfrm>
              <a:off x="6182419" y="3785739"/>
              <a:ext cx="1198236" cy="258103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38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59718">
                <a:defRPr/>
              </a:pPr>
              <a:r>
                <a:rPr lang="ko-KR" altLang="en-US" sz="1100" b="1" kern="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서비스 대상</a:t>
              </a:r>
            </a:p>
          </p:txBody>
        </p:sp>
        <p:sp>
          <p:nvSpPr>
            <p:cNvPr id="139" name="직사각형 138"/>
            <p:cNvSpPr/>
            <p:nvPr/>
          </p:nvSpPr>
          <p:spPr>
            <a:xfrm>
              <a:off x="6182419" y="4131150"/>
              <a:ext cx="1198236" cy="258103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38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59718">
                <a:defRPr/>
              </a:pPr>
              <a:r>
                <a:rPr lang="ko-KR" altLang="en-US" sz="1100" b="1" kern="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적용장소</a:t>
              </a:r>
            </a:p>
          </p:txBody>
        </p:sp>
        <p:sp>
          <p:nvSpPr>
            <p:cNvPr id="159" name="직사각형 158"/>
            <p:cNvSpPr/>
            <p:nvPr/>
          </p:nvSpPr>
          <p:spPr>
            <a:xfrm>
              <a:off x="7380655" y="3782314"/>
              <a:ext cx="4055307" cy="268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스마트 팜</a:t>
              </a:r>
              <a:r>
                <a:rPr lang="en-US" altLang="ko-KR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공장 운영자</a:t>
              </a:r>
              <a:r>
                <a:rPr lang="en-US" altLang="ko-KR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관리자</a:t>
              </a:r>
              <a:r>
                <a:rPr lang="en-US" altLang="ko-KR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고객</a:t>
              </a:r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7380655" y="4133444"/>
              <a:ext cx="4188597" cy="268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중대형 팜</a:t>
              </a:r>
              <a:r>
                <a:rPr lang="en-US" altLang="ko-KR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공장</a:t>
              </a:r>
            </a:p>
          </p:txBody>
        </p:sp>
        <p:cxnSp>
          <p:nvCxnSpPr>
            <p:cNvPr id="142" name="직선 연결선 141"/>
            <p:cNvCxnSpPr/>
            <p:nvPr/>
          </p:nvCxnSpPr>
          <p:spPr>
            <a:xfrm>
              <a:off x="6182411" y="4432287"/>
              <a:ext cx="5735081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346" name="직선 연결선 345"/>
            <p:cNvCxnSpPr/>
            <p:nvPr/>
          </p:nvCxnSpPr>
          <p:spPr>
            <a:xfrm>
              <a:off x="6182411" y="2692090"/>
              <a:ext cx="5735081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347" name="직선 연결선 346"/>
            <p:cNvCxnSpPr/>
            <p:nvPr/>
          </p:nvCxnSpPr>
          <p:spPr>
            <a:xfrm>
              <a:off x="6182411" y="3739472"/>
              <a:ext cx="5735081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348" name="직선 연결선 347"/>
            <p:cNvCxnSpPr/>
            <p:nvPr/>
          </p:nvCxnSpPr>
          <p:spPr>
            <a:xfrm>
              <a:off x="6182411" y="4087132"/>
              <a:ext cx="5735081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ysDash"/>
              <a:miter lim="800000"/>
            </a:ln>
            <a:effectLst/>
          </p:spPr>
        </p:cxnSp>
        <p:grpSp>
          <p:nvGrpSpPr>
            <p:cNvPr id="343" name="그룹 342"/>
            <p:cNvGrpSpPr/>
            <p:nvPr/>
          </p:nvGrpSpPr>
          <p:grpSpPr>
            <a:xfrm>
              <a:off x="6176193" y="1435100"/>
              <a:ext cx="5735081" cy="326505"/>
              <a:chOff x="-36662" y="5805264"/>
              <a:chExt cx="10097557" cy="500062"/>
            </a:xfrm>
          </p:grpSpPr>
          <p:pic>
            <p:nvPicPr>
              <p:cNvPr id="344" name="그림 34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36662" y="5805264"/>
                <a:ext cx="10097557" cy="500062"/>
              </a:xfrm>
              <a:prstGeom prst="rect">
                <a:avLst/>
              </a:prstGeom>
            </p:spPr>
          </p:pic>
          <p:sp>
            <p:nvSpPr>
              <p:cNvPr id="345" name="TextBox 344"/>
              <p:cNvSpPr txBox="1"/>
              <p:nvPr/>
            </p:nvSpPr>
            <p:spPr>
              <a:xfrm>
                <a:off x="-33083" y="5829665"/>
                <a:ext cx="10093978" cy="471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algn="ctr">
                  <a:defRPr sz="2000">
                    <a:ln>
                      <a:solidFill>
                        <a:srgbClr val="C0000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charset="-127"/>
                    <a:ea typeface="나눔바른고딕" panose="020B0603020101020101" charset="-127"/>
                  </a:defRPr>
                </a:lvl1pPr>
              </a:lstStyle>
              <a:p>
                <a:pPr defTabSz="974944"/>
                <a:r>
                  <a:rPr lang="ko-KR" altLang="en-US" sz="1400" b="1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보이는 스마트 팜</a:t>
                </a:r>
                <a:r>
                  <a:rPr lang="en-US" altLang="ko-KR" sz="1400" b="1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/</a:t>
                </a:r>
                <a:r>
                  <a:rPr lang="ko-KR" altLang="en-US" sz="1400" b="1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팩토리</a:t>
                </a:r>
              </a:p>
            </p:txBody>
          </p:sp>
        </p:grpSp>
      </p:grpSp>
      <p:sp>
        <p:nvSpPr>
          <p:cNvPr id="74" name="TextBox 73"/>
          <p:cNvSpPr txBox="1"/>
          <p:nvPr/>
        </p:nvSpPr>
        <p:spPr>
          <a:xfrm>
            <a:off x="691966" y="3613126"/>
            <a:ext cx="2641681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1259860">
              <a:defRPr sz="1300">
                <a:latin typeface="KT서체 Medium" panose="020B0600000101010101" pitchFamily="50" charset="-127"/>
                <a:ea typeface="KT서체 Medium" panose="020B0600000101010101" pitchFamily="50" charset="-127"/>
              </a:defRPr>
            </a:lvl1pPr>
          </a:lstStyle>
          <a:p>
            <a:pPr>
              <a:spcBef>
                <a:spcPts val="1001"/>
              </a:spcBef>
            </a:pPr>
            <a:r>
              <a:rPr lang="ko-KR" altLang="en-US" sz="11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■ </a:t>
            </a:r>
            <a:r>
              <a:rPr lang="ko-KR" altLang="en-US" sz="1100" spc="-1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50" b="1" spc="-100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실제 건물</a:t>
            </a:r>
            <a:r>
              <a:rPr lang="en-US" altLang="ko-KR" sz="1050" b="1" spc="-100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050" b="1" spc="-100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업무 구조와 동일한 </a:t>
            </a:r>
            <a:r>
              <a:rPr lang="en-US" altLang="ko-KR" sz="1050" b="1" spc="-100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3D Map </a:t>
            </a:r>
            <a:r>
              <a:rPr lang="ko-KR" altLang="en-US" sz="1050" b="1" spc="-100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기반 실시간 통합 관제</a:t>
            </a:r>
            <a:r>
              <a:rPr lang="en-US" altLang="ko-KR" sz="1050" b="1" spc="-100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50" b="1" spc="-100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및 제어</a:t>
            </a:r>
            <a:br>
              <a:rPr lang="en-US" altLang="ko-KR" sz="1100" b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</a:br>
            <a:r>
              <a:rPr lang="en-US" altLang="ko-KR" sz="10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   </a:t>
            </a:r>
            <a:r>
              <a:rPr lang="en-US" altLang="ko-KR" sz="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- </a:t>
            </a:r>
            <a:r>
              <a:rPr lang="ko-KR" altLang="en-US" sz="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보이는 스마트 팜</a:t>
            </a:r>
            <a:r>
              <a:rPr lang="en-US" altLang="ko-KR" sz="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공장 </a:t>
            </a:r>
            <a:r>
              <a:rPr lang="en-US" altLang="ko-KR" sz="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업무프로세스 데이터 시각화</a:t>
            </a:r>
            <a:r>
              <a:rPr lang="en-US" altLang="ko-KR" sz="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통한 입</a:t>
            </a:r>
            <a:r>
              <a:rPr lang="en-US" altLang="ko-KR" sz="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출고 관리 및 </a:t>
            </a:r>
            <a:r>
              <a:rPr lang="en-US" altLang="ko-KR" sz="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3D </a:t>
            </a:r>
            <a:r>
              <a:rPr lang="ko-KR" altLang="en-US" sz="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실시간 관제를 통한 손쉬운 관리 등</a:t>
            </a:r>
            <a:endParaRPr lang="en-US" altLang="ko-KR" sz="11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339025" y="3613126"/>
            <a:ext cx="2503125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1259860">
              <a:defRPr sz="1300">
                <a:latin typeface="KT서체 Medium" panose="020B0600000101010101" pitchFamily="50" charset="-127"/>
                <a:ea typeface="KT서체 Medium" panose="020B0600000101010101" pitchFamily="50" charset="-127"/>
              </a:defRPr>
            </a:lvl1pPr>
          </a:lstStyle>
          <a:p>
            <a:pPr>
              <a:spcBef>
                <a:spcPts val="1001"/>
              </a:spcBef>
            </a:pPr>
            <a:r>
              <a:rPr lang="ko-KR" altLang="en-US" sz="11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■ </a:t>
            </a:r>
            <a:r>
              <a:rPr lang="ko-KR" altLang="en-US" sz="1100" b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향후 업무 개선 모델</a:t>
            </a:r>
            <a:endParaRPr lang="en-US" altLang="ko-KR" sz="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>
              <a:spcBef>
                <a:spcPts val="1001"/>
              </a:spcBef>
            </a:pPr>
            <a:r>
              <a:rPr lang="en-US" altLang="ko-KR" sz="9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- </a:t>
            </a:r>
            <a:r>
              <a:rPr lang="ko-KR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현재의 업무 프로세스 데이터 시각화 뿐만 아니라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ko-KR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축적된 데이터에 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AI/Big data</a:t>
            </a:r>
            <a:r>
              <a:rPr lang="ko-KR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를 적용해서 프로세스 개선 및 생산성 증대 </a:t>
            </a:r>
            <a:endParaRPr lang="en-US" altLang="ko-KR" sz="11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2C84B444-6A87-4369-85AF-3E6AA86EE5F0}"/>
              </a:ext>
            </a:extLst>
          </p:cNvPr>
          <p:cNvGrpSpPr/>
          <p:nvPr/>
        </p:nvGrpSpPr>
        <p:grpSpPr>
          <a:xfrm>
            <a:off x="720008" y="1527341"/>
            <a:ext cx="5087960" cy="2079480"/>
            <a:chOff x="792016" y="1527341"/>
            <a:chExt cx="5087960" cy="2079480"/>
          </a:xfrm>
        </p:grpSpPr>
        <p:pic>
          <p:nvPicPr>
            <p:cNvPr id="4" name="그림 3" descr="전자기기, 컴퓨터, 모니터, 앉아있는이(가) 표시된 사진&#10;&#10;자동 생성된 설명">
              <a:extLst>
                <a:ext uri="{FF2B5EF4-FFF2-40B4-BE49-F238E27FC236}">
                  <a16:creationId xmlns:a16="http://schemas.microsoft.com/office/drawing/2014/main" id="{07F11A79-9FB6-43A7-B909-76B12CE47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8592" y="1527341"/>
              <a:ext cx="4777368" cy="2079480"/>
            </a:xfrm>
            <a:prstGeom prst="rect">
              <a:avLst/>
            </a:prstGeom>
          </p:spPr>
        </p:pic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96922BAF-E420-492B-8461-991ED29FD23A}"/>
                </a:ext>
              </a:extLst>
            </p:cNvPr>
            <p:cNvGrpSpPr/>
            <p:nvPr/>
          </p:nvGrpSpPr>
          <p:grpSpPr>
            <a:xfrm>
              <a:off x="792016" y="1617244"/>
              <a:ext cx="1847600" cy="858411"/>
              <a:chOff x="755849" y="2001736"/>
              <a:chExt cx="1650919" cy="858411"/>
            </a:xfrm>
          </p:grpSpPr>
          <p:sp>
            <p:nvSpPr>
              <p:cNvPr id="81" name="직사각형 80">
                <a:extLst>
                  <a:ext uri="{FF2B5EF4-FFF2-40B4-BE49-F238E27FC236}">
                    <a16:creationId xmlns:a16="http://schemas.microsoft.com/office/drawing/2014/main" id="{9AE2DF6B-FFDA-499E-9603-5593989D1251}"/>
                  </a:ext>
                </a:extLst>
              </p:cNvPr>
              <p:cNvSpPr/>
              <p:nvPr/>
            </p:nvSpPr>
            <p:spPr>
              <a:xfrm>
                <a:off x="790476" y="2185053"/>
                <a:ext cx="1616292" cy="675094"/>
              </a:xfrm>
              <a:prstGeom prst="rect">
                <a:avLst/>
              </a:prstGeom>
              <a:solidFill>
                <a:srgbClr val="CCFFFF"/>
              </a:solidFill>
              <a:ln>
                <a:solidFill>
                  <a:srgbClr val="20A8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82" name="그룹 81">
                <a:extLst>
                  <a:ext uri="{FF2B5EF4-FFF2-40B4-BE49-F238E27FC236}">
                    <a16:creationId xmlns:a16="http://schemas.microsoft.com/office/drawing/2014/main" id="{A114F6F2-B87D-47BA-8534-A36C6F599BC4}"/>
                  </a:ext>
                </a:extLst>
              </p:cNvPr>
              <p:cNvGrpSpPr/>
              <p:nvPr/>
            </p:nvGrpSpPr>
            <p:grpSpPr>
              <a:xfrm>
                <a:off x="852856" y="2001736"/>
                <a:ext cx="761999" cy="282348"/>
                <a:chOff x="836714" y="2004199"/>
                <a:chExt cx="761999" cy="282348"/>
              </a:xfrm>
            </p:grpSpPr>
            <p:sp>
              <p:nvSpPr>
                <p:cNvPr id="83" name="직사각형 82">
                  <a:extLst>
                    <a:ext uri="{FF2B5EF4-FFF2-40B4-BE49-F238E27FC236}">
                      <a16:creationId xmlns:a16="http://schemas.microsoft.com/office/drawing/2014/main" id="{DEBB05A2-FDF8-4313-B6DA-8BE54D73C007}"/>
                    </a:ext>
                  </a:extLst>
                </p:cNvPr>
                <p:cNvSpPr/>
                <p:nvPr/>
              </p:nvSpPr>
              <p:spPr>
                <a:xfrm>
                  <a:off x="836714" y="2006659"/>
                  <a:ext cx="761999" cy="279888"/>
                </a:xfrm>
                <a:prstGeom prst="rect">
                  <a:avLst/>
                </a:prstGeom>
                <a:solidFill>
                  <a:srgbClr val="20A8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직사각형 84">
                  <a:extLst>
                    <a:ext uri="{FF2B5EF4-FFF2-40B4-BE49-F238E27FC236}">
                      <a16:creationId xmlns:a16="http://schemas.microsoft.com/office/drawing/2014/main" id="{98C78965-D007-4BD3-B887-78E244098022}"/>
                    </a:ext>
                  </a:extLst>
                </p:cNvPr>
                <p:cNvSpPr/>
                <p:nvPr/>
              </p:nvSpPr>
              <p:spPr>
                <a:xfrm>
                  <a:off x="888552" y="2004199"/>
                  <a:ext cx="658321" cy="2616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sz="1050" b="1" dirty="0">
                      <a:solidFill>
                        <a:srgbClr val="FFFF00"/>
                      </a:solidFill>
                      <a:latin typeface="Arial" panose="020B0604020202020204" pitchFamily="34" charset="0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공간관제</a:t>
                  </a:r>
                  <a:endParaRPr lang="ko" altLang="en-US" sz="1050" b="1" dirty="0">
                    <a:solidFill>
                      <a:srgbClr val="FFFF00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6" name="직사각형 95">
                <a:extLst>
                  <a:ext uri="{FF2B5EF4-FFF2-40B4-BE49-F238E27FC236}">
                    <a16:creationId xmlns:a16="http://schemas.microsoft.com/office/drawing/2014/main" id="{64228C95-1A8F-4D63-9D2A-973704D8EE2B}"/>
                  </a:ext>
                </a:extLst>
              </p:cNvPr>
              <p:cNvSpPr/>
              <p:nvPr/>
            </p:nvSpPr>
            <p:spPr>
              <a:xfrm>
                <a:off x="755849" y="2317910"/>
                <a:ext cx="1650269" cy="5217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4977" indent="-84977" defTabSz="791856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8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실시간 공간</a:t>
                </a:r>
                <a:r>
                  <a:rPr lang="en-US" altLang="ko-KR" sz="8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lang="ko-KR" altLang="en-US" sz="8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운영</a:t>
                </a:r>
                <a:r>
                  <a:rPr lang="en-US" altLang="ko-KR" sz="8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/</a:t>
                </a:r>
                <a:r>
                  <a:rPr lang="ko-KR" altLang="en-US" sz="8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관제</a:t>
                </a:r>
                <a:endParaRPr lang="en-US" altLang="ko-KR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marL="84977" indent="-84977" defTabSz="791856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8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보이는 스마트 팜</a:t>
                </a:r>
                <a:r>
                  <a:rPr lang="en-US" altLang="ko-KR" sz="8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/</a:t>
                </a:r>
                <a:r>
                  <a:rPr lang="ko-KR" altLang="en-US" sz="8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공장을 통한 손쉬운 관리</a:t>
                </a:r>
              </a:p>
            </p:txBody>
          </p:sp>
        </p:grpSp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458DDCAE-764B-40A4-B6B6-452977922AC1}"/>
                </a:ext>
              </a:extLst>
            </p:cNvPr>
            <p:cNvGrpSpPr/>
            <p:nvPr/>
          </p:nvGrpSpPr>
          <p:grpSpPr>
            <a:xfrm>
              <a:off x="2147192" y="2695807"/>
              <a:ext cx="2415012" cy="752487"/>
              <a:chOff x="747609" y="2022474"/>
              <a:chExt cx="2157929" cy="752487"/>
            </a:xfrm>
          </p:grpSpPr>
          <p:sp>
            <p:nvSpPr>
              <p:cNvPr id="98" name="직사각형 97">
                <a:extLst>
                  <a:ext uri="{FF2B5EF4-FFF2-40B4-BE49-F238E27FC236}">
                    <a16:creationId xmlns:a16="http://schemas.microsoft.com/office/drawing/2014/main" id="{1B956FC4-FBF9-45DD-A5A2-7E5BDDBBA533}"/>
                  </a:ext>
                </a:extLst>
              </p:cNvPr>
              <p:cNvSpPr/>
              <p:nvPr/>
            </p:nvSpPr>
            <p:spPr>
              <a:xfrm>
                <a:off x="790474" y="2185053"/>
                <a:ext cx="2115064" cy="5899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2" name="직사각형 101">
                <a:extLst>
                  <a:ext uri="{FF2B5EF4-FFF2-40B4-BE49-F238E27FC236}">
                    <a16:creationId xmlns:a16="http://schemas.microsoft.com/office/drawing/2014/main" id="{0C1FBDA5-4244-42C5-AD0C-A3B8C199D82F}"/>
                  </a:ext>
                </a:extLst>
              </p:cNvPr>
              <p:cNvSpPr/>
              <p:nvPr/>
            </p:nvSpPr>
            <p:spPr>
              <a:xfrm>
                <a:off x="840488" y="2022474"/>
                <a:ext cx="812845" cy="258532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80" b="1" dirty="0">
                    <a:solidFill>
                      <a:schemeClr val="bg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운영</a:t>
                </a:r>
                <a:r>
                  <a:rPr lang="en-US" altLang="ko-KR" sz="1080" b="1" dirty="0">
                    <a:solidFill>
                      <a:schemeClr val="bg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/</a:t>
                </a:r>
                <a:r>
                  <a:rPr lang="ko-KR" altLang="en-US" sz="1080" b="1" dirty="0">
                    <a:solidFill>
                      <a:schemeClr val="bg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관리</a:t>
                </a:r>
                <a:r>
                  <a:rPr lang="en-US" altLang="ko-KR" sz="1080" b="1" dirty="0">
                    <a:solidFill>
                      <a:schemeClr val="bg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endParaRPr lang="ko" altLang="en-US" sz="1100" b="1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0" name="직사각형 99">
                <a:extLst>
                  <a:ext uri="{FF2B5EF4-FFF2-40B4-BE49-F238E27FC236}">
                    <a16:creationId xmlns:a16="http://schemas.microsoft.com/office/drawing/2014/main" id="{078ECADA-851F-4EC2-AFC3-3E03DF06D605}"/>
                  </a:ext>
                </a:extLst>
              </p:cNvPr>
              <p:cNvSpPr/>
              <p:nvPr/>
            </p:nvSpPr>
            <p:spPr>
              <a:xfrm>
                <a:off x="747609" y="2317909"/>
                <a:ext cx="2157929" cy="374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0483" indent="-90483" defTabSz="791856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8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실시간 스마트 팜</a:t>
                </a:r>
                <a:r>
                  <a:rPr lang="en-US" altLang="ko-KR" sz="8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/</a:t>
                </a:r>
                <a:r>
                  <a:rPr lang="ko-KR" altLang="en-US" sz="800" dirty="0" err="1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팩토리에</a:t>
                </a:r>
                <a:r>
                  <a:rPr lang="ko-KR" altLang="en-US" sz="8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 대한 관리</a:t>
                </a:r>
                <a:r>
                  <a:rPr lang="en-US" altLang="ko-KR" sz="8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8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제어</a:t>
                </a:r>
                <a:endParaRPr lang="en-US" altLang="ko-KR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marL="90483" indent="-90483" defTabSz="791856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8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AI,</a:t>
                </a:r>
                <a:r>
                  <a:rPr lang="ko-KR" altLang="en-US" sz="8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8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Bigdata</a:t>
                </a:r>
                <a:r>
                  <a:rPr lang="ko-KR" altLang="en-US" sz="8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를 적용하여 업무 생산성 향상</a:t>
                </a:r>
              </a:p>
            </p:txBody>
          </p:sp>
        </p:grpSp>
        <p:grpSp>
          <p:nvGrpSpPr>
            <p:cNvPr id="110" name="그룹 109">
              <a:extLst>
                <a:ext uri="{FF2B5EF4-FFF2-40B4-BE49-F238E27FC236}">
                  <a16:creationId xmlns:a16="http://schemas.microsoft.com/office/drawing/2014/main" id="{E0601646-DC34-4623-8E10-DA7B6FE730E1}"/>
                </a:ext>
              </a:extLst>
            </p:cNvPr>
            <p:cNvGrpSpPr/>
            <p:nvPr/>
          </p:nvGrpSpPr>
          <p:grpSpPr>
            <a:xfrm>
              <a:off x="3948160" y="1617244"/>
              <a:ext cx="1931816" cy="773776"/>
              <a:chOff x="928278" y="2001185"/>
              <a:chExt cx="1726170" cy="773776"/>
            </a:xfrm>
          </p:grpSpPr>
          <p:sp>
            <p:nvSpPr>
              <p:cNvPr id="111" name="직사각형 110">
                <a:extLst>
                  <a:ext uri="{FF2B5EF4-FFF2-40B4-BE49-F238E27FC236}">
                    <a16:creationId xmlns:a16="http://schemas.microsoft.com/office/drawing/2014/main" id="{70163CF2-E0F3-493B-A917-2A3838D04A2D}"/>
                  </a:ext>
                </a:extLst>
              </p:cNvPr>
              <p:cNvSpPr/>
              <p:nvPr/>
            </p:nvSpPr>
            <p:spPr>
              <a:xfrm>
                <a:off x="983502" y="2185053"/>
                <a:ext cx="1670946" cy="58990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112" name="그룹 111">
                <a:extLst>
                  <a:ext uri="{FF2B5EF4-FFF2-40B4-BE49-F238E27FC236}">
                    <a16:creationId xmlns:a16="http://schemas.microsoft.com/office/drawing/2014/main" id="{03321ADF-F1EC-47D5-9028-6EE4363B5188}"/>
                  </a:ext>
                </a:extLst>
              </p:cNvPr>
              <p:cNvGrpSpPr/>
              <p:nvPr/>
            </p:nvGrpSpPr>
            <p:grpSpPr>
              <a:xfrm>
                <a:off x="1085453" y="2001185"/>
                <a:ext cx="925569" cy="282899"/>
                <a:chOff x="1069311" y="2003648"/>
                <a:chExt cx="925569" cy="282899"/>
              </a:xfrm>
            </p:grpSpPr>
            <p:sp>
              <p:nvSpPr>
                <p:cNvPr id="114" name="직사각형 113">
                  <a:extLst>
                    <a:ext uri="{FF2B5EF4-FFF2-40B4-BE49-F238E27FC236}">
                      <a16:creationId xmlns:a16="http://schemas.microsoft.com/office/drawing/2014/main" id="{976E3B14-3DCB-4690-8751-F59A2FC920BA}"/>
                    </a:ext>
                  </a:extLst>
                </p:cNvPr>
                <p:cNvSpPr/>
                <p:nvPr/>
              </p:nvSpPr>
              <p:spPr>
                <a:xfrm>
                  <a:off x="1069311" y="2006659"/>
                  <a:ext cx="925569" cy="279888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" name="직사각형 114">
                  <a:extLst>
                    <a:ext uri="{FF2B5EF4-FFF2-40B4-BE49-F238E27FC236}">
                      <a16:creationId xmlns:a16="http://schemas.microsoft.com/office/drawing/2014/main" id="{187C4D3F-0FE6-411A-A0D5-61275E76792F}"/>
                    </a:ext>
                  </a:extLst>
                </p:cNvPr>
                <p:cNvSpPr/>
                <p:nvPr/>
              </p:nvSpPr>
              <p:spPr>
                <a:xfrm>
                  <a:off x="1069313" y="2003648"/>
                  <a:ext cx="916817" cy="25391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sz="1050" b="1" dirty="0">
                      <a:latin typeface="Arial" panose="020B0604020202020204" pitchFamily="34" charset="0"/>
                      <a:ea typeface="나눔고딕" panose="020D0604000000000000" pitchFamily="50" charset="-127"/>
                      <a:cs typeface="Arial" panose="020B0604020202020204" pitchFamily="34" charset="0"/>
                    </a:rPr>
                    <a:t>업무 프로세스</a:t>
                  </a:r>
                  <a:endParaRPr lang="ko" altLang="en-US" sz="1050" b="1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3" name="직사각형 112">
                <a:extLst>
                  <a:ext uri="{FF2B5EF4-FFF2-40B4-BE49-F238E27FC236}">
                    <a16:creationId xmlns:a16="http://schemas.microsoft.com/office/drawing/2014/main" id="{AA58F4C5-B3F1-4006-999B-016B4F14EDD8}"/>
                  </a:ext>
                </a:extLst>
              </p:cNvPr>
              <p:cNvSpPr/>
              <p:nvPr/>
            </p:nvSpPr>
            <p:spPr>
              <a:xfrm>
                <a:off x="928278" y="2283083"/>
                <a:ext cx="1726169" cy="468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4977" indent="-84977" defTabSz="791856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7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업무 제어</a:t>
                </a:r>
                <a:r>
                  <a:rPr lang="en-US" altLang="ko-KR" sz="7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/</a:t>
                </a:r>
                <a:r>
                  <a:rPr lang="ko-KR" altLang="en-US" sz="700" dirty="0" err="1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분석를</a:t>
                </a:r>
                <a:r>
                  <a:rPr lang="en-US" altLang="ko-KR" sz="7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lang="ko-KR" altLang="en-US" sz="7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위한 </a:t>
                </a:r>
                <a:r>
                  <a:rPr lang="en-US" altLang="ko-KR" sz="7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IOT </a:t>
                </a:r>
                <a:r>
                  <a:rPr lang="ko-KR" altLang="en-US" sz="7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시스템 구성 및 데이터 시각화</a:t>
                </a:r>
                <a:endParaRPr lang="en-US" altLang="ko-KR" sz="7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marL="84977" indent="-84977" defTabSz="791856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7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스마트 관리 시스템</a:t>
                </a:r>
                <a:r>
                  <a:rPr lang="en-US" altLang="ko-KR" sz="7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lang="ko-KR" altLang="en-US" sz="700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운영 및 최적화</a:t>
                </a: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9C2A4993-975F-46CB-85A5-9BB60499F0D6}"/>
              </a:ext>
            </a:extLst>
          </p:cNvPr>
          <p:cNvGrpSpPr/>
          <p:nvPr/>
        </p:nvGrpSpPr>
        <p:grpSpPr>
          <a:xfrm>
            <a:off x="731803" y="5069009"/>
            <a:ext cx="11124834" cy="1528343"/>
            <a:chOff x="731803" y="5069009"/>
            <a:chExt cx="11124834" cy="1528343"/>
          </a:xfrm>
        </p:grpSpPr>
        <p:grpSp>
          <p:nvGrpSpPr>
            <p:cNvPr id="3" name="그룹 2"/>
            <p:cNvGrpSpPr/>
            <p:nvPr/>
          </p:nvGrpSpPr>
          <p:grpSpPr>
            <a:xfrm>
              <a:off x="731803" y="5069009"/>
              <a:ext cx="2436507" cy="1527616"/>
              <a:chOff x="3405189" y="4837076"/>
              <a:chExt cx="1500462" cy="1483172"/>
            </a:xfrm>
          </p:grpSpPr>
          <p:sp>
            <p:nvSpPr>
              <p:cNvPr id="61" name="모서리가 둥근 직사각형 60"/>
              <p:cNvSpPr/>
              <p:nvPr/>
            </p:nvSpPr>
            <p:spPr>
              <a:xfrm>
                <a:off x="3405189" y="4837076"/>
                <a:ext cx="1500462" cy="1483172"/>
              </a:xfrm>
              <a:prstGeom prst="roundRect">
                <a:avLst>
                  <a:gd name="adj" fmla="val 2535"/>
                </a:avLst>
              </a:prstGeom>
              <a:solidFill>
                <a:schemeClr val="bg1"/>
              </a:solidFill>
              <a:ln w="12700">
                <a:solidFill>
                  <a:srgbClr val="47557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1856"/>
                <a:endParaRPr lang="ko-KR" altLang="en-US" sz="1559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3405190" y="4890350"/>
                <a:ext cx="1500460" cy="3287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>
                  <a:bevelT w="0" h="6350"/>
                </a:sp3d>
              </a:bodyPr>
              <a:lstStyle/>
              <a:p>
                <a:pPr algn="ctr" defTabSz="791856"/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팜</a:t>
                </a:r>
                <a:r>
                  <a:rPr lang="en-US" altLang="ko-KR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/</a:t>
                </a:r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공장 관제관련</a:t>
                </a:r>
                <a:endParaRPr lang="en-US" altLang="ko-KR" sz="1100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algn="ctr" defTabSz="791856"/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서브시스템</a:t>
                </a:r>
                <a:r>
                  <a:rPr lang="en-US" altLang="ko-KR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/IOT</a:t>
                </a:r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 연동</a:t>
                </a:r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>
              <a:off x="3555330" y="5069009"/>
              <a:ext cx="2436507" cy="1527616"/>
              <a:chOff x="3405189" y="4858302"/>
              <a:chExt cx="1500462" cy="1483171"/>
            </a:xfrm>
          </p:grpSpPr>
          <p:sp>
            <p:nvSpPr>
              <p:cNvPr id="58" name="모서리가 둥근 직사각형 57"/>
              <p:cNvSpPr/>
              <p:nvPr/>
            </p:nvSpPr>
            <p:spPr>
              <a:xfrm>
                <a:off x="3405189" y="4858302"/>
                <a:ext cx="1500462" cy="1483171"/>
              </a:xfrm>
              <a:prstGeom prst="roundRect">
                <a:avLst>
                  <a:gd name="adj" fmla="val 2535"/>
                </a:avLst>
              </a:prstGeom>
              <a:solidFill>
                <a:schemeClr val="bg1"/>
              </a:solidFill>
              <a:ln w="12700">
                <a:solidFill>
                  <a:srgbClr val="47557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1856"/>
                <a:endParaRPr lang="ko-KR" altLang="en-US" sz="1559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3445816" y="4993752"/>
                <a:ext cx="1437854" cy="1643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>
                  <a:bevelT w="0" h="6350"/>
                </a:sp3d>
              </a:bodyPr>
              <a:lstStyle/>
              <a:p>
                <a:pPr algn="ctr" defTabSz="791856"/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실시간 스마트 팜</a:t>
                </a:r>
                <a:r>
                  <a:rPr lang="en-US" altLang="ko-KR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/</a:t>
                </a:r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공장 통합 관제</a:t>
                </a:r>
              </a:p>
            </p:txBody>
          </p:sp>
        </p:grpSp>
        <p:grpSp>
          <p:nvGrpSpPr>
            <p:cNvPr id="64" name="그룹 63"/>
            <p:cNvGrpSpPr/>
            <p:nvPr/>
          </p:nvGrpSpPr>
          <p:grpSpPr>
            <a:xfrm>
              <a:off x="6378856" y="5085436"/>
              <a:ext cx="2436508" cy="1509006"/>
              <a:chOff x="3405188" y="4876373"/>
              <a:chExt cx="1500463" cy="1465103"/>
            </a:xfrm>
          </p:grpSpPr>
          <p:sp>
            <p:nvSpPr>
              <p:cNvPr id="68" name="모서리가 둥근 직사각형 67"/>
              <p:cNvSpPr/>
              <p:nvPr/>
            </p:nvSpPr>
            <p:spPr>
              <a:xfrm>
                <a:off x="3405189" y="4876373"/>
                <a:ext cx="1500462" cy="1465103"/>
              </a:xfrm>
              <a:prstGeom prst="roundRect">
                <a:avLst>
                  <a:gd name="adj" fmla="val 2535"/>
                </a:avLst>
              </a:prstGeom>
              <a:solidFill>
                <a:schemeClr val="bg1"/>
              </a:solidFill>
              <a:ln w="12700">
                <a:solidFill>
                  <a:srgbClr val="47557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1856"/>
                <a:endParaRPr lang="ko-KR" altLang="en-US" sz="1559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1" name="직사각형 70"/>
              <p:cNvSpPr/>
              <p:nvPr/>
            </p:nvSpPr>
            <p:spPr>
              <a:xfrm>
                <a:off x="3405188" y="4994364"/>
                <a:ext cx="1500463" cy="1643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>
                  <a:bevelT w="0" h="6350"/>
                </a:sp3d>
              </a:bodyPr>
              <a:lstStyle/>
              <a:p>
                <a:pPr algn="ctr" defTabSz="791856" fontAlgn="base"/>
                <a:r>
                  <a:rPr lang="en-US" altLang="ko-KR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AI/Big Data</a:t>
                </a:r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기반 업무개선</a:t>
                </a:r>
              </a:p>
            </p:txBody>
          </p:sp>
        </p:grpSp>
        <p:grpSp>
          <p:nvGrpSpPr>
            <p:cNvPr id="5" name="그룹 4"/>
            <p:cNvGrpSpPr/>
            <p:nvPr/>
          </p:nvGrpSpPr>
          <p:grpSpPr>
            <a:xfrm>
              <a:off x="9202381" y="5088346"/>
              <a:ext cx="2654256" cy="1509006"/>
              <a:chOff x="6146391" y="4944799"/>
              <a:chExt cx="1634558" cy="1331912"/>
            </a:xfrm>
          </p:grpSpPr>
          <p:sp>
            <p:nvSpPr>
              <p:cNvPr id="73" name="모서리가 둥근 직사각형 72"/>
              <p:cNvSpPr/>
              <p:nvPr/>
            </p:nvSpPr>
            <p:spPr>
              <a:xfrm>
                <a:off x="6146392" y="4944799"/>
                <a:ext cx="1634557" cy="1331912"/>
              </a:xfrm>
              <a:prstGeom prst="roundRect">
                <a:avLst>
                  <a:gd name="adj" fmla="val 2535"/>
                </a:avLst>
              </a:prstGeom>
              <a:solidFill>
                <a:schemeClr val="bg1"/>
              </a:solidFill>
              <a:ln w="12700">
                <a:solidFill>
                  <a:srgbClr val="47557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1856"/>
                <a:endParaRPr lang="ko-KR" altLang="en-US" sz="1559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5" name="직사각형 74"/>
              <p:cNvSpPr/>
              <p:nvPr/>
            </p:nvSpPr>
            <p:spPr>
              <a:xfrm>
                <a:off x="6146391" y="4982520"/>
                <a:ext cx="1634557" cy="2988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>
                  <a:bevelT w="0" h="6350"/>
                </a:sp3d>
              </a:bodyPr>
              <a:lstStyle/>
              <a:p>
                <a:pPr algn="ctr" defTabSz="791856"/>
                <a:r>
                  <a:rPr lang="en-US" altLang="ko-KR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Digital Twin </a:t>
                </a:r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기반</a:t>
                </a:r>
                <a:endParaRPr lang="en-US" altLang="ko-KR" sz="1100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algn="ctr" defTabSz="791856"/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재난상황 시뮬레이션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174278" y="6238402"/>
              <a:ext cx="824368" cy="154017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974912">
                <a:spcBef>
                  <a:spcPts val="500"/>
                </a:spcBef>
                <a:buClr>
                  <a:srgbClr val="000000">
                    <a:lumMod val="65000"/>
                    <a:lumOff val="35000"/>
                  </a:srgbClr>
                </a:buClr>
                <a:buSzPct val="60000"/>
              </a:pPr>
              <a:r>
                <a:rPr lang="en-US" altLang="ko-KR" sz="1001" spc="-6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IoT/</a:t>
              </a:r>
              <a:r>
                <a:rPr lang="ko-KR" altLang="en-US" sz="1001" spc="-6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센서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990618" y="6145304"/>
              <a:ext cx="824368" cy="308032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974912">
                <a:spcBef>
                  <a:spcPts val="500"/>
                </a:spcBef>
                <a:buClr>
                  <a:srgbClr val="000000">
                    <a:lumMod val="65000"/>
                    <a:lumOff val="35000"/>
                  </a:srgbClr>
                </a:buClr>
                <a:buSzPct val="60000"/>
              </a:pPr>
              <a:r>
                <a:rPr lang="ko-KR" altLang="en-US" sz="1001" spc="-6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개별 관제</a:t>
              </a:r>
              <a:br>
                <a:rPr lang="en-US" altLang="ko-KR" sz="1001" spc="-6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</a:br>
              <a:r>
                <a:rPr lang="ko-KR" altLang="en-US" sz="1001" spc="-6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시스템</a:t>
              </a:r>
            </a:p>
          </p:txBody>
        </p:sp>
        <p:sp>
          <p:nvSpPr>
            <p:cNvPr id="147" name="이등변 삼각형 146"/>
            <p:cNvSpPr/>
            <p:nvPr/>
          </p:nvSpPr>
          <p:spPr>
            <a:xfrm rot="5400000">
              <a:off x="3064546" y="5726675"/>
              <a:ext cx="627333" cy="143868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74944"/>
              <a:endParaRPr lang="ko-KR" altLang="en-US" sz="1400" spc="-6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48" name="이등변 삼각형 147"/>
            <p:cNvSpPr/>
            <p:nvPr/>
          </p:nvSpPr>
          <p:spPr>
            <a:xfrm rot="5400000">
              <a:off x="5911209" y="5731522"/>
              <a:ext cx="632800" cy="139638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74944"/>
              <a:endParaRPr lang="ko-KR" altLang="en-US" sz="1400" spc="-6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49" name="이등변 삼각형 148"/>
            <p:cNvSpPr/>
            <p:nvPr/>
          </p:nvSpPr>
          <p:spPr>
            <a:xfrm rot="5400000">
              <a:off x="8730067" y="5714975"/>
              <a:ext cx="627332" cy="167264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74944"/>
              <a:endParaRPr lang="ko-KR" altLang="en-US" sz="1400" spc="-6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CB95F247-9299-455D-86E6-A2118F74FA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46" y="5638008"/>
            <a:ext cx="2156975" cy="474265"/>
          </a:xfrm>
          <a:prstGeom prst="rect">
            <a:avLst/>
          </a:prstGeom>
        </p:spPr>
      </p:pic>
      <p:pic>
        <p:nvPicPr>
          <p:cNvPr id="9" name="그림 8" descr="스크린샷, 모니터, 화면, 검은색이(가) 표시된 사진&#10;&#10;자동 생성된 설명">
            <a:extLst>
              <a:ext uri="{FF2B5EF4-FFF2-40B4-BE49-F238E27FC236}">
                <a16:creationId xmlns:a16="http://schemas.microsoft.com/office/drawing/2014/main" id="{0A12820E-70E6-4E1D-B529-A6D16906F3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9" y="5449412"/>
            <a:ext cx="2194422" cy="1023397"/>
          </a:xfrm>
          <a:prstGeom prst="rect">
            <a:avLst/>
          </a:prstGeom>
          <a:noFill/>
          <a:ln w="12700">
            <a:solidFill>
              <a:srgbClr val="D1493B"/>
            </a:solidFill>
          </a:ln>
        </p:spPr>
      </p:pic>
      <p:pic>
        <p:nvPicPr>
          <p:cNvPr id="11" name="그림 10" descr="기차, 트랙, 컴퓨터, 앉아있는이(가) 표시된 사진&#10;&#10;자동 생성된 설명">
            <a:extLst>
              <a:ext uri="{FF2B5EF4-FFF2-40B4-BE49-F238E27FC236}">
                <a16:creationId xmlns:a16="http://schemas.microsoft.com/office/drawing/2014/main" id="{749E5B49-3AA9-43AC-9BED-FD092171F7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4857" y="5611936"/>
            <a:ext cx="1313405" cy="811996"/>
          </a:xfrm>
          <a:prstGeom prst="rect">
            <a:avLst/>
          </a:prstGeom>
        </p:spPr>
      </p:pic>
      <p:pic>
        <p:nvPicPr>
          <p:cNvPr id="13" name="그림 12" descr="건물, 기차, 컴퓨터, 앉아있는이(가) 표시된 사진&#10;&#10;자동 생성된 설명">
            <a:extLst>
              <a:ext uri="{FF2B5EF4-FFF2-40B4-BE49-F238E27FC236}">
                <a16:creationId xmlns:a16="http://schemas.microsoft.com/office/drawing/2014/main" id="{14067B11-F4EC-40CE-ACB3-40DF0B4D83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812" y="5611936"/>
            <a:ext cx="1154916" cy="811996"/>
          </a:xfrm>
          <a:prstGeom prst="rect">
            <a:avLst/>
          </a:prstGeom>
        </p:spPr>
      </p:pic>
      <p:pic>
        <p:nvPicPr>
          <p:cNvPr id="4100" name="Picture 4" descr="AI, Big Data에 대한 이미지 검색결과">
            <a:extLst>
              <a:ext uri="{FF2B5EF4-FFF2-40B4-BE49-F238E27FC236}">
                <a16:creationId xmlns:a16="http://schemas.microsoft.com/office/drawing/2014/main" id="{2C789726-FDE5-4DFB-829D-95D2A1FB8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8426" y="5438318"/>
            <a:ext cx="1328921" cy="108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관련 이미지">
            <a:extLst>
              <a:ext uri="{FF2B5EF4-FFF2-40B4-BE49-F238E27FC236}">
                <a16:creationId xmlns:a16="http://schemas.microsoft.com/office/drawing/2014/main" id="{557CD5C7-9B50-4E12-BDE1-7E56FBE4C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4454" y="5702292"/>
            <a:ext cx="2224907" cy="50002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C73CFD6E-FC49-4591-B15F-2C63B2B5F4F1}"/>
              </a:ext>
            </a:extLst>
          </p:cNvPr>
          <p:cNvSpPr txBox="1"/>
          <p:nvPr/>
        </p:nvSpPr>
        <p:spPr>
          <a:xfrm>
            <a:off x="255802" y="772121"/>
            <a:ext cx="6309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바른고딕" panose="020B0603020101020101" charset="-127"/>
                <a:ea typeface="나눔바른고딕" panose="020B0603020101020101" charset="-127"/>
              </a:defRPr>
            </a:lvl1pPr>
          </a:lstStyle>
          <a:p>
            <a:pPr algn="l" defTabSz="791856"/>
            <a:r>
              <a:rPr lang="ko-KR" altLang="en-US" sz="1400" b="1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직관적인</a:t>
            </a:r>
            <a:r>
              <a:rPr lang="en-US" altLang="ko-KR" sz="1400" b="1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400" b="1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지능형 스마트 팜 관리 플랫폼 </a:t>
            </a:r>
            <a:r>
              <a:rPr lang="en-US" altLang="ko-KR" sz="1400" b="1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(Smart Farm)</a:t>
            </a:r>
            <a:endParaRPr lang="ko-KR" altLang="en-US" sz="1400" b="1" dirty="0">
              <a:ln>
                <a:noFill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CE9932AE-C02C-4FE9-802C-08AA45B809CC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84" name="자유형 28">
              <a:extLst>
                <a:ext uri="{FF2B5EF4-FFF2-40B4-BE49-F238E27FC236}">
                  <a16:creationId xmlns:a16="http://schemas.microsoft.com/office/drawing/2014/main" id="{727B9155-7AF2-4D76-8F94-EDC20DEEA78B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8CAFD2AA-6270-4AEC-A452-E660D5EE701A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2" name="평행 사변형 91">
              <a:extLst>
                <a:ext uri="{FF2B5EF4-FFF2-40B4-BE49-F238E27FC236}">
                  <a16:creationId xmlns:a16="http://schemas.microsoft.com/office/drawing/2014/main" id="{C5E50D22-92EE-4481-A888-B35D8679900B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4" name="평행 사변형 93">
              <a:extLst>
                <a:ext uri="{FF2B5EF4-FFF2-40B4-BE49-F238E27FC236}">
                  <a16:creationId xmlns:a16="http://schemas.microsoft.com/office/drawing/2014/main" id="{DA7AE973-3667-4AE3-B85B-7328E3ACF4A2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7663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51"/>
          <p:cNvSpPr txBox="1"/>
          <p:nvPr/>
        </p:nvSpPr>
        <p:spPr>
          <a:xfrm>
            <a:off x="222816" y="57987"/>
            <a:ext cx="1174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791948">
              <a:defRPr sz="1572" b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바른고딕" panose="020B0603020101020101" charset="-127"/>
                <a:ea typeface="나눔바른고딕" panose="020B0603020101020101" charset="-127"/>
              </a:defRPr>
            </a:lvl1pPr>
          </a:lstStyle>
          <a:p>
            <a:r>
              <a:rPr lang="ko-KR" alt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스마트팜</a:t>
            </a:r>
            <a:r>
              <a:rPr lang="en-US" altLang="ko-KR" sz="3200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3200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팩토리 </a:t>
            </a:r>
            <a:r>
              <a:rPr lang="en-US" altLang="ko-KR" sz="2400" i="1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(SMART</a:t>
            </a:r>
            <a:r>
              <a:rPr lang="ko-KR" altLang="en-US" sz="2400" i="1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2400" i="1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Farm/Factory)</a:t>
            </a:r>
            <a:endParaRPr lang="ko-KR" altLang="en-US" sz="3200" i="1" dirty="0">
              <a:solidFill>
                <a:srgbClr val="00206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7" name="그림 6" descr="전자기기, 모니터, 컴퓨터, 버스이(가) 표시된 사진&#10;&#10;자동 생성된 설명">
            <a:extLst>
              <a:ext uri="{FF2B5EF4-FFF2-40B4-BE49-F238E27FC236}">
                <a16:creationId xmlns:a16="http://schemas.microsoft.com/office/drawing/2014/main" id="{D71EE945-C3F9-42FC-BD66-770A60F9D9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935" y="4695777"/>
            <a:ext cx="2980528" cy="1803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그림 9" descr="모니터, 컴퓨터, 기차, 앉아있는이(가) 표시된 사진&#10;&#10;자동 생성된 설명">
            <a:extLst>
              <a:ext uri="{FF2B5EF4-FFF2-40B4-BE49-F238E27FC236}">
                <a16:creationId xmlns:a16="http://schemas.microsoft.com/office/drawing/2014/main" id="{0E2305DE-B038-46CE-B21E-EDD092F326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4695777"/>
            <a:ext cx="3215680" cy="1805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그림 16" descr="모니터, 전자기기, 컴퓨터, 앉아있는이(가) 표시된 사진&#10;&#10;자동 생성된 설명">
            <a:extLst>
              <a:ext uri="{FF2B5EF4-FFF2-40B4-BE49-F238E27FC236}">
                <a16:creationId xmlns:a16="http://schemas.microsoft.com/office/drawing/2014/main" id="{C8B80EE2-7FD0-4F9D-9482-B27E14D9DB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2993451"/>
            <a:ext cx="3215680" cy="1616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그림 19" descr="컴퓨터, 모니터, 앉아있는, 녹색이(가) 표시된 사진&#10;&#10;자동 생성된 설명">
            <a:extLst>
              <a:ext uri="{FF2B5EF4-FFF2-40B4-BE49-F238E27FC236}">
                <a16:creationId xmlns:a16="http://schemas.microsoft.com/office/drawing/2014/main" id="{C59B324F-4C99-44F7-938E-4C80B7477B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1218440"/>
            <a:ext cx="3215680" cy="1673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그림 21" descr="건물, 기차, 트럭, 트랙이(가) 표시된 사진&#10;&#10;자동 생성된 설명">
            <a:extLst>
              <a:ext uri="{FF2B5EF4-FFF2-40B4-BE49-F238E27FC236}">
                <a16:creationId xmlns:a16="http://schemas.microsoft.com/office/drawing/2014/main" id="{D35C30B4-777F-4BCB-89E0-937035D777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347" y="2993452"/>
            <a:ext cx="2529854" cy="1616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그림 23" descr="트럭, 컴퓨터, 기차, 트랙이(가) 표시된 사진&#10;&#10;자동 생성된 설명">
            <a:extLst>
              <a:ext uri="{FF2B5EF4-FFF2-40B4-BE49-F238E27FC236}">
                <a16:creationId xmlns:a16="http://schemas.microsoft.com/office/drawing/2014/main" id="{444034CF-F284-44BB-BCF9-112368E6A9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986" y="2996318"/>
            <a:ext cx="2733352" cy="1613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그림 25" descr="건물, 기차, 트랙, 대형이(가) 표시된 사진&#10;&#10;자동 생성된 설명">
            <a:extLst>
              <a:ext uri="{FF2B5EF4-FFF2-40B4-BE49-F238E27FC236}">
                <a16:creationId xmlns:a16="http://schemas.microsoft.com/office/drawing/2014/main" id="{9C787F4F-1B27-4CF2-9AAE-2B15EBDD8F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43" y="2993451"/>
            <a:ext cx="2980528" cy="1616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그림 28" descr="기차, 트랙, 트럭, 앉아있는이(가) 표시된 사진&#10;&#10;자동 생성된 설명">
            <a:extLst>
              <a:ext uri="{FF2B5EF4-FFF2-40B4-BE49-F238E27FC236}">
                <a16:creationId xmlns:a16="http://schemas.microsoft.com/office/drawing/2014/main" id="{19CB334E-83B4-45B3-B54E-9A5CC93A9A2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43" y="1218440"/>
            <a:ext cx="2980528" cy="1673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그림 30" descr="기차, 트랙, 트럭, 앉아있는이(가) 표시된 사진&#10;&#10;자동 생성된 설명">
            <a:extLst>
              <a:ext uri="{FF2B5EF4-FFF2-40B4-BE49-F238E27FC236}">
                <a16:creationId xmlns:a16="http://schemas.microsoft.com/office/drawing/2014/main" id="{A5BF8F86-8886-434B-A568-1B17A8360B7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347" y="1218440"/>
            <a:ext cx="2529854" cy="168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그림 32" descr="건물, 기차, 모니터, 트럭이(가) 표시된 사진&#10;&#10;자동 생성된 설명">
            <a:extLst>
              <a:ext uri="{FF2B5EF4-FFF2-40B4-BE49-F238E27FC236}">
                <a16:creationId xmlns:a16="http://schemas.microsoft.com/office/drawing/2014/main" id="{A14FBC2E-44D6-490A-A39C-9E2E684C7C4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986" y="1218440"/>
            <a:ext cx="2733352" cy="1677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그림 34" descr="건물, 기차, 컴퓨터, 앉아있는이(가) 표시된 사진&#10;&#10;자동 생성된 설명">
            <a:extLst>
              <a:ext uri="{FF2B5EF4-FFF2-40B4-BE49-F238E27FC236}">
                <a16:creationId xmlns:a16="http://schemas.microsoft.com/office/drawing/2014/main" id="{744CB436-8B50-428F-A992-16AF54F09F8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986" y="4692321"/>
            <a:ext cx="2733352" cy="1805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그림 36" descr="앉아있는, 컴퓨터, 테이블, 기차이(가) 표시된 사진&#10;&#10;자동 생성된 설명">
            <a:extLst>
              <a:ext uri="{FF2B5EF4-FFF2-40B4-BE49-F238E27FC236}">
                <a16:creationId xmlns:a16="http://schemas.microsoft.com/office/drawing/2014/main" id="{02E31D86-7478-427F-B952-32FA7290B18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347" y="4692321"/>
            <a:ext cx="2529854" cy="1805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A15F5CF4-ABC4-4FC5-AB12-24C39E088099}"/>
              </a:ext>
            </a:extLst>
          </p:cNvPr>
          <p:cNvSpPr txBox="1"/>
          <p:nvPr/>
        </p:nvSpPr>
        <p:spPr>
          <a:xfrm>
            <a:off x="1166848" y="824945"/>
            <a:ext cx="1120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바른고딕" panose="020B0603020101020101" charset="-127"/>
                <a:ea typeface="나눔바른고딕" panose="020B0603020101020101" charset="-127"/>
              </a:defRPr>
            </a:lvl1pPr>
          </a:lstStyle>
          <a:p>
            <a:pPr defTabSz="791856"/>
            <a:r>
              <a:rPr lang="en-US" altLang="ko-KR" sz="1400" b="1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Main</a:t>
            </a:r>
            <a:r>
              <a:rPr lang="ko-KR" altLang="en-US" sz="1400" b="1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b="1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VIEW</a:t>
            </a:r>
            <a:endParaRPr lang="ko-KR" altLang="en-US" sz="1400" b="1" dirty="0">
              <a:ln>
                <a:noFill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11AFAAE-4B9F-401E-BF51-01362167DBEB}"/>
              </a:ext>
            </a:extLst>
          </p:cNvPr>
          <p:cNvSpPr txBox="1"/>
          <p:nvPr/>
        </p:nvSpPr>
        <p:spPr>
          <a:xfrm>
            <a:off x="4165946" y="824945"/>
            <a:ext cx="1618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바른고딕" panose="020B0603020101020101" charset="-127"/>
                <a:ea typeface="나눔바른고딕" panose="020B0603020101020101" charset="-127"/>
              </a:defRPr>
            </a:lvl1pPr>
          </a:lstStyle>
          <a:p>
            <a:pPr defTabSz="791856"/>
            <a:r>
              <a:rPr lang="en-US" altLang="ko-KR" sz="1400" b="1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INDOOR</a:t>
            </a:r>
            <a:r>
              <a:rPr lang="ko-KR" altLang="en-US" sz="1400" b="1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b="1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VIEW</a:t>
            </a:r>
            <a:endParaRPr lang="ko-KR" altLang="en-US" sz="1400" b="1" dirty="0">
              <a:ln>
                <a:noFill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C048D27-6233-4376-A61F-D1162CB8A70C}"/>
              </a:ext>
            </a:extLst>
          </p:cNvPr>
          <p:cNvSpPr txBox="1"/>
          <p:nvPr/>
        </p:nvSpPr>
        <p:spPr>
          <a:xfrm>
            <a:off x="7029213" y="824945"/>
            <a:ext cx="1618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791856">
              <a:defRPr sz="1400" b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>
                <a:ea typeface="나눔고딕" panose="020D0604000000000000" pitchFamily="50" charset="-127"/>
              </a:rPr>
              <a:t>DASHBOARD</a:t>
            </a:r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04960FF-0879-481E-9459-246E68B01FEC}"/>
              </a:ext>
            </a:extLst>
          </p:cNvPr>
          <p:cNvSpPr txBox="1"/>
          <p:nvPr/>
        </p:nvSpPr>
        <p:spPr>
          <a:xfrm>
            <a:off x="9795601" y="827268"/>
            <a:ext cx="1618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바른고딕" panose="020B0603020101020101" charset="-127"/>
                <a:ea typeface="나눔바른고딕" panose="020B0603020101020101" charset="-127"/>
              </a:defRPr>
            </a:lvl1pPr>
          </a:lstStyle>
          <a:p>
            <a:pPr defTabSz="791856"/>
            <a:r>
              <a:rPr lang="en-US" altLang="ko-KR" sz="1400" b="1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SOP</a:t>
            </a:r>
            <a:endParaRPr lang="ko-KR" altLang="en-US" sz="1400" b="1" dirty="0">
              <a:ln>
                <a:noFill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D0233413-B264-4492-B331-793C7BEBA524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27" name="자유형 28">
              <a:extLst>
                <a:ext uri="{FF2B5EF4-FFF2-40B4-BE49-F238E27FC236}">
                  <a16:creationId xmlns:a16="http://schemas.microsoft.com/office/drawing/2014/main" id="{81EB831B-E41D-42CE-98D5-55AFA427800E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8707BDE2-D8B7-4AE1-957A-77399C9278FA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0" name="평행 사변형 29">
              <a:extLst>
                <a:ext uri="{FF2B5EF4-FFF2-40B4-BE49-F238E27FC236}">
                  <a16:creationId xmlns:a16="http://schemas.microsoft.com/office/drawing/2014/main" id="{0A1952F2-9299-421C-9107-31043AA820B5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2" name="평행 사변형 31">
              <a:extLst>
                <a:ext uri="{FF2B5EF4-FFF2-40B4-BE49-F238E27FC236}">
                  <a16:creationId xmlns:a16="http://schemas.microsoft.com/office/drawing/2014/main" id="{4E0F4CAF-DD5B-41D0-8A86-0D228869CEAA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34" name="그림 33">
            <a:extLst>
              <a:ext uri="{FF2B5EF4-FFF2-40B4-BE49-F238E27FC236}">
                <a16:creationId xmlns:a16="http://schemas.microsoft.com/office/drawing/2014/main" id="{B23BFFDC-DEC4-4F48-89C5-53A4AC3BA8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3079" y="65997"/>
            <a:ext cx="507414" cy="50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020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B70BAD32-99B6-4E9B-BD67-D482DF0CDC6A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27" name="자유형 28">
              <a:extLst>
                <a:ext uri="{FF2B5EF4-FFF2-40B4-BE49-F238E27FC236}">
                  <a16:creationId xmlns:a16="http://schemas.microsoft.com/office/drawing/2014/main" id="{D7A1E3CA-8598-49F7-A41C-45FDAFE5009B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31E486E1-D97B-4EBC-A6C7-D9063BF43831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0" name="평행 사변형 29">
              <a:extLst>
                <a:ext uri="{FF2B5EF4-FFF2-40B4-BE49-F238E27FC236}">
                  <a16:creationId xmlns:a16="http://schemas.microsoft.com/office/drawing/2014/main" id="{58185B76-247D-4655-8F39-CAEB41FC2223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2" name="평행 사변형 31">
              <a:extLst>
                <a:ext uri="{FF2B5EF4-FFF2-40B4-BE49-F238E27FC236}">
                  <a16:creationId xmlns:a16="http://schemas.microsoft.com/office/drawing/2014/main" id="{120FD47A-CB86-4325-9E0D-DB62D75B085D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14F0500-371E-42FD-AF18-E142AFB51F3E}"/>
              </a:ext>
            </a:extLst>
          </p:cNvPr>
          <p:cNvSpPr txBox="1"/>
          <p:nvPr/>
        </p:nvSpPr>
        <p:spPr>
          <a:xfrm>
            <a:off x="117576" y="84055"/>
            <a:ext cx="10226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791948">
              <a:defRPr sz="1572" b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바른고딕" panose="020B0603020101020101" charset="-127"/>
                <a:ea typeface="나눔바른고딕" panose="020B0603020101020101" charset="-127"/>
              </a:defRPr>
            </a:lvl1pPr>
          </a:lstStyle>
          <a:p>
            <a:r>
              <a:rPr lang="en-US" altLang="ko-KR" sz="3200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SMART</a:t>
            </a:r>
            <a:r>
              <a:rPr lang="ko-KR" altLang="en-US" sz="3200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3200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Factory</a:t>
            </a:r>
            <a:endParaRPr lang="ko-KR" altLang="en-US" sz="3200" dirty="0">
              <a:solidFill>
                <a:srgbClr val="00206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3DC72DEC-D27F-4393-B6F8-04DE6128B5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1" b="100000" l="0" r="99403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379" y="2097534"/>
            <a:ext cx="4219787" cy="4039610"/>
          </a:xfrm>
          <a:prstGeom prst="rect">
            <a:avLst/>
          </a:prstGeom>
        </p:spPr>
      </p:pic>
      <p:sp>
        <p:nvSpPr>
          <p:cNvPr id="38" name="타원 37">
            <a:extLst>
              <a:ext uri="{FF2B5EF4-FFF2-40B4-BE49-F238E27FC236}">
                <a16:creationId xmlns:a16="http://schemas.microsoft.com/office/drawing/2014/main" id="{7616F47A-3271-4B6D-B208-1A20AA5DBB9D}"/>
              </a:ext>
            </a:extLst>
          </p:cNvPr>
          <p:cNvSpPr/>
          <p:nvPr/>
        </p:nvSpPr>
        <p:spPr>
          <a:xfrm>
            <a:off x="4735639" y="2460704"/>
            <a:ext cx="2742263" cy="2740986"/>
          </a:xfrm>
          <a:prstGeom prst="ellipse">
            <a:avLst/>
          </a:prstGeom>
          <a:noFill/>
          <a:ln w="28575" cap="rnd">
            <a:solidFill>
              <a:schemeClr val="bg1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32C8175D-5C55-4372-A5C3-477772D1EB85}"/>
              </a:ext>
            </a:extLst>
          </p:cNvPr>
          <p:cNvGrpSpPr/>
          <p:nvPr/>
        </p:nvGrpSpPr>
        <p:grpSpPr>
          <a:xfrm>
            <a:off x="5050891" y="2762858"/>
            <a:ext cx="2111846" cy="2162833"/>
            <a:chOff x="2335062" y="3053281"/>
            <a:chExt cx="2323031" cy="2379116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7D9886D9-DD60-4E9E-852D-98774E52B53B}"/>
                </a:ext>
              </a:extLst>
            </p:cNvPr>
            <p:cNvGrpSpPr/>
            <p:nvPr/>
          </p:nvGrpSpPr>
          <p:grpSpPr>
            <a:xfrm>
              <a:off x="2335062" y="3053281"/>
              <a:ext cx="2323031" cy="2379116"/>
              <a:chOff x="2786398" y="1768257"/>
              <a:chExt cx="3600144" cy="3673889"/>
            </a:xfrm>
          </p:grpSpPr>
          <p:sp>
            <p:nvSpPr>
              <p:cNvPr id="53" name="원형 30">
                <a:extLst>
                  <a:ext uri="{FF2B5EF4-FFF2-40B4-BE49-F238E27FC236}">
                    <a16:creationId xmlns:a16="http://schemas.microsoft.com/office/drawing/2014/main" id="{A206154F-E849-4FFF-9CBA-BC64B387118D}"/>
                  </a:ext>
                </a:extLst>
              </p:cNvPr>
              <p:cNvSpPr/>
              <p:nvPr/>
            </p:nvSpPr>
            <p:spPr>
              <a:xfrm>
                <a:off x="2786398" y="1770100"/>
                <a:ext cx="3599999" cy="3600002"/>
              </a:xfrm>
              <a:prstGeom prst="pie">
                <a:avLst>
                  <a:gd name="adj1" fmla="val 16173058"/>
                  <a:gd name="adj2" fmla="val 4883"/>
                </a:avLst>
              </a:prstGeom>
              <a:solidFill>
                <a:srgbClr val="205BA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/>
                <a:r>
                  <a:rPr lang="ko-KR" altLang="en-US" sz="1600" kern="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ㅇ</a:t>
                </a:r>
              </a:p>
            </p:txBody>
          </p:sp>
          <p:sp>
            <p:nvSpPr>
              <p:cNvPr id="54" name="원형 31">
                <a:extLst>
                  <a:ext uri="{FF2B5EF4-FFF2-40B4-BE49-F238E27FC236}">
                    <a16:creationId xmlns:a16="http://schemas.microsoft.com/office/drawing/2014/main" id="{987534E6-6080-4CC8-8121-7D680E2BD3BD}"/>
                  </a:ext>
                </a:extLst>
              </p:cNvPr>
              <p:cNvSpPr/>
              <p:nvPr/>
            </p:nvSpPr>
            <p:spPr>
              <a:xfrm>
                <a:off x="2786400" y="1770100"/>
                <a:ext cx="3600000" cy="3600000"/>
              </a:xfrm>
              <a:prstGeom prst="pie">
                <a:avLst>
                  <a:gd name="adj1" fmla="val 21595161"/>
                  <a:gd name="adj2" fmla="val 5413678"/>
                </a:avLst>
              </a:prstGeom>
              <a:gradFill>
                <a:gsLst>
                  <a:gs pos="0">
                    <a:srgbClr val="BDECFF"/>
                  </a:gs>
                  <a:gs pos="100000">
                    <a:srgbClr val="BDECFF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 latinLnBrk="0"/>
                <a:r>
                  <a:rPr lang="ko-KR" altLang="en-US" sz="1600" kern="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ㅇ</a:t>
                </a:r>
              </a:p>
            </p:txBody>
          </p:sp>
          <p:sp>
            <p:nvSpPr>
              <p:cNvPr id="55" name="원형 32">
                <a:extLst>
                  <a:ext uri="{FF2B5EF4-FFF2-40B4-BE49-F238E27FC236}">
                    <a16:creationId xmlns:a16="http://schemas.microsoft.com/office/drawing/2014/main" id="{835FC37D-C3C8-4DCF-8BE5-D7D72403D980}"/>
                  </a:ext>
                </a:extLst>
              </p:cNvPr>
              <p:cNvSpPr/>
              <p:nvPr/>
            </p:nvSpPr>
            <p:spPr>
              <a:xfrm>
                <a:off x="2786400" y="1770100"/>
                <a:ext cx="3600000" cy="3600000"/>
              </a:xfrm>
              <a:prstGeom prst="pie">
                <a:avLst>
                  <a:gd name="adj1" fmla="val 5397626"/>
                  <a:gd name="adj2" fmla="val 10777162"/>
                </a:avLst>
              </a:prstGeom>
              <a:solidFill>
                <a:srgbClr val="36A9E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 latinLnBrk="0"/>
                <a:r>
                  <a:rPr lang="ko-KR" altLang="en-US" sz="1600" kern="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ㅇ</a:t>
                </a:r>
              </a:p>
            </p:txBody>
          </p:sp>
          <p:sp>
            <p:nvSpPr>
              <p:cNvPr id="56" name="원형 33">
                <a:extLst>
                  <a:ext uri="{FF2B5EF4-FFF2-40B4-BE49-F238E27FC236}">
                    <a16:creationId xmlns:a16="http://schemas.microsoft.com/office/drawing/2014/main" id="{C919D8C1-D631-4E69-A702-391A9A269064}"/>
                  </a:ext>
                </a:extLst>
              </p:cNvPr>
              <p:cNvSpPr/>
              <p:nvPr/>
            </p:nvSpPr>
            <p:spPr>
              <a:xfrm>
                <a:off x="2786542" y="1768257"/>
                <a:ext cx="3600000" cy="3600000"/>
              </a:xfrm>
              <a:prstGeom prst="pie">
                <a:avLst>
                  <a:gd name="adj1" fmla="val 10753943"/>
                  <a:gd name="adj2" fmla="val 16183209"/>
                </a:avLst>
              </a:prstGeom>
              <a:solidFill>
                <a:srgbClr val="273D8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/>
                <a:r>
                  <a:rPr lang="ko-KR" altLang="en-US" sz="1600" kern="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ㅇ</a:t>
                </a:r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id="{F7F26829-3E5F-42B6-844F-EEBD4A4033C8}"/>
                  </a:ext>
                </a:extLst>
              </p:cNvPr>
              <p:cNvSpPr/>
              <p:nvPr/>
            </p:nvSpPr>
            <p:spPr>
              <a:xfrm rot="19097114">
                <a:off x="2917271" y="2333011"/>
                <a:ext cx="2364053" cy="1450191"/>
              </a:xfrm>
              <a:prstGeom prst="rect">
                <a:avLst/>
              </a:prstGeom>
            </p:spPr>
            <p:txBody>
              <a:bodyPr wrap="none">
                <a:prstTxWarp prst="textArchUp">
                  <a:avLst>
                    <a:gd name="adj" fmla="val 8908506"/>
                  </a:avLst>
                </a:prstTxWarp>
                <a:spAutoFit/>
              </a:bodyPr>
              <a:lstStyle/>
              <a:p>
                <a:pPr algn="ctr"/>
                <a:r>
                  <a:rPr lang="ko-KR" altLang="en-US" sz="1200" b="1" kern="0" spc="-30" dirty="0">
                    <a:ln w="0"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생산수율 통합 관리</a:t>
                </a:r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id="{9408662A-5849-40A0-8160-35A498D31B55}"/>
                  </a:ext>
                </a:extLst>
              </p:cNvPr>
              <p:cNvSpPr/>
              <p:nvPr/>
            </p:nvSpPr>
            <p:spPr>
              <a:xfrm rot="2940485">
                <a:off x="2668011" y="3646070"/>
                <a:ext cx="2387311" cy="1204842"/>
              </a:xfrm>
              <a:prstGeom prst="rect">
                <a:avLst/>
              </a:prstGeom>
            </p:spPr>
            <p:txBody>
              <a:bodyPr wrap="none">
                <a:prstTxWarp prst="textArchDown">
                  <a:avLst>
                    <a:gd name="adj" fmla="val 21169565"/>
                  </a:avLst>
                </a:prstTxWarp>
                <a:spAutoFit/>
              </a:bodyPr>
              <a:lstStyle/>
              <a:p>
                <a:pPr algn="ctr"/>
                <a:r>
                  <a:rPr lang="ko-KR" altLang="en-US" sz="1200" b="1" kern="0" spc="-30" dirty="0">
                    <a:ln w="0"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공장 환경 관리</a:t>
                </a:r>
              </a:p>
            </p:txBody>
          </p:sp>
          <p:sp>
            <p:nvSpPr>
              <p:cNvPr id="59" name="직사각형 58">
                <a:extLst>
                  <a:ext uri="{FF2B5EF4-FFF2-40B4-BE49-F238E27FC236}">
                    <a16:creationId xmlns:a16="http://schemas.microsoft.com/office/drawing/2014/main" id="{6BBBBFCB-1E08-45F2-B1E6-69D2BE0D90A4}"/>
                  </a:ext>
                </a:extLst>
              </p:cNvPr>
              <p:cNvSpPr/>
              <p:nvPr/>
            </p:nvSpPr>
            <p:spPr>
              <a:xfrm rot="2742856">
                <a:off x="4393732" y="2381041"/>
                <a:ext cx="1839553" cy="932820"/>
              </a:xfrm>
              <a:prstGeom prst="rect">
                <a:avLst/>
              </a:prstGeom>
            </p:spPr>
            <p:txBody>
              <a:bodyPr wrap="none">
                <a:prstTxWarp prst="textArchUp">
                  <a:avLst>
                    <a:gd name="adj" fmla="val 10759024"/>
                  </a:avLst>
                </a:prstTxWarp>
                <a:spAutoFit/>
              </a:bodyPr>
              <a:lstStyle/>
              <a:p>
                <a:pPr algn="ctr"/>
                <a:r>
                  <a:rPr lang="ko-KR" altLang="en-US" sz="1200" b="1" kern="0" spc="-30" dirty="0">
                    <a:ln w="0"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공장 안전 관리</a:t>
                </a:r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B5B408D0-DD73-43E6-B18D-8D56BCEA7834}"/>
                  </a:ext>
                </a:extLst>
              </p:cNvPr>
              <p:cNvSpPr/>
              <p:nvPr/>
            </p:nvSpPr>
            <p:spPr>
              <a:xfrm rot="18826747">
                <a:off x="4430777" y="3978934"/>
                <a:ext cx="2010485" cy="832830"/>
              </a:xfrm>
              <a:prstGeom prst="rect">
                <a:avLst/>
              </a:prstGeom>
            </p:spPr>
            <p:txBody>
              <a:bodyPr wrap="none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ko-KR" altLang="en-US" sz="1200" b="1" kern="0" spc="-30" dirty="0">
                    <a:ln w="0"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black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 제조 데이터 시각화</a:t>
                </a:r>
              </a:p>
            </p:txBody>
          </p:sp>
        </p:grp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F15A4929-B76B-4DE7-A6C2-7CC243CC03EE}"/>
                </a:ext>
              </a:extLst>
            </p:cNvPr>
            <p:cNvSpPr/>
            <p:nvPr/>
          </p:nvSpPr>
          <p:spPr>
            <a:xfrm>
              <a:off x="3434337" y="3410602"/>
              <a:ext cx="112154" cy="117023"/>
            </a:xfrm>
            <a:prstGeom prst="ellipse">
              <a:avLst/>
            </a:prstGeom>
            <a:solidFill>
              <a:srgbClr val="273D85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1600" kern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5A5131CA-D1EF-4264-B85F-4C2DE057C240}"/>
                </a:ext>
              </a:extLst>
            </p:cNvPr>
            <p:cNvSpPr/>
            <p:nvPr/>
          </p:nvSpPr>
          <p:spPr>
            <a:xfrm>
              <a:off x="4000247" y="3628138"/>
              <a:ext cx="112154" cy="117023"/>
            </a:xfrm>
            <a:prstGeom prst="ellipse">
              <a:avLst/>
            </a:prstGeom>
            <a:solidFill>
              <a:srgbClr val="273D85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1600" kern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AE712659-4FE1-4434-A277-9DC6E63EC92C}"/>
                </a:ext>
              </a:extLst>
            </p:cNvPr>
            <p:cNvSpPr/>
            <p:nvPr/>
          </p:nvSpPr>
          <p:spPr>
            <a:xfrm>
              <a:off x="4218947" y="4159892"/>
              <a:ext cx="112154" cy="117023"/>
            </a:xfrm>
            <a:prstGeom prst="ellipse">
              <a:avLst/>
            </a:prstGeom>
            <a:solidFill>
              <a:srgbClr val="273D85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1600" kern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72111B42-6310-481E-AC72-B7CE1A728F81}"/>
                </a:ext>
              </a:extLst>
            </p:cNvPr>
            <p:cNvSpPr/>
            <p:nvPr/>
          </p:nvSpPr>
          <p:spPr>
            <a:xfrm>
              <a:off x="4000247" y="4701080"/>
              <a:ext cx="112154" cy="117023"/>
            </a:xfrm>
            <a:prstGeom prst="ellipse">
              <a:avLst/>
            </a:prstGeom>
            <a:solidFill>
              <a:srgbClr val="273D85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1600" kern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5" name="타원 44">
              <a:extLst>
                <a:ext uri="{FF2B5EF4-FFF2-40B4-BE49-F238E27FC236}">
                  <a16:creationId xmlns:a16="http://schemas.microsoft.com/office/drawing/2014/main" id="{91989C16-90D2-4E4B-A3E8-3E597D052603}"/>
                </a:ext>
              </a:extLst>
            </p:cNvPr>
            <p:cNvSpPr/>
            <p:nvPr/>
          </p:nvSpPr>
          <p:spPr>
            <a:xfrm>
              <a:off x="3434337" y="4931861"/>
              <a:ext cx="112154" cy="117023"/>
            </a:xfrm>
            <a:prstGeom prst="ellipse">
              <a:avLst/>
            </a:prstGeom>
            <a:solidFill>
              <a:srgbClr val="273D85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1600" kern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6" name="타원 45">
              <a:extLst>
                <a:ext uri="{FF2B5EF4-FFF2-40B4-BE49-F238E27FC236}">
                  <a16:creationId xmlns:a16="http://schemas.microsoft.com/office/drawing/2014/main" id="{C5E380B9-0A95-46FA-A37A-5F66993EF672}"/>
                </a:ext>
              </a:extLst>
            </p:cNvPr>
            <p:cNvSpPr/>
            <p:nvPr/>
          </p:nvSpPr>
          <p:spPr>
            <a:xfrm>
              <a:off x="2901541" y="4701080"/>
              <a:ext cx="112154" cy="117023"/>
            </a:xfrm>
            <a:prstGeom prst="ellipse">
              <a:avLst/>
            </a:prstGeom>
            <a:solidFill>
              <a:srgbClr val="273D85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1600" kern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8F087E41-6110-4DB6-B4D8-A350C613FE05}"/>
                </a:ext>
              </a:extLst>
            </p:cNvPr>
            <p:cNvSpPr/>
            <p:nvPr/>
          </p:nvSpPr>
          <p:spPr>
            <a:xfrm>
              <a:off x="2677218" y="4159892"/>
              <a:ext cx="112154" cy="117023"/>
            </a:xfrm>
            <a:prstGeom prst="ellipse">
              <a:avLst/>
            </a:prstGeom>
            <a:solidFill>
              <a:srgbClr val="273D85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1600" kern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8" name="타원 47">
              <a:extLst>
                <a:ext uri="{FF2B5EF4-FFF2-40B4-BE49-F238E27FC236}">
                  <a16:creationId xmlns:a16="http://schemas.microsoft.com/office/drawing/2014/main" id="{955FEE1C-A60C-45D7-B7BD-6C164DD7A717}"/>
                </a:ext>
              </a:extLst>
            </p:cNvPr>
            <p:cNvSpPr/>
            <p:nvPr/>
          </p:nvSpPr>
          <p:spPr>
            <a:xfrm>
              <a:off x="2919116" y="3628138"/>
              <a:ext cx="112154" cy="117023"/>
            </a:xfrm>
            <a:prstGeom prst="ellipse">
              <a:avLst/>
            </a:prstGeom>
            <a:solidFill>
              <a:srgbClr val="273D85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1600" kern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6F029A66-05B4-40C3-A151-1EBC9AD2616F}"/>
                </a:ext>
              </a:extLst>
            </p:cNvPr>
            <p:cNvGrpSpPr/>
            <p:nvPr/>
          </p:nvGrpSpPr>
          <p:grpSpPr>
            <a:xfrm>
              <a:off x="2808456" y="3523326"/>
              <a:ext cx="1410255" cy="1410255"/>
              <a:chOff x="7203140" y="6639442"/>
              <a:chExt cx="1551280" cy="1551280"/>
            </a:xfrm>
          </p:grpSpPr>
          <p:pic>
            <p:nvPicPr>
              <p:cNvPr id="51" name="그림 50">
                <a:extLst>
                  <a:ext uri="{FF2B5EF4-FFF2-40B4-BE49-F238E27FC236}">
                    <a16:creationId xmlns:a16="http://schemas.microsoft.com/office/drawing/2014/main" id="{7CDFF331-4DEC-4734-9D11-7FED6BBD1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28090" y="6698131"/>
                <a:ext cx="1501379" cy="1481165"/>
              </a:xfrm>
              <a:custGeom>
                <a:avLst/>
                <a:gdLst>
                  <a:gd name="connsiteX0" fmla="*/ 1480783 w 2961566"/>
                  <a:gd name="connsiteY0" fmla="*/ 0 h 2886370"/>
                  <a:gd name="connsiteX1" fmla="*/ 2961566 w 2961566"/>
                  <a:gd name="connsiteY1" fmla="*/ 1443185 h 2886370"/>
                  <a:gd name="connsiteX2" fmla="*/ 1480783 w 2961566"/>
                  <a:gd name="connsiteY2" fmla="*/ 2886370 h 2886370"/>
                  <a:gd name="connsiteX3" fmla="*/ 0 w 2961566"/>
                  <a:gd name="connsiteY3" fmla="*/ 1443185 h 2886370"/>
                  <a:gd name="connsiteX4" fmla="*/ 1480783 w 2961566"/>
                  <a:gd name="connsiteY4" fmla="*/ 0 h 2886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1566" h="2886370">
                    <a:moveTo>
                      <a:pt x="1480783" y="0"/>
                    </a:moveTo>
                    <a:cubicBezTo>
                      <a:pt x="2298597" y="0"/>
                      <a:pt x="2961566" y="646136"/>
                      <a:pt x="2961566" y="1443185"/>
                    </a:cubicBezTo>
                    <a:cubicBezTo>
                      <a:pt x="2961566" y="2240234"/>
                      <a:pt x="2298597" y="2886370"/>
                      <a:pt x="1480783" y="2886370"/>
                    </a:cubicBezTo>
                    <a:cubicBezTo>
                      <a:pt x="662969" y="2886370"/>
                      <a:pt x="0" y="2240234"/>
                      <a:pt x="0" y="1443185"/>
                    </a:cubicBezTo>
                    <a:cubicBezTo>
                      <a:pt x="0" y="646136"/>
                      <a:pt x="662969" y="0"/>
                      <a:pt x="1480783" y="0"/>
                    </a:cubicBezTo>
                    <a:close/>
                  </a:path>
                </a:pathLst>
              </a:custGeom>
            </p:spPr>
          </p:pic>
          <p:sp>
            <p:nvSpPr>
              <p:cNvPr id="52" name="현 51">
                <a:extLst>
                  <a:ext uri="{FF2B5EF4-FFF2-40B4-BE49-F238E27FC236}">
                    <a16:creationId xmlns:a16="http://schemas.microsoft.com/office/drawing/2014/main" id="{BBBDA5B4-1871-4EA9-9CC1-BFF3BAD63D9F}"/>
                  </a:ext>
                </a:extLst>
              </p:cNvPr>
              <p:cNvSpPr/>
              <p:nvPr/>
            </p:nvSpPr>
            <p:spPr>
              <a:xfrm rot="18900000">
                <a:off x="7203140" y="6639442"/>
                <a:ext cx="1551280" cy="1551280"/>
              </a:xfrm>
              <a:prstGeom prst="chord">
                <a:avLst>
                  <a:gd name="adj1" fmla="val 3599941"/>
                  <a:gd name="adj2" fmla="val 125625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97683755-C63C-424D-9C03-24C0ABB092BB}"/>
                </a:ext>
              </a:extLst>
            </p:cNvPr>
            <p:cNvSpPr/>
            <p:nvPr/>
          </p:nvSpPr>
          <p:spPr>
            <a:xfrm>
              <a:off x="3036818" y="4400197"/>
              <a:ext cx="904928" cy="5416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1400" b="1" kern="0" dirty="0">
                  <a:ln w="0"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Yoon 윤고딕 550_TT" panose="02090603020101020101" pitchFamily="18" charset="-127"/>
                  <a:cs typeface="Arial" panose="020B0604020202020204" pitchFamily="34" charset="0"/>
                </a:rPr>
                <a:t>SMART</a:t>
              </a:r>
              <a:endParaRPr lang="en-US" altLang="ko-KR" sz="1400" b="1" kern="0" dirty="0">
                <a:ln w="0"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Yoon 윤고딕 550_TT" panose="02090603020101020101" pitchFamily="18" charset="-127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100" b="1" kern="0" spc="-100" dirty="0">
                  <a:ln w="0"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12298C"/>
                  </a:solidFill>
                  <a:latin typeface="Arial" panose="020B0604020202020204" pitchFamily="34" charset="0"/>
                  <a:ea typeface="Yoon 윤고딕 550_TT" panose="02090603020101020101" pitchFamily="18" charset="-127"/>
                  <a:cs typeface="Arial" panose="020B0604020202020204" pitchFamily="34" charset="0"/>
                </a:rPr>
                <a:t>Factory</a:t>
              </a:r>
              <a:endParaRPr lang="ko-KR" altLang="en-US" sz="1100" b="1" kern="0" spc="-100" dirty="0">
                <a:ln w="0">
                  <a:solidFill>
                    <a:srgbClr val="4F81BD">
                      <a:alpha val="0"/>
                    </a:srgbClr>
                  </a:solidFill>
                </a:ln>
                <a:solidFill>
                  <a:srgbClr val="12298C"/>
                </a:solidFill>
                <a:latin typeface="Arial" panose="020B0604020202020204" pitchFamily="34" charset="0"/>
                <a:ea typeface="Yoon 윤고딕 55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6BB2146F-3EB6-47B4-9606-0D996EE57072}"/>
              </a:ext>
            </a:extLst>
          </p:cNvPr>
          <p:cNvSpPr/>
          <p:nvPr/>
        </p:nvSpPr>
        <p:spPr bwMode="gray">
          <a:xfrm>
            <a:off x="371963" y="1552998"/>
            <a:ext cx="2148007" cy="327249"/>
          </a:xfrm>
          <a:prstGeom prst="rect">
            <a:avLst/>
          </a:prstGeom>
          <a:gradFill flip="none" rotWithShape="1">
            <a:gsLst>
              <a:gs pos="0">
                <a:srgbClr val="273D85"/>
              </a:gs>
              <a:gs pos="50000">
                <a:srgbClr val="395D9D"/>
              </a:gs>
              <a:gs pos="49000">
                <a:srgbClr val="273D85"/>
              </a:gs>
              <a:gs pos="100000">
                <a:srgbClr val="395D9D"/>
              </a:gs>
            </a:gsLst>
            <a:lin ang="16200000" scaled="1"/>
            <a:tileRect/>
          </a:gradFill>
          <a:ln w="2857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algn="ctr" latinLnBrk="0"/>
            <a:r>
              <a:rPr lang="en-US" altLang="ko-KR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Process</a:t>
            </a:r>
            <a:r>
              <a:rPr lang="ko-KR" altLang="en-US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/ Energy Management</a:t>
            </a:r>
            <a:endParaRPr lang="ko-KR" altLang="en-US" sz="12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C36DE90D-D2A3-4E2A-B368-0D3213E20919}"/>
              </a:ext>
            </a:extLst>
          </p:cNvPr>
          <p:cNvSpPr/>
          <p:nvPr/>
        </p:nvSpPr>
        <p:spPr>
          <a:xfrm>
            <a:off x="4466514" y="2160480"/>
            <a:ext cx="3325906" cy="3324356"/>
          </a:xfrm>
          <a:prstGeom prst="ellipse">
            <a:avLst/>
          </a:prstGeom>
          <a:noFill/>
          <a:ln w="50800" cap="rnd">
            <a:solidFill>
              <a:schemeClr val="bg1">
                <a:lumMod val="50000"/>
              </a:schemeClr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626CF95D-264B-4716-84C8-2DF64828CBA1}"/>
              </a:ext>
            </a:extLst>
          </p:cNvPr>
          <p:cNvSpPr/>
          <p:nvPr/>
        </p:nvSpPr>
        <p:spPr bwMode="gray">
          <a:xfrm>
            <a:off x="9849554" y="1626973"/>
            <a:ext cx="2117819" cy="332108"/>
          </a:xfrm>
          <a:prstGeom prst="rect">
            <a:avLst/>
          </a:prstGeom>
          <a:gradFill flip="none" rotWithShape="1">
            <a:gsLst>
              <a:gs pos="0">
                <a:srgbClr val="273D85"/>
              </a:gs>
              <a:gs pos="50000">
                <a:srgbClr val="395D9D"/>
              </a:gs>
              <a:gs pos="49000">
                <a:srgbClr val="273D85"/>
              </a:gs>
              <a:gs pos="100000">
                <a:srgbClr val="395D9D"/>
              </a:gs>
            </a:gsLst>
            <a:lin ang="16200000" scaled="1"/>
            <a:tileRect/>
          </a:gradFill>
          <a:ln w="2857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algn="ctr" latinLnBrk="0"/>
            <a:r>
              <a:rPr lang="ko-KR" altLang="en-US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안전 관리</a:t>
            </a: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1BC1D4AC-D8B5-4838-9A37-5BD555D3867B}"/>
              </a:ext>
            </a:extLst>
          </p:cNvPr>
          <p:cNvSpPr/>
          <p:nvPr/>
        </p:nvSpPr>
        <p:spPr bwMode="gray">
          <a:xfrm>
            <a:off x="483734" y="4653081"/>
            <a:ext cx="2117818" cy="332108"/>
          </a:xfrm>
          <a:prstGeom prst="rect">
            <a:avLst/>
          </a:prstGeom>
          <a:gradFill flip="none" rotWithShape="1">
            <a:gsLst>
              <a:gs pos="0">
                <a:srgbClr val="273D85"/>
              </a:gs>
              <a:gs pos="50000">
                <a:srgbClr val="395D9D"/>
              </a:gs>
              <a:gs pos="49000">
                <a:srgbClr val="273D85"/>
              </a:gs>
              <a:gs pos="100000">
                <a:srgbClr val="395D9D"/>
              </a:gs>
            </a:gsLst>
            <a:lin ang="16200000" scaled="1"/>
            <a:tileRect/>
          </a:gradFill>
          <a:ln w="2857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algn="ctr" latinLnBrk="0"/>
            <a:r>
              <a:rPr lang="ko-KR" altLang="en-US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환경 관리</a:t>
            </a:r>
          </a:p>
        </p:txBody>
      </p: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991457B1-950A-4062-B254-6BA4F05C98B0}"/>
              </a:ext>
            </a:extLst>
          </p:cNvPr>
          <p:cNvGrpSpPr/>
          <p:nvPr/>
        </p:nvGrpSpPr>
        <p:grpSpPr>
          <a:xfrm>
            <a:off x="9909972" y="4535484"/>
            <a:ext cx="2162692" cy="321948"/>
            <a:chOff x="10480368" y="4314444"/>
            <a:chExt cx="2616857" cy="321948"/>
          </a:xfrm>
        </p:grpSpPr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ABBE7114-755C-48F2-8379-BCB9B299944C}"/>
                </a:ext>
              </a:extLst>
            </p:cNvPr>
            <p:cNvGrpSpPr/>
            <p:nvPr/>
          </p:nvGrpSpPr>
          <p:grpSpPr>
            <a:xfrm>
              <a:off x="10480369" y="4331592"/>
              <a:ext cx="2616856" cy="304800"/>
              <a:chOff x="8907212" y="2336800"/>
              <a:chExt cx="2616856" cy="304800"/>
            </a:xfrm>
          </p:grpSpPr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E7CF36FE-4AF0-4558-9C6C-1BE1E10F70BA}"/>
                  </a:ext>
                </a:extLst>
              </p:cNvPr>
              <p:cNvSpPr/>
              <p:nvPr/>
            </p:nvSpPr>
            <p:spPr bwMode="gray">
              <a:xfrm>
                <a:off x="8907212" y="2336800"/>
                <a:ext cx="2616856" cy="152400"/>
              </a:xfrm>
              <a:prstGeom prst="rect">
                <a:avLst/>
              </a:prstGeom>
              <a:solidFill>
                <a:srgbClr val="36A9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algn="ctr" latinLnBrk="0">
                  <a:defRPr/>
                </a:pPr>
                <a:endParaRPr lang="ko-KR" altLang="en-US" sz="1200" kern="0" spc="-30" dirty="0">
                  <a:ln w="0"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id="{2DBA9070-13C3-409E-8C1B-5184BAABD1F9}"/>
                  </a:ext>
                </a:extLst>
              </p:cNvPr>
              <p:cNvSpPr/>
              <p:nvPr/>
            </p:nvSpPr>
            <p:spPr bwMode="gray">
              <a:xfrm>
                <a:off x="8907212" y="2489200"/>
                <a:ext cx="2616856" cy="1524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algn="ctr" latinLnBrk="0">
                  <a:defRPr/>
                </a:pPr>
                <a:endParaRPr lang="ko-KR" altLang="en-US" sz="1200" kern="0" spc="-30" dirty="0">
                  <a:ln w="0"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</p:grpSp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75F83F64-677C-4C41-9FB4-9A236A444624}"/>
                </a:ext>
              </a:extLst>
            </p:cNvPr>
            <p:cNvSpPr/>
            <p:nvPr/>
          </p:nvSpPr>
          <p:spPr>
            <a:xfrm>
              <a:off x="10480368" y="4314444"/>
              <a:ext cx="2616857" cy="304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ea typeface="나눔고딕" panose="020D0604000000000000" pitchFamily="50" charset="-127"/>
                </a:rPr>
                <a:t>PRODUCTIVITY </a:t>
              </a:r>
              <a:r>
                <a:rPr lang="en-US" altLang="ko-KR" sz="900" b="1" dirty="0">
                  <a:solidFill>
                    <a:schemeClr val="bg1"/>
                  </a:solidFill>
                  <a:ea typeface="나눔고딕" panose="020D0604000000000000" pitchFamily="50" charset="-127"/>
                </a:rPr>
                <a:t>- </a:t>
              </a:r>
              <a:r>
                <a:rPr lang="ko-KR" altLang="en-US" sz="900" b="1" dirty="0">
                  <a:solidFill>
                    <a:schemeClr val="bg1"/>
                  </a:solidFill>
                  <a:ea typeface="나눔고딕" panose="020D0604000000000000" pitchFamily="50" charset="-127"/>
                </a:rPr>
                <a:t>공정 관리</a:t>
              </a: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FD10BC83-3875-4FC9-A644-AFCB56FEB841}"/>
              </a:ext>
            </a:extLst>
          </p:cNvPr>
          <p:cNvGrpSpPr/>
          <p:nvPr/>
        </p:nvGrpSpPr>
        <p:grpSpPr>
          <a:xfrm>
            <a:off x="402152" y="1874052"/>
            <a:ext cx="2117818" cy="1366218"/>
            <a:chOff x="-551215" y="2124338"/>
            <a:chExt cx="2117818" cy="1366218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4CDCFD0-A231-4BEB-8FA2-0F9B7BB2F7AF}"/>
                </a:ext>
              </a:extLst>
            </p:cNvPr>
            <p:cNvSpPr txBox="1"/>
            <p:nvPr/>
          </p:nvSpPr>
          <p:spPr bwMode="auto">
            <a:xfrm>
              <a:off x="-551215" y="2124338"/>
              <a:ext cx="2117818" cy="136621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2700" cap="flat" cmpd="sng" algn="ctr">
              <a:solidFill>
                <a:srgbClr val="ABE7FF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R="0" lvl="0" indent="0"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</a:defRPr>
              </a:lvl1pPr>
              <a:lvl3pPr lvl="2">
                <a:defRPr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defRPr>
              </a:lvl3pPr>
            </a:lstStyle>
            <a:p>
              <a:pPr lvl="2"/>
              <a:endParaRPr lang="en-US" altLang="ko-KR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ea typeface="나눔고딕" panose="020D0604000000000000" pitchFamily="50" charset="-127"/>
              </a:endParaRPr>
            </a:p>
          </p:txBody>
        </p: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4CED3598-2358-44D5-BCDE-9050FF2CCB4B}"/>
                </a:ext>
              </a:extLst>
            </p:cNvPr>
            <p:cNvSpPr/>
            <p:nvPr/>
          </p:nvSpPr>
          <p:spPr>
            <a:xfrm>
              <a:off x="-480041" y="2179727"/>
              <a:ext cx="2022799" cy="1168525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marL="133350" lvl="1" indent="-133350" latinLnBrk="0">
                <a:lnSpc>
                  <a:spcPct val="110000"/>
                </a:lnSpc>
                <a:spcAft>
                  <a:spcPts val="2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100000"/>
                <a:buFontTx/>
                <a:buChar char="•"/>
                <a:defRPr/>
              </a:pP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디지털트윈을 통한</a:t>
              </a:r>
              <a:r>
                <a:rPr lang="en-US" altLang="ko-KR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 </a:t>
              </a:r>
              <a:r>
                <a:rPr lang="ko-KR" altLang="en-US" sz="1100" b="1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제조시설</a:t>
              </a: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 및 </a:t>
              </a:r>
              <a:r>
                <a:rPr lang="ko-KR" altLang="en-US" sz="1100" b="1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운영 데이터 시각화  </a:t>
              </a:r>
              <a:endParaRPr lang="en-US" altLang="ko-KR" sz="1100" b="1" kern="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나눔고딕" panose="020D0604000000000000" pitchFamily="50" charset="-127"/>
              </a:endParaRPr>
            </a:p>
            <a:p>
              <a:pPr marL="133350" lvl="1" indent="-133350" latinLnBrk="0">
                <a:lnSpc>
                  <a:spcPct val="110000"/>
                </a:lnSpc>
                <a:spcAft>
                  <a:spcPts val="2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100000"/>
                <a:buFontTx/>
                <a:buChar char="•"/>
                <a:defRPr/>
              </a:pP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청량</a:t>
              </a:r>
              <a:r>
                <a:rPr lang="en-US" altLang="ko-KR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-</a:t>
              </a: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제조</a:t>
              </a:r>
              <a:r>
                <a:rPr lang="en-US" altLang="ko-KR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-</a:t>
              </a: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충전</a:t>
              </a:r>
              <a:r>
                <a:rPr lang="en-US" altLang="ko-KR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-</a:t>
              </a: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포장 단계별 </a:t>
              </a:r>
              <a:r>
                <a:rPr lang="ko-KR" altLang="en-US" sz="1100" b="1" kern="0" spc="-7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생산 수율 </a:t>
              </a:r>
              <a:r>
                <a:rPr lang="ko-KR" altLang="en-US" sz="1100" kern="0" spc="-7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실시간 모니터링 </a:t>
              </a:r>
              <a:endParaRPr lang="en-US" altLang="ko-KR" sz="1100" kern="0" spc="-7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나눔고딕" panose="020D0604000000000000" pitchFamily="50" charset="-127"/>
              </a:endParaRPr>
            </a:p>
            <a:p>
              <a:pPr marL="133350" lvl="1" indent="-133350" latinLnBrk="0">
                <a:lnSpc>
                  <a:spcPct val="110000"/>
                </a:lnSpc>
                <a:spcAft>
                  <a:spcPts val="2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100000"/>
                <a:buFontTx/>
                <a:buChar char="•"/>
                <a:defRPr/>
              </a:pPr>
              <a:r>
                <a:rPr lang="en-US" altLang="ko-KR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CCTV </a:t>
              </a: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영상을 통한 제조시설 </a:t>
              </a:r>
              <a:r>
                <a:rPr lang="ko-KR" altLang="en-US" sz="1100" b="1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실시간 관제</a:t>
              </a:r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9AE2C1D9-0613-49D9-9577-09D3C8D1E755}"/>
              </a:ext>
            </a:extLst>
          </p:cNvPr>
          <p:cNvGrpSpPr/>
          <p:nvPr/>
        </p:nvGrpSpPr>
        <p:grpSpPr>
          <a:xfrm>
            <a:off x="483734" y="5012591"/>
            <a:ext cx="2194994" cy="1366218"/>
            <a:chOff x="-551215" y="2124338"/>
            <a:chExt cx="2194994" cy="1366218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D9BE017-2D56-47D1-A6CE-5D9F521FE507}"/>
                </a:ext>
              </a:extLst>
            </p:cNvPr>
            <p:cNvSpPr txBox="1"/>
            <p:nvPr/>
          </p:nvSpPr>
          <p:spPr bwMode="auto">
            <a:xfrm>
              <a:off x="-551215" y="2124338"/>
              <a:ext cx="2117818" cy="136621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2700" cap="flat" cmpd="sng" algn="ctr">
              <a:solidFill>
                <a:srgbClr val="ABE7FF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R="0" lvl="0" indent="0"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</a:defRPr>
              </a:lvl1pPr>
              <a:lvl3pPr lvl="2">
                <a:defRPr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defRPr>
              </a:lvl3pPr>
            </a:lstStyle>
            <a:p>
              <a:pPr lvl="2"/>
              <a:endParaRPr lang="en-US" altLang="ko-KR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ea typeface="나눔고딕" panose="020D0604000000000000" pitchFamily="50" charset="-127"/>
              </a:endParaRPr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BA583330-0165-47CF-8AFE-8BB826D462F1}"/>
                </a:ext>
              </a:extLst>
            </p:cNvPr>
            <p:cNvSpPr/>
            <p:nvPr/>
          </p:nvSpPr>
          <p:spPr>
            <a:xfrm>
              <a:off x="-480041" y="2192552"/>
              <a:ext cx="2123820" cy="11428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marL="133350" lvl="1" indent="-133350" latinLnBrk="0">
                <a:lnSpc>
                  <a:spcPct val="110000"/>
                </a:lnSpc>
                <a:spcAft>
                  <a:spcPts val="2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100000"/>
                <a:buFontTx/>
                <a:buChar char="•"/>
                <a:defRPr/>
              </a:pP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폐수처리장의 수위 및 가스센서 데이터 시각화를 통해 </a:t>
              </a:r>
              <a:r>
                <a:rPr lang="ko-KR" altLang="en-US" sz="1100" b="1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체계적인 환경 지표 관리</a:t>
              </a:r>
              <a:endParaRPr lang="en-US" altLang="ko-KR" sz="1100" b="1" kern="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나눔고딕" panose="020D0604000000000000" pitchFamily="50" charset="-127"/>
              </a:endParaRPr>
            </a:p>
            <a:p>
              <a:pPr marL="133350" lvl="1" indent="-133350" latinLnBrk="0">
                <a:lnSpc>
                  <a:spcPct val="110000"/>
                </a:lnSpc>
                <a:spcAft>
                  <a:spcPts val="2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100000"/>
                <a:buFontTx/>
                <a:buChar char="•"/>
                <a:defRPr/>
              </a:pP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폐수 </a:t>
              </a:r>
              <a:r>
                <a:rPr lang="en-US" altLang="ko-KR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Overflow </a:t>
              </a: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발생시 즉각적인 알람을 통해  </a:t>
              </a:r>
              <a:r>
                <a:rPr lang="ko-KR" altLang="en-US" sz="1100" b="1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선제적 대응 </a:t>
              </a: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및 </a:t>
              </a:r>
              <a:r>
                <a:rPr lang="ko-KR" altLang="en-US" sz="1100" b="1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환경오염방지</a:t>
              </a: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  </a:t>
              </a:r>
            </a:p>
          </p:txBody>
        </p:sp>
      </p:grp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DF1F3093-82D9-4C7D-8C86-929DA8CDBADC}"/>
              </a:ext>
            </a:extLst>
          </p:cNvPr>
          <p:cNvGrpSpPr/>
          <p:nvPr/>
        </p:nvGrpSpPr>
        <p:grpSpPr>
          <a:xfrm>
            <a:off x="9849554" y="1972792"/>
            <a:ext cx="2194994" cy="1366218"/>
            <a:chOff x="-551215" y="2124338"/>
            <a:chExt cx="2194994" cy="1366218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C39092C-64C5-42D2-9889-779B08710FC0}"/>
                </a:ext>
              </a:extLst>
            </p:cNvPr>
            <p:cNvSpPr txBox="1"/>
            <p:nvPr/>
          </p:nvSpPr>
          <p:spPr bwMode="auto">
            <a:xfrm>
              <a:off x="-551215" y="2124338"/>
              <a:ext cx="2117818" cy="136621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2700" cap="flat" cmpd="sng" algn="ctr">
              <a:solidFill>
                <a:srgbClr val="ABE7FF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R="0" lvl="0" indent="0"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</a:defRPr>
              </a:lvl1pPr>
              <a:lvl3pPr lvl="2">
                <a:defRPr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defRPr>
              </a:lvl3pPr>
            </a:lstStyle>
            <a:p>
              <a:pPr lvl="2"/>
              <a:endParaRPr lang="en-US" altLang="ko-KR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ea typeface="나눔고딕" panose="020D0604000000000000" pitchFamily="50" charset="-127"/>
              </a:endParaRPr>
            </a:p>
          </p:txBody>
        </p:sp>
        <p:sp>
          <p:nvSpPr>
            <p:cNvPr id="78" name="직사각형 77">
              <a:extLst>
                <a:ext uri="{FF2B5EF4-FFF2-40B4-BE49-F238E27FC236}">
                  <a16:creationId xmlns:a16="http://schemas.microsoft.com/office/drawing/2014/main" id="{887DFB6C-FE6C-4B5F-A85F-74858170724D}"/>
                </a:ext>
              </a:extLst>
            </p:cNvPr>
            <p:cNvSpPr/>
            <p:nvPr/>
          </p:nvSpPr>
          <p:spPr>
            <a:xfrm>
              <a:off x="-480041" y="2290976"/>
              <a:ext cx="2123820" cy="946028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marL="133350" lvl="1" indent="-133350" latinLnBrk="0">
                <a:lnSpc>
                  <a:spcPct val="110000"/>
                </a:lnSpc>
                <a:spcAft>
                  <a:spcPts val="2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100000"/>
                <a:buFontTx/>
                <a:buChar char="•"/>
                <a:defRPr/>
              </a:pPr>
              <a:r>
                <a:rPr lang="ko-KR" altLang="en-US" sz="1100" kern="0" spc="-7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화장품 원료</a:t>
              </a:r>
              <a:r>
                <a:rPr lang="en-US" altLang="ko-KR" sz="1100" kern="0" spc="-7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(</a:t>
              </a:r>
              <a:r>
                <a:rPr lang="ko-KR" altLang="en-US" sz="1100" kern="0" spc="-7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에탄올 등</a:t>
              </a:r>
              <a:r>
                <a:rPr lang="en-US" altLang="ko-KR" sz="1100" kern="0" spc="-7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) </a:t>
              </a:r>
              <a:r>
                <a:rPr lang="ko-KR" altLang="en-US" sz="1100" kern="0" spc="-7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배합 과정 에서 발생하는 위험요소를 </a:t>
              </a:r>
              <a:r>
                <a:rPr lang="en-US" altLang="ko-KR" sz="1100" kern="0" spc="-7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IoT </a:t>
              </a:r>
              <a:r>
                <a:rPr lang="ko-KR" altLang="en-US" sz="1100" kern="0" spc="-7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센서를 통한 </a:t>
              </a:r>
              <a:r>
                <a:rPr lang="ko-KR" altLang="en-US" sz="1100" b="1" kern="0" spc="-7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데이터 시각화</a:t>
              </a:r>
              <a:r>
                <a:rPr lang="ko-KR" altLang="en-US" sz="1100" kern="0" spc="-7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를 통한 </a:t>
              </a:r>
              <a:r>
                <a:rPr lang="ko-KR" altLang="en-US" sz="1100" b="1" kern="0" spc="-7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안전관리</a:t>
              </a:r>
              <a:r>
                <a:rPr lang="ko-KR" altLang="en-US" sz="1100" kern="0" spc="-7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 </a:t>
              </a:r>
              <a:endParaRPr lang="en-US" altLang="ko-KR" sz="1100" kern="0" spc="-7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나눔고딕" panose="020D0604000000000000" pitchFamily="50" charset="-127"/>
              </a:endParaRPr>
            </a:p>
            <a:p>
              <a:pPr marL="133350" lvl="1" indent="-133350" latinLnBrk="0">
                <a:lnSpc>
                  <a:spcPct val="110000"/>
                </a:lnSpc>
                <a:spcAft>
                  <a:spcPts val="2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100000"/>
                <a:buFontTx/>
                <a:buChar char="•"/>
                <a:defRPr/>
              </a:pPr>
              <a:r>
                <a:rPr lang="ko-KR" altLang="en-US" sz="1100" kern="0" spc="-7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화재감지시스템 연계 시각화를 통한 안전관리</a:t>
              </a:r>
              <a:endParaRPr lang="en-US" altLang="ko-KR" sz="1100" kern="0" spc="-7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나눔고딕" panose="020D0604000000000000" pitchFamily="50" charset="-127"/>
              </a:endParaRPr>
            </a:p>
          </p:txBody>
        </p: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57DD6532-903A-49EF-96C5-B0FC5782C7DC}"/>
              </a:ext>
            </a:extLst>
          </p:cNvPr>
          <p:cNvGrpSpPr/>
          <p:nvPr/>
        </p:nvGrpSpPr>
        <p:grpSpPr>
          <a:xfrm>
            <a:off x="9926730" y="4873718"/>
            <a:ext cx="2145934" cy="1366218"/>
            <a:chOff x="-551215" y="2124338"/>
            <a:chExt cx="2145934" cy="1366218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52279C6-ED95-4CA8-A272-8F25E10AE08C}"/>
                </a:ext>
              </a:extLst>
            </p:cNvPr>
            <p:cNvSpPr txBox="1"/>
            <p:nvPr/>
          </p:nvSpPr>
          <p:spPr bwMode="auto">
            <a:xfrm>
              <a:off x="-551215" y="2124338"/>
              <a:ext cx="2117818" cy="136621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2700" cap="flat" cmpd="sng" algn="ctr">
              <a:solidFill>
                <a:srgbClr val="ABE7FF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R="0" lvl="0" indent="0"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</a:defRPr>
              </a:lvl1pPr>
              <a:lvl3pPr lvl="2">
                <a:defRPr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defRPr>
              </a:lvl3pPr>
            </a:lstStyle>
            <a:p>
              <a:pPr lvl="2"/>
              <a:endParaRPr lang="en-US" altLang="ko-KR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ea typeface="나눔고딕" panose="020D0604000000000000" pitchFamily="50" charset="-127"/>
              </a:endParaRPr>
            </a:p>
          </p:txBody>
        </p:sp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9BE2DFB5-A5C7-4519-90CC-13177A22CE1A}"/>
                </a:ext>
              </a:extLst>
            </p:cNvPr>
            <p:cNvSpPr/>
            <p:nvPr/>
          </p:nvSpPr>
          <p:spPr>
            <a:xfrm>
              <a:off x="-529101" y="2292016"/>
              <a:ext cx="2123820" cy="982320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marL="133350" lvl="1" indent="-133350" latinLnBrk="0">
                <a:lnSpc>
                  <a:spcPct val="110000"/>
                </a:lnSpc>
                <a:spcAft>
                  <a:spcPts val="2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100000"/>
                <a:buFontTx/>
                <a:buChar char="•"/>
                <a:defRPr/>
              </a:pP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품질 관리 </a:t>
              </a:r>
              <a:r>
                <a:rPr lang="ko-KR" altLang="en-US" sz="1100" b="1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효율성</a:t>
              </a: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 및 </a:t>
              </a:r>
              <a:r>
                <a:rPr lang="ko-KR" altLang="en-US" sz="1100" b="1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신뢰성 확보</a:t>
              </a:r>
              <a:endParaRPr lang="en-US" altLang="ko-KR" sz="1100" b="1" kern="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나눔고딕" panose="020D0604000000000000" pitchFamily="50" charset="-127"/>
              </a:endParaRPr>
            </a:p>
            <a:p>
              <a:pPr marL="133350" lvl="1" indent="-133350" latinLnBrk="0">
                <a:lnSpc>
                  <a:spcPct val="110000"/>
                </a:lnSpc>
                <a:spcAft>
                  <a:spcPts val="2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100000"/>
                <a:buFontTx/>
                <a:buChar char="•"/>
                <a:defRPr/>
              </a:pP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체계적인 제조배합공정관리 시각화를 통한 </a:t>
              </a:r>
              <a:r>
                <a:rPr lang="ko-KR" altLang="en-US" sz="1100" b="1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생산지표관리</a:t>
              </a:r>
              <a:endParaRPr lang="en-US" altLang="ko-KR" sz="1100" b="1" kern="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나눔고딕" panose="020D0604000000000000" pitchFamily="50" charset="-127"/>
              </a:endParaRPr>
            </a:p>
            <a:p>
              <a:pPr marL="133350" lvl="1" indent="-133350" latinLnBrk="0">
                <a:lnSpc>
                  <a:spcPct val="110000"/>
                </a:lnSpc>
                <a:spcAft>
                  <a:spcPts val="2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100000"/>
                <a:buFontTx/>
                <a:buChar char="•"/>
                <a:defRPr/>
              </a:pPr>
              <a:r>
                <a:rPr lang="en-US" altLang="ko-KR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Big Data / AI</a:t>
              </a: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 분석을 통한 </a:t>
              </a:r>
              <a:r>
                <a:rPr lang="ko-KR" altLang="en-US" sz="1100" b="1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수요 예측</a:t>
              </a: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 </a:t>
              </a:r>
              <a:r>
                <a:rPr lang="en-US" altLang="ko-KR" sz="1100" b="1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Data </a:t>
              </a:r>
              <a:r>
                <a:rPr lang="ko-KR" altLang="en-US" sz="1100" b="1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시각화 </a:t>
              </a:r>
              <a:r>
                <a:rPr lang="ko-KR" altLang="en-US" sz="1100" kern="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나눔고딕" panose="020D0604000000000000" pitchFamily="50" charset="-127"/>
                </a:rPr>
                <a:t>및 공정 연계</a:t>
              </a:r>
              <a:endParaRPr lang="en-US" altLang="ko-KR" sz="1100" kern="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나눔고딕" panose="020D0604000000000000" pitchFamily="50" charset="-127"/>
              </a:endParaRPr>
            </a:p>
          </p:txBody>
        </p:sp>
      </p:grpSp>
      <p:pic>
        <p:nvPicPr>
          <p:cNvPr id="82" name="그림 81">
            <a:extLst>
              <a:ext uri="{FF2B5EF4-FFF2-40B4-BE49-F238E27FC236}">
                <a16:creationId xmlns:a16="http://schemas.microsoft.com/office/drawing/2014/main" id="{28D6991F-D6B5-45E8-8909-68655D5071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0311" y="1278433"/>
            <a:ext cx="2467347" cy="2357026"/>
          </a:xfrm>
          <a:custGeom>
            <a:avLst/>
            <a:gdLst>
              <a:gd name="connsiteX0" fmla="*/ 3519815 w 7039630"/>
              <a:gd name="connsiteY0" fmla="*/ 0 h 6724870"/>
              <a:gd name="connsiteX1" fmla="*/ 7039630 w 7039630"/>
              <a:gd name="connsiteY1" fmla="*/ 3362435 h 6724870"/>
              <a:gd name="connsiteX2" fmla="*/ 3519815 w 7039630"/>
              <a:gd name="connsiteY2" fmla="*/ 6724870 h 6724870"/>
              <a:gd name="connsiteX3" fmla="*/ 0 w 7039630"/>
              <a:gd name="connsiteY3" fmla="*/ 3362435 h 6724870"/>
              <a:gd name="connsiteX4" fmla="*/ 3519815 w 7039630"/>
              <a:gd name="connsiteY4" fmla="*/ 0 h 672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9630" h="6724870">
                <a:moveTo>
                  <a:pt x="3519815" y="0"/>
                </a:moveTo>
                <a:cubicBezTo>
                  <a:pt x="5463755" y="0"/>
                  <a:pt x="7039630" y="1505413"/>
                  <a:pt x="7039630" y="3362435"/>
                </a:cubicBezTo>
                <a:cubicBezTo>
                  <a:pt x="7039630" y="5219457"/>
                  <a:pt x="5463755" y="6724870"/>
                  <a:pt x="3519815" y="6724870"/>
                </a:cubicBezTo>
                <a:cubicBezTo>
                  <a:pt x="1575875" y="6724870"/>
                  <a:pt x="0" y="5219457"/>
                  <a:pt x="0" y="3362435"/>
                </a:cubicBezTo>
                <a:cubicBezTo>
                  <a:pt x="0" y="1505413"/>
                  <a:pt x="1575875" y="0"/>
                  <a:pt x="3519815" y="0"/>
                </a:cubicBezTo>
                <a:close/>
              </a:path>
            </a:pathLst>
          </a:custGeom>
        </p:spPr>
      </p:pic>
      <p:pic>
        <p:nvPicPr>
          <p:cNvPr id="83" name="그림 82">
            <a:extLst>
              <a:ext uri="{FF2B5EF4-FFF2-40B4-BE49-F238E27FC236}">
                <a16:creationId xmlns:a16="http://schemas.microsoft.com/office/drawing/2014/main" id="{DD17D5B0-FA16-4C76-B8BE-B15A6257CC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2324" y="1236072"/>
            <a:ext cx="2504499" cy="2386318"/>
          </a:xfrm>
          <a:custGeom>
            <a:avLst/>
            <a:gdLst>
              <a:gd name="connsiteX0" fmla="*/ 3723092 w 7446184"/>
              <a:gd name="connsiteY0" fmla="*/ 0 h 7489289"/>
              <a:gd name="connsiteX1" fmla="*/ 7446184 w 7446184"/>
              <a:gd name="connsiteY1" fmla="*/ 3744645 h 7489289"/>
              <a:gd name="connsiteX2" fmla="*/ 3914682 w 7446184"/>
              <a:gd name="connsiteY2" fmla="*/ 7484418 h 7489289"/>
              <a:gd name="connsiteX3" fmla="*/ 3723132 w 7446184"/>
              <a:gd name="connsiteY3" fmla="*/ 7489289 h 7489289"/>
              <a:gd name="connsiteX4" fmla="*/ 3723053 w 7446184"/>
              <a:gd name="connsiteY4" fmla="*/ 7489289 h 7489289"/>
              <a:gd name="connsiteX5" fmla="*/ 3531502 w 7446184"/>
              <a:gd name="connsiteY5" fmla="*/ 7484418 h 7489289"/>
              <a:gd name="connsiteX6" fmla="*/ 0 w 7446184"/>
              <a:gd name="connsiteY6" fmla="*/ 3744645 h 7489289"/>
              <a:gd name="connsiteX7" fmla="*/ 3723092 w 7446184"/>
              <a:gd name="connsiteY7" fmla="*/ 0 h 748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6184" h="7489289">
                <a:moveTo>
                  <a:pt x="3723092" y="0"/>
                </a:moveTo>
                <a:cubicBezTo>
                  <a:pt x="5779299" y="0"/>
                  <a:pt x="7446184" y="1676535"/>
                  <a:pt x="7446184" y="3744645"/>
                </a:cubicBezTo>
                <a:cubicBezTo>
                  <a:pt x="7446184" y="5748127"/>
                  <a:pt x="5881852" y="7384124"/>
                  <a:pt x="3914682" y="7484418"/>
                </a:cubicBezTo>
                <a:lnTo>
                  <a:pt x="3723132" y="7489289"/>
                </a:lnTo>
                <a:lnTo>
                  <a:pt x="3723053" y="7489289"/>
                </a:lnTo>
                <a:lnTo>
                  <a:pt x="3531502" y="7484418"/>
                </a:lnTo>
                <a:cubicBezTo>
                  <a:pt x="1564333" y="7384124"/>
                  <a:pt x="0" y="5748127"/>
                  <a:pt x="0" y="3744645"/>
                </a:cubicBezTo>
                <a:cubicBezTo>
                  <a:pt x="0" y="1676535"/>
                  <a:pt x="1666885" y="0"/>
                  <a:pt x="3723092" y="0"/>
                </a:cubicBezTo>
                <a:close/>
              </a:path>
            </a:pathLst>
          </a:cu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996193A0-098B-48A6-B29C-4E81F08BB5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86661" y="4054626"/>
            <a:ext cx="2467346" cy="2460022"/>
          </a:xfrm>
          <a:custGeom>
            <a:avLst/>
            <a:gdLst>
              <a:gd name="connsiteX0" fmla="*/ 3122829 w 7743592"/>
              <a:gd name="connsiteY0" fmla="*/ 0 h 7259063"/>
              <a:gd name="connsiteX1" fmla="*/ 4620764 w 7743592"/>
              <a:gd name="connsiteY1" fmla="*/ 0 h 7259063"/>
              <a:gd name="connsiteX2" fmla="*/ 4652098 w 7743592"/>
              <a:gd name="connsiteY2" fmla="*/ 5296 h 7259063"/>
              <a:gd name="connsiteX3" fmla="*/ 7743592 w 7743592"/>
              <a:gd name="connsiteY3" fmla="*/ 3594959 h 7259063"/>
              <a:gd name="connsiteX4" fmla="*/ 4071038 w 7743592"/>
              <a:gd name="connsiteY4" fmla="*/ 7254296 h 7259063"/>
              <a:gd name="connsiteX5" fmla="*/ 3871837 w 7743592"/>
              <a:gd name="connsiteY5" fmla="*/ 7259063 h 7259063"/>
              <a:gd name="connsiteX6" fmla="*/ 3871755 w 7743592"/>
              <a:gd name="connsiteY6" fmla="*/ 7259063 h 7259063"/>
              <a:gd name="connsiteX7" fmla="*/ 3672554 w 7743592"/>
              <a:gd name="connsiteY7" fmla="*/ 7254296 h 7259063"/>
              <a:gd name="connsiteX8" fmla="*/ 0 w 7743592"/>
              <a:gd name="connsiteY8" fmla="*/ 3594959 h 7259063"/>
              <a:gd name="connsiteX9" fmla="*/ 3091494 w 7743592"/>
              <a:gd name="connsiteY9" fmla="*/ 5296 h 725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3592" h="7259063">
                <a:moveTo>
                  <a:pt x="3122829" y="0"/>
                </a:moveTo>
                <a:lnTo>
                  <a:pt x="4620764" y="0"/>
                </a:lnTo>
                <a:lnTo>
                  <a:pt x="4652098" y="5296"/>
                </a:lnTo>
                <a:cubicBezTo>
                  <a:pt x="6416410" y="346960"/>
                  <a:pt x="7743592" y="1824284"/>
                  <a:pt x="7743592" y="3594959"/>
                </a:cubicBezTo>
                <a:cubicBezTo>
                  <a:pt x="7743592" y="5555350"/>
                  <a:pt x="6116778" y="7156160"/>
                  <a:pt x="4071038" y="7254296"/>
                </a:cubicBezTo>
                <a:lnTo>
                  <a:pt x="3871837" y="7259063"/>
                </a:lnTo>
                <a:lnTo>
                  <a:pt x="3871755" y="7259063"/>
                </a:lnTo>
                <a:lnTo>
                  <a:pt x="3672554" y="7254296"/>
                </a:lnTo>
                <a:cubicBezTo>
                  <a:pt x="1626814" y="7156160"/>
                  <a:pt x="0" y="5555350"/>
                  <a:pt x="0" y="3594959"/>
                </a:cubicBezTo>
                <a:cubicBezTo>
                  <a:pt x="0" y="1824284"/>
                  <a:pt x="1327182" y="346960"/>
                  <a:pt x="3091494" y="5296"/>
                </a:cubicBezTo>
                <a:close/>
              </a:path>
            </a:pathLst>
          </a:custGeom>
        </p:spPr>
      </p:pic>
      <p:pic>
        <p:nvPicPr>
          <p:cNvPr id="85" name="그림 84">
            <a:extLst>
              <a:ext uri="{FF2B5EF4-FFF2-40B4-BE49-F238E27FC236}">
                <a16:creationId xmlns:a16="http://schemas.microsoft.com/office/drawing/2014/main" id="{E65AF307-3ED1-4C37-B0BE-3AD2FC769D1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15803" y="4058771"/>
            <a:ext cx="2532617" cy="2466573"/>
          </a:xfrm>
          <a:custGeom>
            <a:avLst/>
            <a:gdLst>
              <a:gd name="connsiteX0" fmla="*/ 3842882 w 7685764"/>
              <a:gd name="connsiteY0" fmla="*/ 0 h 7214190"/>
              <a:gd name="connsiteX1" fmla="*/ 7685764 w 7685764"/>
              <a:gd name="connsiteY1" fmla="*/ 3624620 h 7214190"/>
              <a:gd name="connsiteX2" fmla="*/ 4428115 w 7685764"/>
              <a:gd name="connsiteY2" fmla="*/ 7207476 h 7214190"/>
              <a:gd name="connsiteX3" fmla="*/ 4372099 w 7685764"/>
              <a:gd name="connsiteY3" fmla="*/ 7214190 h 7214190"/>
              <a:gd name="connsiteX4" fmla="*/ 3313666 w 7685764"/>
              <a:gd name="connsiteY4" fmla="*/ 7214190 h 7214190"/>
              <a:gd name="connsiteX5" fmla="*/ 3257649 w 7685764"/>
              <a:gd name="connsiteY5" fmla="*/ 7207476 h 7214190"/>
              <a:gd name="connsiteX6" fmla="*/ 0 w 7685764"/>
              <a:gd name="connsiteY6" fmla="*/ 3624620 h 7214190"/>
              <a:gd name="connsiteX7" fmla="*/ 3842882 w 7685764"/>
              <a:gd name="connsiteY7" fmla="*/ 0 h 721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85764" h="7214190">
                <a:moveTo>
                  <a:pt x="3842882" y="0"/>
                </a:moveTo>
                <a:cubicBezTo>
                  <a:pt x="5965247" y="0"/>
                  <a:pt x="7685764" y="1622798"/>
                  <a:pt x="7685764" y="3624620"/>
                </a:cubicBezTo>
                <a:cubicBezTo>
                  <a:pt x="7685764" y="5438771"/>
                  <a:pt x="6272722" y="6941634"/>
                  <a:pt x="4428115" y="7207476"/>
                </a:cubicBezTo>
                <a:lnTo>
                  <a:pt x="4372099" y="7214190"/>
                </a:lnTo>
                <a:lnTo>
                  <a:pt x="3313666" y="7214190"/>
                </a:lnTo>
                <a:lnTo>
                  <a:pt x="3257649" y="7207476"/>
                </a:lnTo>
                <a:cubicBezTo>
                  <a:pt x="1413042" y="6941634"/>
                  <a:pt x="0" y="5438771"/>
                  <a:pt x="0" y="3624620"/>
                </a:cubicBezTo>
                <a:cubicBezTo>
                  <a:pt x="0" y="1622798"/>
                  <a:pt x="1720517" y="0"/>
                  <a:pt x="3842882" y="0"/>
                </a:cubicBezTo>
                <a:close/>
              </a:path>
            </a:pathLst>
          </a:cu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F344864-8692-492A-BAE0-9B6D89BABD4D}"/>
              </a:ext>
            </a:extLst>
          </p:cNvPr>
          <p:cNvSpPr txBox="1"/>
          <p:nvPr/>
        </p:nvSpPr>
        <p:spPr>
          <a:xfrm>
            <a:off x="3286526" y="290428"/>
            <a:ext cx="7520649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ko-KR" altLang="en-US" sz="1600" b="1" spc="-3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2298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제조공정</a:t>
            </a:r>
            <a:r>
              <a:rPr lang="en-US" altLang="ko-KR" sz="1600" b="1" spc="-3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2298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600" b="1" spc="-3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2298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</a:t>
            </a:r>
            <a:r>
              <a:rPr lang="en-US" altLang="ko-KR" sz="1600" b="1" spc="-3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2298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600" b="1" spc="-3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2298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환경  및 공정관리를 레거시 운영시스템과 </a:t>
            </a:r>
            <a:r>
              <a:rPr lang="en-US" altLang="ko-KR" sz="1600" b="1" spc="-3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2298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IOT</a:t>
            </a:r>
            <a:r>
              <a:rPr lang="ko-KR" altLang="en-US" sz="1600" b="1" spc="-3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2298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실시간 데이터  연계</a:t>
            </a:r>
          </a:p>
        </p:txBody>
      </p:sp>
    </p:spTree>
    <p:extLst>
      <p:ext uri="{BB962C8B-B14F-4D97-AF65-F5344CB8AC3E}">
        <p14:creationId xmlns:p14="http://schemas.microsoft.com/office/powerpoint/2010/main" val="24082259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그림 83" descr="우산이(가) 표시된 사진&#10;&#10;자동 생성된 설명">
            <a:extLst>
              <a:ext uri="{FF2B5EF4-FFF2-40B4-BE49-F238E27FC236}">
                <a16:creationId xmlns:a16="http://schemas.microsoft.com/office/drawing/2014/main" id="{5E2C9EDA-136F-4AB4-B689-F1B76410C6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523" y="1461355"/>
            <a:ext cx="2367040" cy="2192524"/>
          </a:xfrm>
          <a:prstGeom prst="rect">
            <a:avLst/>
          </a:prstGeom>
        </p:spPr>
      </p:pic>
      <p:grpSp>
        <p:nvGrpSpPr>
          <p:cNvPr id="127" name="그룹 126"/>
          <p:cNvGrpSpPr/>
          <p:nvPr/>
        </p:nvGrpSpPr>
        <p:grpSpPr>
          <a:xfrm>
            <a:off x="336716" y="1153714"/>
            <a:ext cx="152689" cy="719184"/>
            <a:chOff x="-1535700" y="1798050"/>
            <a:chExt cx="252000" cy="1186950"/>
          </a:xfrm>
        </p:grpSpPr>
        <p:cxnSp>
          <p:nvCxnSpPr>
            <p:cNvPr id="128" name="직선 연결선 127"/>
            <p:cNvCxnSpPr/>
            <p:nvPr/>
          </p:nvCxnSpPr>
          <p:spPr>
            <a:xfrm>
              <a:off x="-1352550" y="1905000"/>
              <a:ext cx="0" cy="1080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29" name="직사각형 128"/>
            <p:cNvSpPr/>
            <p:nvPr/>
          </p:nvSpPr>
          <p:spPr>
            <a:xfrm>
              <a:off x="-1535700" y="1798050"/>
              <a:ext cx="252000" cy="252000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59718">
                <a:defRPr/>
              </a:pPr>
              <a:endParaRPr lang="ko-KR" altLang="en-US" sz="1200" kern="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502261" y="1088738"/>
            <a:ext cx="20084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59718"/>
            <a:r>
              <a:rPr lang="ko-KR" altLang="en-US" sz="1300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서비스 개념도</a:t>
            </a:r>
          </a:p>
        </p:txBody>
      </p:sp>
      <p:grpSp>
        <p:nvGrpSpPr>
          <p:cNvPr id="131" name="그룹 130"/>
          <p:cNvGrpSpPr/>
          <p:nvPr/>
        </p:nvGrpSpPr>
        <p:grpSpPr>
          <a:xfrm>
            <a:off x="336716" y="4575102"/>
            <a:ext cx="152689" cy="719184"/>
            <a:chOff x="-1535700" y="1798050"/>
            <a:chExt cx="252000" cy="1186950"/>
          </a:xfrm>
        </p:grpSpPr>
        <p:cxnSp>
          <p:nvCxnSpPr>
            <p:cNvPr id="132" name="직선 연결선 131"/>
            <p:cNvCxnSpPr/>
            <p:nvPr/>
          </p:nvCxnSpPr>
          <p:spPr>
            <a:xfrm>
              <a:off x="-1352550" y="1905000"/>
              <a:ext cx="0" cy="1080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33" name="직사각형 132"/>
            <p:cNvSpPr/>
            <p:nvPr/>
          </p:nvSpPr>
          <p:spPr>
            <a:xfrm>
              <a:off x="-1535700" y="1798050"/>
              <a:ext cx="252000" cy="252000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59718">
                <a:defRPr/>
              </a:pPr>
              <a:endParaRPr lang="ko-KR" altLang="en-US" sz="1200" kern="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502261" y="4509120"/>
            <a:ext cx="30603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1259860">
              <a:defRPr sz="1300">
                <a:latin typeface="KT서체 Medium" panose="020B0600000101010101" pitchFamily="50" charset="-127"/>
                <a:ea typeface="KT서체 Medium" panose="020B0600000101010101" pitchFamily="50" charset="-127"/>
              </a:defRPr>
            </a:lvl1pPr>
          </a:lstStyle>
          <a:p>
            <a:r>
              <a:rPr lang="ko-KR" altLang="en-US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서비스</a:t>
            </a:r>
            <a:r>
              <a:rPr lang="en-US" altLang="ko-KR" b="1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Flow</a:t>
            </a:r>
            <a:endParaRPr lang="ko-KR" altLang="en-US" b="1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43" name="직사각형 142"/>
          <p:cNvSpPr/>
          <p:nvPr/>
        </p:nvSpPr>
        <p:spPr>
          <a:xfrm>
            <a:off x="552217" y="1437835"/>
            <a:ext cx="5457362" cy="2962156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59718"/>
            <a:endParaRPr lang="ko-KR" altLang="en-US" sz="1200" kern="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44" name="직사각형 143"/>
          <p:cNvSpPr/>
          <p:nvPr/>
        </p:nvSpPr>
        <p:spPr>
          <a:xfrm>
            <a:off x="552217" y="4869160"/>
            <a:ext cx="11419121" cy="1859116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59718">
              <a:defRPr/>
            </a:pPr>
            <a:endParaRPr lang="ko-KR" altLang="en-US" sz="1200" kern="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22816" y="57987"/>
            <a:ext cx="1174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791948">
              <a:defRPr sz="1572" b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바른고딕" panose="020B0603020101020101" charset="-127"/>
                <a:ea typeface="나눔바른고딕" panose="020B0603020101020101" charset="-127"/>
              </a:defRPr>
            </a:lvl1pPr>
          </a:lstStyle>
          <a:p>
            <a:r>
              <a:rPr lang="ko-KR" altLang="en-US" sz="3200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실시간</a:t>
            </a:r>
            <a:r>
              <a:rPr lang="en-US" altLang="ko-KR" sz="3200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3200" dirty="0">
                <a:solidFill>
                  <a:srgbClr val="00206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보이는 스마트 자율주행 관제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865BD053-DDF9-4232-847A-A807260DDBE4}"/>
              </a:ext>
            </a:extLst>
          </p:cNvPr>
          <p:cNvGrpSpPr/>
          <p:nvPr/>
        </p:nvGrpSpPr>
        <p:grpSpPr>
          <a:xfrm>
            <a:off x="6176193" y="1435100"/>
            <a:ext cx="5741299" cy="2857996"/>
            <a:chOff x="6176193" y="1435100"/>
            <a:chExt cx="5741299" cy="2857996"/>
          </a:xfrm>
        </p:grpSpPr>
        <p:sp>
          <p:nvSpPr>
            <p:cNvPr id="136" name="직사각형 135"/>
            <p:cNvSpPr/>
            <p:nvPr/>
          </p:nvSpPr>
          <p:spPr>
            <a:xfrm>
              <a:off x="6182419" y="1817202"/>
              <a:ext cx="1198236" cy="826263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38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59718">
                <a:defRPr/>
              </a:pPr>
              <a:r>
                <a:rPr lang="ko-KR" altLang="en-US" sz="1100" b="1" kern="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서비스</a:t>
              </a:r>
              <a:br>
                <a:rPr lang="en-US" altLang="ko-KR" sz="1100" b="1" kern="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</a:br>
              <a:r>
                <a:rPr lang="ko-KR" altLang="en-US" sz="1100" b="1" kern="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개요</a:t>
              </a:r>
            </a:p>
          </p:txBody>
        </p:sp>
        <p:sp>
          <p:nvSpPr>
            <p:cNvPr id="137" name="직사각형 136"/>
            <p:cNvSpPr/>
            <p:nvPr/>
          </p:nvSpPr>
          <p:spPr>
            <a:xfrm>
              <a:off x="6182419" y="2744646"/>
              <a:ext cx="1198236" cy="813748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38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59718">
                <a:defRPr/>
              </a:pPr>
              <a:r>
                <a:rPr lang="ko-KR" altLang="en-US" sz="1100" b="1" kern="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기대효과</a:t>
              </a:r>
            </a:p>
          </p:txBody>
        </p:sp>
        <p:sp>
          <p:nvSpPr>
            <p:cNvPr id="141" name="직사각형 140"/>
            <p:cNvSpPr/>
            <p:nvPr/>
          </p:nvSpPr>
          <p:spPr>
            <a:xfrm>
              <a:off x="7380655" y="1817202"/>
              <a:ext cx="4530619" cy="817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ea typeface="나눔고딕" panose="020D0604000000000000" pitchFamily="50" charset="-127"/>
                </a:rPr>
                <a:t> 도로는 점점 지능화 되고 있으며</a:t>
              </a:r>
              <a:r>
                <a:rPr lang="en-US" altLang="ko-KR" sz="1000" dirty="0">
                  <a:ea typeface="나눔고딕" panose="020D0604000000000000" pitchFamily="50" charset="-127"/>
                </a:rPr>
                <a:t>, </a:t>
              </a:r>
              <a:r>
                <a:rPr lang="ko-KR" altLang="en-US" sz="1000" dirty="0">
                  <a:ea typeface="나눔고딕" panose="020D0604000000000000" pitchFamily="50" charset="-127"/>
                </a:rPr>
                <a:t>도로 인프라 </a:t>
              </a:r>
              <a:r>
                <a:rPr lang="en-US" altLang="ko-KR" sz="1000" dirty="0">
                  <a:ea typeface="나눔고딕" panose="020D0604000000000000" pitchFamily="50" charset="-127"/>
                </a:rPr>
                <a:t>(V2X), </a:t>
              </a:r>
              <a:r>
                <a:rPr lang="ko-KR" altLang="en-US" sz="1000" dirty="0">
                  <a:ea typeface="나눔고딕" panose="020D0604000000000000" pitchFamily="50" charset="-127"/>
                </a:rPr>
                <a:t>자율주행 차량</a:t>
              </a:r>
              <a:r>
                <a:rPr lang="en-US" altLang="ko-KR" sz="1000" dirty="0">
                  <a:ea typeface="나눔고딕" panose="020D0604000000000000" pitchFamily="50" charset="-127"/>
                </a:rPr>
                <a:t> level 5 (</a:t>
              </a:r>
              <a:r>
                <a:rPr lang="ko-KR" altLang="en-US" sz="1000" dirty="0">
                  <a:ea typeface="나눔고딕" panose="020D0604000000000000" pitchFamily="50" charset="-127"/>
                </a:rPr>
                <a:t>완전자율주행</a:t>
              </a:r>
              <a:r>
                <a:rPr lang="en-US" altLang="ko-KR" sz="1000" dirty="0">
                  <a:ea typeface="나눔고딕" panose="020D0604000000000000" pitchFamily="50" charset="-127"/>
                </a:rPr>
                <a:t>)</a:t>
              </a:r>
              <a:r>
                <a:rPr lang="ko-KR" altLang="en-US" sz="1000" dirty="0">
                  <a:ea typeface="나눔고딕" panose="020D0604000000000000" pitchFamily="50" charset="-127"/>
                </a:rPr>
                <a:t>의 목표로 계속 지능화 되고 있다</a:t>
              </a:r>
              <a:r>
                <a:rPr lang="en-US" altLang="ko-KR" sz="1000" dirty="0">
                  <a:ea typeface="나눔고딕" panose="020D0604000000000000" pitchFamily="50" charset="-127"/>
                </a:rPr>
                <a:t>. </a:t>
              </a:r>
              <a:r>
                <a:rPr lang="ko-KR" altLang="en-US" sz="1000" dirty="0">
                  <a:ea typeface="나눔고딕" panose="020D0604000000000000" pitchFamily="50" charset="-127"/>
                </a:rPr>
                <a:t>이에 도시 인프라 및 자율주행차량에 대한 중앙관제 및 실시간 도로 데이터를 관리할 수 있는 </a:t>
              </a:r>
              <a:r>
                <a:rPr lang="ko-KR" altLang="en-US" sz="1000" b="1" dirty="0">
                  <a:solidFill>
                    <a:srgbClr val="0070C0"/>
                  </a:solidFill>
                  <a:ea typeface="나눔고딕" panose="020D0604000000000000" pitchFamily="50" charset="-127"/>
                </a:rPr>
                <a:t>“보이는 자율주행 </a:t>
              </a:r>
              <a:r>
                <a:rPr lang="ko-KR" altLang="en-US" sz="1000" b="1" dirty="0" err="1">
                  <a:solidFill>
                    <a:srgbClr val="0070C0"/>
                  </a:solidFill>
                  <a:ea typeface="나눔고딕" panose="020D0604000000000000" pitchFamily="50" charset="-127"/>
                </a:rPr>
                <a:t>관리시스템”</a:t>
              </a:r>
              <a:r>
                <a:rPr lang="ko-KR" altLang="en-US" sz="1000" dirty="0" err="1">
                  <a:ea typeface="나눔고딕" panose="020D0604000000000000" pitchFamily="50" charset="-127"/>
                </a:rPr>
                <a:t>을</a:t>
              </a:r>
              <a:r>
                <a:rPr lang="ko-KR" altLang="en-US" sz="1000" dirty="0">
                  <a:ea typeface="나눔고딕" panose="020D0604000000000000" pitchFamily="50" charset="-127"/>
                </a:rPr>
                <a:t> 공급 </a:t>
              </a:r>
              <a:endParaRPr lang="ko-KR" altLang="en-US" sz="4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54" name="직사각형 153"/>
            <p:cNvSpPr/>
            <p:nvPr/>
          </p:nvSpPr>
          <p:spPr>
            <a:xfrm>
              <a:off x="7380655" y="2744646"/>
              <a:ext cx="4530619" cy="813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클라우드 기반의 실시간 데이터 전송 및 수집</a:t>
              </a:r>
              <a:endParaRPr lang="en-US" altLang="ko-KR" sz="10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도시 도로 인프라 지능화 및 도시민 안정성 증대 </a:t>
              </a:r>
              <a:r>
                <a:rPr lang="en-US" altLang="ko-KR" sz="6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6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공간 데이터 수집</a:t>
              </a:r>
              <a:r>
                <a:rPr lang="en-US" altLang="ko-KR" sz="6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6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보행자</a:t>
              </a:r>
              <a:r>
                <a:rPr lang="en-US" altLang="ko-KR" sz="6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6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운전자 안정성</a:t>
              </a:r>
              <a:r>
                <a:rPr lang="en-US" altLang="ko-KR" sz="6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)</a:t>
              </a:r>
              <a:endParaRPr lang="en-US" altLang="ko-KR" sz="10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ko-KR" sz="10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3D </a:t>
              </a:r>
              <a:r>
                <a:rPr lang="ko-KR" altLang="en-US" sz="10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가시화를 통한 실시간 도시 공간 관리 능력 향상</a:t>
              </a:r>
              <a:endParaRPr lang="en-US" altLang="ko-KR" sz="10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도시도로정책 개선을 통한 </a:t>
              </a:r>
              <a:r>
                <a:rPr lang="ko-KR" altLang="en-US" sz="1000" dirty="0" err="1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대시민</a:t>
              </a:r>
              <a:r>
                <a:rPr lang="ko-KR" altLang="en-US" sz="10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서비스 신뢰도 향상</a:t>
              </a:r>
              <a:endParaRPr lang="en-US" altLang="ko-KR" sz="10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8" name="직사각형 137"/>
            <p:cNvSpPr/>
            <p:nvPr/>
          </p:nvSpPr>
          <p:spPr>
            <a:xfrm>
              <a:off x="6182419" y="3646548"/>
              <a:ext cx="1198236" cy="258103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38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59718">
                <a:defRPr/>
              </a:pPr>
              <a:r>
                <a:rPr lang="ko-KR" altLang="en-US" sz="1100" b="1" kern="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서비스 대상</a:t>
              </a:r>
            </a:p>
          </p:txBody>
        </p:sp>
        <p:sp>
          <p:nvSpPr>
            <p:cNvPr id="139" name="직사각형 138"/>
            <p:cNvSpPr/>
            <p:nvPr/>
          </p:nvSpPr>
          <p:spPr>
            <a:xfrm>
              <a:off x="6182419" y="3991959"/>
              <a:ext cx="1198236" cy="258103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38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59718">
                <a:defRPr/>
              </a:pPr>
              <a:r>
                <a:rPr lang="ko-KR" altLang="en-US" sz="1100" b="1" kern="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적용장소</a:t>
              </a:r>
            </a:p>
          </p:txBody>
        </p:sp>
        <p:sp>
          <p:nvSpPr>
            <p:cNvPr id="159" name="직사각형 158"/>
            <p:cNvSpPr/>
            <p:nvPr/>
          </p:nvSpPr>
          <p:spPr>
            <a:xfrm>
              <a:off x="7380655" y="3643123"/>
              <a:ext cx="4055307" cy="268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현재운행차량</a:t>
              </a:r>
              <a:r>
                <a:rPr lang="en-US" altLang="ko-KR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자율주행 차량</a:t>
              </a:r>
              <a:r>
                <a:rPr lang="en-US" altLang="ko-KR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도시정책 관리자</a:t>
              </a:r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7380655" y="3994253"/>
              <a:ext cx="4188597" cy="268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도시 내선 도로</a:t>
              </a:r>
              <a:r>
                <a:rPr lang="en-US" altLang="ko-KR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105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고속도로 등</a:t>
              </a:r>
            </a:p>
          </p:txBody>
        </p:sp>
        <p:cxnSp>
          <p:nvCxnSpPr>
            <p:cNvPr id="142" name="직선 연결선 141"/>
            <p:cNvCxnSpPr/>
            <p:nvPr/>
          </p:nvCxnSpPr>
          <p:spPr>
            <a:xfrm>
              <a:off x="6182411" y="4293096"/>
              <a:ext cx="5735081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346" name="직선 연결선 345"/>
            <p:cNvCxnSpPr/>
            <p:nvPr/>
          </p:nvCxnSpPr>
          <p:spPr>
            <a:xfrm>
              <a:off x="6182411" y="2692090"/>
              <a:ext cx="5735081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347" name="직선 연결선 346"/>
            <p:cNvCxnSpPr/>
            <p:nvPr/>
          </p:nvCxnSpPr>
          <p:spPr>
            <a:xfrm>
              <a:off x="6182411" y="3600281"/>
              <a:ext cx="5735081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348" name="직선 연결선 347"/>
            <p:cNvCxnSpPr/>
            <p:nvPr/>
          </p:nvCxnSpPr>
          <p:spPr>
            <a:xfrm>
              <a:off x="6182411" y="3947941"/>
              <a:ext cx="5735081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ysDash"/>
              <a:miter lim="800000"/>
            </a:ln>
            <a:effectLst/>
          </p:spPr>
        </p:cxnSp>
        <p:grpSp>
          <p:nvGrpSpPr>
            <p:cNvPr id="343" name="그룹 342"/>
            <p:cNvGrpSpPr/>
            <p:nvPr/>
          </p:nvGrpSpPr>
          <p:grpSpPr>
            <a:xfrm>
              <a:off x="6176193" y="1435100"/>
              <a:ext cx="5735081" cy="326505"/>
              <a:chOff x="-36662" y="5805264"/>
              <a:chExt cx="10097557" cy="500062"/>
            </a:xfrm>
          </p:grpSpPr>
          <p:pic>
            <p:nvPicPr>
              <p:cNvPr id="344" name="그림 34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6662" y="5805264"/>
                <a:ext cx="10097557" cy="500062"/>
              </a:xfrm>
              <a:prstGeom prst="rect">
                <a:avLst/>
              </a:prstGeom>
            </p:spPr>
          </p:pic>
          <p:sp>
            <p:nvSpPr>
              <p:cNvPr id="345" name="TextBox 344"/>
              <p:cNvSpPr txBox="1"/>
              <p:nvPr/>
            </p:nvSpPr>
            <p:spPr>
              <a:xfrm>
                <a:off x="-33083" y="5829665"/>
                <a:ext cx="10093978" cy="471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algn="ctr">
                  <a:defRPr sz="2000">
                    <a:ln>
                      <a:solidFill>
                        <a:srgbClr val="C0000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charset="-127"/>
                    <a:ea typeface="나눔바른고딕" panose="020B0603020101020101" charset="-127"/>
                  </a:defRPr>
                </a:lvl1pPr>
              </a:lstStyle>
              <a:p>
                <a:pPr defTabSz="974944"/>
                <a:r>
                  <a:rPr lang="en-US" altLang="ko-KR" sz="1400" b="1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Digital Twin </a:t>
                </a:r>
                <a:r>
                  <a:rPr lang="ko-KR" altLang="en-US" sz="1400" b="1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기반 실시간 도시운영 통합관제</a:t>
                </a:r>
              </a:p>
            </p:txBody>
          </p:sp>
        </p:grpSp>
      </p:grpSp>
      <p:sp>
        <p:nvSpPr>
          <p:cNvPr id="74" name="TextBox 73"/>
          <p:cNvSpPr txBox="1"/>
          <p:nvPr/>
        </p:nvSpPr>
        <p:spPr>
          <a:xfrm>
            <a:off x="691966" y="3634006"/>
            <a:ext cx="264168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1259860">
              <a:defRPr sz="1300">
                <a:latin typeface="KT서체 Medium" panose="020B0600000101010101" pitchFamily="50" charset="-127"/>
                <a:ea typeface="KT서체 Medium" panose="020B0600000101010101" pitchFamily="50" charset="-127"/>
              </a:defRPr>
            </a:lvl1pPr>
          </a:lstStyle>
          <a:p>
            <a:pPr>
              <a:spcBef>
                <a:spcPts val="1001"/>
              </a:spcBef>
            </a:pPr>
            <a:r>
              <a:rPr lang="ko-KR" altLang="en-US" sz="11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■ </a:t>
            </a:r>
            <a:r>
              <a:rPr lang="ko-KR" altLang="en-US" sz="1100" spc="-1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100" b="1" spc="-100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실제 도로구조와 동일한 </a:t>
            </a:r>
            <a:r>
              <a:rPr lang="en-US" altLang="ko-KR" sz="1100" b="1" spc="-100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3D Map </a:t>
            </a:r>
            <a:r>
              <a:rPr lang="ko-KR" altLang="en-US" sz="1100" b="1" spc="-100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기반 실시간 통합 관제</a:t>
            </a:r>
            <a:r>
              <a:rPr lang="en-US" altLang="ko-KR" sz="1100" b="1" spc="-100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100" b="1" spc="-100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및 제어</a:t>
            </a:r>
            <a:br>
              <a:rPr lang="en-US" altLang="ko-KR" sz="1100" b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</a:br>
            <a:r>
              <a:rPr lang="en-US" altLang="ko-KR" sz="10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   </a:t>
            </a:r>
            <a:r>
              <a:rPr lang="en-US" altLang="ko-KR" sz="9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- </a:t>
            </a:r>
            <a:r>
              <a:rPr lang="ko-KR" altLang="en-US" sz="9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기존 자동차에 부착된 자율주행센서를 통한 실시간 도로 환경 관리 및 보이는 </a:t>
            </a:r>
            <a:r>
              <a:rPr lang="en-US" altLang="ko-KR" sz="9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3D </a:t>
            </a:r>
            <a:r>
              <a:rPr lang="ko-KR" altLang="en-US" sz="9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실시간 관제</a:t>
            </a:r>
            <a:endParaRPr lang="en-US" altLang="ko-KR" sz="11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339025" y="3634006"/>
            <a:ext cx="2503125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1259860">
              <a:defRPr sz="1300">
                <a:latin typeface="KT서체 Medium" panose="020B0600000101010101" pitchFamily="50" charset="-127"/>
                <a:ea typeface="KT서체 Medium" panose="020B0600000101010101" pitchFamily="50" charset="-127"/>
              </a:defRPr>
            </a:lvl1pPr>
          </a:lstStyle>
          <a:p>
            <a:pPr>
              <a:spcBef>
                <a:spcPts val="1001"/>
              </a:spcBef>
            </a:pPr>
            <a:r>
              <a:rPr lang="ko-KR" altLang="en-US" sz="11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■ </a:t>
            </a:r>
            <a:r>
              <a:rPr lang="ko-KR" altLang="en-US" sz="1100" b="1" dirty="0">
                <a:solidFill>
                  <a:srgbClr val="0070C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향후 비즈니스 방향</a:t>
            </a:r>
            <a:br>
              <a:rPr lang="en-US" altLang="ko-KR" sz="11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</a:br>
            <a:endParaRPr lang="en-US" altLang="ko-KR" sz="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>
              <a:spcBef>
                <a:spcPts val="1001"/>
              </a:spcBef>
            </a:pPr>
            <a:r>
              <a:rPr lang="en-US" altLang="ko-KR" sz="9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- </a:t>
            </a:r>
            <a:r>
              <a:rPr lang="ko-KR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축적된 실시간 데이터 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ko-KR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정적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ko-KR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동적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ko-KR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를 기반으로 향후 도시 교통정책에 반영</a:t>
            </a:r>
            <a:endParaRPr lang="en-US" altLang="ko-KR" sz="11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96922BAF-E420-492B-8461-991ED29FD23A}"/>
              </a:ext>
            </a:extLst>
          </p:cNvPr>
          <p:cNvGrpSpPr/>
          <p:nvPr/>
        </p:nvGrpSpPr>
        <p:grpSpPr>
          <a:xfrm>
            <a:off x="618925" y="1515773"/>
            <a:ext cx="2023749" cy="783527"/>
            <a:chOff x="755848" y="2001168"/>
            <a:chExt cx="1808317" cy="783527"/>
          </a:xfrm>
        </p:grpSpPr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9AE2DF6B-FFDA-499E-9603-5593989D1251}"/>
                </a:ext>
              </a:extLst>
            </p:cNvPr>
            <p:cNvSpPr/>
            <p:nvPr/>
          </p:nvSpPr>
          <p:spPr>
            <a:xfrm>
              <a:off x="790475" y="2185053"/>
              <a:ext cx="1773690" cy="589908"/>
            </a:xfrm>
            <a:prstGeom prst="rect">
              <a:avLst/>
            </a:prstGeom>
            <a:solidFill>
              <a:srgbClr val="CCFFFF"/>
            </a:solidFill>
            <a:ln>
              <a:solidFill>
                <a:srgbClr val="20A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>
                <a:solidFill>
                  <a:schemeClr val="tx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A114F6F2-B87D-47BA-8534-A36C6F599BC4}"/>
                </a:ext>
              </a:extLst>
            </p:cNvPr>
            <p:cNvGrpSpPr/>
            <p:nvPr/>
          </p:nvGrpSpPr>
          <p:grpSpPr>
            <a:xfrm>
              <a:off x="820280" y="2001168"/>
              <a:ext cx="1094141" cy="282916"/>
              <a:chOff x="804138" y="2003631"/>
              <a:chExt cx="1094141" cy="282916"/>
            </a:xfrm>
          </p:grpSpPr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id="{DEBB05A2-FDF8-4313-B6DA-8BE54D73C007}"/>
                  </a:ext>
                </a:extLst>
              </p:cNvPr>
              <p:cNvSpPr/>
              <p:nvPr/>
            </p:nvSpPr>
            <p:spPr>
              <a:xfrm>
                <a:off x="836714" y="2006659"/>
                <a:ext cx="1061565" cy="279888"/>
              </a:xfrm>
              <a:prstGeom prst="rect">
                <a:avLst/>
              </a:prstGeom>
              <a:solidFill>
                <a:srgbClr val="20A8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id="{98C78965-D007-4BD3-B887-78E244098022}"/>
                  </a:ext>
                </a:extLst>
              </p:cNvPr>
              <p:cNvSpPr/>
              <p:nvPr/>
            </p:nvSpPr>
            <p:spPr>
              <a:xfrm>
                <a:off x="804138" y="2003631"/>
                <a:ext cx="1076828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50" b="1" dirty="0">
                    <a:solidFill>
                      <a:srgbClr val="FFFF00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실시간 도로 관제</a:t>
                </a:r>
                <a:endParaRPr lang="ko" altLang="en-US" sz="1050" b="1" dirty="0">
                  <a:solidFill>
                    <a:srgbClr val="FFFF00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64228C95-1A8F-4D63-9D2A-973704D8EE2B}"/>
                </a:ext>
              </a:extLst>
            </p:cNvPr>
            <p:cNvSpPr/>
            <p:nvPr/>
          </p:nvSpPr>
          <p:spPr>
            <a:xfrm>
              <a:off x="755848" y="2262949"/>
              <a:ext cx="1808317" cy="521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실시간 보이는 지능형 자율주행관제</a:t>
              </a:r>
              <a:endParaRPr lang="en-US" altLang="ko-KR" sz="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실시간 </a:t>
              </a:r>
              <a:r>
                <a:rPr lang="en-US" altLang="ko-KR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3D HD</a:t>
              </a:r>
              <a:r>
                <a:rPr lang="ko-KR" altLang="en-US" sz="800" dirty="0" err="1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맵을</a:t>
              </a:r>
              <a:r>
                <a:rPr lang="ko-KR" altLang="en-US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통한 자율주행 환경 관제 </a:t>
              </a:r>
            </a:p>
          </p:txBody>
        </p: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458DDCAE-764B-40A4-B6B6-452977922AC1}"/>
              </a:ext>
            </a:extLst>
          </p:cNvPr>
          <p:cNvGrpSpPr/>
          <p:nvPr/>
        </p:nvGrpSpPr>
        <p:grpSpPr>
          <a:xfrm>
            <a:off x="3395453" y="2814010"/>
            <a:ext cx="2415012" cy="752487"/>
            <a:chOff x="747609" y="2022474"/>
            <a:chExt cx="2157929" cy="752487"/>
          </a:xfrm>
        </p:grpSpPr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id="{1B956FC4-FBF9-45DD-A5A2-7E5BDDBBA533}"/>
                </a:ext>
              </a:extLst>
            </p:cNvPr>
            <p:cNvSpPr/>
            <p:nvPr/>
          </p:nvSpPr>
          <p:spPr>
            <a:xfrm>
              <a:off x="790474" y="2185053"/>
              <a:ext cx="2115064" cy="5899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>
                <a:solidFill>
                  <a:schemeClr val="tx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0C1FBDA5-4244-42C5-AD0C-A3B8C199D82F}"/>
                </a:ext>
              </a:extLst>
            </p:cNvPr>
            <p:cNvSpPr/>
            <p:nvPr/>
          </p:nvSpPr>
          <p:spPr>
            <a:xfrm>
              <a:off x="840488" y="2022474"/>
              <a:ext cx="812845" cy="2585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080" b="1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운영</a:t>
              </a:r>
              <a:r>
                <a:rPr lang="en-US" altLang="ko-KR" sz="1080" b="1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080" b="1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관리</a:t>
              </a:r>
              <a:r>
                <a:rPr lang="en-US" altLang="ko-KR" sz="1080" b="1" dirty="0">
                  <a:solidFill>
                    <a:schemeClr val="bg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endParaRPr lang="ko" altLang="en-US" sz="1100" b="1" dirty="0">
                <a:solidFill>
                  <a:schemeClr val="bg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078ECADA-851F-4EC2-AFC3-3E03DF06D605}"/>
                </a:ext>
              </a:extLst>
            </p:cNvPr>
            <p:cNvSpPr/>
            <p:nvPr/>
          </p:nvSpPr>
          <p:spPr>
            <a:xfrm>
              <a:off x="747609" y="2265410"/>
              <a:ext cx="2157929" cy="3740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0483" indent="-90483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도로 시설물 </a:t>
              </a:r>
              <a:r>
                <a:rPr lang="en-US" altLang="ko-KR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정적</a:t>
              </a:r>
              <a:r>
                <a:rPr lang="en-US" altLang="ko-KR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동적</a:t>
              </a:r>
              <a:r>
                <a:rPr lang="en-US" altLang="ko-KR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) </a:t>
              </a:r>
              <a:r>
                <a:rPr lang="ko-KR" altLang="en-US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분석 및 실시간 </a:t>
              </a:r>
              <a:r>
                <a:rPr lang="en-US" altLang="ko-KR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3D HD</a:t>
              </a:r>
              <a:r>
                <a:rPr lang="ko-KR" altLang="en-US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맵</a:t>
              </a:r>
              <a:endParaRPr lang="en-US" altLang="ko-KR" sz="8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90483" indent="-90483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도로</a:t>
              </a:r>
              <a:r>
                <a:rPr lang="en-US" altLang="ko-KR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80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교통상황 분석 및 도시 정책 적용</a:t>
              </a:r>
            </a:p>
          </p:txBody>
        </p:sp>
      </p:grpSp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E0601646-DC34-4623-8E10-DA7B6FE730E1}"/>
              </a:ext>
            </a:extLst>
          </p:cNvPr>
          <p:cNvGrpSpPr/>
          <p:nvPr/>
        </p:nvGrpSpPr>
        <p:grpSpPr>
          <a:xfrm>
            <a:off x="3837851" y="1617115"/>
            <a:ext cx="1972614" cy="773776"/>
            <a:chOff x="928278" y="2001185"/>
            <a:chExt cx="1762625" cy="773776"/>
          </a:xfrm>
        </p:grpSpPr>
        <p:sp>
          <p:nvSpPr>
            <p:cNvPr id="111" name="직사각형 110">
              <a:extLst>
                <a:ext uri="{FF2B5EF4-FFF2-40B4-BE49-F238E27FC236}">
                  <a16:creationId xmlns:a16="http://schemas.microsoft.com/office/drawing/2014/main" id="{70163CF2-E0F3-493B-A917-2A3838D04A2D}"/>
                </a:ext>
              </a:extLst>
            </p:cNvPr>
            <p:cNvSpPr/>
            <p:nvPr/>
          </p:nvSpPr>
          <p:spPr>
            <a:xfrm>
              <a:off x="983502" y="2185053"/>
              <a:ext cx="1707401" cy="589908"/>
            </a:xfrm>
            <a:prstGeom prst="rect">
              <a:avLst/>
            </a:prstGeom>
            <a:solidFill>
              <a:srgbClr val="FFCC99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>
                <a:solidFill>
                  <a:schemeClr val="tx1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112" name="그룹 111">
              <a:extLst>
                <a:ext uri="{FF2B5EF4-FFF2-40B4-BE49-F238E27FC236}">
                  <a16:creationId xmlns:a16="http://schemas.microsoft.com/office/drawing/2014/main" id="{03321ADF-F1EC-47D5-9028-6EE4363B5188}"/>
                </a:ext>
              </a:extLst>
            </p:cNvPr>
            <p:cNvGrpSpPr/>
            <p:nvPr/>
          </p:nvGrpSpPr>
          <p:grpSpPr>
            <a:xfrm>
              <a:off x="1085453" y="2001185"/>
              <a:ext cx="925569" cy="282899"/>
              <a:chOff x="1069311" y="2003648"/>
              <a:chExt cx="925569" cy="282899"/>
            </a:xfrm>
          </p:grpSpPr>
          <p:sp>
            <p:nvSpPr>
              <p:cNvPr id="114" name="직사각형 113">
                <a:extLst>
                  <a:ext uri="{FF2B5EF4-FFF2-40B4-BE49-F238E27FC236}">
                    <a16:creationId xmlns:a16="http://schemas.microsoft.com/office/drawing/2014/main" id="{976E3B14-3DCB-4690-8751-F59A2FC920BA}"/>
                  </a:ext>
                </a:extLst>
              </p:cNvPr>
              <p:cNvSpPr/>
              <p:nvPr/>
            </p:nvSpPr>
            <p:spPr>
              <a:xfrm>
                <a:off x="1069311" y="2006659"/>
                <a:ext cx="925569" cy="279888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15" name="직사각형 114">
                <a:extLst>
                  <a:ext uri="{FF2B5EF4-FFF2-40B4-BE49-F238E27FC236}">
                    <a16:creationId xmlns:a16="http://schemas.microsoft.com/office/drawing/2014/main" id="{187C4D3F-0FE6-411A-A0D5-61275E76792F}"/>
                  </a:ext>
                </a:extLst>
              </p:cNvPr>
              <p:cNvSpPr/>
              <p:nvPr/>
            </p:nvSpPr>
            <p:spPr>
              <a:xfrm>
                <a:off x="1069313" y="2003648"/>
                <a:ext cx="916817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50" b="1" dirty="0"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안전운전</a:t>
                </a:r>
                <a:endParaRPr lang="ko" altLang="en-US" sz="1050" b="1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3" name="직사각형 112">
              <a:extLst>
                <a:ext uri="{FF2B5EF4-FFF2-40B4-BE49-F238E27FC236}">
                  <a16:creationId xmlns:a16="http://schemas.microsoft.com/office/drawing/2014/main" id="{AA58F4C5-B3F1-4006-999B-016B4F14EDD8}"/>
                </a:ext>
              </a:extLst>
            </p:cNvPr>
            <p:cNvSpPr/>
            <p:nvPr/>
          </p:nvSpPr>
          <p:spPr>
            <a:xfrm>
              <a:off x="928278" y="2271536"/>
              <a:ext cx="1762624" cy="4949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7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최소한의 자동 경고</a:t>
              </a:r>
              <a:r>
                <a:rPr lang="en-US" altLang="ko-KR" sz="7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7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시스템 구성</a:t>
              </a:r>
              <a:endParaRPr lang="en-US" altLang="ko-KR" sz="75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84977" indent="-84977" defTabSz="791856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7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위험경고 </a:t>
              </a:r>
              <a:r>
                <a:rPr lang="en-US" altLang="ko-KR" sz="7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7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차선이탈</a:t>
              </a:r>
              <a:r>
                <a:rPr lang="en-US" altLang="ko-KR" sz="7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7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차간 간격 모니터링 및 경고</a:t>
              </a:r>
              <a:r>
                <a:rPr lang="en-US" altLang="ko-KR" sz="7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)</a:t>
              </a:r>
              <a:r>
                <a:rPr lang="ko-KR" altLang="en-US" sz="75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를 통한 안전운전 강화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9C2A4993-975F-46CB-85A5-9BB60499F0D6}"/>
              </a:ext>
            </a:extLst>
          </p:cNvPr>
          <p:cNvGrpSpPr/>
          <p:nvPr/>
        </p:nvGrpSpPr>
        <p:grpSpPr>
          <a:xfrm>
            <a:off x="731803" y="5069009"/>
            <a:ext cx="10907088" cy="1528343"/>
            <a:chOff x="731803" y="5069009"/>
            <a:chExt cx="10907088" cy="1528343"/>
          </a:xfrm>
        </p:grpSpPr>
        <p:grpSp>
          <p:nvGrpSpPr>
            <p:cNvPr id="3" name="그룹 2"/>
            <p:cNvGrpSpPr/>
            <p:nvPr/>
          </p:nvGrpSpPr>
          <p:grpSpPr>
            <a:xfrm>
              <a:off x="731803" y="5069009"/>
              <a:ext cx="2436507" cy="1527616"/>
              <a:chOff x="3405189" y="4837076"/>
              <a:chExt cx="1500462" cy="1483172"/>
            </a:xfrm>
          </p:grpSpPr>
          <p:sp>
            <p:nvSpPr>
              <p:cNvPr id="61" name="모서리가 둥근 직사각형 60"/>
              <p:cNvSpPr/>
              <p:nvPr/>
            </p:nvSpPr>
            <p:spPr>
              <a:xfrm>
                <a:off x="3405189" y="4837076"/>
                <a:ext cx="1500462" cy="1483172"/>
              </a:xfrm>
              <a:prstGeom prst="roundRect">
                <a:avLst>
                  <a:gd name="adj" fmla="val 2535"/>
                </a:avLst>
              </a:prstGeom>
              <a:solidFill>
                <a:schemeClr val="bg1"/>
              </a:solidFill>
              <a:ln w="12700">
                <a:solidFill>
                  <a:srgbClr val="47557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1856"/>
                <a:endParaRPr lang="ko-KR" altLang="en-US" sz="1559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3405190" y="4890350"/>
                <a:ext cx="1500460" cy="3287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>
                  <a:bevelT w="0" h="6350"/>
                </a:sp3d>
              </a:bodyPr>
              <a:lstStyle/>
              <a:p>
                <a:pPr algn="ctr" defTabSz="791856"/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자율주행관제관련</a:t>
                </a:r>
                <a:endParaRPr lang="en-US" altLang="ko-KR" sz="1100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algn="ctr" defTabSz="791856"/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서브시스템</a:t>
                </a:r>
                <a:r>
                  <a:rPr lang="en-US" altLang="ko-KR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/IOT</a:t>
                </a:r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 센서 연동</a:t>
                </a:r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>
              <a:off x="3555330" y="5069009"/>
              <a:ext cx="2436507" cy="1527616"/>
              <a:chOff x="3405189" y="4858302"/>
              <a:chExt cx="1500462" cy="1483171"/>
            </a:xfrm>
          </p:grpSpPr>
          <p:sp>
            <p:nvSpPr>
              <p:cNvPr id="58" name="모서리가 둥근 직사각형 57"/>
              <p:cNvSpPr/>
              <p:nvPr/>
            </p:nvSpPr>
            <p:spPr>
              <a:xfrm>
                <a:off x="3405189" y="4858302"/>
                <a:ext cx="1500462" cy="1483171"/>
              </a:xfrm>
              <a:prstGeom prst="roundRect">
                <a:avLst>
                  <a:gd name="adj" fmla="val 2535"/>
                </a:avLst>
              </a:prstGeom>
              <a:solidFill>
                <a:schemeClr val="bg1"/>
              </a:solidFill>
              <a:ln w="12700">
                <a:solidFill>
                  <a:srgbClr val="47557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1856"/>
                <a:endParaRPr lang="ko-KR" altLang="en-US" sz="1559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3445816" y="4911576"/>
                <a:ext cx="1437854" cy="3287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>
                  <a:bevelT w="0" h="6350"/>
                </a:sp3d>
              </a:bodyPr>
              <a:lstStyle/>
              <a:p>
                <a:pPr algn="ctr" defTabSz="791856"/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클라우드 기반</a:t>
                </a:r>
                <a:endParaRPr lang="en-US" altLang="ko-KR" sz="1100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algn="ctr" defTabSz="791856"/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실시간 자율주행 통합 관제</a:t>
                </a:r>
              </a:p>
            </p:txBody>
          </p:sp>
        </p:grpSp>
        <p:grpSp>
          <p:nvGrpSpPr>
            <p:cNvPr id="64" name="그룹 63"/>
            <p:cNvGrpSpPr/>
            <p:nvPr/>
          </p:nvGrpSpPr>
          <p:grpSpPr>
            <a:xfrm>
              <a:off x="6378856" y="5085436"/>
              <a:ext cx="2436508" cy="1509006"/>
              <a:chOff x="3405188" y="4876373"/>
              <a:chExt cx="1500463" cy="1465103"/>
            </a:xfrm>
          </p:grpSpPr>
          <p:sp>
            <p:nvSpPr>
              <p:cNvPr id="68" name="모서리가 둥근 직사각형 67"/>
              <p:cNvSpPr/>
              <p:nvPr/>
            </p:nvSpPr>
            <p:spPr>
              <a:xfrm>
                <a:off x="3405189" y="4876373"/>
                <a:ext cx="1500462" cy="1465103"/>
              </a:xfrm>
              <a:prstGeom prst="roundRect">
                <a:avLst>
                  <a:gd name="adj" fmla="val 2535"/>
                </a:avLst>
              </a:prstGeom>
              <a:solidFill>
                <a:schemeClr val="bg1"/>
              </a:solidFill>
              <a:ln w="12700">
                <a:solidFill>
                  <a:srgbClr val="47557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1856"/>
                <a:endParaRPr lang="ko-KR" altLang="en-US" sz="1559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1" name="직사각형 70"/>
              <p:cNvSpPr/>
              <p:nvPr/>
            </p:nvSpPr>
            <p:spPr>
              <a:xfrm>
                <a:off x="3405188" y="4921067"/>
                <a:ext cx="1500463" cy="3287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>
                  <a:bevelT w="0" h="6350"/>
                </a:sp3d>
              </a:bodyPr>
              <a:lstStyle/>
              <a:p>
                <a:pPr algn="ctr" defTabSz="791856" fontAlgn="base"/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스마트</a:t>
                </a:r>
                <a:r>
                  <a:rPr lang="en-US" altLang="ko-KR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자율주행 </a:t>
                </a:r>
                <a:endParaRPr lang="en-US" altLang="ko-KR" sz="1100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algn="ctr" defTabSz="791856" fontAlgn="base"/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서비스 플랫폼</a:t>
                </a:r>
              </a:p>
            </p:txBody>
          </p:sp>
        </p:grpSp>
        <p:grpSp>
          <p:nvGrpSpPr>
            <p:cNvPr id="5" name="그룹 4"/>
            <p:cNvGrpSpPr/>
            <p:nvPr/>
          </p:nvGrpSpPr>
          <p:grpSpPr>
            <a:xfrm>
              <a:off x="9202383" y="5088346"/>
              <a:ext cx="2436508" cy="1509006"/>
              <a:chOff x="6146391" y="4944799"/>
              <a:chExt cx="1500463" cy="1331912"/>
            </a:xfrm>
          </p:grpSpPr>
          <p:sp>
            <p:nvSpPr>
              <p:cNvPr id="73" name="모서리가 둥근 직사각형 72"/>
              <p:cNvSpPr/>
              <p:nvPr/>
            </p:nvSpPr>
            <p:spPr>
              <a:xfrm>
                <a:off x="6146392" y="4944799"/>
                <a:ext cx="1500462" cy="1331912"/>
              </a:xfrm>
              <a:prstGeom prst="roundRect">
                <a:avLst>
                  <a:gd name="adj" fmla="val 2535"/>
                </a:avLst>
              </a:prstGeom>
              <a:solidFill>
                <a:schemeClr val="bg1"/>
              </a:solidFill>
              <a:ln w="12700">
                <a:solidFill>
                  <a:srgbClr val="47557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1856"/>
                <a:endParaRPr lang="ko-KR" altLang="en-US" sz="1559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5" name="직사각형 74"/>
              <p:cNvSpPr/>
              <p:nvPr/>
            </p:nvSpPr>
            <p:spPr>
              <a:xfrm>
                <a:off x="6146391" y="4982520"/>
                <a:ext cx="1500463" cy="2988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>
                  <a:bevelT w="0" h="6350"/>
                </a:sp3d>
              </a:bodyPr>
              <a:lstStyle/>
              <a:p>
                <a:pPr algn="ctr" defTabSz="791856"/>
                <a:r>
                  <a:rPr lang="en-US" altLang="ko-KR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Digital Twin </a:t>
                </a:r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기반</a:t>
                </a:r>
                <a:endParaRPr lang="en-US" altLang="ko-KR" sz="1100" dirty="0">
                  <a:solidFill>
                    <a:schemeClr val="tx1"/>
                  </a:solidFill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  <a:p>
                <a:pPr algn="ctr" defTabSz="791856"/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시뮬레이션</a:t>
                </a:r>
                <a:r>
                  <a:rPr lang="en-US" altLang="ko-KR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 </a:t>
                </a:r>
                <a:r>
                  <a:rPr lang="ko-KR" alt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ea typeface="나눔고딕" panose="020D0604000000000000" pitchFamily="50" charset="-127"/>
                    <a:cs typeface="Arial" panose="020B0604020202020204" pitchFamily="34" charset="0"/>
                  </a:rPr>
                  <a:t>및 정책개선</a:t>
                </a:r>
              </a:p>
            </p:txBody>
          </p:sp>
        </p:grpSp>
        <p:grpSp>
          <p:nvGrpSpPr>
            <p:cNvPr id="18" name="그룹 17"/>
            <p:cNvGrpSpPr/>
            <p:nvPr/>
          </p:nvGrpSpPr>
          <p:grpSpPr>
            <a:xfrm>
              <a:off x="2131109" y="5724676"/>
              <a:ext cx="685029" cy="365215"/>
              <a:chOff x="1776414" y="5499553"/>
              <a:chExt cx="719688" cy="365214"/>
            </a:xfrm>
          </p:grpSpPr>
          <p:pic>
            <p:nvPicPr>
              <p:cNvPr id="91" name="그림 9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76414" y="5499553"/>
                <a:ext cx="541447" cy="365214"/>
              </a:xfrm>
              <a:prstGeom prst="rect">
                <a:avLst/>
              </a:prstGeom>
            </p:spPr>
          </p:pic>
          <p:pic>
            <p:nvPicPr>
              <p:cNvPr id="92" name="그림 9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59760" y="5617764"/>
                <a:ext cx="236342" cy="224446"/>
              </a:xfrm>
              <a:prstGeom prst="rect">
                <a:avLst/>
              </a:prstGeom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1174710" y="6145304"/>
              <a:ext cx="824368" cy="308032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974912">
                <a:spcBef>
                  <a:spcPts val="500"/>
                </a:spcBef>
                <a:buClr>
                  <a:srgbClr val="000000">
                    <a:lumMod val="65000"/>
                    <a:lumOff val="35000"/>
                  </a:srgbClr>
                </a:buClr>
                <a:buSzPct val="60000"/>
              </a:pPr>
              <a:r>
                <a:rPr lang="ko-KR" altLang="en-US" sz="1001" spc="-6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자율주행</a:t>
              </a:r>
              <a:br>
                <a:rPr lang="en-US" altLang="ko-KR" sz="1001" spc="-6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</a:br>
              <a:r>
                <a:rPr lang="en-US" altLang="ko-KR" sz="1001" spc="-6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IoT/</a:t>
              </a:r>
              <a:r>
                <a:rPr lang="ko-KR" altLang="en-US" sz="1001" spc="-6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센서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990618" y="6145304"/>
              <a:ext cx="824368" cy="308032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974912">
                <a:spcBef>
                  <a:spcPts val="500"/>
                </a:spcBef>
                <a:buClr>
                  <a:srgbClr val="000000">
                    <a:lumMod val="65000"/>
                    <a:lumOff val="35000"/>
                  </a:srgbClr>
                </a:buClr>
                <a:buSzPct val="60000"/>
              </a:pPr>
              <a:r>
                <a:rPr lang="ko-KR" altLang="en-US" sz="1001" spc="-6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개별 관제</a:t>
              </a:r>
              <a:br>
                <a:rPr lang="en-US" altLang="ko-KR" sz="1001" spc="-6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</a:br>
              <a:r>
                <a:rPr lang="ko-KR" altLang="en-US" sz="1001" spc="-60" dirty="0">
                  <a:latin typeface="Arial" panose="020B0604020202020204" pitchFamily="34" charset="0"/>
                  <a:ea typeface="나눔고딕" panose="020D0604000000000000" pitchFamily="50" charset="-127"/>
                  <a:cs typeface="Arial" panose="020B0604020202020204" pitchFamily="34" charset="0"/>
                </a:rPr>
                <a:t>시스템</a:t>
              </a:r>
            </a:p>
          </p:txBody>
        </p:sp>
        <p:sp>
          <p:nvSpPr>
            <p:cNvPr id="147" name="이등변 삼각형 146"/>
            <p:cNvSpPr/>
            <p:nvPr/>
          </p:nvSpPr>
          <p:spPr>
            <a:xfrm rot="5400000">
              <a:off x="3084323" y="5720656"/>
              <a:ext cx="587780" cy="143868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74944"/>
              <a:endParaRPr lang="ko-KR" altLang="en-US" sz="1400" spc="-6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48" name="이등변 삼각형 147"/>
            <p:cNvSpPr/>
            <p:nvPr/>
          </p:nvSpPr>
          <p:spPr>
            <a:xfrm rot="5400000">
              <a:off x="5911209" y="5731522"/>
              <a:ext cx="632800" cy="139638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74944"/>
              <a:endParaRPr lang="ko-KR" altLang="en-US" sz="1400" spc="-6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49" name="이등변 삼각형 148"/>
            <p:cNvSpPr/>
            <p:nvPr/>
          </p:nvSpPr>
          <p:spPr>
            <a:xfrm rot="5400000">
              <a:off x="8747373" y="5700458"/>
              <a:ext cx="592720" cy="167264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74944"/>
              <a:endParaRPr lang="ko-KR" altLang="en-US" sz="1400" spc="-6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1038" name="Picture 14" descr="관련 이미지">
              <a:extLst>
                <a:ext uri="{FF2B5EF4-FFF2-40B4-BE49-F238E27FC236}">
                  <a16:creationId xmlns:a16="http://schemas.microsoft.com/office/drawing/2014/main" id="{1F758275-3CD4-4A05-9F5C-7AD1E4B7C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884" y="5662828"/>
              <a:ext cx="782468" cy="669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4" name="Picture 14">
            <a:extLst>
              <a:ext uri="{FF2B5EF4-FFF2-40B4-BE49-F238E27FC236}">
                <a16:creationId xmlns:a16="http://schemas.microsoft.com/office/drawing/2014/main" id="{57ED4CA2-BC8A-4341-9990-BD6621D6D1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524" y="5531284"/>
            <a:ext cx="626117" cy="658585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09000CE-B0FA-48B6-8772-A0850B40CD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824" y="5514448"/>
            <a:ext cx="714746" cy="52404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373AEBE-8D7E-40E6-BB38-2AD1D62A98E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000" y="5514448"/>
            <a:ext cx="705411" cy="52404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8F26F9E-D21A-4BD4-AFD1-AD7F41CE0C7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900" y="6153857"/>
            <a:ext cx="620285" cy="39338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BC0007B-58C7-4646-B540-33BAFE9326A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605" y="6074575"/>
            <a:ext cx="727284" cy="48275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FA5FF13-4B3B-4CEB-9618-4CBF2F7C230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302" y="5707306"/>
            <a:ext cx="960493" cy="581006"/>
          </a:xfrm>
          <a:prstGeom prst="rect">
            <a:avLst/>
          </a:prstGeom>
        </p:spPr>
      </p:pic>
      <p:pic>
        <p:nvPicPr>
          <p:cNvPr id="95" name="Content Placeholder 3">
            <a:extLst>
              <a:ext uri="{FF2B5EF4-FFF2-40B4-BE49-F238E27FC236}">
                <a16:creationId xmlns:a16="http://schemas.microsoft.com/office/drawing/2014/main" id="{93626159-29B9-4C7A-A0D1-3FFB1D3B530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532" y="5532859"/>
            <a:ext cx="1133385" cy="5652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10">
            <a:extLst>
              <a:ext uri="{FF2B5EF4-FFF2-40B4-BE49-F238E27FC236}">
                <a16:creationId xmlns:a16="http://schemas.microsoft.com/office/drawing/2014/main" id="{15ADFDBB-8B12-4F81-99D5-29799E9B7FF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2102" y="5682277"/>
            <a:ext cx="963427" cy="5456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F86E7A7-03BF-484F-9CC0-75AB654CA71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336" y="6095594"/>
            <a:ext cx="704075" cy="45315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8B80794-F9CB-468D-B607-8DA01386A09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233" y="5531284"/>
            <a:ext cx="1255019" cy="882103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88A01386-DAA9-4268-8EF2-85F824045D20}"/>
              </a:ext>
            </a:extLst>
          </p:cNvPr>
          <p:cNvSpPr txBox="1"/>
          <p:nvPr/>
        </p:nvSpPr>
        <p:spPr>
          <a:xfrm>
            <a:off x="255802" y="772121"/>
            <a:ext cx="7653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바른고딕" panose="020B0603020101020101" charset="-127"/>
                <a:ea typeface="나눔바른고딕" panose="020B0603020101020101" charset="-127"/>
              </a:defRPr>
            </a:lvl1pPr>
          </a:lstStyle>
          <a:p>
            <a:pPr algn="l" defTabSz="791856"/>
            <a:r>
              <a:rPr lang="ko-KR" altLang="en-US" sz="1400" b="1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직관적인</a:t>
            </a:r>
            <a:r>
              <a:rPr lang="en-US" altLang="ko-KR" sz="1400" b="1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400" b="1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지능형 자율주행</a:t>
            </a:r>
            <a:r>
              <a:rPr lang="en-US" altLang="ko-KR" sz="1400" b="1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400" b="1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모니터링 관리 플랫폼 </a:t>
            </a:r>
            <a:r>
              <a:rPr lang="en-US" altLang="ko-KR" sz="1400" b="1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(Smart Autonomous)</a:t>
            </a:r>
            <a:endParaRPr lang="ko-KR" altLang="en-US" sz="1400" b="1" dirty="0">
              <a:ln>
                <a:noFill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313F9791-7C81-41FE-9110-9458209FB391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104" name="자유형 28">
              <a:extLst>
                <a:ext uri="{FF2B5EF4-FFF2-40B4-BE49-F238E27FC236}">
                  <a16:creationId xmlns:a16="http://schemas.microsoft.com/office/drawing/2014/main" id="{EA49ED49-2110-48BF-A593-EEF7DDB7E997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C1660002-9455-460A-B5DC-BF8983B93CA9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6" name="평행 사변형 105">
              <a:extLst>
                <a:ext uri="{FF2B5EF4-FFF2-40B4-BE49-F238E27FC236}">
                  <a16:creationId xmlns:a16="http://schemas.microsoft.com/office/drawing/2014/main" id="{97442AF7-A857-494C-90D4-5311DEC7D65B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7" name="평행 사변형 106">
              <a:extLst>
                <a:ext uri="{FF2B5EF4-FFF2-40B4-BE49-F238E27FC236}">
                  <a16:creationId xmlns:a16="http://schemas.microsoft.com/office/drawing/2014/main" id="{30BE508C-90F9-4E1B-8FDF-A2730F08E9B9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8186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51"/>
          <p:cNvSpPr txBox="1"/>
          <p:nvPr/>
        </p:nvSpPr>
        <p:spPr>
          <a:xfrm>
            <a:off x="222816" y="57987"/>
            <a:ext cx="1174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791948">
              <a:defRPr sz="1572" b="1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바른고딕" panose="020B0603020101020101" charset="-127"/>
                <a:ea typeface="나눔바른고딕" panose="020B0603020101020101" charset="-127"/>
              </a:defRPr>
            </a:lvl1pPr>
          </a:lstStyle>
          <a:p>
            <a:r>
              <a:rPr lang="ko-KR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실시간</a:t>
            </a:r>
            <a:r>
              <a:rPr lang="en-US" altLang="ko-KR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보이는 스마트 자율주행 관제</a:t>
            </a:r>
          </a:p>
        </p:txBody>
      </p:sp>
      <p:pic>
        <p:nvPicPr>
          <p:cNvPr id="7170" name="Picture 2" descr="관련 이미지">
            <a:extLst>
              <a:ext uri="{FF2B5EF4-FFF2-40B4-BE49-F238E27FC236}">
                <a16:creationId xmlns:a16="http://schemas.microsoft.com/office/drawing/2014/main" id="{9B1F6600-8EAC-489E-A5AB-A31EDBE6C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4046" y="692150"/>
            <a:ext cx="3302195" cy="616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 descr="건물, 앉아있는, 테이블, 재생이(가) 표시된 사진&#10;&#10;자동 생성된 설명">
            <a:extLst>
              <a:ext uri="{FF2B5EF4-FFF2-40B4-BE49-F238E27FC236}">
                <a16:creationId xmlns:a16="http://schemas.microsoft.com/office/drawing/2014/main" id="{6C7B7B91-42A0-4E2B-9B76-2290256CA9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667" y="1111478"/>
            <a:ext cx="2900877" cy="1645391"/>
          </a:xfrm>
          <a:prstGeom prst="rect">
            <a:avLst/>
          </a:prstGeom>
        </p:spPr>
      </p:pic>
      <p:pic>
        <p:nvPicPr>
          <p:cNvPr id="7" name="그림 6" descr="실외, 건물, 도로, 횡단보도이(가) 표시된 사진&#10;&#10;자동 생성된 설명">
            <a:extLst>
              <a:ext uri="{FF2B5EF4-FFF2-40B4-BE49-F238E27FC236}">
                <a16:creationId xmlns:a16="http://schemas.microsoft.com/office/drawing/2014/main" id="{8B240B91-A9E9-4275-80D9-9825CBE507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831" y="5449511"/>
            <a:ext cx="2619466" cy="1330155"/>
          </a:xfrm>
          <a:prstGeom prst="rect">
            <a:avLst/>
          </a:prstGeom>
        </p:spPr>
      </p:pic>
      <p:pic>
        <p:nvPicPr>
          <p:cNvPr id="10" name="그림 9" descr="실외, 건물, 트랙, 기차이(가) 표시된 사진&#10;&#10;자동 생성된 설명">
            <a:extLst>
              <a:ext uri="{FF2B5EF4-FFF2-40B4-BE49-F238E27FC236}">
                <a16:creationId xmlns:a16="http://schemas.microsoft.com/office/drawing/2014/main" id="{11FC19D7-0340-4815-9735-EF84A2C099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831" y="2535176"/>
            <a:ext cx="2619466" cy="1309407"/>
          </a:xfrm>
          <a:prstGeom prst="rect">
            <a:avLst/>
          </a:prstGeom>
        </p:spPr>
      </p:pic>
      <p:pic>
        <p:nvPicPr>
          <p:cNvPr id="12" name="그림 11" descr="건물, 도로, 실외, 거리이(가) 표시된 사진&#10;&#10;자동 생성된 설명">
            <a:extLst>
              <a:ext uri="{FF2B5EF4-FFF2-40B4-BE49-F238E27FC236}">
                <a16:creationId xmlns:a16="http://schemas.microsoft.com/office/drawing/2014/main" id="{F378EA07-B3DE-4D16-AD32-68F9EFDE7E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01" y="1111479"/>
            <a:ext cx="2801163" cy="1309406"/>
          </a:xfrm>
          <a:prstGeom prst="rect">
            <a:avLst/>
          </a:prstGeom>
        </p:spPr>
      </p:pic>
      <p:pic>
        <p:nvPicPr>
          <p:cNvPr id="15" name="그림 14" descr="건물, 도로, 거리, 도시이(가) 표시된 사진&#10;&#10;자동 생성된 설명">
            <a:extLst>
              <a:ext uri="{FF2B5EF4-FFF2-40B4-BE49-F238E27FC236}">
                <a16:creationId xmlns:a16="http://schemas.microsoft.com/office/drawing/2014/main" id="{C1E139C7-C067-4DCD-A064-BD159538EFB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508" y="2924943"/>
            <a:ext cx="2527830" cy="1745190"/>
          </a:xfrm>
          <a:prstGeom prst="rect">
            <a:avLst/>
          </a:prstGeom>
        </p:spPr>
      </p:pic>
      <p:pic>
        <p:nvPicPr>
          <p:cNvPr id="17" name="그림 16" descr="건물, 도로, 실외, 거리이(가) 표시된 사진&#10;&#10;자동 생성된 설명">
            <a:extLst>
              <a:ext uri="{FF2B5EF4-FFF2-40B4-BE49-F238E27FC236}">
                <a16:creationId xmlns:a16="http://schemas.microsoft.com/office/drawing/2014/main" id="{F175B316-9BC4-4700-A3DD-8EE7FDC34E3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667" y="4892445"/>
            <a:ext cx="2900877" cy="1620918"/>
          </a:xfrm>
          <a:prstGeom prst="rect">
            <a:avLst/>
          </a:prstGeom>
        </p:spPr>
      </p:pic>
      <p:pic>
        <p:nvPicPr>
          <p:cNvPr id="21" name="그림 20" descr="도로, 앉아있는, 전면, 거리이(가) 표시된 사진&#10;&#10;자동 생성된 설명">
            <a:extLst>
              <a:ext uri="{FF2B5EF4-FFF2-40B4-BE49-F238E27FC236}">
                <a16:creationId xmlns:a16="http://schemas.microsoft.com/office/drawing/2014/main" id="{7A28C7E6-7DF2-4DAB-8CFD-38ADAC11907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02" y="4005064"/>
            <a:ext cx="2801162" cy="1330155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452812EE-9019-45D0-9AAA-09B82DD175B1}"/>
              </a:ext>
            </a:extLst>
          </p:cNvPr>
          <p:cNvSpPr/>
          <p:nvPr/>
        </p:nvSpPr>
        <p:spPr>
          <a:xfrm>
            <a:off x="3083109" y="4422869"/>
            <a:ext cx="9985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ko-KR" altLang="ko-KR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차간 간격 모니터링 및 경고</a:t>
            </a:r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8A18EFE2-EF7B-45C5-9018-52C23D16D934}"/>
              </a:ext>
            </a:extLst>
          </p:cNvPr>
          <p:cNvSpPr/>
          <p:nvPr/>
        </p:nvSpPr>
        <p:spPr>
          <a:xfrm>
            <a:off x="467795" y="5842684"/>
            <a:ext cx="9985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ko-KR" altLang="ko-KR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보행자 및 자전거 운전자 경고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8C04F500-94BB-42D9-9990-3C802EA9D349}"/>
              </a:ext>
            </a:extLst>
          </p:cNvPr>
          <p:cNvSpPr/>
          <p:nvPr/>
        </p:nvSpPr>
        <p:spPr>
          <a:xfrm>
            <a:off x="192255" y="3186727"/>
            <a:ext cx="11945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ko-KR" altLang="ko-KR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차선 이탈 경고</a:t>
            </a:r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A48BB7D9-5F9E-4065-BB3E-2D67C2C93EB4}"/>
              </a:ext>
            </a:extLst>
          </p:cNvPr>
          <p:cNvSpPr/>
          <p:nvPr/>
        </p:nvSpPr>
        <p:spPr>
          <a:xfrm>
            <a:off x="3073306" y="1421242"/>
            <a:ext cx="1194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ko-KR" altLang="en-US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도로 시설물 인식 및 </a:t>
            </a:r>
            <a:r>
              <a:rPr lang="en-US" altLang="ko-KR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HD</a:t>
            </a:r>
            <a:r>
              <a:rPr lang="ko-KR" altLang="en-US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맵</a:t>
            </a:r>
            <a:endParaRPr lang="ko-KR" altLang="ko-KR" sz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58A4A364-FB30-45B3-B230-33F649766FA6}"/>
              </a:ext>
            </a:extLst>
          </p:cNvPr>
          <p:cNvSpPr/>
          <p:nvPr/>
        </p:nvSpPr>
        <p:spPr>
          <a:xfrm>
            <a:off x="11064551" y="1518674"/>
            <a:ext cx="9067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ko-KR" altLang="en-US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도로 세그먼트 데이터 </a:t>
            </a:r>
            <a:r>
              <a:rPr lang="en-US" altLang="ko-KR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(RSD)</a:t>
            </a:r>
            <a:endParaRPr lang="ko-KR" altLang="ko-KR" sz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526054" y="782995"/>
            <a:ext cx="178597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바른고딕" panose="020B0603020101020101" charset="-127"/>
                <a:ea typeface="나눔바른고딕" panose="020B0603020101020101" charset="-127"/>
              </a:defRPr>
            </a:lvl1pPr>
          </a:lstStyle>
          <a:p>
            <a:pPr algn="l" defTabSz="791856"/>
            <a:r>
              <a:rPr lang="ko-KR" altLang="en-US" sz="1050" dirty="0">
                <a:ln>
                  <a:noFill/>
                </a:ln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센서를 통해서 실시간</a:t>
            </a:r>
            <a:r>
              <a:rPr lang="en-US" altLang="ko-KR" sz="1050" dirty="0">
                <a:ln>
                  <a:noFill/>
                </a:ln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50" dirty="0">
                <a:ln>
                  <a:noFill/>
                </a:ln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도로 데이터 </a:t>
            </a:r>
            <a:r>
              <a:rPr lang="en-US" altLang="ko-KR" sz="1050" dirty="0">
                <a:ln>
                  <a:noFill/>
                </a:ln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50" dirty="0">
                <a:ln>
                  <a:noFill/>
                </a:ln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표지판 </a:t>
            </a:r>
            <a:r>
              <a:rPr lang="en-US" altLang="ko-KR" sz="1050" dirty="0">
                <a:ln>
                  <a:noFill/>
                </a:ln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50" dirty="0">
                <a:ln>
                  <a:noFill/>
                </a:ln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신호등</a:t>
            </a:r>
            <a:r>
              <a:rPr lang="en-US" altLang="ko-KR" sz="1050" dirty="0">
                <a:ln>
                  <a:noFill/>
                </a:ln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50" dirty="0" err="1">
                <a:ln>
                  <a:noFill/>
                </a:ln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포트홀</a:t>
            </a:r>
            <a:r>
              <a:rPr lang="en-US" altLang="ko-KR" sz="1050" dirty="0">
                <a:ln>
                  <a:noFill/>
                </a:ln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50" dirty="0">
                <a:ln>
                  <a:noFill/>
                </a:ln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보행자</a:t>
            </a:r>
            <a:r>
              <a:rPr lang="en-US" altLang="ko-KR" sz="1050" dirty="0">
                <a:ln>
                  <a:noFill/>
                </a:ln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1050" dirty="0">
                <a:ln>
                  <a:noFill/>
                </a:ln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를 수집하고 이를 기반으로 실시간 </a:t>
            </a:r>
            <a:r>
              <a:rPr lang="en-US" altLang="ko-KR" sz="1050" dirty="0">
                <a:ln>
                  <a:noFill/>
                </a:ln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HD</a:t>
            </a:r>
            <a:r>
              <a:rPr lang="ko-KR" altLang="en-US" sz="1050" dirty="0" err="1">
                <a:ln>
                  <a:noFill/>
                </a:ln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맵을</a:t>
            </a:r>
            <a:r>
              <a:rPr lang="ko-KR" altLang="en-US" sz="1050" dirty="0">
                <a:ln>
                  <a:noFill/>
                </a:ln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지원하는 지능형 자율주행 관제 시스템</a:t>
            </a:r>
            <a:endParaRPr lang="en-US" altLang="ko-KR" sz="1050" dirty="0">
              <a:ln>
                <a:noFill/>
              </a:ln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l" defTabSz="791856"/>
            <a:r>
              <a:rPr lang="en-US" altLang="ko-KR" sz="1100" b="1" dirty="0">
                <a:ln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1) </a:t>
            </a:r>
            <a:r>
              <a:rPr lang="ko-KR" altLang="en-US" sz="1100" b="1" dirty="0">
                <a:ln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차량 안정성</a:t>
            </a:r>
            <a:endParaRPr lang="en-US" altLang="ko-KR" sz="1100" b="1" dirty="0">
              <a:ln>
                <a:noFill/>
              </a:ln>
              <a:solidFill>
                <a:srgbClr val="FFFF0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l" defTabSz="791856"/>
            <a:r>
              <a:rPr lang="en-US" altLang="ko-KR" sz="1100" b="1" dirty="0">
                <a:ln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2) </a:t>
            </a:r>
            <a:r>
              <a:rPr lang="ko-KR" altLang="en-US" sz="1100" b="1" dirty="0">
                <a:ln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실시간 도로 상황</a:t>
            </a:r>
            <a:endParaRPr lang="en-US" altLang="ko-KR" sz="1100" b="1" dirty="0">
              <a:ln>
                <a:noFill/>
              </a:ln>
              <a:solidFill>
                <a:srgbClr val="FFFF0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l" defTabSz="791856"/>
            <a:r>
              <a:rPr lang="en-US" altLang="ko-KR" sz="1100" b="1" dirty="0">
                <a:ln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3) </a:t>
            </a:r>
            <a:r>
              <a:rPr lang="ko-KR" altLang="en-US" sz="1100" b="1" dirty="0">
                <a:ln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정적</a:t>
            </a:r>
            <a:r>
              <a:rPr lang="en-US" altLang="ko-KR" sz="1100" b="1" dirty="0">
                <a:ln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100" b="1" dirty="0">
                <a:ln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동적 데이터</a:t>
            </a:r>
            <a:endParaRPr lang="en-US" altLang="ko-KR" sz="1100" b="1" dirty="0">
              <a:ln>
                <a:noFill/>
              </a:ln>
              <a:solidFill>
                <a:srgbClr val="FFFF00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l" defTabSz="791856"/>
            <a:r>
              <a:rPr lang="en-US" altLang="ko-KR" sz="1100" b="1" dirty="0">
                <a:ln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4) </a:t>
            </a:r>
            <a:r>
              <a:rPr lang="ko-KR" altLang="en-US" sz="1100" b="1" dirty="0">
                <a:ln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실시간 통계 및 도로정책 반영</a:t>
            </a:r>
          </a:p>
        </p:txBody>
      </p: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CE673308-71C2-4640-81EC-264076E98F11}"/>
              </a:ext>
            </a:extLst>
          </p:cNvPr>
          <p:cNvSpPr/>
          <p:nvPr/>
        </p:nvSpPr>
        <p:spPr>
          <a:xfrm>
            <a:off x="8108521" y="3336751"/>
            <a:ext cx="1334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ko-KR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1) </a:t>
            </a:r>
            <a:r>
              <a:rPr lang="ko-KR" altLang="en-US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정적 </a:t>
            </a:r>
            <a:r>
              <a:rPr lang="en-US" altLang="ko-KR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도로 표지판</a:t>
            </a:r>
            <a:r>
              <a:rPr lang="en-US" altLang="ko-KR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신호등</a:t>
            </a:r>
            <a:r>
              <a:rPr lang="en-US" altLang="ko-KR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defTabSz="914400"/>
            <a:r>
              <a:rPr lang="en-US" altLang="ko-KR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2) </a:t>
            </a:r>
            <a:r>
              <a:rPr lang="ko-KR" altLang="en-US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동적 </a:t>
            </a:r>
            <a:r>
              <a:rPr lang="en-US" altLang="ko-KR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200" dirty="0" err="1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포트홀</a:t>
            </a:r>
            <a:r>
              <a:rPr lang="en-US" altLang="ko-KR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보행자</a:t>
            </a:r>
            <a:r>
              <a:rPr lang="en-US" altLang="ko-KR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군집정도</a:t>
            </a:r>
            <a:r>
              <a:rPr lang="en-US" altLang="ko-KR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ko-KR" sz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BD86A871-F4AD-4ACB-93A9-E32CB92954EB}"/>
              </a:ext>
            </a:extLst>
          </p:cNvPr>
          <p:cNvSpPr/>
          <p:nvPr/>
        </p:nvSpPr>
        <p:spPr>
          <a:xfrm>
            <a:off x="11064552" y="5293062"/>
            <a:ext cx="906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ko-KR" altLang="en-US" sz="1200" dirty="0"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운전자 행동 플랫폼</a:t>
            </a:r>
            <a:endParaRPr lang="ko-KR" altLang="ko-KR" sz="1200" dirty="0"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48078D8B-2A8C-42D8-8A89-92DC4F8C925C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28" name="자유형 28">
              <a:extLst>
                <a:ext uri="{FF2B5EF4-FFF2-40B4-BE49-F238E27FC236}">
                  <a16:creationId xmlns:a16="http://schemas.microsoft.com/office/drawing/2014/main" id="{563319A9-2FC7-40C9-ADA3-B434D02C92EC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6C8B57E9-6C53-4BC2-B164-5D8659A173DE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0" name="평행 사변형 29">
              <a:extLst>
                <a:ext uri="{FF2B5EF4-FFF2-40B4-BE49-F238E27FC236}">
                  <a16:creationId xmlns:a16="http://schemas.microsoft.com/office/drawing/2014/main" id="{3A5587D7-FD66-455A-99A8-FFE9D071EA8E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1" name="평행 사변형 30">
              <a:extLst>
                <a:ext uri="{FF2B5EF4-FFF2-40B4-BE49-F238E27FC236}">
                  <a16:creationId xmlns:a16="http://schemas.microsoft.com/office/drawing/2014/main" id="{AE3F4798-229A-4FBB-A7DF-117B890795E2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3435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Intégration | Vaincre le chaos digital | Ethos Digital — le 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0000"/>
                </a:schemeClr>
              </a:gs>
              <a:gs pos="41000">
                <a:schemeClr val="tx1">
                  <a:alpha val="70000"/>
                </a:schemeClr>
              </a:gs>
              <a:gs pos="70000">
                <a:schemeClr val="tx1">
                  <a:alpha val="6000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3100" y="1133475"/>
            <a:ext cx="8826500" cy="1247775"/>
          </a:xfrm>
        </p:spPr>
        <p:txBody>
          <a:bodyPr>
            <a:norm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Architecture</a:t>
            </a:r>
            <a:r>
              <a:rPr lang="ko-KR" altLang="en-US" sz="4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4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Overview</a:t>
            </a:r>
            <a:endParaRPr lang="ko-KR" altLang="en-US" sz="4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100" y="2848649"/>
            <a:ext cx="6214988" cy="2729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기능적</a:t>
            </a:r>
            <a:r>
              <a:rPr lang="en-US" altLang="ko-KR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아키텍처 </a:t>
            </a:r>
            <a:endParaRPr lang="en-US" altLang="ko-KR" sz="2000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향후 개발 목표 시스템</a:t>
            </a:r>
            <a:endParaRPr lang="en-US" altLang="ko-KR" sz="2000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트윈기반</a:t>
            </a:r>
            <a:r>
              <a:rPr lang="en-US" altLang="ko-KR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IoT </a:t>
            </a:r>
            <a:r>
              <a:rPr lang="ko-KR" alt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플랫폼</a:t>
            </a:r>
            <a:endParaRPr lang="en-US" altLang="ko-KR" sz="2000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통합</a:t>
            </a:r>
            <a:r>
              <a:rPr lang="en-US" altLang="ko-KR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&amp; </a:t>
            </a:r>
            <a:r>
              <a:rPr lang="ko-KR" alt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단위</a:t>
            </a:r>
            <a:r>
              <a:rPr lang="en-US" altLang="ko-KR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폐쇄형시스템의 공존</a:t>
            </a:r>
            <a:endParaRPr lang="en-US" altLang="ko-KR" sz="2000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</a:t>
            </a:r>
            <a:r>
              <a:rPr lang="ko-KR" alt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Terminal (</a:t>
            </a:r>
            <a:r>
              <a:rPr lang="ko-KR" alt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스마트포트</a:t>
            </a:r>
            <a:r>
              <a:rPr lang="en-US" altLang="ko-KR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IoT </a:t>
            </a:r>
            <a:r>
              <a:rPr lang="ko-KR" alt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플랫폼</a:t>
            </a:r>
            <a:endParaRPr lang="en-US" altLang="ko-KR" sz="2000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기존 </a:t>
            </a:r>
            <a:r>
              <a:rPr lang="en-US" altLang="ko-KR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IoT</a:t>
            </a:r>
            <a:r>
              <a:rPr lang="ko-KR" alt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플랫폼 연동</a:t>
            </a:r>
            <a:endParaRPr lang="en-US" altLang="ko-KR" sz="2000" dirty="0">
              <a:solidFill>
                <a:schemeClr val="accent5">
                  <a:lumMod val="40000"/>
                  <a:lumOff val="6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Next Generation AI IoT Platform</a:t>
            </a:r>
          </a:p>
        </p:txBody>
      </p:sp>
    </p:spTree>
    <p:extLst>
      <p:ext uri="{BB962C8B-B14F-4D97-AF65-F5344CB8AC3E}">
        <p14:creationId xmlns:p14="http://schemas.microsoft.com/office/powerpoint/2010/main" val="586346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40D18A15-7D9A-4697-B5B9-BDC746B7578C}"/>
              </a:ext>
            </a:extLst>
          </p:cNvPr>
          <p:cNvSpPr txBox="1">
            <a:spLocks/>
          </p:cNvSpPr>
          <p:nvPr/>
        </p:nvSpPr>
        <p:spPr>
          <a:xfrm>
            <a:off x="102082" y="51691"/>
            <a:ext cx="11633307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현실세계와 가상세계의 융합 메커니즘  </a:t>
            </a:r>
            <a:r>
              <a:rPr lang="en-US" altLang="ko-KR" sz="2400" b="1" i="1" spc="-223" dirty="0">
                <a:solidFill>
                  <a:schemeClr val="accent6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CPS vs. Digital Twin</a:t>
            </a:r>
            <a:endParaRPr lang="ko-KR" altLang="en-US" sz="2400" b="1" i="1" spc="-223" dirty="0">
              <a:solidFill>
                <a:schemeClr val="accent6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D9C26F4-5308-4875-AF49-E1CDB72D8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8" y="856538"/>
            <a:ext cx="8110158" cy="3945355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E13EE8B4-D8A7-4F62-BD75-D16D53ADE669}"/>
              </a:ext>
            </a:extLst>
          </p:cNvPr>
          <p:cNvSpPr/>
          <p:nvPr/>
        </p:nvSpPr>
        <p:spPr>
          <a:xfrm>
            <a:off x="4862429" y="4470285"/>
            <a:ext cx="26698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10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현실세계와 가상세계의 융합 개념도</a:t>
            </a:r>
            <a:r>
              <a:rPr lang="en-US" altLang="ko-KR" sz="10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&gt;</a:t>
            </a:r>
            <a:endParaRPr lang="ko-KR" altLang="en-US" sz="1000" b="1" dirty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EB0A123F-FFDA-41DD-BAE8-AC47545CDF08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24" name="자유형 28">
              <a:extLst>
                <a:ext uri="{FF2B5EF4-FFF2-40B4-BE49-F238E27FC236}">
                  <a16:creationId xmlns:a16="http://schemas.microsoft.com/office/drawing/2014/main" id="{47B531ED-48A9-4BF1-9992-F56940A8107B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A4BC13E2-63F6-4A90-88CD-2B140A0FFB19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6" name="평행 사변형 25">
              <a:extLst>
                <a:ext uri="{FF2B5EF4-FFF2-40B4-BE49-F238E27FC236}">
                  <a16:creationId xmlns:a16="http://schemas.microsoft.com/office/drawing/2014/main" id="{5B93CDD3-5321-4712-AF40-9C5461027AE7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7" name="평행 사변형 26">
              <a:extLst>
                <a:ext uri="{FF2B5EF4-FFF2-40B4-BE49-F238E27FC236}">
                  <a16:creationId xmlns:a16="http://schemas.microsoft.com/office/drawing/2014/main" id="{BD24501C-EF5E-466D-A27E-3A84FD3B2C65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104242" y="5190106"/>
            <a:ext cx="11983516" cy="1559273"/>
            <a:chOff x="206038" y="5159626"/>
            <a:chExt cx="11779923" cy="1559273"/>
          </a:xfrm>
        </p:grpSpPr>
        <p:pic>
          <p:nvPicPr>
            <p:cNvPr id="19" name="그림 18" descr="경매로 내집마련~♥ :: 고화질 바탕화면 12종 모음 (흑백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40" y="5159626"/>
              <a:ext cx="11779921" cy="1559273"/>
            </a:xfrm>
            <a:custGeom>
              <a:avLst/>
              <a:gdLst>
                <a:gd name="connsiteX0" fmla="*/ 0 w 11779921"/>
                <a:gd name="connsiteY0" fmla="*/ 0 h 1391679"/>
                <a:gd name="connsiteX1" fmla="*/ 11779921 w 11779921"/>
                <a:gd name="connsiteY1" fmla="*/ 0 h 1391679"/>
                <a:gd name="connsiteX2" fmla="*/ 11779921 w 11779921"/>
                <a:gd name="connsiteY2" fmla="*/ 1391679 h 1391679"/>
                <a:gd name="connsiteX3" fmla="*/ 0 w 11779921"/>
                <a:gd name="connsiteY3" fmla="*/ 1391679 h 139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79921" h="1391679">
                  <a:moveTo>
                    <a:pt x="0" y="0"/>
                  </a:moveTo>
                  <a:lnTo>
                    <a:pt x="11779921" y="0"/>
                  </a:lnTo>
                  <a:lnTo>
                    <a:pt x="11779921" y="1391679"/>
                  </a:lnTo>
                  <a:lnTo>
                    <a:pt x="0" y="1391679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직사각형 19"/>
            <p:cNvSpPr/>
            <p:nvPr/>
          </p:nvSpPr>
          <p:spPr>
            <a:xfrm>
              <a:off x="206038" y="5159626"/>
              <a:ext cx="11779921" cy="1559273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90000"/>
                  </a:srgbClr>
                </a:gs>
                <a:gs pos="55000">
                  <a:srgbClr val="1B1B1B">
                    <a:alpha val="85000"/>
                  </a:srgbClr>
                </a:gs>
                <a:gs pos="100000">
                  <a:srgbClr val="1B1B1B">
                    <a:alpha val="8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21D5887A-B3A7-4AC7-B347-85FA9479ACA9}"/>
              </a:ext>
            </a:extLst>
          </p:cNvPr>
          <p:cNvSpPr/>
          <p:nvPr/>
        </p:nvSpPr>
        <p:spPr>
          <a:xfrm>
            <a:off x="130125" y="5240906"/>
            <a:ext cx="5788611" cy="1458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5735" indent="-20573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실제 공간에 존재하는 물리적 환경과 컴퓨터상에 존재하는 사이버 환경이 사물인터넷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클라우드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빅데이터 등의 기술발달에 힘입어 서로 연계되고 상호 작용하는 다이내믹한 시스템 </a:t>
            </a:r>
          </a:p>
          <a:p>
            <a:pPr marL="205735" indent="-20573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사이버물리시스템은 정보를 활용하여 물리적 환경에 대한 이해를 높여주고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스스로 인지하고 반응하는 자율성을 기반으로 모니터링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분석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시뮬레이션을 통해 문제해결 및 최적화 가능 </a:t>
            </a:r>
          </a:p>
          <a:p>
            <a:pPr marL="205735" indent="-20573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물리적 세계와 사이버 세계의 융합을 추구하는 새로운 패러다임으로 생산성 향상은 물론 교통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안전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환경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재난재해 등 사회의 각 부문에 적용하여 인간의 삶의 변화를 일으킬 수 있는 혁신적 기술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7E94FCD1-7E61-4023-9E7B-FA4C23220FEA}"/>
              </a:ext>
            </a:extLst>
          </p:cNvPr>
          <p:cNvSpPr/>
          <p:nvPr/>
        </p:nvSpPr>
        <p:spPr>
          <a:xfrm>
            <a:off x="6197349" y="5240906"/>
            <a:ext cx="5788611" cy="12195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05735" indent="-20573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트윈은 물리적 자산이나 프로세스를 디지털로 복제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(Modeling)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한 것으로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00" b="1" dirty="0">
                <a:solidFill>
                  <a:srgbClr val="0EBEA9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물리적 자산으로부터 생산되는 데이터와 상시 연계되어 있는 살아 있는 시스템</a:t>
            </a:r>
            <a:endParaRPr lang="ko-KR" altLang="en-US" sz="1000" b="1" dirty="0">
              <a:solidFill>
                <a:srgbClr val="0EBEA9"/>
              </a:solidFill>
              <a:highlight>
                <a:srgbClr val="FFFF00"/>
              </a:highlight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205735" indent="-20573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항공기 엔진이나 발전소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플랜트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빌딩 등 복잡한 시설이나 장치를 효과적으로 모니터링하거나 생산성을 향상하는 데 활용되고 있으나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최근 스마트시티의 플랫폼으로 각광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세종시와 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ETRI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협동 추진예정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1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21D5887A-B3A7-4AC7-B347-85FA9479ACA9}"/>
              </a:ext>
            </a:extLst>
          </p:cNvPr>
          <p:cNvSpPr/>
          <p:nvPr/>
        </p:nvSpPr>
        <p:spPr>
          <a:xfrm>
            <a:off x="349427" y="4843857"/>
            <a:ext cx="3925393" cy="38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사이버물리시스템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(Cyber-physical System)</a:t>
            </a:r>
            <a:endParaRPr lang="ko-KR" altLang="en-US" sz="1400" b="1" dirty="0">
              <a:solidFill>
                <a:schemeClr val="accent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1D5887A-B3A7-4AC7-B347-85FA9479ACA9}"/>
              </a:ext>
            </a:extLst>
          </p:cNvPr>
          <p:cNvSpPr/>
          <p:nvPr/>
        </p:nvSpPr>
        <p:spPr>
          <a:xfrm>
            <a:off x="6390196" y="4843857"/>
            <a:ext cx="3358439" cy="38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(Digital Twin)</a:t>
            </a:r>
            <a:endParaRPr lang="ko-KR" altLang="en-US" sz="1400" b="1" dirty="0">
              <a:solidFill>
                <a:schemeClr val="accent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F69FC668-6547-4548-8620-BEE455B43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9318" y="987568"/>
            <a:ext cx="1251098" cy="162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FCA8256-4930-4983-997A-8BED172D40B7}"/>
              </a:ext>
            </a:extLst>
          </p:cNvPr>
          <p:cNvSpPr txBox="1"/>
          <p:nvPr/>
        </p:nvSpPr>
        <p:spPr>
          <a:xfrm>
            <a:off x="8571167" y="2717702"/>
            <a:ext cx="32938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1100" b="1" i="0" u="none" strike="noStrike" dirty="0">
                <a:solidFill>
                  <a:srgbClr val="111111"/>
                </a:solidFill>
                <a:effectLst/>
                <a:latin typeface="lato"/>
                <a:hlinkClick r:id="rId5"/>
              </a:rPr>
              <a:t>좌표계를 발명한 프랑스 수학자</a:t>
            </a:r>
            <a:r>
              <a:rPr lang="en-US" altLang="ko-KR" sz="1100" b="1" i="0" u="none" strike="noStrike" dirty="0">
                <a:solidFill>
                  <a:srgbClr val="111111"/>
                </a:solidFill>
                <a:effectLst/>
                <a:latin typeface="lato"/>
                <a:hlinkClick r:id="rId5"/>
              </a:rPr>
              <a:t>, </a:t>
            </a:r>
            <a:r>
              <a:rPr lang="ko-KR" altLang="en-US" sz="1100" b="1" i="0" u="none" strike="noStrike" dirty="0">
                <a:solidFill>
                  <a:srgbClr val="111111"/>
                </a:solidFill>
                <a:effectLst/>
                <a:latin typeface="lato"/>
                <a:hlinkClick r:id="rId5"/>
              </a:rPr>
              <a:t>데카르트</a:t>
            </a:r>
            <a:r>
              <a:rPr lang="en-US" altLang="ko-KR" sz="1100" b="1" i="0" u="none" strike="noStrike" dirty="0">
                <a:solidFill>
                  <a:srgbClr val="111111"/>
                </a:solidFill>
                <a:effectLst/>
                <a:latin typeface="lato"/>
                <a:hlinkClick r:id="rId5"/>
              </a:rPr>
              <a:t>!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D8094EA4-10D4-47A0-871F-259D3CCAA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024" y="3114731"/>
            <a:ext cx="3532936" cy="164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44A6E4AF-884B-402F-831A-3107F1AD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79204" y="987568"/>
            <a:ext cx="1785785" cy="15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5513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88">
            <a:extLst>
              <a:ext uri="{FF2B5EF4-FFF2-40B4-BE49-F238E27FC236}">
                <a16:creationId xmlns:a16="http://schemas.microsoft.com/office/drawing/2014/main" id="{AF7A4CE3-17BD-4370-AB60-FA16976411EA}"/>
              </a:ext>
            </a:extLst>
          </p:cNvPr>
          <p:cNvSpPr>
            <a:spLocks noChangeArrowheads="1"/>
          </p:cNvSpPr>
          <p:nvPr/>
        </p:nvSpPr>
        <p:spPr bwMode="gray">
          <a:xfrm flipH="1">
            <a:off x="335360" y="974916"/>
            <a:ext cx="11521280" cy="5622429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ko-KR" sz="12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A74506-51B1-4E52-B48C-CDF383F18C83}"/>
              </a:ext>
            </a:extLst>
          </p:cNvPr>
          <p:cNvSpPr txBox="1"/>
          <p:nvPr/>
        </p:nvSpPr>
        <p:spPr>
          <a:xfrm>
            <a:off x="104775" y="92111"/>
            <a:ext cx="8026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기능적 아키텍처 </a:t>
            </a:r>
            <a:r>
              <a:rPr lang="en-US" altLang="ko-KR" sz="2800" b="1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(Functional Architecture)</a:t>
            </a:r>
            <a:endParaRPr lang="ko-KR" altLang="en-US" sz="3200" b="1" dirty="0">
              <a:solidFill>
                <a:schemeClr val="accent6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568F29E-B781-4956-A5F8-FA864847450B}"/>
              </a:ext>
            </a:extLst>
          </p:cNvPr>
          <p:cNvSpPr/>
          <p:nvPr/>
        </p:nvSpPr>
        <p:spPr bwMode="gray">
          <a:xfrm>
            <a:off x="515172" y="1124744"/>
            <a:ext cx="11197452" cy="5328592"/>
          </a:xfrm>
          <a:prstGeom prst="rect">
            <a:avLst/>
          </a:prstGeom>
          <a:solidFill>
            <a:schemeClr val="bg1"/>
          </a:solidFill>
          <a:ln w="15875">
            <a:solidFill>
              <a:srgbClr val="273D8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1" i="0" u="none" strike="noStrike" kern="0" cap="none" spc="0" normalizeH="0" baseline="0" noProof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0FCC453C-9034-445E-91F3-F68BFE848FC9}"/>
              </a:ext>
            </a:extLst>
          </p:cNvPr>
          <p:cNvSpPr/>
          <p:nvPr/>
        </p:nvSpPr>
        <p:spPr bwMode="gray">
          <a:xfrm>
            <a:off x="679422" y="1987248"/>
            <a:ext cx="5319811" cy="4307275"/>
          </a:xfrm>
          <a:prstGeom prst="rect">
            <a:avLst/>
          </a:prstGeom>
          <a:solidFill>
            <a:srgbClr val="BDECFF"/>
          </a:solidFill>
          <a:ln>
            <a:noFill/>
          </a:ln>
          <a:effectLst>
            <a:outerShdw dist="12700" dir="16200000" rotWithShape="0">
              <a:srgbClr val="273D85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ko-KR" altLang="en-US" sz="18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E766F648-158A-4464-9098-C521B633DFF5}"/>
              </a:ext>
            </a:extLst>
          </p:cNvPr>
          <p:cNvSpPr/>
          <p:nvPr/>
        </p:nvSpPr>
        <p:spPr>
          <a:xfrm>
            <a:off x="2362144" y="1279161"/>
            <a:ext cx="191238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EDEDE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kumimoji="1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73D8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시스템</a:t>
            </a:r>
            <a:r>
              <a:rPr kumimoji="1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73D8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kumimoji="1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73D8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인터페이스</a:t>
            </a:r>
            <a:endParaRPr kumimoji="1" lang="en-US" altLang="ko-KR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273D85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kumimoji="1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73D8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(System Interface)</a:t>
            </a:r>
            <a:endParaRPr kumimoji="1" lang="ko-KR" altLang="en-US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273D85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4" name="Rectangle 80">
            <a:extLst>
              <a:ext uri="{FF2B5EF4-FFF2-40B4-BE49-F238E27FC236}">
                <a16:creationId xmlns:a16="http://schemas.microsoft.com/office/drawing/2014/main" id="{164992F2-89FF-40AF-9757-33A17F7087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9534" y="2105455"/>
            <a:ext cx="1578576" cy="594034"/>
          </a:xfrm>
          <a:prstGeom prst="rect">
            <a:avLst/>
          </a:prstGeom>
          <a:solidFill>
            <a:srgbClr val="0070C0"/>
          </a:solidFill>
          <a:ln w="9525">
            <a:solidFill>
              <a:srgbClr val="6789C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ko-KR" altLang="en-US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룰</a:t>
            </a:r>
            <a:r>
              <a:rPr lang="en-US" altLang="ko-KR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엔진</a:t>
            </a:r>
            <a:endParaRPr lang="en-US" altLang="ko-KR" sz="12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 latinLnBrk="0"/>
            <a:r>
              <a:rPr lang="en-US" altLang="ko-KR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(Rule Engine)</a:t>
            </a:r>
            <a:endParaRPr lang="ko-KR" altLang="en-US" sz="12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3" name="Rectangle 80">
            <a:extLst>
              <a:ext uri="{FF2B5EF4-FFF2-40B4-BE49-F238E27FC236}">
                <a16:creationId xmlns:a16="http://schemas.microsoft.com/office/drawing/2014/main" id="{C18FF5D8-75BB-4F53-BAC7-384D31BC1E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34410" y="2916908"/>
            <a:ext cx="1578577" cy="42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이벤트</a:t>
            </a:r>
            <a:r>
              <a:rPr lang="en-US" altLang="ko-KR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기반 자동 </a:t>
            </a:r>
            <a:r>
              <a:rPr lang="en-US" altLang="ko-KR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SOP</a:t>
            </a:r>
          </a:p>
          <a:p>
            <a:pPr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(Event</a:t>
            </a:r>
            <a:r>
              <a:rPr lang="ko-KR" altLang="en-US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Driven SOP Embedded)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419BA9E8-87FD-42CA-81A9-2ED289C3D5F8}"/>
              </a:ext>
            </a:extLst>
          </p:cNvPr>
          <p:cNvSpPr/>
          <p:nvPr/>
        </p:nvSpPr>
        <p:spPr>
          <a:xfrm>
            <a:off x="7913126" y="1279161"/>
            <a:ext cx="196207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EDEDE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kumimoji="1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휴먼 인터페이스</a:t>
            </a:r>
            <a:endParaRPr kumimoji="1" lang="en-US" altLang="ko-KR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kumimoji="1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(Human Interface)</a:t>
            </a:r>
            <a:endParaRPr kumimoji="1" lang="ko-KR" altLang="en-US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7" name="Rectangle 80">
            <a:extLst>
              <a:ext uri="{FF2B5EF4-FFF2-40B4-BE49-F238E27FC236}">
                <a16:creationId xmlns:a16="http://schemas.microsoft.com/office/drawing/2014/main" id="{F3B92E07-26A4-4EB6-BD8F-A7846CCFD66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34946" y="2105455"/>
            <a:ext cx="1578576" cy="594034"/>
          </a:xfrm>
          <a:prstGeom prst="rect">
            <a:avLst/>
          </a:prstGeom>
          <a:solidFill>
            <a:srgbClr val="0070C0"/>
          </a:solidFill>
          <a:ln w="9525">
            <a:solidFill>
              <a:srgbClr val="6789C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altLang="ko-KR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IoT </a:t>
            </a:r>
            <a:r>
              <a:rPr lang="ko-KR" altLang="en-US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융합</a:t>
            </a:r>
            <a:endParaRPr lang="en-US" altLang="ko-KR" sz="12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 latinLnBrk="0"/>
            <a:r>
              <a:rPr lang="en-US" altLang="ko-KR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(IoT Integration)</a:t>
            </a:r>
            <a:endParaRPr lang="ko-KR" altLang="en-US" sz="12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8" name="Rectangle 80">
            <a:extLst>
              <a:ext uri="{FF2B5EF4-FFF2-40B4-BE49-F238E27FC236}">
                <a16:creationId xmlns:a16="http://schemas.microsoft.com/office/drawing/2014/main" id="{95888457-0F24-447D-BBD0-D216CB36CDC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80358" y="2105455"/>
            <a:ext cx="1586278" cy="594034"/>
          </a:xfrm>
          <a:prstGeom prst="rect">
            <a:avLst/>
          </a:prstGeom>
          <a:solidFill>
            <a:srgbClr val="0070C0"/>
          </a:solidFill>
          <a:ln w="9525">
            <a:solidFill>
              <a:srgbClr val="6789C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ko-KR" altLang="en-US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외부</a:t>
            </a:r>
            <a:r>
              <a:rPr lang="en-US" altLang="ko-KR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시스템 연동 </a:t>
            </a:r>
            <a:r>
              <a:rPr lang="en-US" altLang="ko-KR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(External API)</a:t>
            </a:r>
            <a:endParaRPr lang="ko-KR" altLang="en-US" sz="12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9" name="Rectangle 80">
            <a:extLst>
              <a:ext uri="{FF2B5EF4-FFF2-40B4-BE49-F238E27FC236}">
                <a16:creationId xmlns:a16="http://schemas.microsoft.com/office/drawing/2014/main" id="{6AA89857-EDAA-42BE-A9EB-19D41CC55E5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6225" y="3400132"/>
            <a:ext cx="1578575" cy="382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자율 룰 엔진</a:t>
            </a:r>
            <a:endParaRPr lang="en-US" altLang="ko-KR" sz="1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(Autonomous</a:t>
            </a:r>
            <a:r>
              <a:rPr lang="ko-KR" altLang="en-US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Rule Engine)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0" name="Rectangle 80">
            <a:extLst>
              <a:ext uri="{FF2B5EF4-FFF2-40B4-BE49-F238E27FC236}">
                <a16:creationId xmlns:a16="http://schemas.microsoft.com/office/drawing/2014/main" id="{CFFB18D2-1ACF-41B1-A1D1-F84C80F9843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6225" y="2916908"/>
            <a:ext cx="1583936" cy="42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기존 인터페이스 연동</a:t>
            </a:r>
            <a:endParaRPr lang="en-US" altLang="ko-KR" sz="1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(Legacy Interface GW)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1" name="Rectangle 80">
            <a:extLst>
              <a:ext uri="{FF2B5EF4-FFF2-40B4-BE49-F238E27FC236}">
                <a16:creationId xmlns:a16="http://schemas.microsoft.com/office/drawing/2014/main" id="{16752E81-605E-4D68-8B81-A6D32A1012A0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29048" y="3400132"/>
            <a:ext cx="1578575" cy="382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IoT </a:t>
            </a:r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플랫폼 연동</a:t>
            </a:r>
            <a:endParaRPr lang="en-US" altLang="ko-KR" sz="1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(General</a:t>
            </a:r>
            <a:r>
              <a:rPr lang="ko-KR" altLang="en-US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IoT Platform Integration)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2" name="Rectangle 80">
            <a:extLst>
              <a:ext uri="{FF2B5EF4-FFF2-40B4-BE49-F238E27FC236}">
                <a16:creationId xmlns:a16="http://schemas.microsoft.com/office/drawing/2014/main" id="{AA800BE5-46C6-42F2-9F3F-D38DF2609A90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29048" y="3840215"/>
            <a:ext cx="1578575" cy="382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AI IoT </a:t>
            </a:r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플랫폼 연동</a:t>
            </a:r>
            <a:endParaRPr lang="en-US" altLang="ko-KR" sz="1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(AI</a:t>
            </a:r>
            <a:r>
              <a:rPr lang="ko-KR" altLang="en-US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IoT Platform Integration)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3" name="Rectangle 80">
            <a:extLst>
              <a:ext uri="{FF2B5EF4-FFF2-40B4-BE49-F238E27FC236}">
                <a16:creationId xmlns:a16="http://schemas.microsoft.com/office/drawing/2014/main" id="{B9E97723-FD82-49CA-B3D6-3B2F3ED11C40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29048" y="4851436"/>
            <a:ext cx="1578575" cy="3823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빅데이터</a:t>
            </a:r>
            <a:r>
              <a:rPr lang="en-US" altLang="ko-KR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분석 엔진</a:t>
            </a:r>
            <a:endParaRPr lang="en-US" altLang="ko-KR" sz="1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(Bigdata Analytic Engine)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4" name="Rectangle 80">
            <a:extLst>
              <a:ext uri="{FF2B5EF4-FFF2-40B4-BE49-F238E27FC236}">
                <a16:creationId xmlns:a16="http://schemas.microsoft.com/office/drawing/2014/main" id="{B9C760E4-07DF-466A-B31E-96D11B69B80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29048" y="5315831"/>
            <a:ext cx="1578575" cy="3823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AI</a:t>
            </a:r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기반 데이터 연동</a:t>
            </a:r>
            <a:endParaRPr lang="en-US" altLang="ko-KR" sz="1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(AI</a:t>
            </a:r>
            <a:r>
              <a:rPr lang="ko-KR" altLang="en-US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based</a:t>
            </a:r>
            <a:r>
              <a:rPr lang="ko-KR" altLang="en-US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Data Collection)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5" name="Rectangle 80">
            <a:extLst>
              <a:ext uri="{FF2B5EF4-FFF2-40B4-BE49-F238E27FC236}">
                <a16:creationId xmlns:a16="http://schemas.microsoft.com/office/drawing/2014/main" id="{1604576B-A264-4ACA-84FE-0EA3A9C1FEA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90909" y="2916768"/>
            <a:ext cx="1578577" cy="42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기존</a:t>
            </a:r>
            <a:r>
              <a:rPr lang="en-US" altLang="ko-KR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운영 시스템</a:t>
            </a:r>
            <a:endParaRPr lang="en-US" altLang="ko-KR" sz="1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(Legacy OS System)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6" name="Rectangle 80">
            <a:extLst>
              <a:ext uri="{FF2B5EF4-FFF2-40B4-BE49-F238E27FC236}">
                <a16:creationId xmlns:a16="http://schemas.microsoft.com/office/drawing/2014/main" id="{A3FB30A5-13BE-43E0-BAF7-DB97C0BFE2C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85547" y="3399992"/>
            <a:ext cx="1578575" cy="382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시설관리시스템 연동</a:t>
            </a:r>
            <a:endParaRPr lang="en-US" altLang="ko-KR" sz="1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(Facility Management System)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7" name="Rectangle 80">
            <a:extLst>
              <a:ext uri="{FF2B5EF4-FFF2-40B4-BE49-F238E27FC236}">
                <a16:creationId xmlns:a16="http://schemas.microsoft.com/office/drawing/2014/main" id="{E544B262-0B0B-4512-9CEA-23762281274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90647" y="3830696"/>
            <a:ext cx="1582224" cy="39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DB </a:t>
            </a:r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시스템</a:t>
            </a:r>
            <a:endParaRPr lang="en-US" altLang="ko-KR" sz="1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(DB System)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8" name="Rectangle 80">
            <a:extLst>
              <a:ext uri="{FF2B5EF4-FFF2-40B4-BE49-F238E27FC236}">
                <a16:creationId xmlns:a16="http://schemas.microsoft.com/office/drawing/2014/main" id="{9FE4582D-B8E8-4DD9-A9BC-6F97AFF9D0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94295" y="4270781"/>
            <a:ext cx="1578575" cy="382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CCTV </a:t>
            </a:r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시스템</a:t>
            </a:r>
            <a:endParaRPr lang="en-US" altLang="ko-KR" sz="1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(CCTV</a:t>
            </a:r>
            <a:r>
              <a:rPr lang="ko-KR" altLang="en-US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System</a:t>
            </a:r>
            <a:r>
              <a:rPr lang="ko-KR" altLang="en-US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Integration)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22E552E5-4935-4FCD-BAE0-41E9933749E0}"/>
              </a:ext>
            </a:extLst>
          </p:cNvPr>
          <p:cNvSpPr/>
          <p:nvPr/>
        </p:nvSpPr>
        <p:spPr bwMode="gray">
          <a:xfrm>
            <a:off x="6230531" y="1993297"/>
            <a:ext cx="5319811" cy="43072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dist="12700" dir="16200000" rotWithShape="0">
              <a:srgbClr val="273D85"/>
            </a:outerShdw>
          </a:effectLst>
        </p:spPr>
        <p:txBody>
          <a:bodyPr wrap="none" anchor="ctr"/>
          <a:lstStyle/>
          <a:p>
            <a:pPr algn="ctr"/>
            <a:endParaRPr lang="ko-KR" altLang="en-US" sz="18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0" name="Rectangle 80">
            <a:extLst>
              <a:ext uri="{FF2B5EF4-FFF2-40B4-BE49-F238E27FC236}">
                <a16:creationId xmlns:a16="http://schemas.microsoft.com/office/drawing/2014/main" id="{25F076FD-06F8-4526-8649-B13ACE9A8948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37334" y="2111504"/>
            <a:ext cx="3508979" cy="59403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altLang="ko-KR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3D </a:t>
            </a:r>
            <a:r>
              <a:rPr lang="ko-KR" altLang="en-US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엔진</a:t>
            </a:r>
            <a:endParaRPr lang="en-US" altLang="ko-KR" sz="12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 latinLnBrk="0"/>
            <a:r>
              <a:rPr lang="en-US" altLang="ko-KR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(3D Engine)</a:t>
            </a:r>
            <a:endParaRPr lang="ko-KR" altLang="en-US" sz="12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1" name="Rectangle 80">
            <a:extLst>
              <a:ext uri="{FF2B5EF4-FFF2-40B4-BE49-F238E27FC236}">
                <a16:creationId xmlns:a16="http://schemas.microsoft.com/office/drawing/2014/main" id="{B5CD5C20-935E-4AF4-8E35-E0B59A1AC3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9989794" y="2915727"/>
            <a:ext cx="1418036" cy="42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차세대 대시보드</a:t>
            </a:r>
            <a:endParaRPr lang="en-US" altLang="ko-KR" sz="1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(Next</a:t>
            </a:r>
            <a:r>
              <a:rPr lang="ko-KR" altLang="en-US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Generation Dashboard)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2" name="Rectangle 80">
            <a:extLst>
              <a:ext uri="{FF2B5EF4-FFF2-40B4-BE49-F238E27FC236}">
                <a16:creationId xmlns:a16="http://schemas.microsoft.com/office/drawing/2014/main" id="{B2A5E872-A3A0-4475-ABB4-45DE608BCE77}"/>
              </a:ext>
            </a:extLst>
          </p:cNvPr>
          <p:cNvSpPr>
            <a:spLocks noChangeArrowheads="1"/>
          </p:cNvSpPr>
          <p:nvPr/>
        </p:nvSpPr>
        <p:spPr bwMode="gray">
          <a:xfrm>
            <a:off x="9990329" y="2110774"/>
            <a:ext cx="1418035" cy="59403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ko-KR" altLang="en-US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유저</a:t>
            </a:r>
            <a:r>
              <a:rPr lang="en-US" altLang="ko-KR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인터페이스</a:t>
            </a:r>
            <a:endParaRPr lang="en-US" altLang="ko-KR" sz="12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 latinLnBrk="0"/>
            <a:r>
              <a:rPr lang="en-US" altLang="ko-KR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(User</a:t>
            </a:r>
            <a:r>
              <a:rPr lang="ko-KR" altLang="en-US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 kern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Interface)</a:t>
            </a:r>
            <a:endParaRPr lang="ko-KR" altLang="en-US" sz="1200" b="1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4" name="Rectangle 80">
            <a:extLst>
              <a:ext uri="{FF2B5EF4-FFF2-40B4-BE49-F238E27FC236}">
                <a16:creationId xmlns:a16="http://schemas.microsoft.com/office/drawing/2014/main" id="{856AF66D-EF33-4E88-8BE5-8EC932A13241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59939" y="2915727"/>
            <a:ext cx="974377" cy="42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ko-KR" altLang="en-US" sz="1000" b="1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유너티</a:t>
            </a:r>
            <a:r>
              <a:rPr lang="en-US" altLang="ko-KR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엔진</a:t>
            </a:r>
            <a:endParaRPr lang="en-US" altLang="ko-KR" sz="1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lvl="0"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(Unity Engine)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5" name="Rectangle 80">
            <a:extLst>
              <a:ext uri="{FF2B5EF4-FFF2-40B4-BE49-F238E27FC236}">
                <a16:creationId xmlns:a16="http://schemas.microsoft.com/office/drawing/2014/main" id="{F3041079-B6C5-4887-BC8D-0A5362080B5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37334" y="2915727"/>
            <a:ext cx="1027643" cy="42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C/S 3D </a:t>
            </a:r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엔진</a:t>
            </a:r>
            <a:endParaRPr lang="en-US" altLang="ko-KR" sz="1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(C/S</a:t>
            </a:r>
            <a:r>
              <a:rPr lang="ko-KR" altLang="en-US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3D</a:t>
            </a:r>
            <a:r>
              <a:rPr lang="ko-KR" altLang="en-US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Engine)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6" name="Rectangle 80">
            <a:extLst>
              <a:ext uri="{FF2B5EF4-FFF2-40B4-BE49-F238E27FC236}">
                <a16:creationId xmlns:a16="http://schemas.microsoft.com/office/drawing/2014/main" id="{06819E48-7EA7-4FF2-9CB1-4D35AC3B15DC}"/>
              </a:ext>
            </a:extLst>
          </p:cNvPr>
          <p:cNvSpPr>
            <a:spLocks noChangeArrowheads="1"/>
          </p:cNvSpPr>
          <p:nvPr/>
        </p:nvSpPr>
        <p:spPr bwMode="gray">
          <a:xfrm>
            <a:off x="9984432" y="3405451"/>
            <a:ext cx="1418034" cy="382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가상순찰</a:t>
            </a:r>
            <a:endParaRPr lang="en-US" altLang="ko-KR" sz="1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(Remote</a:t>
            </a:r>
            <a:r>
              <a:rPr lang="ko-KR" altLang="en-US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Surveillance)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7" name="Rectangle 80">
            <a:extLst>
              <a:ext uri="{FF2B5EF4-FFF2-40B4-BE49-F238E27FC236}">
                <a16:creationId xmlns:a16="http://schemas.microsoft.com/office/drawing/2014/main" id="{E19BAC01-150A-4057-AC66-72AA8438FE4D}"/>
              </a:ext>
            </a:extLst>
          </p:cNvPr>
          <p:cNvSpPr>
            <a:spLocks noChangeArrowheads="1"/>
          </p:cNvSpPr>
          <p:nvPr/>
        </p:nvSpPr>
        <p:spPr bwMode="gray">
          <a:xfrm>
            <a:off x="9984432" y="3845534"/>
            <a:ext cx="1418034" cy="382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교육 모듈</a:t>
            </a:r>
            <a:endParaRPr lang="en-US" altLang="ko-KR" sz="1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(Training</a:t>
            </a:r>
            <a:r>
              <a:rPr lang="ko-KR" altLang="en-US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module)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8" name="Rectangle 80">
            <a:extLst>
              <a:ext uri="{FF2B5EF4-FFF2-40B4-BE49-F238E27FC236}">
                <a16:creationId xmlns:a16="http://schemas.microsoft.com/office/drawing/2014/main" id="{30A77956-7A92-4A9F-B814-87E296ED3D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40510" y="4801743"/>
            <a:ext cx="1021683" cy="236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컨테이너항만</a:t>
            </a:r>
            <a:endParaRPr lang="en-US" altLang="ko-KR" sz="8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6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(Smart</a:t>
            </a:r>
            <a:r>
              <a:rPr lang="ko-KR" altLang="en-US" sz="6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6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Container Terminal)</a:t>
            </a:r>
            <a:endParaRPr lang="ko-KR" altLang="en-US" sz="6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18EEAE08-A80E-4C3E-88C7-F351F26D3F9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34552" y="5085184"/>
            <a:ext cx="1030428" cy="2368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자동화 창고</a:t>
            </a:r>
            <a:endParaRPr lang="en-US" altLang="ko-KR" sz="8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6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(Smart Warehouse)</a:t>
            </a:r>
            <a:endParaRPr lang="ko-KR" altLang="en-US" sz="6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4" name="Rectangle 80">
            <a:extLst>
              <a:ext uri="{FF2B5EF4-FFF2-40B4-BE49-F238E27FC236}">
                <a16:creationId xmlns:a16="http://schemas.microsoft.com/office/drawing/2014/main" id="{3932C87C-08CC-4127-9A2F-B3FD36ADFD38}"/>
              </a:ext>
            </a:extLst>
          </p:cNvPr>
          <p:cNvSpPr>
            <a:spLocks noChangeArrowheads="1"/>
          </p:cNvSpPr>
          <p:nvPr/>
        </p:nvSpPr>
        <p:spPr bwMode="gray">
          <a:xfrm>
            <a:off x="8509317" y="2915953"/>
            <a:ext cx="1337629" cy="42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웹</a:t>
            </a:r>
            <a:r>
              <a:rPr lang="en-US" altLang="ko-KR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GL / Three.js </a:t>
            </a:r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엔진</a:t>
            </a:r>
            <a:endParaRPr lang="en-US" altLang="ko-KR" sz="1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7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(Web GL Engine</a:t>
            </a:r>
          </a:p>
          <a:p>
            <a:pPr algn="ctr"/>
            <a:r>
              <a:rPr lang="en-US" altLang="ko-KR" sz="7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Three.js Engine)</a:t>
            </a:r>
            <a:endParaRPr lang="ko-KR" altLang="en-US" sz="7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6" name="Rectangle 80">
            <a:extLst>
              <a:ext uri="{FF2B5EF4-FFF2-40B4-BE49-F238E27FC236}">
                <a16:creationId xmlns:a16="http://schemas.microsoft.com/office/drawing/2014/main" id="{3460F6C8-8F88-42B2-9DBE-03857BE1D043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34551" y="5389270"/>
            <a:ext cx="1030428" cy="236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스마트공항</a:t>
            </a:r>
            <a:endParaRPr lang="en-US" altLang="ko-KR" sz="8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6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(Smart AirPort)</a:t>
            </a:r>
            <a:endParaRPr lang="ko-KR" altLang="en-US" sz="6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7" name="Rectangle 80">
            <a:extLst>
              <a:ext uri="{FF2B5EF4-FFF2-40B4-BE49-F238E27FC236}">
                <a16:creationId xmlns:a16="http://schemas.microsoft.com/office/drawing/2014/main" id="{00EF6A54-4D00-406C-9488-573F25F2065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59939" y="4801743"/>
            <a:ext cx="974377" cy="236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복합항만</a:t>
            </a:r>
            <a:endParaRPr lang="en-US" altLang="ko-KR" sz="8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6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(Multi-Purpose Terminal)</a:t>
            </a:r>
            <a:endParaRPr lang="ko-KR" altLang="en-US" sz="6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8" name="Rectangle 80">
            <a:extLst>
              <a:ext uri="{FF2B5EF4-FFF2-40B4-BE49-F238E27FC236}">
                <a16:creationId xmlns:a16="http://schemas.microsoft.com/office/drawing/2014/main" id="{58443761-7857-4955-A8FC-5EDCE99882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59939" y="5085184"/>
            <a:ext cx="974377" cy="2306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빌딩</a:t>
            </a:r>
            <a:endParaRPr lang="en-US" altLang="ko-KR" sz="8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6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(Smart Building)</a:t>
            </a:r>
            <a:endParaRPr lang="ko-KR" altLang="en-US" sz="6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9" name="Rectangle 80">
            <a:extLst>
              <a:ext uri="{FF2B5EF4-FFF2-40B4-BE49-F238E27FC236}">
                <a16:creationId xmlns:a16="http://schemas.microsoft.com/office/drawing/2014/main" id="{FB0CDDBB-A84D-41D2-A986-E087E329CF9A}"/>
              </a:ext>
            </a:extLst>
          </p:cNvPr>
          <p:cNvSpPr>
            <a:spLocks noChangeArrowheads="1"/>
          </p:cNvSpPr>
          <p:nvPr/>
        </p:nvSpPr>
        <p:spPr bwMode="gray">
          <a:xfrm>
            <a:off x="8503262" y="4801743"/>
            <a:ext cx="1337629" cy="236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메트로</a:t>
            </a:r>
            <a:endParaRPr lang="en-US" altLang="ko-KR" sz="8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6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(Smart Subway)</a:t>
            </a:r>
            <a:endParaRPr lang="ko-KR" altLang="en-US" sz="6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0" name="Rectangle 80">
            <a:extLst>
              <a:ext uri="{FF2B5EF4-FFF2-40B4-BE49-F238E27FC236}">
                <a16:creationId xmlns:a16="http://schemas.microsoft.com/office/drawing/2014/main" id="{24A89BF9-919C-424A-828F-C81C4D71DB6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34550" y="5693156"/>
            <a:ext cx="1030428" cy="236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자율주행</a:t>
            </a:r>
            <a:r>
              <a:rPr lang="en-US" altLang="ko-KR" sz="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관제</a:t>
            </a:r>
            <a:endParaRPr lang="en-US" altLang="ko-KR" sz="8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6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(Smart Autonomous)</a:t>
            </a:r>
            <a:endParaRPr lang="ko-KR" altLang="en-US" sz="6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1" name="Rectangle 80">
            <a:extLst>
              <a:ext uri="{FF2B5EF4-FFF2-40B4-BE49-F238E27FC236}">
                <a16:creationId xmlns:a16="http://schemas.microsoft.com/office/drawing/2014/main" id="{36AFB3B5-C916-47FE-B3EB-5F73A35BE4A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34549" y="5988687"/>
            <a:ext cx="1030428" cy="236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글로벌 사업장 관제</a:t>
            </a:r>
            <a:endParaRPr lang="en-US" altLang="ko-KR" sz="8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6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(Virtual Globe)</a:t>
            </a:r>
            <a:endParaRPr lang="ko-KR" altLang="en-US" sz="6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2" name="Rectangle 80">
            <a:extLst>
              <a:ext uri="{FF2B5EF4-FFF2-40B4-BE49-F238E27FC236}">
                <a16:creationId xmlns:a16="http://schemas.microsoft.com/office/drawing/2014/main" id="{8B819F38-EBE8-48C1-9A40-9DFD232534FD}"/>
              </a:ext>
            </a:extLst>
          </p:cNvPr>
          <p:cNvSpPr>
            <a:spLocks noChangeArrowheads="1"/>
          </p:cNvSpPr>
          <p:nvPr/>
        </p:nvSpPr>
        <p:spPr bwMode="gray">
          <a:xfrm>
            <a:off x="9984432" y="4285617"/>
            <a:ext cx="1418034" cy="46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AR / VR</a:t>
            </a:r>
          </a:p>
          <a:p>
            <a:pPr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(Augmented Reality</a:t>
            </a:r>
          </a:p>
          <a:p>
            <a:pPr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Reality)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3" name="Rectangle 80">
            <a:extLst>
              <a:ext uri="{FF2B5EF4-FFF2-40B4-BE49-F238E27FC236}">
                <a16:creationId xmlns:a16="http://schemas.microsoft.com/office/drawing/2014/main" id="{B20B5C23-7CCA-4848-8995-0643B1CAD7A3}"/>
              </a:ext>
            </a:extLst>
          </p:cNvPr>
          <p:cNvSpPr>
            <a:spLocks noChangeArrowheads="1"/>
          </p:cNvSpPr>
          <p:nvPr/>
        </p:nvSpPr>
        <p:spPr bwMode="gray">
          <a:xfrm>
            <a:off x="8509317" y="3405200"/>
            <a:ext cx="1336996" cy="377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모바일 엔진</a:t>
            </a:r>
            <a:endParaRPr lang="en-US" altLang="ko-KR" sz="1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7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(Mobile</a:t>
            </a:r>
            <a:r>
              <a:rPr lang="ko-KR" altLang="en-US" sz="7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7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Engine)</a:t>
            </a:r>
            <a:endParaRPr lang="ko-KR" altLang="en-US" sz="7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3" name="Rectangle 80">
            <a:extLst>
              <a:ext uri="{FF2B5EF4-FFF2-40B4-BE49-F238E27FC236}">
                <a16:creationId xmlns:a16="http://schemas.microsoft.com/office/drawing/2014/main" id="{C57531A1-D782-4FC4-8877-EFE63EB28F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59939" y="3399992"/>
            <a:ext cx="974377" cy="39159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lvl="0" algn="ctr"/>
            <a:r>
              <a:rPr lang="ko-KR" altLang="en-US" sz="1100" b="1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언리얼</a:t>
            </a:r>
            <a:r>
              <a:rPr lang="en-US" altLang="ko-KR" sz="11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1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엔진</a:t>
            </a:r>
            <a:endParaRPr lang="en-US" altLang="ko-KR" sz="11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lvl="0" algn="ctr"/>
            <a:r>
              <a:rPr lang="en-US" altLang="ko-KR" sz="8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(Unity Engine)</a:t>
            </a:r>
            <a:endParaRPr lang="ko-KR" altLang="en-US" sz="8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0CA4A2A3-56B6-49EB-BD16-6A02CF5765A5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61" name="자유형 28">
              <a:extLst>
                <a:ext uri="{FF2B5EF4-FFF2-40B4-BE49-F238E27FC236}">
                  <a16:creationId xmlns:a16="http://schemas.microsoft.com/office/drawing/2014/main" id="{C6AB38CF-EE0E-495E-B17F-129AE271AC60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0E6ACCC4-EFC5-491B-8609-AC463F5743C1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3" name="평행 사변형 62">
              <a:extLst>
                <a:ext uri="{FF2B5EF4-FFF2-40B4-BE49-F238E27FC236}">
                  <a16:creationId xmlns:a16="http://schemas.microsoft.com/office/drawing/2014/main" id="{F42B93A8-E720-4DA4-8475-97B9322B90CD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5" name="평행 사변형 64">
              <a:extLst>
                <a:ext uri="{FF2B5EF4-FFF2-40B4-BE49-F238E27FC236}">
                  <a16:creationId xmlns:a16="http://schemas.microsoft.com/office/drawing/2014/main" id="{C342DD60-02F4-49B1-A580-2895C8AE376C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0953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4BD20A1F-ECA7-46FF-A995-7C05BCA6777A}"/>
              </a:ext>
            </a:extLst>
          </p:cNvPr>
          <p:cNvSpPr/>
          <p:nvPr/>
        </p:nvSpPr>
        <p:spPr>
          <a:xfrm>
            <a:off x="-9091" y="5970444"/>
            <a:ext cx="1960793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72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*ESB : Enterprise Service Bus</a:t>
            </a:r>
          </a:p>
          <a:p>
            <a:r>
              <a:rPr lang="en-US" altLang="ko-KR" sz="72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*TOS : Terminal Operating System</a:t>
            </a:r>
          </a:p>
          <a:p>
            <a:r>
              <a:rPr lang="en-US" altLang="ko-KR" sz="72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*SHE : Safety, Health, Environment</a:t>
            </a:r>
          </a:p>
          <a:p>
            <a:r>
              <a:rPr lang="en-US" altLang="ko-KR" sz="72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*MES : </a:t>
            </a:r>
            <a:r>
              <a:rPr lang="en-US" altLang="ko-KR" sz="72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Manufacturing Execution System</a:t>
            </a:r>
          </a:p>
          <a:p>
            <a:r>
              <a:rPr lang="en-US" altLang="ko-KR" sz="72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*WMS : Warehouse Management System</a:t>
            </a:r>
          </a:p>
          <a:p>
            <a:r>
              <a:rPr lang="en-US" altLang="ko-KR" sz="72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*WCS : Warehouse Control Systems</a:t>
            </a:r>
          </a:p>
          <a:p>
            <a:r>
              <a:rPr lang="en-US" altLang="ko-KR" sz="72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*TOSS : Total Operation Support System</a:t>
            </a:r>
            <a:endParaRPr lang="ko-KR" altLang="en-US" sz="720" i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6DDC8B4-335A-4BE4-A981-D6F25BEFAFEE}"/>
              </a:ext>
            </a:extLst>
          </p:cNvPr>
          <p:cNvSpPr txBox="1"/>
          <p:nvPr/>
        </p:nvSpPr>
        <p:spPr>
          <a:xfrm>
            <a:off x="1438418" y="2021677"/>
            <a:ext cx="1656223" cy="1643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6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[ </a:t>
            </a:r>
            <a:r>
              <a:rPr lang="ko-KR" altLang="en-US" sz="126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고객사 운영시스템 </a:t>
            </a:r>
            <a:r>
              <a:rPr lang="en-US" altLang="ko-KR" sz="126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]</a:t>
            </a:r>
          </a:p>
          <a:p>
            <a:endParaRPr lang="en-US" altLang="ko-KR" sz="1260" b="1" i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ko-KR" altLang="en-US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항만 </a:t>
            </a:r>
            <a:r>
              <a:rPr lang="en-US" altLang="ko-KR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: TOS</a:t>
            </a: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ko-KR" altLang="en-US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중공업 </a:t>
            </a:r>
            <a:r>
              <a:rPr lang="en-US" altLang="ko-KR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: SHE</a:t>
            </a: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ko-KR" altLang="en-US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공장 </a:t>
            </a:r>
            <a:r>
              <a:rPr lang="en-US" altLang="ko-KR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: MES</a:t>
            </a: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ko-KR" altLang="en-US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창고</a:t>
            </a:r>
            <a:r>
              <a:rPr lang="en-US" altLang="ko-KR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: WMS/WCS</a:t>
            </a: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ko-KR" altLang="en-US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공항</a:t>
            </a:r>
            <a:r>
              <a:rPr lang="en-US" altLang="ko-KR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: TOSS</a:t>
            </a: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ko-KR" altLang="en-US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기타</a:t>
            </a:r>
            <a:r>
              <a:rPr lang="en-US" altLang="ko-KR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: ….</a:t>
            </a:r>
            <a:endParaRPr lang="ko-KR" altLang="en-US" sz="1260" b="1" i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38839CB-8EEA-4C9E-B057-2A74ECA1BF9E}"/>
              </a:ext>
            </a:extLst>
          </p:cNvPr>
          <p:cNvSpPr txBox="1"/>
          <p:nvPr/>
        </p:nvSpPr>
        <p:spPr>
          <a:xfrm>
            <a:off x="1432710" y="4314608"/>
            <a:ext cx="1656223" cy="1449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6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[ </a:t>
            </a:r>
            <a:r>
              <a:rPr lang="ko-KR" altLang="en-US" sz="126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고객사 단위시스템 </a:t>
            </a:r>
            <a:r>
              <a:rPr lang="en-US" altLang="ko-KR" sz="126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]</a:t>
            </a:r>
          </a:p>
          <a:p>
            <a:endParaRPr lang="en-US" altLang="ko-KR" sz="1260" b="1" i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ko-KR" altLang="en-US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시설관리 </a:t>
            </a:r>
            <a:r>
              <a:rPr lang="en-US" altLang="ko-KR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: FMS</a:t>
            </a: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en-US" altLang="ko-KR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CCTV : VMS</a:t>
            </a: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ko-KR" altLang="en-US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공조</a:t>
            </a:r>
            <a:r>
              <a:rPr lang="en-US" altLang="ko-KR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전력 시스템</a:t>
            </a:r>
            <a:r>
              <a:rPr lang="en-US" altLang="ko-KR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ko-KR" altLang="en-US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보안</a:t>
            </a:r>
            <a:r>
              <a:rPr lang="en-US" altLang="ko-KR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환경 시스템</a:t>
            </a:r>
            <a:endParaRPr lang="en-US" altLang="ko-KR" sz="1260" b="1" i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ko-KR" altLang="en-US" sz="1260" b="1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기타시스템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75C5F7B-F452-42CD-8D0B-E4072313FBA6}"/>
              </a:ext>
            </a:extLst>
          </p:cNvPr>
          <p:cNvSpPr txBox="1"/>
          <p:nvPr/>
        </p:nvSpPr>
        <p:spPr>
          <a:xfrm>
            <a:off x="9594369" y="1623544"/>
            <a:ext cx="1837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X-Discovery</a:t>
            </a:r>
            <a:endParaRPr lang="ko-KR" altLang="en-US" sz="24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119" name="그림 118">
            <a:extLst>
              <a:ext uri="{FF2B5EF4-FFF2-40B4-BE49-F238E27FC236}">
                <a16:creationId xmlns:a16="http://schemas.microsoft.com/office/drawing/2014/main" id="{738C77C8-6D11-4FBB-AA94-A55FDE977C9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651" y="2078473"/>
            <a:ext cx="2767268" cy="15497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07084384-B800-479B-9B86-251D87E7D4FC}"/>
              </a:ext>
            </a:extLst>
          </p:cNvPr>
          <p:cNvSpPr txBox="1"/>
          <p:nvPr/>
        </p:nvSpPr>
        <p:spPr>
          <a:xfrm>
            <a:off x="9218649" y="4386545"/>
            <a:ext cx="2752371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6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[ </a:t>
            </a:r>
            <a:r>
              <a:rPr lang="ko-KR" altLang="en-US" sz="126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고객사 센서 </a:t>
            </a:r>
            <a:r>
              <a:rPr lang="en-US" altLang="ko-KR" sz="126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]</a:t>
            </a:r>
          </a:p>
          <a:p>
            <a:endParaRPr lang="en-US" altLang="ko-KR" sz="1260" b="1" i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ko-KR" altLang="en-US" sz="120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지능형</a:t>
            </a:r>
            <a:r>
              <a:rPr lang="en-US" altLang="ko-KR" sz="120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CCTV</a:t>
            </a: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en-US" altLang="ko-KR" sz="120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GPS, DGPS/INS</a:t>
            </a: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en-US" altLang="ko-KR" sz="120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RFID, Beacon. QR code</a:t>
            </a: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ko-KR" altLang="en-US" sz="120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환경센서</a:t>
            </a:r>
            <a:r>
              <a:rPr lang="en-US" altLang="ko-KR" sz="120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(</a:t>
            </a:r>
            <a:r>
              <a:rPr lang="ko-KR" altLang="en-US" sz="120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온</a:t>
            </a:r>
            <a:r>
              <a:rPr lang="en-US" altLang="ko-KR" sz="120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20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습도</a:t>
            </a:r>
            <a:r>
              <a:rPr lang="en-US" altLang="ko-KR" sz="120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먼지센서</a:t>
            </a:r>
            <a:r>
              <a:rPr lang="en-US" altLang="ko-KR" sz="120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ko-KR" altLang="en-US" sz="120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산업용 센서</a:t>
            </a:r>
            <a:endParaRPr lang="en-US" altLang="ko-KR" sz="1200" i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10488" indent="-110488">
              <a:buFont typeface="Arial" panose="020B0604020202020204" pitchFamily="34" charset="0"/>
              <a:buChar char="•"/>
            </a:pPr>
            <a:r>
              <a:rPr lang="ko-KR" altLang="en-US" sz="120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기타</a:t>
            </a:r>
            <a:r>
              <a:rPr lang="en-US" altLang="ko-KR" sz="120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…</a:t>
            </a:r>
            <a:endParaRPr lang="ko-KR" altLang="en-US" sz="1260" i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C124F4AF-4950-47DB-8104-3DCA6DD1712D}"/>
              </a:ext>
            </a:extLst>
          </p:cNvPr>
          <p:cNvGrpSpPr/>
          <p:nvPr/>
        </p:nvGrpSpPr>
        <p:grpSpPr>
          <a:xfrm>
            <a:off x="3946639" y="1492383"/>
            <a:ext cx="4314163" cy="4633604"/>
            <a:chOff x="3288865" y="1243651"/>
            <a:chExt cx="3595135" cy="3861337"/>
          </a:xfrm>
        </p:grpSpPr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0B3A59CC-E270-48BA-B8B3-08B228B26703}"/>
                </a:ext>
              </a:extLst>
            </p:cNvPr>
            <p:cNvGrpSpPr/>
            <p:nvPr/>
          </p:nvGrpSpPr>
          <p:grpSpPr>
            <a:xfrm>
              <a:off x="5083799" y="1243651"/>
              <a:ext cx="1800201" cy="2189913"/>
              <a:chOff x="4571999" y="2273507"/>
              <a:chExt cx="1800201" cy="2189913"/>
            </a:xfrm>
          </p:grpSpPr>
          <p:sp>
            <p:nvSpPr>
              <p:cNvPr id="66" name="다이아몬드 65">
                <a:extLst>
                  <a:ext uri="{FF2B5EF4-FFF2-40B4-BE49-F238E27FC236}">
                    <a16:creationId xmlns:a16="http://schemas.microsoft.com/office/drawing/2014/main" id="{F605ABAF-AA69-42FC-8967-62206E90C5E2}"/>
                  </a:ext>
                </a:extLst>
              </p:cNvPr>
              <p:cNvSpPr/>
              <p:nvPr/>
            </p:nvSpPr>
            <p:spPr>
              <a:xfrm>
                <a:off x="4572000" y="2273507"/>
                <a:ext cx="1800200" cy="1224136"/>
              </a:xfrm>
              <a:prstGeom prst="diamond">
                <a:avLst/>
              </a:prstGeom>
              <a:solidFill>
                <a:srgbClr val="3BB4AE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7" name="평행 사변형 66">
                <a:extLst>
                  <a:ext uri="{FF2B5EF4-FFF2-40B4-BE49-F238E27FC236}">
                    <a16:creationId xmlns:a16="http://schemas.microsoft.com/office/drawing/2014/main" id="{1170803F-C6F9-4C41-873D-A1E20DE9FAB9}"/>
                  </a:ext>
                </a:extLst>
              </p:cNvPr>
              <p:cNvSpPr/>
              <p:nvPr/>
            </p:nvSpPr>
            <p:spPr>
              <a:xfrm rot="5400000">
                <a:off x="4229306" y="3221937"/>
                <a:ext cx="1584176" cy="898789"/>
              </a:xfrm>
              <a:prstGeom prst="parallelogram">
                <a:avLst>
                  <a:gd name="adj" fmla="val 68622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8" name="평행 사변형 67">
                <a:extLst>
                  <a:ext uri="{FF2B5EF4-FFF2-40B4-BE49-F238E27FC236}">
                    <a16:creationId xmlns:a16="http://schemas.microsoft.com/office/drawing/2014/main" id="{220CA33A-D141-4E4F-A0CF-758F1A7D9985}"/>
                  </a:ext>
                </a:extLst>
              </p:cNvPr>
              <p:cNvSpPr/>
              <p:nvPr/>
            </p:nvSpPr>
            <p:spPr>
              <a:xfrm rot="16200000" flipH="1">
                <a:off x="5122543" y="3217703"/>
                <a:ext cx="1584174" cy="907260"/>
              </a:xfrm>
              <a:prstGeom prst="parallelogram">
                <a:avLst>
                  <a:gd name="adj" fmla="val 68622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id="{C01DC340-5BF0-4D75-AEAE-CB5B285447AD}"/>
                  </a:ext>
                </a:extLst>
              </p:cNvPr>
              <p:cNvSpPr/>
              <p:nvPr/>
            </p:nvSpPr>
            <p:spPr>
              <a:xfrm>
                <a:off x="4682362" y="2714285"/>
                <a:ext cx="1604312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1920" b="1" dirty="0">
                    <a:solidFill>
                      <a:srgbClr val="F2F2F2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Visualization</a:t>
                </a:r>
                <a:endParaRPr lang="ko-KR" altLang="ko-KR" sz="1920" b="1" dirty="0">
                  <a:solidFill>
                    <a:srgbClr val="F2F2F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329BEA86-06B9-435E-A28A-F6E97195952B}"/>
                </a:ext>
              </a:extLst>
            </p:cNvPr>
            <p:cNvGrpSpPr/>
            <p:nvPr/>
          </p:nvGrpSpPr>
          <p:grpSpPr>
            <a:xfrm>
              <a:off x="5083799" y="2915075"/>
              <a:ext cx="1800201" cy="2189913"/>
              <a:chOff x="4571999" y="3789040"/>
              <a:chExt cx="1800201" cy="2189913"/>
            </a:xfrm>
          </p:grpSpPr>
          <p:sp>
            <p:nvSpPr>
              <p:cNvPr id="76" name="다이아몬드 75">
                <a:extLst>
                  <a:ext uri="{FF2B5EF4-FFF2-40B4-BE49-F238E27FC236}">
                    <a16:creationId xmlns:a16="http://schemas.microsoft.com/office/drawing/2014/main" id="{C614B429-F510-4299-8ADE-02E1E1D9294D}"/>
                  </a:ext>
                </a:extLst>
              </p:cNvPr>
              <p:cNvSpPr/>
              <p:nvPr/>
            </p:nvSpPr>
            <p:spPr>
              <a:xfrm>
                <a:off x="4572000" y="3789040"/>
                <a:ext cx="1800200" cy="1224136"/>
              </a:xfrm>
              <a:prstGeom prst="diamond">
                <a:avLst/>
              </a:prstGeom>
              <a:solidFill>
                <a:srgbClr val="45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7" name="평행 사변형 76">
                <a:extLst>
                  <a:ext uri="{FF2B5EF4-FFF2-40B4-BE49-F238E27FC236}">
                    <a16:creationId xmlns:a16="http://schemas.microsoft.com/office/drawing/2014/main" id="{121D0C5E-DD9B-44FD-9722-679D434DE2BA}"/>
                  </a:ext>
                </a:extLst>
              </p:cNvPr>
              <p:cNvSpPr/>
              <p:nvPr/>
            </p:nvSpPr>
            <p:spPr>
              <a:xfrm rot="5400000">
                <a:off x="4229306" y="4737470"/>
                <a:ext cx="1584176" cy="898789"/>
              </a:xfrm>
              <a:prstGeom prst="parallelogram">
                <a:avLst>
                  <a:gd name="adj" fmla="val 68622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8" name="평행 사변형 77">
                <a:extLst>
                  <a:ext uri="{FF2B5EF4-FFF2-40B4-BE49-F238E27FC236}">
                    <a16:creationId xmlns:a16="http://schemas.microsoft.com/office/drawing/2014/main" id="{924E0900-0F4E-4D30-B839-A05457FAB65A}"/>
                  </a:ext>
                </a:extLst>
              </p:cNvPr>
              <p:cNvSpPr/>
              <p:nvPr/>
            </p:nvSpPr>
            <p:spPr>
              <a:xfrm rot="16200000" flipH="1">
                <a:off x="5122543" y="4733236"/>
                <a:ext cx="1584174" cy="907260"/>
              </a:xfrm>
              <a:prstGeom prst="parallelogram">
                <a:avLst>
                  <a:gd name="adj" fmla="val 68622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1" name="그룹 80">
              <a:extLst>
                <a:ext uri="{FF2B5EF4-FFF2-40B4-BE49-F238E27FC236}">
                  <a16:creationId xmlns:a16="http://schemas.microsoft.com/office/drawing/2014/main" id="{5E821FB3-B08F-4FF4-B1D1-83433C477DAC}"/>
                </a:ext>
              </a:extLst>
            </p:cNvPr>
            <p:cNvGrpSpPr/>
            <p:nvPr/>
          </p:nvGrpSpPr>
          <p:grpSpPr>
            <a:xfrm>
              <a:off x="3288865" y="1243651"/>
              <a:ext cx="1800201" cy="2189913"/>
              <a:chOff x="2777065" y="2273507"/>
              <a:chExt cx="1800201" cy="2189913"/>
            </a:xfrm>
          </p:grpSpPr>
          <p:sp>
            <p:nvSpPr>
              <p:cNvPr id="82" name="다이아몬드 81">
                <a:extLst>
                  <a:ext uri="{FF2B5EF4-FFF2-40B4-BE49-F238E27FC236}">
                    <a16:creationId xmlns:a16="http://schemas.microsoft.com/office/drawing/2014/main" id="{810D6D88-CEEC-4B4C-8969-8AF6B535B706}"/>
                  </a:ext>
                </a:extLst>
              </p:cNvPr>
              <p:cNvSpPr/>
              <p:nvPr/>
            </p:nvSpPr>
            <p:spPr>
              <a:xfrm>
                <a:off x="2777066" y="2273507"/>
                <a:ext cx="1800200" cy="1224136"/>
              </a:xfrm>
              <a:prstGeom prst="diamond">
                <a:avLst/>
              </a:prstGeom>
              <a:solidFill>
                <a:srgbClr val="FA4D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83" name="평행 사변형 82">
                <a:extLst>
                  <a:ext uri="{FF2B5EF4-FFF2-40B4-BE49-F238E27FC236}">
                    <a16:creationId xmlns:a16="http://schemas.microsoft.com/office/drawing/2014/main" id="{6DB7F76A-7B77-42CE-8EB4-6B64D5755EB9}"/>
                  </a:ext>
                </a:extLst>
              </p:cNvPr>
              <p:cNvSpPr/>
              <p:nvPr/>
            </p:nvSpPr>
            <p:spPr>
              <a:xfrm rot="5400000">
                <a:off x="2434372" y="3221937"/>
                <a:ext cx="1584176" cy="898789"/>
              </a:xfrm>
              <a:prstGeom prst="parallelogram">
                <a:avLst>
                  <a:gd name="adj" fmla="val 68622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84" name="평행 사변형 83">
                <a:extLst>
                  <a:ext uri="{FF2B5EF4-FFF2-40B4-BE49-F238E27FC236}">
                    <a16:creationId xmlns:a16="http://schemas.microsoft.com/office/drawing/2014/main" id="{A4A75810-5A35-4DFA-8D9F-24BEBB4EC6BC}"/>
                  </a:ext>
                </a:extLst>
              </p:cNvPr>
              <p:cNvSpPr/>
              <p:nvPr/>
            </p:nvSpPr>
            <p:spPr>
              <a:xfrm rot="16200000" flipH="1">
                <a:off x="3327609" y="3217703"/>
                <a:ext cx="1584174" cy="907260"/>
              </a:xfrm>
              <a:prstGeom prst="parallelogram">
                <a:avLst>
                  <a:gd name="adj" fmla="val 68622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87" name="직사각형 86">
                <a:extLst>
                  <a:ext uri="{FF2B5EF4-FFF2-40B4-BE49-F238E27FC236}">
                    <a16:creationId xmlns:a16="http://schemas.microsoft.com/office/drawing/2014/main" id="{B25FD17A-CF7C-4648-B755-88B776E9430D}"/>
                  </a:ext>
                </a:extLst>
              </p:cNvPr>
              <p:cNvSpPr/>
              <p:nvPr/>
            </p:nvSpPr>
            <p:spPr>
              <a:xfrm>
                <a:off x="2973349" y="2632138"/>
                <a:ext cx="1376102" cy="446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2880" b="1" dirty="0">
                    <a:solidFill>
                      <a:srgbClr val="F2F2F2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*ESB</a:t>
                </a:r>
                <a:endParaRPr lang="ko-KR" altLang="ko-KR" sz="2880" b="1" dirty="0">
                  <a:solidFill>
                    <a:srgbClr val="F2F2F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9" name="그룹 88">
              <a:extLst>
                <a:ext uri="{FF2B5EF4-FFF2-40B4-BE49-F238E27FC236}">
                  <a16:creationId xmlns:a16="http://schemas.microsoft.com/office/drawing/2014/main" id="{EC344721-B002-4DB6-932B-156BDA4E5F2A}"/>
                </a:ext>
              </a:extLst>
            </p:cNvPr>
            <p:cNvGrpSpPr/>
            <p:nvPr/>
          </p:nvGrpSpPr>
          <p:grpSpPr>
            <a:xfrm>
              <a:off x="3288865" y="2915075"/>
              <a:ext cx="3577454" cy="2189913"/>
              <a:chOff x="2777065" y="3789040"/>
              <a:chExt cx="3577454" cy="2189913"/>
            </a:xfrm>
          </p:grpSpPr>
          <p:sp>
            <p:nvSpPr>
              <p:cNvPr id="90" name="다이아몬드 89">
                <a:extLst>
                  <a:ext uri="{FF2B5EF4-FFF2-40B4-BE49-F238E27FC236}">
                    <a16:creationId xmlns:a16="http://schemas.microsoft.com/office/drawing/2014/main" id="{8943B97E-23BC-4CF9-BF84-14E7678AEC8E}"/>
                  </a:ext>
                </a:extLst>
              </p:cNvPr>
              <p:cNvSpPr/>
              <p:nvPr/>
            </p:nvSpPr>
            <p:spPr>
              <a:xfrm>
                <a:off x="2777066" y="3789040"/>
                <a:ext cx="1800200" cy="1224136"/>
              </a:xfrm>
              <a:prstGeom prst="diamond">
                <a:avLst/>
              </a:prstGeom>
              <a:solidFill>
                <a:srgbClr val="FCD9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91" name="평행 사변형 90">
                <a:extLst>
                  <a:ext uri="{FF2B5EF4-FFF2-40B4-BE49-F238E27FC236}">
                    <a16:creationId xmlns:a16="http://schemas.microsoft.com/office/drawing/2014/main" id="{CB360C83-DFB2-4C3A-BF3E-9267A4C795E6}"/>
                  </a:ext>
                </a:extLst>
              </p:cNvPr>
              <p:cNvSpPr/>
              <p:nvPr/>
            </p:nvSpPr>
            <p:spPr>
              <a:xfrm rot="5400000">
                <a:off x="2434372" y="4737470"/>
                <a:ext cx="1584176" cy="898789"/>
              </a:xfrm>
              <a:prstGeom prst="parallelogram">
                <a:avLst>
                  <a:gd name="adj" fmla="val 68622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92" name="평행 사변형 91">
                <a:extLst>
                  <a:ext uri="{FF2B5EF4-FFF2-40B4-BE49-F238E27FC236}">
                    <a16:creationId xmlns:a16="http://schemas.microsoft.com/office/drawing/2014/main" id="{E7C6EA50-365B-458C-AEE0-8E6A1988310C}"/>
                  </a:ext>
                </a:extLst>
              </p:cNvPr>
              <p:cNvSpPr/>
              <p:nvPr/>
            </p:nvSpPr>
            <p:spPr>
              <a:xfrm rot="16200000" flipH="1">
                <a:off x="3327609" y="4733236"/>
                <a:ext cx="1584174" cy="907260"/>
              </a:xfrm>
              <a:prstGeom prst="parallelogram">
                <a:avLst>
                  <a:gd name="adj" fmla="val 68622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44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7" name="직사각형 106">
                <a:extLst>
                  <a:ext uri="{FF2B5EF4-FFF2-40B4-BE49-F238E27FC236}">
                    <a16:creationId xmlns:a16="http://schemas.microsoft.com/office/drawing/2014/main" id="{768ED946-687B-4124-AE5D-ECBCE953FCC4}"/>
                  </a:ext>
                </a:extLst>
              </p:cNvPr>
              <p:cNvSpPr/>
              <p:nvPr/>
            </p:nvSpPr>
            <p:spPr>
              <a:xfrm>
                <a:off x="2782332" y="4232545"/>
                <a:ext cx="1777256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1920" b="1" dirty="0">
                    <a:solidFill>
                      <a:srgbClr val="00206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Sub Systems</a:t>
                </a:r>
                <a:endParaRPr lang="ko-KR" altLang="ko-KR" sz="1920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29" name="직사각형 128">
                <a:extLst>
                  <a:ext uri="{FF2B5EF4-FFF2-40B4-BE49-F238E27FC236}">
                    <a16:creationId xmlns:a16="http://schemas.microsoft.com/office/drawing/2014/main" id="{6CA737A2-22A3-4557-AFC3-085B8B63185F}"/>
                  </a:ext>
                </a:extLst>
              </p:cNvPr>
              <p:cNvSpPr/>
              <p:nvPr/>
            </p:nvSpPr>
            <p:spPr>
              <a:xfrm>
                <a:off x="4557651" y="4225498"/>
                <a:ext cx="1796868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192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anose="020B0604020202020204" pitchFamily="34" charset="0"/>
                  </a:rPr>
                  <a:t>Sensors</a:t>
                </a:r>
                <a:endParaRPr lang="ko-KR" altLang="ko-KR" sz="192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육각형 5">
              <a:extLst>
                <a:ext uri="{FF2B5EF4-FFF2-40B4-BE49-F238E27FC236}">
                  <a16:creationId xmlns:a16="http://schemas.microsoft.com/office/drawing/2014/main" id="{A1B3A145-A0E9-4DCD-9A44-BEF0505A738E}"/>
                </a:ext>
              </a:extLst>
            </p:cNvPr>
            <p:cNvSpPr/>
            <p:nvPr/>
          </p:nvSpPr>
          <p:spPr>
            <a:xfrm rot="5400000">
              <a:off x="4259728" y="1794716"/>
              <a:ext cx="1650324" cy="1795387"/>
            </a:xfrm>
            <a:prstGeom prst="hexagon">
              <a:avLst>
                <a:gd name="adj" fmla="val 36182"/>
                <a:gd name="vf" fmla="val 115470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44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474D829-DB98-4F73-B0A9-C4171D2C6A4A}"/>
                </a:ext>
              </a:extLst>
            </p:cNvPr>
            <p:cNvSpPr txBox="1"/>
            <p:nvPr/>
          </p:nvSpPr>
          <p:spPr>
            <a:xfrm>
              <a:off x="4434195" y="2738052"/>
              <a:ext cx="1217213" cy="2616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ko-KR" sz="144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PRIME</a:t>
              </a:r>
              <a:r>
                <a:rPr lang="ko-KR" altLang="en-US" sz="144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44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ENGINE</a:t>
              </a:r>
              <a:endParaRPr lang="ko-KR" altLang="en-US" sz="144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F7123287-2CC4-4D3B-A4A1-21C9B1E2256D}"/>
                </a:ext>
              </a:extLst>
            </p:cNvPr>
            <p:cNvCxnSpPr>
              <a:cxnSpLocks/>
              <a:stCxn id="66" idx="3"/>
              <a:endCxn id="6" idx="4"/>
            </p:cNvCxnSpPr>
            <p:nvPr/>
          </p:nvCxnSpPr>
          <p:spPr>
            <a:xfrm flipH="1">
              <a:off x="5982583" y="1855719"/>
              <a:ext cx="901417" cy="608648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A1C622E7-E93F-46CF-A4B1-359C0205299C}"/>
                </a:ext>
              </a:extLst>
            </p:cNvPr>
            <p:cNvSpPr txBox="1"/>
            <p:nvPr/>
          </p:nvSpPr>
          <p:spPr>
            <a:xfrm>
              <a:off x="4342515" y="2349134"/>
              <a:ext cx="1449649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X-Optimus</a:t>
              </a:r>
              <a:endParaRPr lang="ko-KR" altLang="en-US" sz="2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cxnSp>
        <p:nvCxnSpPr>
          <p:cNvPr id="110" name="직선 화살표 연결선 109">
            <a:extLst>
              <a:ext uri="{FF2B5EF4-FFF2-40B4-BE49-F238E27FC236}">
                <a16:creationId xmlns:a16="http://schemas.microsoft.com/office/drawing/2014/main" id="{D221BAF9-DBAA-44A6-A9FF-1B073455A518}"/>
              </a:ext>
            </a:extLst>
          </p:cNvPr>
          <p:cNvCxnSpPr>
            <a:cxnSpLocks/>
          </p:cNvCxnSpPr>
          <p:nvPr/>
        </p:nvCxnSpPr>
        <p:spPr>
          <a:xfrm>
            <a:off x="3193130" y="2852673"/>
            <a:ext cx="1207021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화살표 연결선 112">
            <a:extLst>
              <a:ext uri="{FF2B5EF4-FFF2-40B4-BE49-F238E27FC236}">
                <a16:creationId xmlns:a16="http://schemas.microsoft.com/office/drawing/2014/main" id="{C6D12959-1334-443C-8003-7358383CEDA3}"/>
              </a:ext>
            </a:extLst>
          </p:cNvPr>
          <p:cNvCxnSpPr>
            <a:cxnSpLocks/>
            <a:stCxn id="114" idx="3"/>
          </p:cNvCxnSpPr>
          <p:nvPr/>
        </p:nvCxnSpPr>
        <p:spPr>
          <a:xfrm>
            <a:off x="3088933" y="5039422"/>
            <a:ext cx="1311218" cy="923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화살표 연결선 115">
            <a:extLst>
              <a:ext uri="{FF2B5EF4-FFF2-40B4-BE49-F238E27FC236}">
                <a16:creationId xmlns:a16="http://schemas.microsoft.com/office/drawing/2014/main" id="{037F5D0C-0C7B-4481-A3C4-F2CCC2AF285D}"/>
              </a:ext>
            </a:extLst>
          </p:cNvPr>
          <p:cNvCxnSpPr>
            <a:cxnSpLocks/>
          </p:cNvCxnSpPr>
          <p:nvPr/>
        </p:nvCxnSpPr>
        <p:spPr>
          <a:xfrm>
            <a:off x="7802991" y="2852673"/>
            <a:ext cx="141566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2" name="직선 화살표 연결선 121">
            <a:extLst>
              <a:ext uri="{FF2B5EF4-FFF2-40B4-BE49-F238E27FC236}">
                <a16:creationId xmlns:a16="http://schemas.microsoft.com/office/drawing/2014/main" id="{D973272B-7512-4DD4-BD73-1B7E81CB5FB7}"/>
              </a:ext>
            </a:extLst>
          </p:cNvPr>
          <p:cNvCxnSpPr>
            <a:cxnSpLocks/>
          </p:cNvCxnSpPr>
          <p:nvPr/>
        </p:nvCxnSpPr>
        <p:spPr>
          <a:xfrm flipV="1">
            <a:off x="7802991" y="5180609"/>
            <a:ext cx="1415658" cy="3654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4B6151C-8065-410B-98DA-AB79B115840F}"/>
              </a:ext>
            </a:extLst>
          </p:cNvPr>
          <p:cNvSpPr txBox="1"/>
          <p:nvPr/>
        </p:nvSpPr>
        <p:spPr>
          <a:xfrm>
            <a:off x="98971" y="105477"/>
            <a:ext cx="4966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트윈기반 </a:t>
            </a:r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IoT </a:t>
            </a: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플랫폼</a:t>
            </a: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087160A6-7836-44C2-9233-04299EBA7DC2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50" name="자유형 28">
              <a:extLst>
                <a:ext uri="{FF2B5EF4-FFF2-40B4-BE49-F238E27FC236}">
                  <a16:creationId xmlns:a16="http://schemas.microsoft.com/office/drawing/2014/main" id="{EDA55965-C5EA-4CC5-8459-AB09C1C8E9BB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FDB2C464-4CE2-460C-BC1B-BE6AA664A009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2" name="평행 사변형 51">
              <a:extLst>
                <a:ext uri="{FF2B5EF4-FFF2-40B4-BE49-F238E27FC236}">
                  <a16:creationId xmlns:a16="http://schemas.microsoft.com/office/drawing/2014/main" id="{13B24DAA-E2BF-4DD7-9D85-12B49B359F52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3" name="평행 사변형 52">
              <a:extLst>
                <a:ext uri="{FF2B5EF4-FFF2-40B4-BE49-F238E27FC236}">
                  <a16:creationId xmlns:a16="http://schemas.microsoft.com/office/drawing/2014/main" id="{DC1F1E48-3168-4657-A9CC-259FEDD0643C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381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object 24">
            <a:extLst>
              <a:ext uri="{FF2B5EF4-FFF2-40B4-BE49-F238E27FC236}">
                <a16:creationId xmlns:a16="http://schemas.microsoft.com/office/drawing/2014/main" id="{EEC6FBEA-310F-43BE-AAF0-82513F54F3AD}"/>
              </a:ext>
            </a:extLst>
          </p:cNvPr>
          <p:cNvSpPr/>
          <p:nvPr/>
        </p:nvSpPr>
        <p:spPr>
          <a:xfrm>
            <a:off x="4367809" y="1727569"/>
            <a:ext cx="3451313" cy="376971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4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3" name="object 25">
            <a:extLst>
              <a:ext uri="{FF2B5EF4-FFF2-40B4-BE49-F238E27FC236}">
                <a16:creationId xmlns:a16="http://schemas.microsoft.com/office/drawing/2014/main" id="{ADB554DA-2838-4BD0-935E-044AA8AFDB58}"/>
              </a:ext>
            </a:extLst>
          </p:cNvPr>
          <p:cNvSpPr/>
          <p:nvPr/>
        </p:nvSpPr>
        <p:spPr>
          <a:xfrm>
            <a:off x="4373327" y="1458803"/>
            <a:ext cx="3445789" cy="5273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4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5" name="object 26">
            <a:extLst>
              <a:ext uri="{FF2B5EF4-FFF2-40B4-BE49-F238E27FC236}">
                <a16:creationId xmlns:a16="http://schemas.microsoft.com/office/drawing/2014/main" id="{9B0B1B5B-11BC-4488-8C32-64CF8BE76552}"/>
              </a:ext>
            </a:extLst>
          </p:cNvPr>
          <p:cNvSpPr/>
          <p:nvPr/>
        </p:nvSpPr>
        <p:spPr>
          <a:xfrm>
            <a:off x="6101997" y="1139627"/>
            <a:ext cx="0" cy="846517"/>
          </a:xfrm>
          <a:custGeom>
            <a:avLst/>
            <a:gdLst/>
            <a:ahLst/>
            <a:cxnLst/>
            <a:rect l="l" t="t" r="r" b="b"/>
            <a:pathLst>
              <a:path h="1386205">
                <a:moveTo>
                  <a:pt x="0" y="0"/>
                </a:moveTo>
                <a:lnTo>
                  <a:pt x="0" y="1386010"/>
                </a:lnTo>
              </a:path>
            </a:pathLst>
          </a:custGeom>
          <a:ln w="104708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 sz="84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79B54F93-ABA6-4C8F-8350-F93649570667}"/>
              </a:ext>
            </a:extLst>
          </p:cNvPr>
          <p:cNvGrpSpPr/>
          <p:nvPr/>
        </p:nvGrpSpPr>
        <p:grpSpPr>
          <a:xfrm>
            <a:off x="4809000" y="4460903"/>
            <a:ext cx="1475773" cy="1880284"/>
            <a:chOff x="3835470" y="3281749"/>
            <a:chExt cx="1473483" cy="196514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6" name="object 27">
              <a:extLst>
                <a:ext uri="{FF2B5EF4-FFF2-40B4-BE49-F238E27FC236}">
                  <a16:creationId xmlns:a16="http://schemas.microsoft.com/office/drawing/2014/main" id="{56C3343E-3CFA-48F2-8432-1BC7D92A2943}"/>
                </a:ext>
              </a:extLst>
            </p:cNvPr>
            <p:cNvSpPr/>
            <p:nvPr/>
          </p:nvSpPr>
          <p:spPr>
            <a:xfrm>
              <a:off x="5123949" y="4448165"/>
              <a:ext cx="0" cy="607518"/>
            </a:xfrm>
            <a:custGeom>
              <a:avLst/>
              <a:gdLst/>
              <a:ahLst/>
              <a:cxnLst/>
              <a:rect l="l" t="t" r="r" b="b"/>
              <a:pathLst>
                <a:path h="1193800">
                  <a:moveTo>
                    <a:pt x="-52354" y="596746"/>
                  </a:moveTo>
                  <a:lnTo>
                    <a:pt x="52354" y="596746"/>
                  </a:lnTo>
                </a:path>
              </a:pathLst>
            </a:custGeom>
            <a:ln w="1193492">
              <a:solidFill>
                <a:srgbClr val="7030A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 sz="84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3" name="object 28">
              <a:extLst>
                <a:ext uri="{FF2B5EF4-FFF2-40B4-BE49-F238E27FC236}">
                  <a16:creationId xmlns:a16="http://schemas.microsoft.com/office/drawing/2014/main" id="{FC9DF247-8A9A-4BF8-90CA-484CDD682ACA}"/>
                </a:ext>
              </a:extLst>
            </p:cNvPr>
            <p:cNvSpPr/>
            <p:nvPr/>
          </p:nvSpPr>
          <p:spPr>
            <a:xfrm>
              <a:off x="4931232" y="5028886"/>
              <a:ext cx="377721" cy="218008"/>
            </a:xfrm>
            <a:custGeom>
              <a:avLst/>
              <a:gdLst/>
              <a:ahLst/>
              <a:cxnLst/>
              <a:rect l="l" t="t" r="r" b="b"/>
              <a:pathLst>
                <a:path w="402590" h="402590">
                  <a:moveTo>
                    <a:pt x="402081" y="0"/>
                  </a:moveTo>
                  <a:lnTo>
                    <a:pt x="0" y="0"/>
                  </a:lnTo>
                  <a:lnTo>
                    <a:pt x="201040" y="402081"/>
                  </a:lnTo>
                  <a:lnTo>
                    <a:pt x="402081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 sz="84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4" name="object 29">
              <a:extLst>
                <a:ext uri="{FF2B5EF4-FFF2-40B4-BE49-F238E27FC236}">
                  <a16:creationId xmlns:a16="http://schemas.microsoft.com/office/drawing/2014/main" id="{713C37F1-C663-421D-A481-E58D087401BF}"/>
                </a:ext>
              </a:extLst>
            </p:cNvPr>
            <p:cNvSpPr/>
            <p:nvPr/>
          </p:nvSpPr>
          <p:spPr>
            <a:xfrm>
              <a:off x="3835470" y="3281749"/>
              <a:ext cx="1298941" cy="1500698"/>
            </a:xfrm>
            <a:custGeom>
              <a:avLst/>
              <a:gdLst/>
              <a:ahLst/>
              <a:cxnLst/>
              <a:rect l="l" t="t" r="r" b="b"/>
              <a:pathLst>
                <a:path w="2538729" h="2948940">
                  <a:moveTo>
                    <a:pt x="2538406" y="2945035"/>
                  </a:moveTo>
                  <a:lnTo>
                    <a:pt x="2488602" y="2946636"/>
                  </a:lnTo>
                  <a:lnTo>
                    <a:pt x="2438796" y="2947789"/>
                  </a:lnTo>
                  <a:lnTo>
                    <a:pt x="2388989" y="2948495"/>
                  </a:lnTo>
                  <a:lnTo>
                    <a:pt x="2339187" y="2948754"/>
                  </a:lnTo>
                  <a:lnTo>
                    <a:pt x="2289390" y="2948566"/>
                  </a:lnTo>
                  <a:lnTo>
                    <a:pt x="2239603" y="2947931"/>
                  </a:lnTo>
                  <a:lnTo>
                    <a:pt x="2189828" y="2946849"/>
                  </a:lnTo>
                  <a:lnTo>
                    <a:pt x="2140069" y="2945320"/>
                  </a:lnTo>
                  <a:lnTo>
                    <a:pt x="2090329" y="2943346"/>
                  </a:lnTo>
                  <a:lnTo>
                    <a:pt x="2040611" y="2940925"/>
                  </a:lnTo>
                  <a:lnTo>
                    <a:pt x="1990917" y="2938057"/>
                  </a:lnTo>
                  <a:lnTo>
                    <a:pt x="1941251" y="2934744"/>
                  </a:lnTo>
                  <a:lnTo>
                    <a:pt x="1891617" y="2930986"/>
                  </a:lnTo>
                  <a:lnTo>
                    <a:pt x="1842016" y="2926781"/>
                  </a:lnTo>
                  <a:lnTo>
                    <a:pt x="1792453" y="2922132"/>
                  </a:lnTo>
                  <a:lnTo>
                    <a:pt x="1742930" y="2917037"/>
                  </a:lnTo>
                  <a:lnTo>
                    <a:pt x="1693451" y="2911497"/>
                  </a:lnTo>
                  <a:lnTo>
                    <a:pt x="1644018" y="2905512"/>
                  </a:lnTo>
                  <a:lnTo>
                    <a:pt x="1594635" y="2899082"/>
                  </a:lnTo>
                  <a:lnTo>
                    <a:pt x="1545304" y="2892208"/>
                  </a:lnTo>
                  <a:lnTo>
                    <a:pt x="1496029" y="2884890"/>
                  </a:lnTo>
                  <a:lnTo>
                    <a:pt x="1445034" y="2876806"/>
                  </a:lnTo>
                  <a:lnTo>
                    <a:pt x="1394076" y="2868124"/>
                  </a:lnTo>
                  <a:lnTo>
                    <a:pt x="1343211" y="2858775"/>
                  </a:lnTo>
                  <a:lnTo>
                    <a:pt x="1292494" y="2848688"/>
                  </a:lnTo>
                  <a:lnTo>
                    <a:pt x="1241984" y="2837796"/>
                  </a:lnTo>
                  <a:lnTo>
                    <a:pt x="1191736" y="2826029"/>
                  </a:lnTo>
                  <a:lnTo>
                    <a:pt x="1141808" y="2813318"/>
                  </a:lnTo>
                  <a:lnTo>
                    <a:pt x="1092255" y="2799593"/>
                  </a:lnTo>
                  <a:lnTo>
                    <a:pt x="1043135" y="2784786"/>
                  </a:lnTo>
                  <a:lnTo>
                    <a:pt x="994503" y="2768827"/>
                  </a:lnTo>
                  <a:lnTo>
                    <a:pt x="946417" y="2751647"/>
                  </a:lnTo>
                  <a:lnTo>
                    <a:pt x="898933" y="2733177"/>
                  </a:lnTo>
                  <a:lnTo>
                    <a:pt x="852108" y="2713347"/>
                  </a:lnTo>
                  <a:lnTo>
                    <a:pt x="805998" y="2692089"/>
                  </a:lnTo>
                  <a:lnTo>
                    <a:pt x="760660" y="2669334"/>
                  </a:lnTo>
                  <a:lnTo>
                    <a:pt x="716151" y="2645012"/>
                  </a:lnTo>
                  <a:lnTo>
                    <a:pt x="672527" y="2619053"/>
                  </a:lnTo>
                  <a:lnTo>
                    <a:pt x="629844" y="2591390"/>
                  </a:lnTo>
                  <a:lnTo>
                    <a:pt x="588160" y="2561952"/>
                  </a:lnTo>
                  <a:lnTo>
                    <a:pt x="547530" y="2530670"/>
                  </a:lnTo>
                  <a:lnTo>
                    <a:pt x="512051" y="2501324"/>
                  </a:lnTo>
                  <a:lnTo>
                    <a:pt x="477836" y="2471366"/>
                  </a:lnTo>
                  <a:lnTo>
                    <a:pt x="444878" y="2440820"/>
                  </a:lnTo>
                  <a:lnTo>
                    <a:pt x="413168" y="2409706"/>
                  </a:lnTo>
                  <a:lnTo>
                    <a:pt x="382700" y="2378047"/>
                  </a:lnTo>
                  <a:lnTo>
                    <a:pt x="353464" y="2345864"/>
                  </a:lnTo>
                  <a:lnTo>
                    <a:pt x="325453" y="2313180"/>
                  </a:lnTo>
                  <a:lnTo>
                    <a:pt x="298659" y="2280015"/>
                  </a:lnTo>
                  <a:lnTo>
                    <a:pt x="273074" y="2246392"/>
                  </a:lnTo>
                  <a:lnTo>
                    <a:pt x="248690" y="2212333"/>
                  </a:lnTo>
                  <a:lnTo>
                    <a:pt x="225499" y="2177859"/>
                  </a:lnTo>
                  <a:lnTo>
                    <a:pt x="203494" y="2142992"/>
                  </a:lnTo>
                  <a:lnTo>
                    <a:pt x="182665" y="2107754"/>
                  </a:lnTo>
                  <a:lnTo>
                    <a:pt x="163006" y="2072166"/>
                  </a:lnTo>
                  <a:lnTo>
                    <a:pt x="144508" y="2036251"/>
                  </a:lnTo>
                  <a:lnTo>
                    <a:pt x="127164" y="2000030"/>
                  </a:lnTo>
                  <a:lnTo>
                    <a:pt x="110965" y="1963525"/>
                  </a:lnTo>
                  <a:lnTo>
                    <a:pt x="95903" y="1926757"/>
                  </a:lnTo>
                  <a:lnTo>
                    <a:pt x="81971" y="1889749"/>
                  </a:lnTo>
                  <a:lnTo>
                    <a:pt x="69161" y="1852523"/>
                  </a:lnTo>
                  <a:lnTo>
                    <a:pt x="57464" y="1815099"/>
                  </a:lnTo>
                  <a:lnTo>
                    <a:pt x="46873" y="1777500"/>
                  </a:lnTo>
                  <a:lnTo>
                    <a:pt x="37380" y="1739748"/>
                  </a:lnTo>
                  <a:lnTo>
                    <a:pt x="28977" y="1701864"/>
                  </a:lnTo>
                  <a:lnTo>
                    <a:pt x="21655" y="1663870"/>
                  </a:lnTo>
                  <a:lnTo>
                    <a:pt x="15407" y="1625789"/>
                  </a:lnTo>
                  <a:lnTo>
                    <a:pt x="10226" y="1587640"/>
                  </a:lnTo>
                  <a:lnTo>
                    <a:pt x="6102" y="1549448"/>
                  </a:lnTo>
                  <a:lnTo>
                    <a:pt x="3028" y="1511232"/>
                  </a:lnTo>
                  <a:lnTo>
                    <a:pt x="997" y="1473016"/>
                  </a:lnTo>
                  <a:lnTo>
                    <a:pt x="0" y="1434821"/>
                  </a:lnTo>
                  <a:lnTo>
                    <a:pt x="28" y="1396668"/>
                  </a:lnTo>
                  <a:lnTo>
                    <a:pt x="1076" y="1358579"/>
                  </a:lnTo>
                  <a:lnTo>
                    <a:pt x="6193" y="1282682"/>
                  </a:lnTo>
                  <a:lnTo>
                    <a:pt x="15289" y="1207304"/>
                  </a:lnTo>
                  <a:lnTo>
                    <a:pt x="28298" y="1132618"/>
                  </a:lnTo>
                  <a:lnTo>
                    <a:pt x="45158" y="1058800"/>
                  </a:lnTo>
                  <a:lnTo>
                    <a:pt x="65806" y="986023"/>
                  </a:lnTo>
                  <a:lnTo>
                    <a:pt x="90177" y="914462"/>
                  </a:lnTo>
                  <a:lnTo>
                    <a:pt x="118208" y="844291"/>
                  </a:lnTo>
                  <a:lnTo>
                    <a:pt x="149835" y="775684"/>
                  </a:lnTo>
                  <a:lnTo>
                    <a:pt x="184995" y="708814"/>
                  </a:lnTo>
                  <a:lnTo>
                    <a:pt x="223624" y="643858"/>
                  </a:lnTo>
                  <a:lnTo>
                    <a:pt x="265659" y="580988"/>
                  </a:lnTo>
                  <a:lnTo>
                    <a:pt x="311036" y="520379"/>
                  </a:lnTo>
                  <a:lnTo>
                    <a:pt x="359692" y="462205"/>
                  </a:lnTo>
                  <a:lnTo>
                    <a:pt x="411563" y="406640"/>
                  </a:lnTo>
                  <a:lnTo>
                    <a:pt x="466585" y="353859"/>
                  </a:lnTo>
                  <a:lnTo>
                    <a:pt x="495258" y="328567"/>
                  </a:lnTo>
                  <a:lnTo>
                    <a:pt x="524695" y="304035"/>
                  </a:lnTo>
                  <a:lnTo>
                    <a:pt x="554888" y="280287"/>
                  </a:lnTo>
                  <a:lnTo>
                    <a:pt x="585829" y="257344"/>
                  </a:lnTo>
                  <a:lnTo>
                    <a:pt x="617510" y="235227"/>
                  </a:lnTo>
                  <a:lnTo>
                    <a:pt x="649924" y="213959"/>
                  </a:lnTo>
                  <a:lnTo>
                    <a:pt x="683062" y="193560"/>
                  </a:lnTo>
                  <a:lnTo>
                    <a:pt x="716916" y="174054"/>
                  </a:lnTo>
                  <a:lnTo>
                    <a:pt x="751478" y="155461"/>
                  </a:lnTo>
                  <a:lnTo>
                    <a:pt x="786741" y="137803"/>
                  </a:lnTo>
                  <a:lnTo>
                    <a:pt x="822697" y="121103"/>
                  </a:lnTo>
                  <a:lnTo>
                    <a:pt x="859337" y="105382"/>
                  </a:lnTo>
                  <a:lnTo>
                    <a:pt x="896653" y="90661"/>
                  </a:lnTo>
                  <a:lnTo>
                    <a:pt x="934639" y="76963"/>
                  </a:lnTo>
                  <a:lnTo>
                    <a:pt x="973285" y="64309"/>
                  </a:lnTo>
                  <a:lnTo>
                    <a:pt x="1012584" y="52722"/>
                  </a:lnTo>
                  <a:lnTo>
                    <a:pt x="1052527" y="42222"/>
                  </a:lnTo>
                  <a:lnTo>
                    <a:pt x="1093108" y="32832"/>
                  </a:lnTo>
                  <a:lnTo>
                    <a:pt x="1134317" y="24573"/>
                  </a:lnTo>
                  <a:lnTo>
                    <a:pt x="1176147" y="17467"/>
                  </a:lnTo>
                  <a:lnTo>
                    <a:pt x="1218591" y="11537"/>
                  </a:lnTo>
                  <a:lnTo>
                    <a:pt x="1261639" y="6803"/>
                  </a:lnTo>
                  <a:lnTo>
                    <a:pt x="1305285" y="3288"/>
                  </a:lnTo>
                  <a:lnTo>
                    <a:pt x="1349520" y="1012"/>
                  </a:lnTo>
                  <a:lnTo>
                    <a:pt x="1394336" y="0"/>
                  </a:lnTo>
                  <a:lnTo>
                    <a:pt x="1443738" y="715"/>
                  </a:lnTo>
                  <a:lnTo>
                    <a:pt x="1492933" y="3661"/>
                  </a:lnTo>
                  <a:lnTo>
                    <a:pt x="1541855" y="8806"/>
                  </a:lnTo>
                  <a:lnTo>
                    <a:pt x="1590436" y="16118"/>
                  </a:lnTo>
                  <a:lnTo>
                    <a:pt x="1638609" y="25563"/>
                  </a:lnTo>
                  <a:lnTo>
                    <a:pt x="1686309" y="37110"/>
                  </a:lnTo>
                  <a:lnTo>
                    <a:pt x="1733467" y="50726"/>
                  </a:lnTo>
                  <a:lnTo>
                    <a:pt x="1780018" y="66378"/>
                  </a:lnTo>
                  <a:lnTo>
                    <a:pt x="1825895" y="84035"/>
                  </a:lnTo>
                  <a:lnTo>
                    <a:pt x="1871030" y="103664"/>
                  </a:lnTo>
                  <a:lnTo>
                    <a:pt x="1915356" y="125233"/>
                  </a:lnTo>
                  <a:lnTo>
                    <a:pt x="1960164" y="149434"/>
                  </a:lnTo>
                  <a:lnTo>
                    <a:pt x="2003666" y="175360"/>
                  </a:lnTo>
                  <a:lnTo>
                    <a:pt x="2045824" y="202957"/>
                  </a:lnTo>
                  <a:lnTo>
                    <a:pt x="2086602" y="232170"/>
                  </a:lnTo>
                  <a:lnTo>
                    <a:pt x="2125963" y="262946"/>
                  </a:lnTo>
                  <a:lnTo>
                    <a:pt x="2163870" y="295229"/>
                  </a:lnTo>
                  <a:lnTo>
                    <a:pt x="2200286" y="328967"/>
                  </a:lnTo>
                  <a:lnTo>
                    <a:pt x="2235174" y="364105"/>
                  </a:lnTo>
                  <a:lnTo>
                    <a:pt x="2268498" y="400588"/>
                  </a:lnTo>
                  <a:lnTo>
                    <a:pt x="2300219" y="438363"/>
                  </a:lnTo>
                  <a:lnTo>
                    <a:pt x="2330302" y="477376"/>
                  </a:lnTo>
                  <a:lnTo>
                    <a:pt x="2358710" y="517571"/>
                  </a:lnTo>
                  <a:lnTo>
                    <a:pt x="2385405" y="558896"/>
                  </a:lnTo>
                  <a:lnTo>
                    <a:pt x="2410351" y="601296"/>
                  </a:lnTo>
                  <a:lnTo>
                    <a:pt x="2433511" y="644717"/>
                  </a:lnTo>
                  <a:lnTo>
                    <a:pt x="2454848" y="689105"/>
                  </a:lnTo>
                  <a:lnTo>
                    <a:pt x="2474325" y="734405"/>
                  </a:lnTo>
                  <a:lnTo>
                    <a:pt x="2491904" y="780564"/>
                  </a:lnTo>
                  <a:lnTo>
                    <a:pt x="2499862" y="816375"/>
                  </a:lnTo>
                </a:path>
              </a:pathLst>
            </a:custGeom>
            <a:ln w="73296">
              <a:solidFill>
                <a:srgbClr val="7030A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84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5" name="object 30">
              <a:extLst>
                <a:ext uri="{FF2B5EF4-FFF2-40B4-BE49-F238E27FC236}">
                  <a16:creationId xmlns:a16="http://schemas.microsoft.com/office/drawing/2014/main" id="{98338389-3898-45A9-8E30-7A4C896213CE}"/>
                </a:ext>
              </a:extLst>
            </p:cNvPr>
            <p:cNvSpPr/>
            <p:nvPr/>
          </p:nvSpPr>
          <p:spPr>
            <a:xfrm>
              <a:off x="4977801" y="3670673"/>
              <a:ext cx="260190" cy="243464"/>
            </a:xfrm>
            <a:custGeom>
              <a:avLst/>
              <a:gdLst/>
              <a:ahLst/>
              <a:cxnLst/>
              <a:rect l="l" t="t" r="r" b="b"/>
              <a:pathLst>
                <a:path w="282575" h="313690">
                  <a:moveTo>
                    <a:pt x="282117" y="0"/>
                  </a:moveTo>
                  <a:lnTo>
                    <a:pt x="0" y="62678"/>
                  </a:lnTo>
                  <a:lnTo>
                    <a:pt x="203752" y="313456"/>
                  </a:lnTo>
                  <a:lnTo>
                    <a:pt x="282117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 sz="84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96" name="object 36">
            <a:extLst>
              <a:ext uri="{FF2B5EF4-FFF2-40B4-BE49-F238E27FC236}">
                <a16:creationId xmlns:a16="http://schemas.microsoft.com/office/drawing/2014/main" id="{2C22162A-5D1B-4B13-BF46-C30EC09C5A7B}"/>
              </a:ext>
            </a:extLst>
          </p:cNvPr>
          <p:cNvSpPr/>
          <p:nvPr/>
        </p:nvSpPr>
        <p:spPr>
          <a:xfrm>
            <a:off x="4636187" y="2009079"/>
            <a:ext cx="2937903" cy="43206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12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7" name="object 37">
            <a:extLst>
              <a:ext uri="{FF2B5EF4-FFF2-40B4-BE49-F238E27FC236}">
                <a16:creationId xmlns:a16="http://schemas.microsoft.com/office/drawing/2014/main" id="{4A7BF759-6F4F-4687-A288-D663B31B8962}"/>
              </a:ext>
            </a:extLst>
          </p:cNvPr>
          <p:cNvSpPr/>
          <p:nvPr/>
        </p:nvSpPr>
        <p:spPr>
          <a:xfrm>
            <a:off x="4895410" y="2519514"/>
            <a:ext cx="2419469" cy="35366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120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8" name="object 38">
            <a:extLst>
              <a:ext uri="{FF2B5EF4-FFF2-40B4-BE49-F238E27FC236}">
                <a16:creationId xmlns:a16="http://schemas.microsoft.com/office/drawing/2014/main" id="{BFE47064-073D-481A-BF16-00053873D885}"/>
              </a:ext>
            </a:extLst>
          </p:cNvPr>
          <p:cNvSpPr/>
          <p:nvPr/>
        </p:nvSpPr>
        <p:spPr>
          <a:xfrm>
            <a:off x="5068230" y="2992438"/>
            <a:ext cx="2073831" cy="283687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120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9" name="object 39">
            <a:extLst>
              <a:ext uri="{FF2B5EF4-FFF2-40B4-BE49-F238E27FC236}">
                <a16:creationId xmlns:a16="http://schemas.microsoft.com/office/drawing/2014/main" id="{630322C4-6974-42DC-AB47-A32BE8B6CD55}"/>
              </a:ext>
            </a:extLst>
          </p:cNvPr>
          <p:cNvSpPr/>
          <p:nvPr/>
        </p:nvSpPr>
        <p:spPr>
          <a:xfrm>
            <a:off x="5241049" y="3416476"/>
            <a:ext cx="1666999" cy="22217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126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00" name="object 40">
            <a:extLst>
              <a:ext uri="{FF2B5EF4-FFF2-40B4-BE49-F238E27FC236}">
                <a16:creationId xmlns:a16="http://schemas.microsoft.com/office/drawing/2014/main" id="{8C2FD14D-11B1-4F36-8F73-91B672D670A1}"/>
              </a:ext>
            </a:extLst>
          </p:cNvPr>
          <p:cNvSpPr/>
          <p:nvPr/>
        </p:nvSpPr>
        <p:spPr>
          <a:xfrm>
            <a:off x="5436635" y="3810547"/>
            <a:ext cx="1273376" cy="154383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D6264E5-152D-4D9B-8115-F1E1CFBFAB19}"/>
              </a:ext>
            </a:extLst>
          </p:cNvPr>
          <p:cNvSpPr txBox="1"/>
          <p:nvPr/>
        </p:nvSpPr>
        <p:spPr>
          <a:xfrm>
            <a:off x="5317653" y="1539821"/>
            <a:ext cx="1460656" cy="3139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44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PRIME</a:t>
            </a:r>
            <a:r>
              <a:rPr lang="ko-KR" altLang="en-US" sz="144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44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ENGINE</a:t>
            </a:r>
            <a:endParaRPr lang="ko-KR" altLang="en-US" sz="144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259D9A36-4262-4C4B-8854-59E906622D54}"/>
              </a:ext>
            </a:extLst>
          </p:cNvPr>
          <p:cNvSpPr/>
          <p:nvPr/>
        </p:nvSpPr>
        <p:spPr>
          <a:xfrm>
            <a:off x="4908721" y="2063943"/>
            <a:ext cx="237436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1" latinLnBrk="1">
              <a:defRPr/>
            </a:pPr>
            <a:r>
              <a:rPr lang="en-US" altLang="ko-KR" sz="144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*ESB </a:t>
            </a:r>
            <a:r>
              <a:rPr lang="en-US" altLang="ko-KR" sz="126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en-US" altLang="ko-KR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enterprise service bus)</a:t>
            </a:r>
            <a:endParaRPr lang="ko-KR" altLang="en-US" sz="144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34BA5700-85B0-4238-9D42-401A98808771}"/>
              </a:ext>
            </a:extLst>
          </p:cNvPr>
          <p:cNvSpPr/>
          <p:nvPr/>
        </p:nvSpPr>
        <p:spPr>
          <a:xfrm>
            <a:off x="5389355" y="2518565"/>
            <a:ext cx="1281120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1" latinLnBrk="1">
              <a:defRPr/>
            </a:pPr>
            <a:r>
              <a:rPr lang="en-US" altLang="ko-KR" sz="144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CRANE PLUS</a:t>
            </a:r>
            <a:endParaRPr lang="ko-KR" altLang="en-US" sz="144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2F87BC6D-EED4-4043-8468-C86F61579A63}"/>
              </a:ext>
            </a:extLst>
          </p:cNvPr>
          <p:cNvSpPr/>
          <p:nvPr/>
        </p:nvSpPr>
        <p:spPr>
          <a:xfrm>
            <a:off x="5638463" y="2935581"/>
            <a:ext cx="813043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1" latinLnBrk="1">
              <a:defRPr/>
            </a:pPr>
            <a:r>
              <a:rPr lang="en-US" altLang="ko-KR" sz="144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IT PLUS</a:t>
            </a:r>
            <a:endParaRPr lang="ko-KR" altLang="en-US" sz="144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33A29261-B3FD-47D1-81EB-1F28194C835E}"/>
              </a:ext>
            </a:extLst>
          </p:cNvPr>
          <p:cNvSpPr/>
          <p:nvPr/>
        </p:nvSpPr>
        <p:spPr>
          <a:xfrm>
            <a:off x="5513146" y="3305223"/>
            <a:ext cx="1055097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1" latinLnBrk="1">
              <a:defRPr/>
            </a:pPr>
            <a:r>
              <a:rPr lang="en-US" altLang="ko-KR" sz="144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RFID PLUS</a:t>
            </a:r>
            <a:endParaRPr lang="ko-KR" altLang="en-US" sz="144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E5F859B5-9ED0-498B-9787-59B5229BD225}"/>
              </a:ext>
            </a:extLst>
          </p:cNvPr>
          <p:cNvSpPr/>
          <p:nvPr/>
        </p:nvSpPr>
        <p:spPr>
          <a:xfrm>
            <a:off x="5552167" y="3698955"/>
            <a:ext cx="983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1" latinLnBrk="1"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GATE PLUS</a:t>
            </a:r>
            <a:endParaRPr lang="ko-KR" altLang="en-US" sz="1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17" name="object 40">
            <a:extLst>
              <a:ext uri="{FF2B5EF4-FFF2-40B4-BE49-F238E27FC236}">
                <a16:creationId xmlns:a16="http://schemas.microsoft.com/office/drawing/2014/main" id="{4C18EE03-DBCB-4F2C-9B97-FCECA0D97676}"/>
              </a:ext>
            </a:extLst>
          </p:cNvPr>
          <p:cNvSpPr/>
          <p:nvPr/>
        </p:nvSpPr>
        <p:spPr>
          <a:xfrm>
            <a:off x="5638463" y="4156205"/>
            <a:ext cx="910111" cy="154383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18" name="직사각형 117">
            <a:extLst>
              <a:ext uri="{FF2B5EF4-FFF2-40B4-BE49-F238E27FC236}">
                <a16:creationId xmlns:a16="http://schemas.microsoft.com/office/drawing/2014/main" id="{AD687C38-D042-46CB-AEA0-FAF7C61A314D}"/>
              </a:ext>
            </a:extLst>
          </p:cNvPr>
          <p:cNvSpPr/>
          <p:nvPr/>
        </p:nvSpPr>
        <p:spPr>
          <a:xfrm>
            <a:off x="5636988" y="4027727"/>
            <a:ext cx="7906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1" latinLnBrk="1"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DB PLUS</a:t>
            </a:r>
            <a:endParaRPr lang="ko-KR" altLang="en-US" sz="1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20" name="사각형: 둥근 모서리 119">
            <a:extLst>
              <a:ext uri="{FF2B5EF4-FFF2-40B4-BE49-F238E27FC236}">
                <a16:creationId xmlns:a16="http://schemas.microsoft.com/office/drawing/2014/main" id="{C7E8FB23-4CB6-4E76-B446-FB501502BC14}"/>
              </a:ext>
            </a:extLst>
          </p:cNvPr>
          <p:cNvSpPr/>
          <p:nvPr/>
        </p:nvSpPr>
        <p:spPr>
          <a:xfrm>
            <a:off x="574929" y="1907723"/>
            <a:ext cx="979992" cy="616535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TOS</a:t>
            </a:r>
            <a:endParaRPr lang="ko-KR" altLang="en-US" sz="2400" b="1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cxnSp>
        <p:nvCxnSpPr>
          <p:cNvPr id="121" name="직선 화살표 연결선 120">
            <a:extLst>
              <a:ext uri="{FF2B5EF4-FFF2-40B4-BE49-F238E27FC236}">
                <a16:creationId xmlns:a16="http://schemas.microsoft.com/office/drawing/2014/main" id="{2297F11C-54A0-4A62-9673-BAFE0924EEB9}"/>
              </a:ext>
            </a:extLst>
          </p:cNvPr>
          <p:cNvCxnSpPr>
            <a:cxnSpLocks/>
            <a:stCxn id="120" idx="3"/>
            <a:endCxn id="96" idx="1"/>
          </p:cNvCxnSpPr>
          <p:nvPr/>
        </p:nvCxnSpPr>
        <p:spPr>
          <a:xfrm>
            <a:off x="1554924" y="2215991"/>
            <a:ext cx="3081265" cy="912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" name="Picture 2" descr="ABBì ëí ì´ë¯¸ì§ ê²ìê²°ê³¼">
            <a:extLst>
              <a:ext uri="{FF2B5EF4-FFF2-40B4-BE49-F238E27FC236}">
                <a16:creationId xmlns:a16="http://schemas.microsoft.com/office/drawing/2014/main" id="{E53F1DE7-E743-481D-B7B9-AC68313CB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0" t="19459" r="13483" b="20801"/>
          <a:stretch/>
        </p:blipFill>
        <p:spPr bwMode="auto">
          <a:xfrm>
            <a:off x="9410678" y="2119961"/>
            <a:ext cx="691501" cy="28241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4" descr="Siemensì ëí ì´ë¯¸ì§ ê²ìê²°ê³¼">
            <a:extLst>
              <a:ext uri="{FF2B5EF4-FFF2-40B4-BE49-F238E27FC236}">
                <a16:creationId xmlns:a16="http://schemas.microsoft.com/office/drawing/2014/main" id="{12BDCB7E-C6C0-4497-B831-3F7DAD910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17306" y="2584291"/>
            <a:ext cx="980557" cy="22144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6" name="직선 화살표 연결선 125">
            <a:extLst>
              <a:ext uri="{FF2B5EF4-FFF2-40B4-BE49-F238E27FC236}">
                <a16:creationId xmlns:a16="http://schemas.microsoft.com/office/drawing/2014/main" id="{3E236E54-302C-4F1A-863E-500AEDBE45B5}"/>
              </a:ext>
            </a:extLst>
          </p:cNvPr>
          <p:cNvCxnSpPr>
            <a:cxnSpLocks/>
            <a:stCxn id="97" idx="3"/>
            <a:endCxn id="123" idx="1"/>
          </p:cNvCxnSpPr>
          <p:nvPr/>
        </p:nvCxnSpPr>
        <p:spPr>
          <a:xfrm flipV="1">
            <a:off x="7314879" y="2261168"/>
            <a:ext cx="2095799" cy="43517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7" name="직선 화살표 연결선 126">
            <a:extLst>
              <a:ext uri="{FF2B5EF4-FFF2-40B4-BE49-F238E27FC236}">
                <a16:creationId xmlns:a16="http://schemas.microsoft.com/office/drawing/2014/main" id="{95C2B8F9-2C45-42B9-B48A-9CFD32D4FE45}"/>
              </a:ext>
            </a:extLst>
          </p:cNvPr>
          <p:cNvCxnSpPr>
            <a:cxnSpLocks/>
            <a:stCxn id="97" idx="3"/>
            <a:endCxn id="124" idx="1"/>
          </p:cNvCxnSpPr>
          <p:nvPr/>
        </p:nvCxnSpPr>
        <p:spPr>
          <a:xfrm flipV="1">
            <a:off x="7314879" y="2695016"/>
            <a:ext cx="2002427" cy="132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8" name="Picture 2" descr="ZPMC logoì ëí ì´ë¯¸ì§ ê²ìê²°ê³¼">
            <a:extLst>
              <a:ext uri="{FF2B5EF4-FFF2-40B4-BE49-F238E27FC236}">
                <a16:creationId xmlns:a16="http://schemas.microsoft.com/office/drawing/2014/main" id="{29E85188-CDCA-4431-86C5-87D75862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6145" y="1664648"/>
            <a:ext cx="1142875" cy="36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6" name="직선 화살표 연결선 135">
            <a:extLst>
              <a:ext uri="{FF2B5EF4-FFF2-40B4-BE49-F238E27FC236}">
                <a16:creationId xmlns:a16="http://schemas.microsoft.com/office/drawing/2014/main" id="{6F7E3746-1493-4811-8B72-851F552E1F42}"/>
              </a:ext>
            </a:extLst>
          </p:cNvPr>
          <p:cNvCxnSpPr>
            <a:cxnSpLocks/>
            <a:stCxn id="128" idx="1"/>
            <a:endCxn id="97" idx="3"/>
          </p:cNvCxnSpPr>
          <p:nvPr/>
        </p:nvCxnSpPr>
        <p:spPr>
          <a:xfrm flipH="1">
            <a:off x="7314879" y="1847509"/>
            <a:ext cx="1921267" cy="84883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7" name="직사각형 136">
            <a:extLst>
              <a:ext uri="{FF2B5EF4-FFF2-40B4-BE49-F238E27FC236}">
                <a16:creationId xmlns:a16="http://schemas.microsoft.com/office/drawing/2014/main" id="{3E9A276E-72A2-4FB9-84CE-49D4E57583B2}"/>
              </a:ext>
            </a:extLst>
          </p:cNvPr>
          <p:cNvSpPr/>
          <p:nvPr/>
        </p:nvSpPr>
        <p:spPr>
          <a:xfrm>
            <a:off x="24809" y="6591777"/>
            <a:ext cx="1628972" cy="221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840" i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*ESB : Enterprise Service Bus</a:t>
            </a:r>
            <a:endParaRPr lang="ko-KR" altLang="en-US" sz="840" i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9" name="직사각형 138">
            <a:extLst>
              <a:ext uri="{FF2B5EF4-FFF2-40B4-BE49-F238E27FC236}">
                <a16:creationId xmlns:a16="http://schemas.microsoft.com/office/drawing/2014/main" id="{86BF4F49-F033-4695-B2FD-D018E51C54B9}"/>
              </a:ext>
            </a:extLst>
          </p:cNvPr>
          <p:cNvSpPr/>
          <p:nvPr/>
        </p:nvSpPr>
        <p:spPr>
          <a:xfrm>
            <a:off x="1874038" y="2549494"/>
            <a:ext cx="635727" cy="20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583" indent="-108583" algn="ctr">
              <a:spcBef>
                <a:spcPct val="10000"/>
              </a:spcBef>
              <a:buClr>
                <a:srgbClr val="969696"/>
              </a:buClr>
              <a:defRPr/>
            </a:pPr>
            <a:r>
              <a:rPr lang="en-US" altLang="ko-KR" sz="72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ITV</a:t>
            </a:r>
            <a:endParaRPr lang="ko-KR" altLang="en-US" sz="720" kern="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40" name="직사각형 139">
            <a:extLst>
              <a:ext uri="{FF2B5EF4-FFF2-40B4-BE49-F238E27FC236}">
                <a16:creationId xmlns:a16="http://schemas.microsoft.com/office/drawing/2014/main" id="{55F56E6B-5969-4DBC-9969-A7B8BF66287C}"/>
              </a:ext>
            </a:extLst>
          </p:cNvPr>
          <p:cNvSpPr/>
          <p:nvPr/>
        </p:nvSpPr>
        <p:spPr>
          <a:xfrm>
            <a:off x="1794236" y="3969359"/>
            <a:ext cx="794493" cy="20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583" indent="-108583" algn="ctr">
              <a:spcBef>
                <a:spcPct val="10000"/>
              </a:spcBef>
              <a:buClr>
                <a:srgbClr val="969696"/>
              </a:buClr>
              <a:defRPr/>
            </a:pPr>
            <a:r>
              <a:rPr lang="en-US" altLang="ko-KR" sz="72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RMG</a:t>
            </a:r>
            <a:endParaRPr lang="ko-KR" altLang="en-US" sz="720" kern="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42" name="직사각형 141">
            <a:extLst>
              <a:ext uri="{FF2B5EF4-FFF2-40B4-BE49-F238E27FC236}">
                <a16:creationId xmlns:a16="http://schemas.microsoft.com/office/drawing/2014/main" id="{70E60331-B1AA-4C51-8BA3-15D352114B53}"/>
              </a:ext>
            </a:extLst>
          </p:cNvPr>
          <p:cNvSpPr/>
          <p:nvPr/>
        </p:nvSpPr>
        <p:spPr>
          <a:xfrm>
            <a:off x="2696075" y="4120539"/>
            <a:ext cx="794493" cy="20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583" indent="-108583" algn="ctr">
              <a:spcBef>
                <a:spcPct val="10000"/>
              </a:spcBef>
              <a:buClr>
                <a:srgbClr val="969696"/>
              </a:buClr>
              <a:defRPr/>
            </a:pPr>
            <a:r>
              <a:rPr lang="en-US" altLang="ko-KR" sz="72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ECH</a:t>
            </a:r>
            <a:endParaRPr lang="ko-KR" altLang="en-US" sz="720" kern="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43" name="직사각형 142">
            <a:extLst>
              <a:ext uri="{FF2B5EF4-FFF2-40B4-BE49-F238E27FC236}">
                <a16:creationId xmlns:a16="http://schemas.microsoft.com/office/drawing/2014/main" id="{06342AED-6BDE-4A0C-A1CA-80A8B289EA77}"/>
              </a:ext>
            </a:extLst>
          </p:cNvPr>
          <p:cNvSpPr/>
          <p:nvPr/>
        </p:nvSpPr>
        <p:spPr>
          <a:xfrm>
            <a:off x="2532400" y="2704631"/>
            <a:ext cx="980457" cy="20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583" indent="-108583" algn="ctr">
              <a:spcBef>
                <a:spcPct val="10000"/>
              </a:spcBef>
              <a:buClr>
                <a:srgbClr val="969696"/>
              </a:buClr>
              <a:defRPr/>
            </a:pPr>
            <a:r>
              <a:rPr lang="en-US" altLang="ko-KR" sz="72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RS</a:t>
            </a:r>
            <a:endParaRPr lang="ko-KR" altLang="en-US" sz="720" kern="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cxnSp>
        <p:nvCxnSpPr>
          <p:cNvPr id="144" name="직선 화살표 연결선 143">
            <a:extLst>
              <a:ext uri="{FF2B5EF4-FFF2-40B4-BE49-F238E27FC236}">
                <a16:creationId xmlns:a16="http://schemas.microsoft.com/office/drawing/2014/main" id="{57C62F77-BA4F-40B0-B083-0D1CE0C33173}"/>
              </a:ext>
            </a:extLst>
          </p:cNvPr>
          <p:cNvCxnSpPr>
            <a:cxnSpLocks/>
            <a:stCxn id="151" idx="3"/>
            <a:endCxn id="98" idx="1"/>
          </p:cNvCxnSpPr>
          <p:nvPr/>
        </p:nvCxnSpPr>
        <p:spPr>
          <a:xfrm>
            <a:off x="2571301" y="3036873"/>
            <a:ext cx="2496929" cy="9740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직선 화살표 연결선 144">
            <a:extLst>
              <a:ext uri="{FF2B5EF4-FFF2-40B4-BE49-F238E27FC236}">
                <a16:creationId xmlns:a16="http://schemas.microsoft.com/office/drawing/2014/main" id="{80B3287D-0045-4755-BC69-472A0137AD50}"/>
              </a:ext>
            </a:extLst>
          </p:cNvPr>
          <p:cNvCxnSpPr>
            <a:cxnSpLocks/>
            <a:stCxn id="155" idx="3"/>
            <a:endCxn id="98" idx="1"/>
          </p:cNvCxnSpPr>
          <p:nvPr/>
        </p:nvCxnSpPr>
        <p:spPr>
          <a:xfrm flipV="1">
            <a:off x="3338871" y="3134282"/>
            <a:ext cx="1729359" cy="4830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직선 화살표 연결선 148">
            <a:extLst>
              <a:ext uri="{FF2B5EF4-FFF2-40B4-BE49-F238E27FC236}">
                <a16:creationId xmlns:a16="http://schemas.microsoft.com/office/drawing/2014/main" id="{FE3C391E-5CE0-4E8E-B628-227953C570FE}"/>
              </a:ext>
            </a:extLst>
          </p:cNvPr>
          <p:cNvCxnSpPr>
            <a:cxnSpLocks/>
            <a:stCxn id="152" idx="3"/>
            <a:endCxn id="98" idx="1"/>
          </p:cNvCxnSpPr>
          <p:nvPr/>
        </p:nvCxnSpPr>
        <p:spPr>
          <a:xfrm flipV="1">
            <a:off x="2712328" y="3134281"/>
            <a:ext cx="2355901" cy="52869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직선 화살표 연결선 149">
            <a:extLst>
              <a:ext uri="{FF2B5EF4-FFF2-40B4-BE49-F238E27FC236}">
                <a16:creationId xmlns:a16="http://schemas.microsoft.com/office/drawing/2014/main" id="{72796EC3-0995-414A-A18E-0EF9B6B53E48}"/>
              </a:ext>
            </a:extLst>
          </p:cNvPr>
          <p:cNvCxnSpPr>
            <a:cxnSpLocks/>
            <a:stCxn id="154" idx="3"/>
            <a:endCxn id="98" idx="1"/>
          </p:cNvCxnSpPr>
          <p:nvPr/>
        </p:nvCxnSpPr>
        <p:spPr>
          <a:xfrm flipV="1">
            <a:off x="3338871" y="3134282"/>
            <a:ext cx="1729359" cy="607457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Picture 6" descr="DP world Truckì ëí ì´ë¯¸ì§ ê²ìê²°ê³¼">
            <a:extLst>
              <a:ext uri="{FF2B5EF4-FFF2-40B4-BE49-F238E27FC236}">
                <a16:creationId xmlns:a16="http://schemas.microsoft.com/office/drawing/2014/main" id="{A181B941-0895-4DD9-9511-20649838A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5143" y="2751770"/>
            <a:ext cx="746157" cy="5702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4" descr="Rail Mounted Gantry Port Craneì ëí ì´ë¯¸ì§ ê²ìê²°ê³¼">
            <a:extLst>
              <a:ext uri="{FF2B5EF4-FFF2-40B4-BE49-F238E27FC236}">
                <a16:creationId xmlns:a16="http://schemas.microsoft.com/office/drawing/2014/main" id="{9E714A91-4EF2-4C44-8E4F-3B3FA822D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0184" y="3376786"/>
            <a:ext cx="1022145" cy="5723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6" descr="Sany SDCY90K8C2 9 Ton Empty Container Handler">
            <a:extLst>
              <a:ext uri="{FF2B5EF4-FFF2-40B4-BE49-F238E27FC236}">
                <a16:creationId xmlns:a16="http://schemas.microsoft.com/office/drawing/2014/main" id="{FB4E0C6E-D717-40EF-834C-24432012C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3554" y="3371489"/>
            <a:ext cx="425317" cy="7405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8" descr="Reach Stackerì ëí ì´ë¯¸ì§ ê²ìê²°ê³¼">
            <a:extLst>
              <a:ext uri="{FF2B5EF4-FFF2-40B4-BE49-F238E27FC236}">
                <a16:creationId xmlns:a16="http://schemas.microsoft.com/office/drawing/2014/main" id="{546C4EF6-AE09-4B4A-94D3-F78BFF110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7223" y="2895131"/>
            <a:ext cx="621648" cy="5749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직사각형 155">
            <a:extLst>
              <a:ext uri="{FF2B5EF4-FFF2-40B4-BE49-F238E27FC236}">
                <a16:creationId xmlns:a16="http://schemas.microsoft.com/office/drawing/2014/main" id="{FF22E0E0-0D50-4082-BA9F-6E666BDF48E8}"/>
              </a:ext>
            </a:extLst>
          </p:cNvPr>
          <p:cNvSpPr/>
          <p:nvPr/>
        </p:nvSpPr>
        <p:spPr>
          <a:xfrm>
            <a:off x="1609565" y="5549939"/>
            <a:ext cx="980457" cy="20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583" indent="-108583" algn="ctr">
              <a:spcBef>
                <a:spcPct val="10000"/>
              </a:spcBef>
              <a:buClr>
                <a:srgbClr val="969696"/>
              </a:buClr>
              <a:defRPr/>
            </a:pPr>
            <a:r>
              <a:rPr lang="en-US" altLang="ko-KR" sz="72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Pole RFID</a:t>
            </a:r>
            <a:endParaRPr lang="ko-KR" altLang="en-US" sz="720" kern="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60" name="직사각형 159">
            <a:extLst>
              <a:ext uri="{FF2B5EF4-FFF2-40B4-BE49-F238E27FC236}">
                <a16:creationId xmlns:a16="http://schemas.microsoft.com/office/drawing/2014/main" id="{DE17233C-F0ED-4843-9A72-D1947A994B91}"/>
              </a:ext>
            </a:extLst>
          </p:cNvPr>
          <p:cNvSpPr/>
          <p:nvPr/>
        </p:nvSpPr>
        <p:spPr>
          <a:xfrm>
            <a:off x="1818755" y="5791727"/>
            <a:ext cx="1796084" cy="20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583" indent="-108583" algn="ctr">
              <a:spcBef>
                <a:spcPct val="10000"/>
              </a:spcBef>
              <a:buClr>
                <a:srgbClr val="969696"/>
              </a:buClr>
              <a:defRPr/>
            </a:pPr>
            <a:r>
              <a:rPr lang="en-US" altLang="ko-KR" sz="72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ARMGC/RMGC RFID</a:t>
            </a:r>
            <a:endParaRPr lang="ko-KR" altLang="en-US" sz="720" kern="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61" name="직사각형 160">
            <a:extLst>
              <a:ext uri="{FF2B5EF4-FFF2-40B4-BE49-F238E27FC236}">
                <a16:creationId xmlns:a16="http://schemas.microsoft.com/office/drawing/2014/main" id="{3AEC1A49-DD4B-4B15-A893-F287D45EA99E}"/>
              </a:ext>
            </a:extLst>
          </p:cNvPr>
          <p:cNvSpPr/>
          <p:nvPr/>
        </p:nvSpPr>
        <p:spPr>
          <a:xfrm>
            <a:off x="2912604" y="5935141"/>
            <a:ext cx="1508211" cy="20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583" indent="-108583" algn="ctr">
              <a:spcBef>
                <a:spcPct val="10000"/>
              </a:spcBef>
              <a:buClr>
                <a:srgbClr val="969696"/>
              </a:buClr>
              <a:defRPr/>
            </a:pPr>
            <a:r>
              <a:rPr lang="en-US" altLang="ko-KR" sz="72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OTR</a:t>
            </a:r>
            <a:r>
              <a:rPr lang="ko-KR" altLang="en-US" sz="72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72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(Outer</a:t>
            </a:r>
            <a:r>
              <a:rPr lang="ko-KR" altLang="en-US" sz="72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72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Truck)</a:t>
            </a:r>
            <a:endParaRPr lang="ko-KR" altLang="en-US" sz="720" kern="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cxnSp>
        <p:nvCxnSpPr>
          <p:cNvPr id="163" name="직선 화살표 연결선 162">
            <a:extLst>
              <a:ext uri="{FF2B5EF4-FFF2-40B4-BE49-F238E27FC236}">
                <a16:creationId xmlns:a16="http://schemas.microsoft.com/office/drawing/2014/main" id="{ACDB5914-2002-4675-9E17-6C46C2624BDA}"/>
              </a:ext>
            </a:extLst>
          </p:cNvPr>
          <p:cNvCxnSpPr>
            <a:cxnSpLocks/>
            <a:stCxn id="168" idx="0"/>
            <a:endCxn id="99" idx="1"/>
          </p:cNvCxnSpPr>
          <p:nvPr/>
        </p:nvCxnSpPr>
        <p:spPr>
          <a:xfrm flipV="1">
            <a:off x="3577986" y="3527561"/>
            <a:ext cx="1663063" cy="187584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직선 화살표 연결선 163">
            <a:extLst>
              <a:ext uri="{FF2B5EF4-FFF2-40B4-BE49-F238E27FC236}">
                <a16:creationId xmlns:a16="http://schemas.microsoft.com/office/drawing/2014/main" id="{3D553D96-A09E-4EDF-84F3-FE035FA099E0}"/>
              </a:ext>
            </a:extLst>
          </p:cNvPr>
          <p:cNvCxnSpPr>
            <a:cxnSpLocks/>
            <a:stCxn id="167" idx="0"/>
            <a:endCxn id="99" idx="1"/>
          </p:cNvCxnSpPr>
          <p:nvPr/>
        </p:nvCxnSpPr>
        <p:spPr>
          <a:xfrm flipV="1">
            <a:off x="2843600" y="3527562"/>
            <a:ext cx="2397449" cy="170566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직선 화살표 연결선 164">
            <a:extLst>
              <a:ext uri="{FF2B5EF4-FFF2-40B4-BE49-F238E27FC236}">
                <a16:creationId xmlns:a16="http://schemas.microsoft.com/office/drawing/2014/main" id="{8B76C00E-66D2-4B92-8F51-24FE4E7E45F7}"/>
              </a:ext>
            </a:extLst>
          </p:cNvPr>
          <p:cNvCxnSpPr>
            <a:cxnSpLocks/>
            <a:stCxn id="166" idx="0"/>
            <a:endCxn id="99" idx="1"/>
          </p:cNvCxnSpPr>
          <p:nvPr/>
        </p:nvCxnSpPr>
        <p:spPr>
          <a:xfrm flipV="1">
            <a:off x="2123467" y="3527561"/>
            <a:ext cx="3117583" cy="149244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6" name="Picture 14" descr="OCR GATEì ëí ì´ë¯¸ì§ ê²ìê²°ê³¼">
            <a:extLst>
              <a:ext uri="{FF2B5EF4-FFF2-40B4-BE49-F238E27FC236}">
                <a16:creationId xmlns:a16="http://schemas.microsoft.com/office/drawing/2014/main" id="{8F798BD9-4137-4619-BE0C-D6B4E01DE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8754" y="5020003"/>
            <a:ext cx="609425" cy="52993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18" descr="RMGCì ëí ì´ë¯¸ì§ ê²ìê²°ê³¼">
            <a:extLst>
              <a:ext uri="{FF2B5EF4-FFF2-40B4-BE49-F238E27FC236}">
                <a16:creationId xmlns:a16="http://schemas.microsoft.com/office/drawing/2014/main" id="{AF672D01-F4F0-49C1-9114-CCD486D36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0224" y="5233227"/>
            <a:ext cx="706749" cy="52993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그림 167">
            <a:extLst>
              <a:ext uri="{FF2B5EF4-FFF2-40B4-BE49-F238E27FC236}">
                <a16:creationId xmlns:a16="http://schemas.microsoft.com/office/drawing/2014/main" id="{C30F65FE-63F6-4DBB-9BBE-258506CD033C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731" y="5403401"/>
            <a:ext cx="664509" cy="52977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" descr="OCR GATEì ëí ì´ë¯¸ì§ ê²ìê²°ê³¼">
            <a:extLst>
              <a:ext uri="{FF2B5EF4-FFF2-40B4-BE49-F238E27FC236}">
                <a16:creationId xmlns:a16="http://schemas.microsoft.com/office/drawing/2014/main" id="{EE8830AD-A463-47A3-99D7-0ECF203A7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7859" y="3067979"/>
            <a:ext cx="1694149" cy="5847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10" descr="DB Server iconì ëí ì´ë¯¸ì§ ê²ìê²°ê³¼">
            <a:extLst>
              <a:ext uri="{FF2B5EF4-FFF2-40B4-BE49-F238E27FC236}">
                <a16:creationId xmlns:a16="http://schemas.microsoft.com/office/drawing/2014/main" id="{489C6E87-0094-4FB1-9848-08720F546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02583" y="3886922"/>
            <a:ext cx="707687" cy="6911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1" name="직선 화살표 연결선 170">
            <a:extLst>
              <a:ext uri="{FF2B5EF4-FFF2-40B4-BE49-F238E27FC236}">
                <a16:creationId xmlns:a16="http://schemas.microsoft.com/office/drawing/2014/main" id="{E2088F92-50EA-49C4-AC11-CD81A2D838E3}"/>
              </a:ext>
            </a:extLst>
          </p:cNvPr>
          <p:cNvCxnSpPr>
            <a:cxnSpLocks/>
            <a:stCxn id="100" idx="3"/>
            <a:endCxn id="169" idx="1"/>
          </p:cNvCxnSpPr>
          <p:nvPr/>
        </p:nvCxnSpPr>
        <p:spPr>
          <a:xfrm flipV="1">
            <a:off x="6710011" y="3360343"/>
            <a:ext cx="2227848" cy="52739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2" name="직선 화살표 연결선 171">
            <a:extLst>
              <a:ext uri="{FF2B5EF4-FFF2-40B4-BE49-F238E27FC236}">
                <a16:creationId xmlns:a16="http://schemas.microsoft.com/office/drawing/2014/main" id="{FCE876E2-42C4-461F-9E6C-0C31439CD14F}"/>
              </a:ext>
            </a:extLst>
          </p:cNvPr>
          <p:cNvCxnSpPr>
            <a:cxnSpLocks/>
            <a:stCxn id="117" idx="3"/>
            <a:endCxn id="170" idx="1"/>
          </p:cNvCxnSpPr>
          <p:nvPr/>
        </p:nvCxnSpPr>
        <p:spPr>
          <a:xfrm flipV="1">
            <a:off x="6548575" y="4232486"/>
            <a:ext cx="2854008" cy="90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27EEE3E5-4DED-418F-B7F0-CE31CE5892D6}"/>
              </a:ext>
            </a:extLst>
          </p:cNvPr>
          <p:cNvSpPr txBox="1"/>
          <p:nvPr/>
        </p:nvSpPr>
        <p:spPr>
          <a:xfrm>
            <a:off x="6158799" y="911610"/>
            <a:ext cx="205376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8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X-Optimus</a:t>
            </a:r>
            <a:endParaRPr lang="ko-KR" altLang="en-US" sz="288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175F9C16-4EC3-42A4-AE72-812C5D6CB06A}"/>
              </a:ext>
            </a:extLst>
          </p:cNvPr>
          <p:cNvSpPr txBox="1"/>
          <p:nvPr/>
        </p:nvSpPr>
        <p:spPr>
          <a:xfrm>
            <a:off x="8735163" y="4849404"/>
            <a:ext cx="217239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8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X-Discovery</a:t>
            </a:r>
            <a:endParaRPr lang="ko-KR" altLang="en-US" sz="288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cxnSp>
        <p:nvCxnSpPr>
          <p:cNvPr id="175" name="직선 화살표 연결선 174">
            <a:extLst>
              <a:ext uri="{FF2B5EF4-FFF2-40B4-BE49-F238E27FC236}">
                <a16:creationId xmlns:a16="http://schemas.microsoft.com/office/drawing/2014/main" id="{AD1BBEE1-8EA0-4477-9C18-D83F24175590}"/>
              </a:ext>
            </a:extLst>
          </p:cNvPr>
          <p:cNvCxnSpPr>
            <a:cxnSpLocks/>
          </p:cNvCxnSpPr>
          <p:nvPr/>
        </p:nvCxnSpPr>
        <p:spPr>
          <a:xfrm>
            <a:off x="6149655" y="5804538"/>
            <a:ext cx="2471291" cy="2316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6" name="그림 175">
            <a:extLst>
              <a:ext uri="{FF2B5EF4-FFF2-40B4-BE49-F238E27FC236}">
                <a16:creationId xmlns:a16="http://schemas.microsoft.com/office/drawing/2014/main" id="{63E171BE-6188-4711-BA3A-47382CDFC426}"/>
              </a:ext>
            </a:extLst>
          </p:cNvPr>
          <p:cNvPicPr/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421" y="5385112"/>
            <a:ext cx="2562715" cy="1332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75BFF4-6E4C-478F-886D-72D7B27083B8}"/>
              </a:ext>
            </a:extLst>
          </p:cNvPr>
          <p:cNvSpPr txBox="1"/>
          <p:nvPr/>
        </p:nvSpPr>
        <p:spPr>
          <a:xfrm>
            <a:off x="107304" y="94118"/>
            <a:ext cx="7870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</a:t>
            </a: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Terminal (</a:t>
            </a: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포트</a:t>
            </a:r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 IoT </a:t>
            </a: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플랫폼</a:t>
            </a:r>
          </a:p>
        </p:txBody>
      </p: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65C4CDE3-319A-47F2-83C1-2BF42B297870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78" name="자유형 28">
              <a:extLst>
                <a:ext uri="{FF2B5EF4-FFF2-40B4-BE49-F238E27FC236}">
                  <a16:creationId xmlns:a16="http://schemas.microsoft.com/office/drawing/2014/main" id="{AB6F6CCF-0FBA-42D8-9734-05D3DA5063B6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id="{8DE94B72-E921-4723-B208-C7DA78601B26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0" name="평행 사변형 79">
              <a:extLst>
                <a:ext uri="{FF2B5EF4-FFF2-40B4-BE49-F238E27FC236}">
                  <a16:creationId xmlns:a16="http://schemas.microsoft.com/office/drawing/2014/main" id="{491D77F1-7BC1-41E5-9C02-5DF7A8CBB9F3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1" name="평행 사변형 80">
              <a:extLst>
                <a:ext uri="{FF2B5EF4-FFF2-40B4-BE49-F238E27FC236}">
                  <a16:creationId xmlns:a16="http://schemas.microsoft.com/office/drawing/2014/main" id="{2D212388-0EED-458B-AF68-96F29510416C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00974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1341FD0C-985D-40AA-842C-25A145A94FD8}"/>
              </a:ext>
            </a:extLst>
          </p:cNvPr>
          <p:cNvCxnSpPr>
            <a:cxnSpLocks/>
          </p:cNvCxnSpPr>
          <p:nvPr/>
        </p:nvCxnSpPr>
        <p:spPr>
          <a:xfrm>
            <a:off x="6169679" y="1124744"/>
            <a:ext cx="0" cy="5616624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5E1FC531-ED82-4A0D-910D-44A8192B0E81}"/>
              </a:ext>
            </a:extLst>
          </p:cNvPr>
          <p:cNvSpPr txBox="1"/>
          <p:nvPr/>
        </p:nvSpPr>
        <p:spPr>
          <a:xfrm>
            <a:off x="8832304" y="896464"/>
            <a:ext cx="1837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X-Discovery</a:t>
            </a:r>
            <a:endParaRPr lang="ko-KR" altLang="en-US" sz="24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69" name="그림 68">
            <a:extLst>
              <a:ext uri="{FF2B5EF4-FFF2-40B4-BE49-F238E27FC236}">
                <a16:creationId xmlns:a16="http://schemas.microsoft.com/office/drawing/2014/main" id="{F19C4826-9AF5-4945-96F3-3ECCD83DE9DA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874" y="1552432"/>
            <a:ext cx="1962543" cy="11426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71" name="직선 화살표 연결선 70">
            <a:extLst>
              <a:ext uri="{FF2B5EF4-FFF2-40B4-BE49-F238E27FC236}">
                <a16:creationId xmlns:a16="http://schemas.microsoft.com/office/drawing/2014/main" id="{93C6BC1A-4C41-4A39-BE7E-05C6EE5F0787}"/>
              </a:ext>
            </a:extLst>
          </p:cNvPr>
          <p:cNvCxnSpPr>
            <a:cxnSpLocks/>
            <a:stCxn id="74" idx="3"/>
            <a:endCxn id="69" idx="1"/>
          </p:cNvCxnSpPr>
          <p:nvPr/>
        </p:nvCxnSpPr>
        <p:spPr>
          <a:xfrm flipV="1">
            <a:off x="7742735" y="2123753"/>
            <a:ext cx="205139" cy="190686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직사각형 4">
            <a:extLst>
              <a:ext uri="{FF2B5EF4-FFF2-40B4-BE49-F238E27FC236}">
                <a16:creationId xmlns:a16="http://schemas.microsoft.com/office/drawing/2014/main" id="{25CA86B5-A7D8-4AA7-9B4D-039799673692}"/>
              </a:ext>
            </a:extLst>
          </p:cNvPr>
          <p:cNvSpPr/>
          <p:nvPr/>
        </p:nvSpPr>
        <p:spPr>
          <a:xfrm>
            <a:off x="4098360" y="1824815"/>
            <a:ext cx="2494423" cy="15572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4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EEDFBABC-033B-410E-B7F1-CC4F83752289}"/>
              </a:ext>
            </a:extLst>
          </p:cNvPr>
          <p:cNvSpPr/>
          <p:nvPr/>
        </p:nvSpPr>
        <p:spPr>
          <a:xfrm>
            <a:off x="7080375" y="1556792"/>
            <a:ext cx="662360" cy="494766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Digital Twin</a:t>
            </a:r>
          </a:p>
          <a:p>
            <a:pPr algn="ctr"/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Engine</a:t>
            </a:r>
            <a:endParaRPr lang="ko-KR" altLang="en-US" sz="1100" b="1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1910116-90F6-4930-96D9-30EB52BBA8F5}"/>
              </a:ext>
            </a:extLst>
          </p:cNvPr>
          <p:cNvSpPr txBox="1"/>
          <p:nvPr/>
        </p:nvSpPr>
        <p:spPr>
          <a:xfrm>
            <a:off x="5021226" y="2432482"/>
            <a:ext cx="1298753" cy="2862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26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PRIME</a:t>
            </a:r>
            <a:r>
              <a:rPr lang="ko-KR" altLang="en-US" sz="126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6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ENGINE</a:t>
            </a:r>
            <a:endParaRPr lang="ko-KR" altLang="en-US" sz="126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A0592DAA-24A8-473D-8E0F-FCAD06FFF180}"/>
              </a:ext>
            </a:extLst>
          </p:cNvPr>
          <p:cNvSpPr/>
          <p:nvPr/>
        </p:nvSpPr>
        <p:spPr>
          <a:xfrm>
            <a:off x="4079776" y="1820614"/>
            <a:ext cx="698415" cy="155885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2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PLUS</a:t>
            </a:r>
          </a:p>
          <a:p>
            <a:pPr algn="ctr"/>
            <a:r>
              <a:rPr lang="en-US" altLang="ko-KR" sz="96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System</a:t>
            </a:r>
            <a:endParaRPr lang="ko-KR" altLang="en-US" sz="960" b="1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2E3EFBA-5D4B-46CD-846C-63CCCCD10F36}"/>
              </a:ext>
            </a:extLst>
          </p:cNvPr>
          <p:cNvSpPr txBox="1"/>
          <p:nvPr/>
        </p:nvSpPr>
        <p:spPr>
          <a:xfrm>
            <a:off x="4457636" y="1828175"/>
            <a:ext cx="17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X-Optimus</a:t>
            </a:r>
            <a:endParaRPr lang="ko-KR" altLang="en-US" sz="2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cxnSp>
        <p:nvCxnSpPr>
          <p:cNvPr id="83" name="직선 화살표 연결선 82">
            <a:extLst>
              <a:ext uri="{FF2B5EF4-FFF2-40B4-BE49-F238E27FC236}">
                <a16:creationId xmlns:a16="http://schemas.microsoft.com/office/drawing/2014/main" id="{680A1FD5-43AF-469B-A68E-AB9F983699CE}"/>
              </a:ext>
            </a:extLst>
          </p:cNvPr>
          <p:cNvCxnSpPr>
            <a:cxnSpLocks/>
            <a:stCxn id="5" idx="3"/>
            <a:endCxn id="74" idx="1"/>
          </p:cNvCxnSpPr>
          <p:nvPr/>
        </p:nvCxnSpPr>
        <p:spPr>
          <a:xfrm>
            <a:off x="6592783" y="2603439"/>
            <a:ext cx="487592" cy="142718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894EF5A6-2C69-40C5-859B-1B7F7DA837C9}"/>
              </a:ext>
            </a:extLst>
          </p:cNvPr>
          <p:cNvSpPr/>
          <p:nvPr/>
        </p:nvSpPr>
        <p:spPr>
          <a:xfrm>
            <a:off x="2389777" y="1843102"/>
            <a:ext cx="1050568" cy="4582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운영시스템</a:t>
            </a:r>
          </a:p>
        </p:txBody>
      </p:sp>
      <p:sp>
        <p:nvSpPr>
          <p:cNvPr id="87" name="사각형: 둥근 모서리 86">
            <a:extLst>
              <a:ext uri="{FF2B5EF4-FFF2-40B4-BE49-F238E27FC236}">
                <a16:creationId xmlns:a16="http://schemas.microsoft.com/office/drawing/2014/main" id="{E69F8116-F6DB-4D12-B53D-E42F2897C82F}"/>
              </a:ext>
            </a:extLst>
          </p:cNvPr>
          <p:cNvSpPr/>
          <p:nvPr/>
        </p:nvSpPr>
        <p:spPr>
          <a:xfrm>
            <a:off x="2389779" y="2368958"/>
            <a:ext cx="1050568" cy="4582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SUB </a:t>
            </a:r>
            <a:r>
              <a: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시스템</a:t>
            </a:r>
          </a:p>
        </p:txBody>
      </p:sp>
      <p:sp>
        <p:nvSpPr>
          <p:cNvPr id="88" name="사각형: 둥근 모서리 87">
            <a:extLst>
              <a:ext uri="{FF2B5EF4-FFF2-40B4-BE49-F238E27FC236}">
                <a16:creationId xmlns:a16="http://schemas.microsoft.com/office/drawing/2014/main" id="{0BE1BF9B-C89C-4FC3-81E3-B02B1564F0BE}"/>
              </a:ext>
            </a:extLst>
          </p:cNvPr>
          <p:cNvSpPr/>
          <p:nvPr/>
        </p:nvSpPr>
        <p:spPr>
          <a:xfrm>
            <a:off x="2389777" y="2894814"/>
            <a:ext cx="1050568" cy="4582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센서시스템</a:t>
            </a:r>
          </a:p>
        </p:txBody>
      </p:sp>
      <p:cxnSp>
        <p:nvCxnSpPr>
          <p:cNvPr id="89" name="직선 화살표 연결선 88">
            <a:extLst>
              <a:ext uri="{FF2B5EF4-FFF2-40B4-BE49-F238E27FC236}">
                <a16:creationId xmlns:a16="http://schemas.microsoft.com/office/drawing/2014/main" id="{BFEF41F3-2E5F-4760-A2CF-5AB20FF8369A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440345" y="2072248"/>
            <a:ext cx="658015" cy="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2" name="직선 화살표 연결선 91">
            <a:extLst>
              <a:ext uri="{FF2B5EF4-FFF2-40B4-BE49-F238E27FC236}">
                <a16:creationId xmlns:a16="http://schemas.microsoft.com/office/drawing/2014/main" id="{27C85A50-18E7-49B4-BB8F-CB067894B00D}"/>
              </a:ext>
            </a:extLst>
          </p:cNvPr>
          <p:cNvCxnSpPr>
            <a:cxnSpLocks/>
            <a:stCxn id="87" idx="3"/>
            <a:endCxn id="79" idx="1"/>
          </p:cNvCxnSpPr>
          <p:nvPr/>
        </p:nvCxnSpPr>
        <p:spPr>
          <a:xfrm>
            <a:off x="3440347" y="2598104"/>
            <a:ext cx="639429" cy="193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7" name="직선 화살표 연결선 106">
            <a:extLst>
              <a:ext uri="{FF2B5EF4-FFF2-40B4-BE49-F238E27FC236}">
                <a16:creationId xmlns:a16="http://schemas.microsoft.com/office/drawing/2014/main" id="{C19119AD-C638-484E-AB33-17B9C3B618B9}"/>
              </a:ext>
            </a:extLst>
          </p:cNvPr>
          <p:cNvCxnSpPr>
            <a:cxnSpLocks/>
          </p:cNvCxnSpPr>
          <p:nvPr/>
        </p:nvCxnSpPr>
        <p:spPr>
          <a:xfrm flipV="1">
            <a:off x="3431056" y="3146443"/>
            <a:ext cx="658015" cy="193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그림 22" descr="실내이(가) 표시된 사진&#10;&#10;자동 생성된 설명">
            <a:extLst>
              <a:ext uri="{FF2B5EF4-FFF2-40B4-BE49-F238E27FC236}">
                <a16:creationId xmlns:a16="http://schemas.microsoft.com/office/drawing/2014/main" id="{A10FF91E-4CCF-495F-9E37-C17A94788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653" y="2790088"/>
            <a:ext cx="1962543" cy="11399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그림 31" descr="도로, 하늘, 실외, 사진이(가) 표시된 사진&#10;&#10;자동 생성된 설명">
            <a:extLst>
              <a:ext uri="{FF2B5EF4-FFF2-40B4-BE49-F238E27FC236}">
                <a16:creationId xmlns:a16="http://schemas.microsoft.com/office/drawing/2014/main" id="{A7C71AE0-4CB0-4D6D-A8D0-4525813AE9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0710" y="4026094"/>
            <a:ext cx="1962543" cy="11399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3" name="직사각형 112">
            <a:extLst>
              <a:ext uri="{FF2B5EF4-FFF2-40B4-BE49-F238E27FC236}">
                <a16:creationId xmlns:a16="http://schemas.microsoft.com/office/drawing/2014/main" id="{F0EEE061-9336-4FA5-A499-C13C24A79633}"/>
              </a:ext>
            </a:extLst>
          </p:cNvPr>
          <p:cNvSpPr/>
          <p:nvPr/>
        </p:nvSpPr>
        <p:spPr>
          <a:xfrm>
            <a:off x="4778190" y="4589922"/>
            <a:ext cx="1814592" cy="15475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4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10CCD85-1320-4C0D-B83E-6E36B11B8F52}"/>
              </a:ext>
            </a:extLst>
          </p:cNvPr>
          <p:cNvSpPr txBox="1"/>
          <p:nvPr/>
        </p:nvSpPr>
        <p:spPr>
          <a:xfrm>
            <a:off x="5532556" y="5253881"/>
            <a:ext cx="931665" cy="22159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84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PRIME</a:t>
            </a:r>
            <a:r>
              <a:rPr lang="ko-KR" altLang="en-US" sz="84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4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ENGINE</a:t>
            </a:r>
            <a:endParaRPr lang="ko-KR" altLang="en-US" sz="84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A8EA8AD7-EDC2-43C5-87D4-FD2072C9E694}"/>
              </a:ext>
            </a:extLst>
          </p:cNvPr>
          <p:cNvSpPr/>
          <p:nvPr/>
        </p:nvSpPr>
        <p:spPr>
          <a:xfrm>
            <a:off x="4765333" y="4589862"/>
            <a:ext cx="698415" cy="154759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2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PLUS</a:t>
            </a:r>
          </a:p>
          <a:p>
            <a:pPr algn="ctr"/>
            <a:r>
              <a:rPr lang="en-US" altLang="ko-KR" sz="96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System</a:t>
            </a:r>
            <a:endParaRPr lang="ko-KR" altLang="en-US" sz="960" b="1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9D25E57-76CE-407E-BD53-887A78E0BE8D}"/>
              </a:ext>
            </a:extLst>
          </p:cNvPr>
          <p:cNvSpPr txBox="1"/>
          <p:nvPr/>
        </p:nvSpPr>
        <p:spPr>
          <a:xfrm>
            <a:off x="4939806" y="4595626"/>
            <a:ext cx="1444626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44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X-Optimus</a:t>
            </a:r>
            <a:endParaRPr lang="ko-KR" altLang="en-US" sz="1944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19" name="사각형: 둥근 모서리 118">
            <a:extLst>
              <a:ext uri="{FF2B5EF4-FFF2-40B4-BE49-F238E27FC236}">
                <a16:creationId xmlns:a16="http://schemas.microsoft.com/office/drawing/2014/main" id="{FDAEAA02-9511-407C-9764-88B2BF6F5512}"/>
              </a:ext>
            </a:extLst>
          </p:cNvPr>
          <p:cNvSpPr/>
          <p:nvPr/>
        </p:nvSpPr>
        <p:spPr>
          <a:xfrm>
            <a:off x="2389777" y="4608210"/>
            <a:ext cx="1050568" cy="4582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운영시스템</a:t>
            </a:r>
          </a:p>
        </p:txBody>
      </p:sp>
      <p:sp>
        <p:nvSpPr>
          <p:cNvPr id="122" name="사각형: 둥근 모서리 121">
            <a:extLst>
              <a:ext uri="{FF2B5EF4-FFF2-40B4-BE49-F238E27FC236}">
                <a16:creationId xmlns:a16="http://schemas.microsoft.com/office/drawing/2014/main" id="{CF21EC13-0414-4CB9-B225-C723BCC46857}"/>
              </a:ext>
            </a:extLst>
          </p:cNvPr>
          <p:cNvSpPr/>
          <p:nvPr/>
        </p:nvSpPr>
        <p:spPr>
          <a:xfrm>
            <a:off x="804365" y="5144769"/>
            <a:ext cx="1050568" cy="4582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SUB </a:t>
            </a:r>
            <a:r>
              <a: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시스템</a:t>
            </a:r>
          </a:p>
        </p:txBody>
      </p:sp>
      <p:sp>
        <p:nvSpPr>
          <p:cNvPr id="125" name="사각형: 둥근 모서리 124">
            <a:extLst>
              <a:ext uri="{FF2B5EF4-FFF2-40B4-BE49-F238E27FC236}">
                <a16:creationId xmlns:a16="http://schemas.microsoft.com/office/drawing/2014/main" id="{672C2155-21E1-4422-80BF-542B49B684E2}"/>
              </a:ext>
            </a:extLst>
          </p:cNvPr>
          <p:cNvSpPr/>
          <p:nvPr/>
        </p:nvSpPr>
        <p:spPr>
          <a:xfrm>
            <a:off x="804364" y="5670626"/>
            <a:ext cx="1050568" cy="4582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센서시스템</a:t>
            </a:r>
          </a:p>
        </p:txBody>
      </p:sp>
      <p:cxnSp>
        <p:nvCxnSpPr>
          <p:cNvPr id="129" name="직선 화살표 연결선 128">
            <a:extLst>
              <a:ext uri="{FF2B5EF4-FFF2-40B4-BE49-F238E27FC236}">
                <a16:creationId xmlns:a16="http://schemas.microsoft.com/office/drawing/2014/main" id="{E1AF3E49-BFEE-499C-A7AE-44822A157064}"/>
              </a:ext>
            </a:extLst>
          </p:cNvPr>
          <p:cNvCxnSpPr>
            <a:cxnSpLocks/>
            <a:stCxn id="119" idx="3"/>
          </p:cNvCxnSpPr>
          <p:nvPr/>
        </p:nvCxnSpPr>
        <p:spPr>
          <a:xfrm>
            <a:off x="3440345" y="4837356"/>
            <a:ext cx="1324988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7" name="직선 화살표 연결선 156">
            <a:extLst>
              <a:ext uri="{FF2B5EF4-FFF2-40B4-BE49-F238E27FC236}">
                <a16:creationId xmlns:a16="http://schemas.microsoft.com/office/drawing/2014/main" id="{A43DF43B-5FFC-4387-9237-0AE6E2C6D48E}"/>
              </a:ext>
            </a:extLst>
          </p:cNvPr>
          <p:cNvCxnSpPr>
            <a:cxnSpLocks/>
            <a:stCxn id="74" idx="3"/>
            <a:endCxn id="23" idx="1"/>
          </p:cNvCxnSpPr>
          <p:nvPr/>
        </p:nvCxnSpPr>
        <p:spPr>
          <a:xfrm flipV="1">
            <a:off x="7742735" y="3360062"/>
            <a:ext cx="206918" cy="67056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8" name="직선 화살표 연결선 157">
            <a:extLst>
              <a:ext uri="{FF2B5EF4-FFF2-40B4-BE49-F238E27FC236}">
                <a16:creationId xmlns:a16="http://schemas.microsoft.com/office/drawing/2014/main" id="{BA69145A-2E89-4F26-921D-4267718550DF}"/>
              </a:ext>
            </a:extLst>
          </p:cNvPr>
          <p:cNvCxnSpPr>
            <a:cxnSpLocks/>
            <a:stCxn id="74" idx="3"/>
            <a:endCxn id="32" idx="1"/>
          </p:cNvCxnSpPr>
          <p:nvPr/>
        </p:nvCxnSpPr>
        <p:spPr>
          <a:xfrm>
            <a:off x="7742735" y="4030622"/>
            <a:ext cx="207975" cy="56544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9" name="직선 화살표 연결선 158">
            <a:extLst>
              <a:ext uri="{FF2B5EF4-FFF2-40B4-BE49-F238E27FC236}">
                <a16:creationId xmlns:a16="http://schemas.microsoft.com/office/drawing/2014/main" id="{7CFDE40A-C932-447B-8CB0-009EE20FA376}"/>
              </a:ext>
            </a:extLst>
          </p:cNvPr>
          <p:cNvCxnSpPr>
            <a:cxnSpLocks/>
            <a:stCxn id="74" idx="3"/>
            <a:endCxn id="204" idx="1"/>
          </p:cNvCxnSpPr>
          <p:nvPr/>
        </p:nvCxnSpPr>
        <p:spPr>
          <a:xfrm>
            <a:off x="7742735" y="4030622"/>
            <a:ext cx="205139" cy="184408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2" name="직선 화살표 연결선 161">
            <a:extLst>
              <a:ext uri="{FF2B5EF4-FFF2-40B4-BE49-F238E27FC236}">
                <a16:creationId xmlns:a16="http://schemas.microsoft.com/office/drawing/2014/main" id="{AE642F33-81D0-4613-8366-4B7EF503F00D}"/>
              </a:ext>
            </a:extLst>
          </p:cNvPr>
          <p:cNvCxnSpPr>
            <a:cxnSpLocks/>
            <a:stCxn id="113" idx="3"/>
            <a:endCxn id="74" idx="1"/>
          </p:cNvCxnSpPr>
          <p:nvPr/>
        </p:nvCxnSpPr>
        <p:spPr>
          <a:xfrm flipV="1">
            <a:off x="6592782" y="4030622"/>
            <a:ext cx="487593" cy="133306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8" name="사각형: 둥근 모서리 177">
            <a:extLst>
              <a:ext uri="{FF2B5EF4-FFF2-40B4-BE49-F238E27FC236}">
                <a16:creationId xmlns:a16="http://schemas.microsoft.com/office/drawing/2014/main" id="{34A880E3-C11F-4C62-BF53-5455097A844D}"/>
              </a:ext>
            </a:extLst>
          </p:cNvPr>
          <p:cNvSpPr/>
          <p:nvPr/>
        </p:nvSpPr>
        <p:spPr>
          <a:xfrm>
            <a:off x="2343617" y="5134067"/>
            <a:ext cx="1087439" cy="9611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IOT</a:t>
            </a:r>
          </a:p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Platform</a:t>
            </a:r>
            <a:endParaRPr lang="ko-KR" altLang="en-US" sz="1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cxnSp>
        <p:nvCxnSpPr>
          <p:cNvPr id="179" name="직선 화살표 연결선 178">
            <a:extLst>
              <a:ext uri="{FF2B5EF4-FFF2-40B4-BE49-F238E27FC236}">
                <a16:creationId xmlns:a16="http://schemas.microsoft.com/office/drawing/2014/main" id="{CC748D2F-6D18-4542-B2FD-8117EC7AD0BC}"/>
              </a:ext>
            </a:extLst>
          </p:cNvPr>
          <p:cNvCxnSpPr>
            <a:cxnSpLocks/>
            <a:stCxn id="125" idx="3"/>
          </p:cNvCxnSpPr>
          <p:nvPr/>
        </p:nvCxnSpPr>
        <p:spPr>
          <a:xfrm flipV="1">
            <a:off x="1854932" y="5898867"/>
            <a:ext cx="488683" cy="90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0" name="직선 화살표 연결선 129">
            <a:extLst>
              <a:ext uri="{FF2B5EF4-FFF2-40B4-BE49-F238E27FC236}">
                <a16:creationId xmlns:a16="http://schemas.microsoft.com/office/drawing/2014/main" id="{5F9C1F79-05BC-4480-AEBE-C2F6DF21E933}"/>
              </a:ext>
            </a:extLst>
          </p:cNvPr>
          <p:cNvCxnSpPr>
            <a:cxnSpLocks/>
            <a:stCxn id="122" idx="3"/>
          </p:cNvCxnSpPr>
          <p:nvPr/>
        </p:nvCxnSpPr>
        <p:spPr>
          <a:xfrm>
            <a:off x="1854933" y="5373914"/>
            <a:ext cx="488683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1" name="직선 화살표 연결선 130">
            <a:extLst>
              <a:ext uri="{FF2B5EF4-FFF2-40B4-BE49-F238E27FC236}">
                <a16:creationId xmlns:a16="http://schemas.microsoft.com/office/drawing/2014/main" id="{E5AAA4DC-47C2-4EB6-B38B-2BE75AD99C4C}"/>
              </a:ext>
            </a:extLst>
          </p:cNvPr>
          <p:cNvCxnSpPr>
            <a:cxnSpLocks/>
            <a:stCxn id="178" idx="3"/>
          </p:cNvCxnSpPr>
          <p:nvPr/>
        </p:nvCxnSpPr>
        <p:spPr>
          <a:xfrm>
            <a:off x="3431056" y="5614618"/>
            <a:ext cx="1306742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ECB964BC-998E-4B00-B1E3-1A624B49EADF}"/>
              </a:ext>
            </a:extLst>
          </p:cNvPr>
          <p:cNvSpPr txBox="1"/>
          <p:nvPr/>
        </p:nvSpPr>
        <p:spPr>
          <a:xfrm>
            <a:off x="211622" y="1433822"/>
            <a:ext cx="355405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Case 1) </a:t>
            </a:r>
            <a:r>
              <a:rPr lang="ko-KR" altLang="en-US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고객사 </a:t>
            </a:r>
            <a:r>
              <a:rPr lang="en-US" altLang="ko-KR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IOT Platform</a:t>
            </a:r>
            <a:r>
              <a:rPr lang="ko-KR" altLang="en-US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이 없을 경우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506BFCC5-0C30-410B-95C3-6C6090763F20}"/>
              </a:ext>
            </a:extLst>
          </p:cNvPr>
          <p:cNvSpPr txBox="1"/>
          <p:nvPr/>
        </p:nvSpPr>
        <p:spPr>
          <a:xfrm>
            <a:off x="240030" y="4111397"/>
            <a:ext cx="355405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Case 2) </a:t>
            </a:r>
            <a:r>
              <a:rPr lang="ko-KR" altLang="en-US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고객사 </a:t>
            </a:r>
            <a:r>
              <a:rPr lang="en-US" altLang="ko-KR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IOT Platform</a:t>
            </a:r>
            <a:r>
              <a:rPr lang="ko-KR" altLang="en-US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이 있을 경우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6CDD5F5D-D129-491E-B1A2-1BDEA6392DC3}"/>
              </a:ext>
            </a:extLst>
          </p:cNvPr>
          <p:cNvSpPr txBox="1"/>
          <p:nvPr/>
        </p:nvSpPr>
        <p:spPr>
          <a:xfrm>
            <a:off x="4957986" y="1527456"/>
            <a:ext cx="115608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6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IOT</a:t>
            </a:r>
            <a:r>
              <a:rPr lang="ko-KR" altLang="en-US" sz="126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6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Platform</a:t>
            </a:r>
            <a:endParaRPr lang="ko-KR" altLang="en-US" sz="126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4B79B3A5-DCCF-4711-A691-D66EB06B632F}"/>
              </a:ext>
            </a:extLst>
          </p:cNvPr>
          <p:cNvSpPr txBox="1"/>
          <p:nvPr/>
        </p:nvSpPr>
        <p:spPr>
          <a:xfrm>
            <a:off x="5345572" y="4275218"/>
            <a:ext cx="79380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6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연동기능</a:t>
            </a:r>
          </a:p>
        </p:txBody>
      </p:sp>
      <p:sp>
        <p:nvSpPr>
          <p:cNvPr id="200" name="직사각형 199">
            <a:extLst>
              <a:ext uri="{FF2B5EF4-FFF2-40B4-BE49-F238E27FC236}">
                <a16:creationId xmlns:a16="http://schemas.microsoft.com/office/drawing/2014/main" id="{23205978-EE43-4D6E-9B37-08AA74E9B943}"/>
              </a:ext>
            </a:extLst>
          </p:cNvPr>
          <p:cNvSpPr/>
          <p:nvPr/>
        </p:nvSpPr>
        <p:spPr>
          <a:xfrm>
            <a:off x="6960096" y="1497830"/>
            <a:ext cx="5039817" cy="5137083"/>
          </a:xfrm>
          <a:prstGeom prst="rect">
            <a:avLst/>
          </a:prstGeom>
          <a:noFill/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4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1FE85040-C821-4CA9-89F3-BD31DEC140DE}"/>
              </a:ext>
            </a:extLst>
          </p:cNvPr>
          <p:cNvSpPr txBox="1"/>
          <p:nvPr/>
        </p:nvSpPr>
        <p:spPr>
          <a:xfrm>
            <a:off x="7105032" y="1305712"/>
            <a:ext cx="5565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solidFill>
                  <a:schemeClr val="accent3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SERVER</a:t>
            </a:r>
            <a:endParaRPr lang="ko-KR" altLang="en-US" sz="800" b="1" dirty="0">
              <a:solidFill>
                <a:schemeClr val="accent3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23FAD17F-9409-49EC-96BD-92FEB86BEA31}"/>
              </a:ext>
            </a:extLst>
          </p:cNvPr>
          <p:cNvSpPr txBox="1"/>
          <p:nvPr/>
        </p:nvSpPr>
        <p:spPr>
          <a:xfrm>
            <a:off x="9645496" y="1315531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solidFill>
                  <a:schemeClr val="accent3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CLIENT</a:t>
            </a:r>
            <a:endParaRPr lang="ko-KR" altLang="en-US" sz="800" b="1" dirty="0">
              <a:solidFill>
                <a:schemeClr val="accent3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204" name="그림 203">
            <a:extLst>
              <a:ext uri="{FF2B5EF4-FFF2-40B4-BE49-F238E27FC236}">
                <a16:creationId xmlns:a16="http://schemas.microsoft.com/office/drawing/2014/main" id="{F816ADD1-94DF-4573-A379-601279FF24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874" y="5244957"/>
            <a:ext cx="1965657" cy="12594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458AF69-CA67-43C1-AB81-4C52A00E576A}"/>
              </a:ext>
            </a:extLst>
          </p:cNvPr>
          <p:cNvSpPr txBox="1"/>
          <p:nvPr/>
        </p:nvSpPr>
        <p:spPr>
          <a:xfrm>
            <a:off x="107726" y="107625"/>
            <a:ext cx="4993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기존 </a:t>
            </a:r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IoT </a:t>
            </a: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플랫폼 연동 </a:t>
            </a:r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예시</a:t>
            </a:r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32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50478266-D5B9-4FE6-A46B-C3A08C0C20BC}"/>
              </a:ext>
            </a:extLst>
          </p:cNvPr>
          <p:cNvGrpSpPr/>
          <p:nvPr/>
        </p:nvGrpSpPr>
        <p:grpSpPr>
          <a:xfrm>
            <a:off x="9954427" y="5253881"/>
            <a:ext cx="1962821" cy="1259495"/>
            <a:chOff x="10931338" y="5247633"/>
            <a:chExt cx="1558195" cy="1142069"/>
          </a:xfrm>
        </p:grpSpPr>
        <p:pic>
          <p:nvPicPr>
            <p:cNvPr id="72" name="그림 71" descr="텍스트이(가) 표시된 사진&#10;&#10;자동 생성된 설명">
              <a:extLst>
                <a:ext uri="{FF2B5EF4-FFF2-40B4-BE49-F238E27FC236}">
                  <a16:creationId xmlns:a16="http://schemas.microsoft.com/office/drawing/2014/main" id="{8D15CD05-D81E-443B-ABB6-1D5B6E90A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31338" y="5247633"/>
              <a:ext cx="1558195" cy="114206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3" name="그림 72" descr="스크린샷이(가) 표시된 사진&#10;&#10;자동 생성된 설명">
              <a:extLst>
                <a:ext uri="{FF2B5EF4-FFF2-40B4-BE49-F238E27FC236}">
                  <a16:creationId xmlns:a16="http://schemas.microsoft.com/office/drawing/2014/main" id="{161E054B-F92A-4C6A-B80A-A20FBA563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35373" y="6044041"/>
              <a:ext cx="518008" cy="29406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그림 55" descr="하늘, 물, 보트, 실외이(가) 표시된 사진&#10;&#10;자동 생성된 설명">
            <a:extLst>
              <a:ext uri="{FF2B5EF4-FFF2-40B4-BE49-F238E27FC236}">
                <a16:creationId xmlns:a16="http://schemas.microsoft.com/office/drawing/2014/main" id="{5D780262-F493-4418-AA43-F048083459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7273" y="1557196"/>
            <a:ext cx="1962822" cy="11369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4" name="그림 63" descr="실외, 대지이(가) 표시된 사진&#10;&#10;자동 생성된 설명">
            <a:extLst>
              <a:ext uri="{FF2B5EF4-FFF2-40B4-BE49-F238E27FC236}">
                <a16:creationId xmlns:a16="http://schemas.microsoft.com/office/drawing/2014/main" id="{0E40A6E4-DF56-4CAB-A518-D04CD8D768D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7272" y="2790088"/>
            <a:ext cx="1962821" cy="11487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6" name="그림 105">
            <a:extLst>
              <a:ext uri="{FF2B5EF4-FFF2-40B4-BE49-F238E27FC236}">
                <a16:creationId xmlns:a16="http://schemas.microsoft.com/office/drawing/2014/main" id="{2FA3E473-346C-46FD-BC20-452D56631F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4428" y="4026093"/>
            <a:ext cx="1962543" cy="11369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7" name="그룹 56">
            <a:extLst>
              <a:ext uri="{FF2B5EF4-FFF2-40B4-BE49-F238E27FC236}">
                <a16:creationId xmlns:a16="http://schemas.microsoft.com/office/drawing/2014/main" id="{3D3170AF-62CF-4030-893C-4D017D2F86E4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58" name="자유형 28">
              <a:extLst>
                <a:ext uri="{FF2B5EF4-FFF2-40B4-BE49-F238E27FC236}">
                  <a16:creationId xmlns:a16="http://schemas.microsoft.com/office/drawing/2014/main" id="{A5A12CC9-3D61-4D63-AA5A-0D86D9604084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4E0CD106-0A0B-44ED-8968-9C7E8FACD6EB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0" name="평행 사변형 59">
              <a:extLst>
                <a:ext uri="{FF2B5EF4-FFF2-40B4-BE49-F238E27FC236}">
                  <a16:creationId xmlns:a16="http://schemas.microsoft.com/office/drawing/2014/main" id="{C71B56CF-3F59-455B-BE9C-0D986359A9A5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1" name="평행 사변형 60">
              <a:extLst>
                <a:ext uri="{FF2B5EF4-FFF2-40B4-BE49-F238E27FC236}">
                  <a16:creationId xmlns:a16="http://schemas.microsoft.com/office/drawing/2014/main" id="{A618A9FB-36C0-44FE-B5BC-0B0513AA2586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0000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4686FE20-9EFD-4D8D-B53B-22F1DD089FC2}"/>
              </a:ext>
            </a:extLst>
          </p:cNvPr>
          <p:cNvGrpSpPr/>
          <p:nvPr/>
        </p:nvGrpSpPr>
        <p:grpSpPr>
          <a:xfrm>
            <a:off x="891041" y="1063045"/>
            <a:ext cx="10562355" cy="5794956"/>
            <a:chOff x="742534" y="885870"/>
            <a:chExt cx="8801962" cy="482913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973C499F-DF14-4AE1-BB7E-37195E5FE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534" y="885870"/>
              <a:ext cx="8801962" cy="4829130"/>
            </a:xfrm>
            <a:prstGeom prst="rect">
              <a:avLst/>
            </a:prstGeom>
          </p:spPr>
        </p:pic>
        <p:pic>
          <p:nvPicPr>
            <p:cNvPr id="7" name="그림 6" descr="도로, 하늘, 실외, 사진이(가) 표시된 사진&#10;&#10;자동 생성된 설명">
              <a:extLst>
                <a:ext uri="{FF2B5EF4-FFF2-40B4-BE49-F238E27FC236}">
                  <a16:creationId xmlns:a16="http://schemas.microsoft.com/office/drawing/2014/main" id="{51D7F1DE-0BE5-4ECC-B35F-27DAA8079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2860" y="1283875"/>
              <a:ext cx="1097456" cy="67926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A392CE75-D744-4FD1-B07A-CFC6F9413D6D}"/>
              </a:ext>
            </a:extLst>
          </p:cNvPr>
          <p:cNvSpPr/>
          <p:nvPr/>
        </p:nvSpPr>
        <p:spPr>
          <a:xfrm>
            <a:off x="104774" y="87516"/>
            <a:ext cx="72979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Next Generation AI IoT Platform </a:t>
            </a: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연동</a:t>
            </a:r>
            <a:endParaRPr lang="ko-KR" altLang="en-US" sz="320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D47D5F0C-C0D1-425B-A7C8-9E098A411065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19" name="자유형 28">
              <a:extLst>
                <a:ext uri="{FF2B5EF4-FFF2-40B4-BE49-F238E27FC236}">
                  <a16:creationId xmlns:a16="http://schemas.microsoft.com/office/drawing/2014/main" id="{B12AADD2-6C6E-4C26-8415-8C18264F87D0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F95EAE34-7BCB-4A91-B756-B5F3E3391ACC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1" name="평행 사변형 20">
              <a:extLst>
                <a:ext uri="{FF2B5EF4-FFF2-40B4-BE49-F238E27FC236}">
                  <a16:creationId xmlns:a16="http://schemas.microsoft.com/office/drawing/2014/main" id="{962F8BA0-7BA0-411A-8D4B-5D92362C3920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2" name="평행 사변형 21">
              <a:extLst>
                <a:ext uri="{FF2B5EF4-FFF2-40B4-BE49-F238E27FC236}">
                  <a16:creationId xmlns:a16="http://schemas.microsoft.com/office/drawing/2014/main" id="{74159BB1-A687-4BC2-BABA-D9ED1612849E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27856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Intégration | Vaincre le chaos digital | Ethos Digital — le 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0000"/>
                </a:schemeClr>
              </a:gs>
              <a:gs pos="41000">
                <a:schemeClr val="tx1">
                  <a:alpha val="70000"/>
                </a:schemeClr>
              </a:gs>
              <a:gs pos="70000">
                <a:schemeClr val="tx1">
                  <a:alpha val="6000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2299" y="908720"/>
            <a:ext cx="8826500" cy="1247775"/>
          </a:xfrm>
        </p:spPr>
        <p:txBody>
          <a:bodyPr>
            <a:norm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References</a:t>
            </a:r>
            <a:endParaRPr lang="ko-KR" altLang="en-US" sz="48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2299" y="2276872"/>
            <a:ext cx="7069885" cy="3905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스마트트럭 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Scale (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현대제철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테마파크 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8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모노리스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자율주행버스 통합관제 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(KRRI)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소형 전기차 주행 모니터링 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(KATECH)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화기관리 시스템 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남동발전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 연구과제 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(ETRI, TTA)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스마트시티 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김해시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</a:t>
            </a:r>
            <a:r>
              <a:rPr lang="ko-KR" alt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Terminal</a:t>
            </a:r>
          </a:p>
          <a:p>
            <a:pPr marL="801688" indent="-352425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Jebel Ali T2/3/4, Dubai (DP World)</a:t>
            </a:r>
          </a:p>
          <a:p>
            <a:pPr marL="801688" indent="-352425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Yarimca</a:t>
            </a:r>
            <a:r>
              <a:rPr lang="en-US" altLang="ko-KR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Turkey (DP World </a:t>
            </a:r>
            <a:r>
              <a:rPr lang="en-US" altLang="ko-KR" sz="16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Yarimca</a:t>
            </a:r>
            <a:r>
              <a:rPr lang="en-US" altLang="ko-KR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  <a:p>
            <a:pPr marL="801688" indent="-352425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King Abdullah Port (KAP) (Saudi Arabia)</a:t>
            </a:r>
          </a:p>
          <a:p>
            <a:pPr marL="801688" indent="-352425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Hanjin Newport Co.(HJIT) (</a:t>
            </a:r>
            <a:r>
              <a:rPr lang="ko-KR" alt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인천 송도</a:t>
            </a:r>
            <a:r>
              <a:rPr lang="en-US" altLang="ko-KR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012988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22005" y="93441"/>
            <a:ext cx="5973995" cy="617993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주요 고객사</a:t>
            </a:r>
            <a:endParaRPr lang="en-US" b="1" spc="-223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742D395-C8A0-4368-85EF-7557D305B1D7}"/>
              </a:ext>
            </a:extLst>
          </p:cNvPr>
          <p:cNvSpPr/>
          <p:nvPr/>
        </p:nvSpPr>
        <p:spPr>
          <a:xfrm>
            <a:off x="9092252" y="780697"/>
            <a:ext cx="182293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자율주행 모니터링</a:t>
            </a:r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&gt;</a:t>
            </a:r>
            <a:endParaRPr lang="ko-KR" altLang="en-US" sz="144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C7338DAD-0295-47AA-8FB1-6C4F2C1020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4869" y="1081722"/>
            <a:ext cx="2933563" cy="18237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F5B845A8-EA8B-4C73-86DD-6BE74616013C}"/>
              </a:ext>
            </a:extLst>
          </p:cNvPr>
          <p:cNvSpPr/>
          <p:nvPr/>
        </p:nvSpPr>
        <p:spPr>
          <a:xfrm>
            <a:off x="240031" y="785555"/>
            <a:ext cx="1960793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트럭 </a:t>
            </a:r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Scaling&gt;</a:t>
            </a:r>
            <a:endParaRPr lang="ko-KR" altLang="en-US" sz="144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19" name="Picture 4" descr="íëì ì²  ë¹ì§ê³µì¥ì ëí ì´ë¯¸ì§ ê²ìê²°ê³¼">
            <a:extLst>
              <a:ext uri="{FF2B5EF4-FFF2-40B4-BE49-F238E27FC236}">
                <a16:creationId xmlns:a16="http://schemas.microsoft.com/office/drawing/2014/main" id="{E4343C89-85E6-469F-B05E-142EF3F99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035" y="1084366"/>
            <a:ext cx="2015541" cy="116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EFF17820-25AE-46E6-8BBE-97F7E0C66E69}"/>
              </a:ext>
            </a:extLst>
          </p:cNvPr>
          <p:cNvSpPr/>
          <p:nvPr/>
        </p:nvSpPr>
        <p:spPr>
          <a:xfrm>
            <a:off x="1296130" y="2333795"/>
            <a:ext cx="1026567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60" dirty="0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현대제철</a:t>
            </a:r>
            <a:r>
              <a:rPr lang="en-US" altLang="ko-KR" sz="960" dirty="0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(</a:t>
            </a:r>
            <a:r>
              <a:rPr lang="ko-KR" altLang="en-US" sz="960" dirty="0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당진</a:t>
            </a:r>
            <a:r>
              <a:rPr lang="en-US" altLang="ko-KR" sz="960" dirty="0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960" dirty="0">
              <a:solidFill>
                <a:srgbClr val="666666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E70D8F6-5200-4291-8BD6-186F74B514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192" y="1093025"/>
            <a:ext cx="3511503" cy="1812399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C9A6CD27-D441-4FBB-AF2C-75D6D5577CEB}"/>
              </a:ext>
            </a:extLst>
          </p:cNvPr>
          <p:cNvSpPr/>
          <p:nvPr/>
        </p:nvSpPr>
        <p:spPr>
          <a:xfrm>
            <a:off x="5433618" y="785555"/>
            <a:ext cx="1649811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테마파크</a:t>
            </a:r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&gt;</a:t>
            </a:r>
            <a:endParaRPr lang="ko-KR" altLang="en-US" sz="144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9460605C-D969-4AC9-BE01-0F93ABEB467B}"/>
              </a:ext>
            </a:extLst>
          </p:cNvPr>
          <p:cNvSpPr/>
          <p:nvPr/>
        </p:nvSpPr>
        <p:spPr>
          <a:xfrm>
            <a:off x="8050096" y="859421"/>
            <a:ext cx="1005819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960" dirty="0" err="1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모노리스</a:t>
            </a:r>
            <a:r>
              <a:rPr lang="ko-KR" altLang="en-US" sz="960" dirty="0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960" dirty="0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960" dirty="0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제주</a:t>
            </a:r>
            <a:r>
              <a:rPr lang="en-US" altLang="ko-KR" sz="960" dirty="0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960" dirty="0">
              <a:solidFill>
                <a:srgbClr val="666666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B5933B9-9130-4417-9462-0C6333728D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697" y="1084366"/>
            <a:ext cx="2766035" cy="1821079"/>
          </a:xfrm>
          <a:prstGeom prst="rect">
            <a:avLst/>
          </a:prstGeom>
        </p:spPr>
      </p:pic>
      <p:pic>
        <p:nvPicPr>
          <p:cNvPr id="21" name="Picture 2" descr="hyundai steel logoì ëí ì´ë¯¸ì§ ê²ìê²°ê³¼">
            <a:extLst>
              <a:ext uri="{FF2B5EF4-FFF2-40B4-BE49-F238E27FC236}">
                <a16:creationId xmlns:a16="http://schemas.microsoft.com/office/drawing/2014/main" id="{C7372683-D285-40CC-991D-181CF4BAE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0482" y="830821"/>
            <a:ext cx="611995" cy="39696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íêµ­ì² ëê¸°ì ì°êµ¬ìì ëí ì´ë¯¸ì§ ê²ìê²°ê³¼">
            <a:extLst>
              <a:ext uri="{FF2B5EF4-FFF2-40B4-BE49-F238E27FC236}">
                <a16:creationId xmlns:a16="http://schemas.microsoft.com/office/drawing/2014/main" id="{83312277-7087-44B2-81E6-D39BCE417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5545" y="1175862"/>
            <a:ext cx="1270363" cy="328641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그림 30" descr="전자기기, 실내, 컴퓨터, 앉아있는이(가) 표시된 사진&#10;&#10;자동 생성된 설명">
            <a:extLst>
              <a:ext uri="{FF2B5EF4-FFF2-40B4-BE49-F238E27FC236}">
                <a16:creationId xmlns:a16="http://schemas.microsoft.com/office/drawing/2014/main" id="{062E9937-1545-4621-A62E-4D3EF81ACD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31" y="3696907"/>
            <a:ext cx="4680520" cy="2828437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38FF89A-3E48-40E5-8C96-3BFDA1C68B7C}"/>
              </a:ext>
            </a:extLst>
          </p:cNvPr>
          <p:cNvSpPr/>
          <p:nvPr/>
        </p:nvSpPr>
        <p:spPr>
          <a:xfrm>
            <a:off x="236428" y="6564580"/>
            <a:ext cx="2734082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60" dirty="0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한국자동차연구원 </a:t>
            </a:r>
            <a:r>
              <a:rPr lang="en-US" altLang="ko-KR" sz="960" dirty="0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e-</a:t>
            </a:r>
            <a:r>
              <a:rPr lang="ko-KR" altLang="en-US" sz="960" dirty="0" err="1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모빌리티연구센터</a:t>
            </a:r>
            <a:r>
              <a:rPr lang="ko-KR" altLang="en-US" sz="960" dirty="0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960" dirty="0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960" dirty="0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영광</a:t>
            </a:r>
            <a:r>
              <a:rPr lang="en-US" altLang="ko-KR" sz="960" dirty="0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960" dirty="0">
              <a:solidFill>
                <a:srgbClr val="666666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C0FF588C-3CDA-4B20-A4D0-2F98FB1AE868}"/>
              </a:ext>
            </a:extLst>
          </p:cNvPr>
          <p:cNvSpPr/>
          <p:nvPr/>
        </p:nvSpPr>
        <p:spPr>
          <a:xfrm>
            <a:off x="240031" y="3344744"/>
            <a:ext cx="301556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</a:t>
            </a:r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소형 전기차 주행 모니터링</a:t>
            </a:r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&gt;</a:t>
            </a:r>
            <a:endParaRPr lang="ko-KR" altLang="en-US" sz="144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33" name="Picture 12" descr="TTA, 소프트웨이브서 하우리·씽크포비엘 SW 알린다 - 전자신문">
            <a:extLst>
              <a:ext uri="{FF2B5EF4-FFF2-40B4-BE49-F238E27FC236}">
                <a16:creationId xmlns:a16="http://schemas.microsoft.com/office/drawing/2014/main" id="{54515AD1-56C3-474D-9F3A-1AE0609C9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61957" y="4326897"/>
            <a:ext cx="1110569" cy="31002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스프링클라우드, 한국자동차연구원과 '국산 자율주행 셔틀' 기술개발 ...">
            <a:extLst>
              <a:ext uri="{FF2B5EF4-FFF2-40B4-BE49-F238E27FC236}">
                <a16:creationId xmlns:a16="http://schemas.microsoft.com/office/drawing/2014/main" id="{41B38513-355D-4F72-80A6-9DA23BC7E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7683" y="3344744"/>
            <a:ext cx="633635" cy="467082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AD2FB70C-8B67-443B-A18A-521AE46912C2}"/>
              </a:ext>
            </a:extLst>
          </p:cNvPr>
          <p:cNvPicPr/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7980" y="3316889"/>
            <a:ext cx="544844" cy="494937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ETRI CI ㅣ ETRI 소개 ㅣ 한국전자통신연구원">
            <a:extLst>
              <a:ext uri="{FF2B5EF4-FFF2-40B4-BE49-F238E27FC236}">
                <a16:creationId xmlns:a16="http://schemas.microsoft.com/office/drawing/2014/main" id="{495881FA-C608-468A-AD43-F1620DCDA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0558" y="3762584"/>
            <a:ext cx="780713" cy="29403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id="{B3D22C58-4E23-4A2A-B144-8EAF28E06838}"/>
              </a:ext>
            </a:extLst>
          </p:cNvPr>
          <p:cNvSpPr/>
          <p:nvPr/>
        </p:nvSpPr>
        <p:spPr>
          <a:xfrm>
            <a:off x="5303912" y="3344744"/>
            <a:ext cx="2220480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</a:t>
            </a:r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화기관리 시스템</a:t>
            </a:r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&gt;</a:t>
            </a:r>
            <a:endParaRPr lang="ko-KR" altLang="en-US" sz="144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37" name="그림 36" descr="스크린샷, 모니터, 앉아있는, 측면이(가) 표시된 사진&#10;&#10;자동 생성된 설명">
            <a:extLst>
              <a:ext uri="{FF2B5EF4-FFF2-40B4-BE49-F238E27FC236}">
                <a16:creationId xmlns:a16="http://schemas.microsoft.com/office/drawing/2014/main" id="{0A2EC419-667F-472B-9803-8AFE4F68685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3912" y="3783450"/>
            <a:ext cx="3028912" cy="1468107"/>
          </a:xfrm>
          <a:prstGeom prst="rect">
            <a:avLst/>
          </a:prstGeom>
        </p:spPr>
      </p:pic>
      <p:grpSp>
        <p:nvGrpSpPr>
          <p:cNvPr id="38" name="그룹 37">
            <a:extLst>
              <a:ext uri="{FF2B5EF4-FFF2-40B4-BE49-F238E27FC236}">
                <a16:creationId xmlns:a16="http://schemas.microsoft.com/office/drawing/2014/main" id="{9A6EB32F-DC9E-4819-9F86-5DFA37225230}"/>
              </a:ext>
            </a:extLst>
          </p:cNvPr>
          <p:cNvGrpSpPr/>
          <p:nvPr/>
        </p:nvGrpSpPr>
        <p:grpSpPr>
          <a:xfrm>
            <a:off x="5303912" y="5394936"/>
            <a:ext cx="3096343" cy="1463063"/>
            <a:chOff x="7520307" y="4349053"/>
            <a:chExt cx="4528914" cy="1765506"/>
          </a:xfrm>
        </p:grpSpPr>
        <p:pic>
          <p:nvPicPr>
            <p:cNvPr id="39" name="그림 38" descr="디스플레이, 다른, 묶음, 표지판이(가) 표시된 사진&#10;&#10;자동 생성된 설명">
              <a:extLst>
                <a:ext uri="{FF2B5EF4-FFF2-40B4-BE49-F238E27FC236}">
                  <a16:creationId xmlns:a16="http://schemas.microsoft.com/office/drawing/2014/main" id="{C84085E7-62F7-441D-813B-E25D247D7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44671" y="4349053"/>
              <a:ext cx="2804550" cy="1765506"/>
            </a:xfrm>
            <a:prstGeom prst="rect">
              <a:avLst/>
            </a:prstGeom>
          </p:spPr>
        </p:pic>
        <p:pic>
          <p:nvPicPr>
            <p:cNvPr id="40" name="그림 39" descr="사진, 하얀색, 다른, 기차이(가) 표시된 사진&#10;&#10;자동 생성된 설명">
              <a:extLst>
                <a:ext uri="{FF2B5EF4-FFF2-40B4-BE49-F238E27FC236}">
                  <a16:creationId xmlns:a16="http://schemas.microsoft.com/office/drawing/2014/main" id="{A6436A35-B444-4B8A-B737-F4FB32FBF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0307" y="4349053"/>
              <a:ext cx="1579177" cy="1584104"/>
            </a:xfrm>
            <a:prstGeom prst="rect">
              <a:avLst/>
            </a:prstGeom>
          </p:spPr>
        </p:pic>
      </p:grp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707BD2AC-BFA2-477E-810A-E61C4F5946C9}"/>
              </a:ext>
            </a:extLst>
          </p:cNvPr>
          <p:cNvSpPr/>
          <p:nvPr/>
        </p:nvSpPr>
        <p:spPr>
          <a:xfrm>
            <a:off x="8656664" y="3341910"/>
            <a:ext cx="199605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1440" b="1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디지털트윈</a:t>
            </a:r>
            <a:r>
              <a:rPr lang="ko-KR" altLang="en-US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연구과제</a:t>
            </a:r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&gt;</a:t>
            </a:r>
            <a:endParaRPr lang="ko-KR" altLang="en-US" sz="144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651171B-EE9A-4A4A-9053-ED93435324A1}"/>
              </a:ext>
            </a:extLst>
          </p:cNvPr>
          <p:cNvSpPr/>
          <p:nvPr/>
        </p:nvSpPr>
        <p:spPr>
          <a:xfrm>
            <a:off x="9630855" y="3769309"/>
            <a:ext cx="18181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ISO 23247  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표준화 연구</a:t>
            </a:r>
            <a:endParaRPr lang="en-US" altLang="ko-KR" sz="12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A3CA82B-2786-4166-B2DA-5FEFC559742A}"/>
              </a:ext>
            </a:extLst>
          </p:cNvPr>
          <p:cNvSpPr/>
          <p:nvPr/>
        </p:nvSpPr>
        <p:spPr>
          <a:xfrm>
            <a:off x="9927383" y="4280988"/>
            <a:ext cx="1779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 기반 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CPS 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안전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·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신뢰성 분석</a:t>
            </a: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133CAE75-BCFF-459D-9580-5B4B5F55C139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43" name="자유형 28">
              <a:extLst>
                <a:ext uri="{FF2B5EF4-FFF2-40B4-BE49-F238E27FC236}">
                  <a16:creationId xmlns:a16="http://schemas.microsoft.com/office/drawing/2014/main" id="{B87B5977-BD36-4AA9-922F-9C26BEB7487D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01FFC42F-17CF-4892-A084-BA6EE4311B42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5" name="평행 사변형 44">
              <a:extLst>
                <a:ext uri="{FF2B5EF4-FFF2-40B4-BE49-F238E27FC236}">
                  <a16:creationId xmlns:a16="http://schemas.microsoft.com/office/drawing/2014/main" id="{15D036DD-B357-4538-9B80-94E3910A2EED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6" name="평행 사변형 45">
              <a:extLst>
                <a:ext uri="{FF2B5EF4-FFF2-40B4-BE49-F238E27FC236}">
                  <a16:creationId xmlns:a16="http://schemas.microsoft.com/office/drawing/2014/main" id="{4EBFD9BA-0950-4DD3-AD8E-8F5EA415B6EB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E156D0E-F468-4751-9035-A8751FB5F7E5}"/>
              </a:ext>
            </a:extLst>
          </p:cNvPr>
          <p:cNvSpPr/>
          <p:nvPr/>
        </p:nvSpPr>
        <p:spPr>
          <a:xfrm>
            <a:off x="10922071" y="834882"/>
            <a:ext cx="11938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800" dirty="0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철도기술 연구원 </a:t>
            </a:r>
            <a:r>
              <a:rPr lang="en-US" altLang="ko-KR" sz="800" dirty="0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800" dirty="0" err="1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오송</a:t>
            </a:r>
            <a:r>
              <a:rPr lang="en-US" altLang="ko-KR" sz="800" dirty="0">
                <a:solidFill>
                  <a:srgbClr val="66666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800" dirty="0">
              <a:solidFill>
                <a:srgbClr val="666666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219A2546-2605-474C-9C9E-E6698E3EE823}"/>
              </a:ext>
            </a:extLst>
          </p:cNvPr>
          <p:cNvPicPr/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6495" y="5172428"/>
            <a:ext cx="2929905" cy="1535243"/>
          </a:xfrm>
          <a:prstGeom prst="rect">
            <a:avLst/>
          </a:prstGeom>
        </p:spPr>
      </p:pic>
      <p:sp>
        <p:nvSpPr>
          <p:cNvPr id="50" name="직사각형 49">
            <a:extLst>
              <a:ext uri="{FF2B5EF4-FFF2-40B4-BE49-F238E27FC236}">
                <a16:creationId xmlns:a16="http://schemas.microsoft.com/office/drawing/2014/main" id="{235B6291-D422-42B9-8C52-542BBF4D005C}"/>
              </a:ext>
            </a:extLst>
          </p:cNvPr>
          <p:cNvSpPr/>
          <p:nvPr/>
        </p:nvSpPr>
        <p:spPr>
          <a:xfrm>
            <a:off x="8661048" y="4806740"/>
            <a:ext cx="206017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</a:t>
            </a:r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440" b="1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챌린지</a:t>
            </a:r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(</a:t>
            </a:r>
            <a:r>
              <a:rPr lang="ko-KR" altLang="en-US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시티</a:t>
            </a:r>
            <a:r>
              <a:rPr lang="en-US" altLang="ko-KR" sz="144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 &gt;</a:t>
            </a:r>
            <a:endParaRPr lang="ko-KR" altLang="en-US" sz="144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47" name="Picture 14" descr="굿모닝병원">
            <a:extLst>
              <a:ext uri="{FF2B5EF4-FFF2-40B4-BE49-F238E27FC236}">
                <a16:creationId xmlns:a16="http://schemas.microsoft.com/office/drawing/2014/main" id="{34B8755D-F94E-4268-ACF9-EC972D73A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0619" y="5572840"/>
            <a:ext cx="915289" cy="51485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00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그룹 36">
            <a:extLst>
              <a:ext uri="{FF2B5EF4-FFF2-40B4-BE49-F238E27FC236}">
                <a16:creationId xmlns:a16="http://schemas.microsoft.com/office/drawing/2014/main" id="{F62F7DDC-2BCC-4185-BC2E-9B6F7382A4C0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38" name="자유형 28">
              <a:extLst>
                <a:ext uri="{FF2B5EF4-FFF2-40B4-BE49-F238E27FC236}">
                  <a16:creationId xmlns:a16="http://schemas.microsoft.com/office/drawing/2014/main" id="{6E6B64C3-73EB-419F-B187-E82E07614785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8CDCB635-8037-42D4-9398-105CE0EDAE14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0" name="평행 사변형 39">
              <a:extLst>
                <a:ext uri="{FF2B5EF4-FFF2-40B4-BE49-F238E27FC236}">
                  <a16:creationId xmlns:a16="http://schemas.microsoft.com/office/drawing/2014/main" id="{D9AED5E8-9C18-45B2-88DA-0E7C6B6812EA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1" name="평행 사변형 40">
              <a:extLst>
                <a:ext uri="{FF2B5EF4-FFF2-40B4-BE49-F238E27FC236}">
                  <a16:creationId xmlns:a16="http://schemas.microsoft.com/office/drawing/2014/main" id="{9A641A86-5591-4E56-86A2-219D072E3105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4" name="Subtitle 2">
            <a:extLst>
              <a:ext uri="{FF2B5EF4-FFF2-40B4-BE49-F238E27FC236}">
                <a16:creationId xmlns:a16="http://schemas.microsoft.com/office/drawing/2014/main" id="{C4D6615A-8BB6-41F5-A5F3-DB70ED01CD69}"/>
              </a:ext>
            </a:extLst>
          </p:cNvPr>
          <p:cNvSpPr txBox="1">
            <a:spLocks/>
          </p:cNvSpPr>
          <p:nvPr/>
        </p:nvSpPr>
        <p:spPr>
          <a:xfrm>
            <a:off x="104775" y="100021"/>
            <a:ext cx="5973995" cy="617993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주요 고객사</a:t>
            </a:r>
            <a:endParaRPr lang="en-US" altLang="ko-KR" b="1" spc="-223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FEFAE9B-3C69-4F5E-9244-3C51A77CE02D}"/>
              </a:ext>
            </a:extLst>
          </p:cNvPr>
          <p:cNvSpPr/>
          <p:nvPr/>
        </p:nvSpPr>
        <p:spPr>
          <a:xfrm>
            <a:off x="3552628" y="1493965"/>
            <a:ext cx="182575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40" dirty="0"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&lt;</a:t>
            </a:r>
            <a:r>
              <a:rPr lang="ko-KR" altLang="en-US" sz="1440" dirty="0"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440" dirty="0"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</a:t>
            </a:r>
            <a:r>
              <a:rPr lang="ko-KR" altLang="en-US" sz="1440" dirty="0"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440" dirty="0"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Terminal &gt;</a:t>
            </a:r>
            <a:endParaRPr lang="ko-KR" altLang="en-US" sz="1440" dirty="0">
              <a:solidFill>
                <a:schemeClr val="bg2">
                  <a:lumMod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3D7B812F-238E-434F-A157-A8AD4EE60728}"/>
              </a:ext>
            </a:extLst>
          </p:cNvPr>
          <p:cNvGrpSpPr/>
          <p:nvPr/>
        </p:nvGrpSpPr>
        <p:grpSpPr>
          <a:xfrm>
            <a:off x="81407" y="1794099"/>
            <a:ext cx="4632799" cy="4100492"/>
            <a:chOff x="99800" y="1456219"/>
            <a:chExt cx="3860666" cy="3417077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4CE107A3-B5AB-4556-896C-9F82FD8E5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94" y="1773337"/>
              <a:ext cx="1712205" cy="101215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4" descr="Jebel Ali Port Terminal 3ì ëí ì´ë¯¸ì§ ê²ìê²°ê³¼">
              <a:extLst>
                <a:ext uri="{FF2B5EF4-FFF2-40B4-BE49-F238E27FC236}">
                  <a16:creationId xmlns:a16="http://schemas.microsoft.com/office/drawing/2014/main" id="{9949E1DF-91EC-4814-AE15-F3A6635B2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00" y="2857500"/>
              <a:ext cx="3860666" cy="201579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Jebel Ali Port Terminal 3ì ëí ì´ë¯¸ì§ ê²ìê²°ê³¼">
              <a:extLst>
                <a:ext uri="{FF2B5EF4-FFF2-40B4-BE49-F238E27FC236}">
                  <a16:creationId xmlns:a16="http://schemas.microsoft.com/office/drawing/2014/main" id="{9D060B4F-DF30-47B7-AC2A-826D9D942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134" y="1550147"/>
              <a:ext cx="2045248" cy="123534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DP World logoì ëí ì´ë¯¸ì§ ê²ìê²°ê³¼">
              <a:extLst>
                <a:ext uri="{FF2B5EF4-FFF2-40B4-BE49-F238E27FC236}">
                  <a16:creationId xmlns:a16="http://schemas.microsoft.com/office/drawing/2014/main" id="{D099F72F-F194-492C-B42B-F9338C978A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710" b="23336"/>
            <a:stretch/>
          </p:blipFill>
          <p:spPr bwMode="auto">
            <a:xfrm>
              <a:off x="1408652" y="1456219"/>
              <a:ext cx="716497" cy="20680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2171AD4A-286A-420E-97A4-6ABB570CDBD9}"/>
              </a:ext>
            </a:extLst>
          </p:cNvPr>
          <p:cNvGrpSpPr/>
          <p:nvPr/>
        </p:nvGrpSpPr>
        <p:grpSpPr>
          <a:xfrm>
            <a:off x="4958428" y="1947235"/>
            <a:ext cx="3404925" cy="3582648"/>
            <a:chOff x="4082955" y="1622698"/>
            <a:chExt cx="2837438" cy="2985540"/>
          </a:xfrm>
        </p:grpSpPr>
        <p:pic>
          <p:nvPicPr>
            <p:cNvPr id="11" name="Picture 2" descr="King Abdullah Portì ëí ì´ë¯¸ì§ ê²ìê²°ê³¼">
              <a:extLst>
                <a:ext uri="{FF2B5EF4-FFF2-40B4-BE49-F238E27FC236}">
                  <a16:creationId xmlns:a16="http://schemas.microsoft.com/office/drawing/2014/main" id="{05668067-FC98-44C4-80BC-2BB258E89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304" y="1756776"/>
              <a:ext cx="2811750" cy="127958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King Abdullah Port Logo Vector">
              <a:extLst>
                <a:ext uri="{FF2B5EF4-FFF2-40B4-BE49-F238E27FC236}">
                  <a16:creationId xmlns:a16="http://schemas.microsoft.com/office/drawing/2014/main" id="{101F3256-EB6D-4F7D-B90F-04B827977B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96313" y="1622698"/>
              <a:ext cx="511850" cy="268156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9F308056-EBB3-41D3-A2B1-79D1DB0EA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82955" y="3149704"/>
              <a:ext cx="2837438" cy="1458534"/>
            </a:xfrm>
            <a:prstGeom prst="rect">
              <a:avLst/>
            </a:prstGeom>
          </p:spPr>
        </p:pic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A70568E7-B186-46F5-BA75-B8D61DA0ED1C}"/>
              </a:ext>
            </a:extLst>
          </p:cNvPr>
          <p:cNvGrpSpPr/>
          <p:nvPr/>
        </p:nvGrpSpPr>
        <p:grpSpPr>
          <a:xfrm>
            <a:off x="8613629" y="74025"/>
            <a:ext cx="3337383" cy="3507492"/>
            <a:chOff x="7178023" y="61687"/>
            <a:chExt cx="2781152" cy="2922910"/>
          </a:xfrm>
        </p:grpSpPr>
        <p:pic>
          <p:nvPicPr>
            <p:cNvPr id="13" name="Picture 6" descr="DP World Yarimcaì ëí ì´ë¯¸ì§ ê²ìê²°ê³¼">
              <a:extLst>
                <a:ext uri="{FF2B5EF4-FFF2-40B4-BE49-F238E27FC236}">
                  <a16:creationId xmlns:a16="http://schemas.microsoft.com/office/drawing/2014/main" id="{B50C7636-D7A4-49A8-BF3C-05718B2EB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8023" y="194373"/>
              <a:ext cx="2670487" cy="121834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4" descr="DP World Yarimcaì ëí ì´ë¯¸ì§ ê²ìê²°ê³¼">
              <a:extLst>
                <a:ext uri="{FF2B5EF4-FFF2-40B4-BE49-F238E27FC236}">
                  <a16:creationId xmlns:a16="http://schemas.microsoft.com/office/drawing/2014/main" id="{06FC5A67-B704-4C99-8424-4BAD0749C2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0787" y="61687"/>
              <a:ext cx="428388" cy="405841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DD81979B-4BE8-428E-8194-3AE1E20D2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8023" y="1526064"/>
              <a:ext cx="2670487" cy="1458533"/>
            </a:xfrm>
            <a:prstGeom prst="rect">
              <a:avLst/>
            </a:prstGeom>
          </p:spPr>
        </p:pic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DF21D35B-7715-470E-A6C0-0629D85922D5}"/>
              </a:ext>
            </a:extLst>
          </p:cNvPr>
          <p:cNvGrpSpPr/>
          <p:nvPr/>
        </p:nvGrpSpPr>
        <p:grpSpPr>
          <a:xfrm>
            <a:off x="8605122" y="3702767"/>
            <a:ext cx="3346849" cy="3089263"/>
            <a:chOff x="7170934" y="3085639"/>
            <a:chExt cx="2789041" cy="2574385"/>
          </a:xfrm>
        </p:grpSpPr>
        <p:pic>
          <p:nvPicPr>
            <p:cNvPr id="19" name="Picture 8" descr="http://www.hjit.co.kr/homepage/kor/_Img/Content/over_01.jpg">
              <a:extLst>
                <a:ext uri="{FF2B5EF4-FFF2-40B4-BE49-F238E27FC236}">
                  <a16:creationId xmlns:a16="http://schemas.microsoft.com/office/drawing/2014/main" id="{3EBBB7FB-D920-49A0-85A8-F77CECCF9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8023" y="3149703"/>
              <a:ext cx="2670487" cy="145853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íì§ì¸ì²ì»¨íì´ëí°ë¯¸ë">
              <a:extLst>
                <a:ext uri="{FF2B5EF4-FFF2-40B4-BE49-F238E27FC236}">
                  <a16:creationId xmlns:a16="http://schemas.microsoft.com/office/drawing/2014/main" id="{77E05472-19DF-48D4-8A98-A22ECFA26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7385" y="3085639"/>
              <a:ext cx="792590" cy="235962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ì¸ì²ì°½ì¡°ê²½ì íì ì¼í° ë¡ê³ ì ëí ì´ë¯¸ì§ ê²ìê²°ê³¼">
              <a:extLst>
                <a:ext uri="{FF2B5EF4-FFF2-40B4-BE49-F238E27FC236}">
                  <a16:creationId xmlns:a16="http://schemas.microsoft.com/office/drawing/2014/main" id="{4980E558-1CD4-4F94-A27D-EA7701E7D9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3782" y="3411520"/>
              <a:ext cx="1126193" cy="231496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D038A90A-FA20-4ECC-8E4B-0BB9E80D8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0934" y="4657700"/>
              <a:ext cx="2670486" cy="1002324"/>
            </a:xfrm>
            <a:prstGeom prst="rect">
              <a:avLst/>
            </a:prstGeom>
          </p:spPr>
        </p:pic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9A902A10-7AEB-42D2-B495-52B6FB3FFD2F}"/>
              </a:ext>
            </a:extLst>
          </p:cNvPr>
          <p:cNvSpPr/>
          <p:nvPr/>
        </p:nvSpPr>
        <p:spPr>
          <a:xfrm>
            <a:off x="6999316" y="6202531"/>
            <a:ext cx="161431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96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Hanjin Newport Co.</a:t>
            </a:r>
            <a:r>
              <a:rPr lang="ko-KR" altLang="en-US" sz="96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96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(HJIT)</a:t>
            </a:r>
            <a:endParaRPr lang="ko-KR" altLang="en-US" sz="96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72E95FFF-E357-4F4B-8481-38D342AE5A76}"/>
              </a:ext>
            </a:extLst>
          </p:cNvPr>
          <p:cNvSpPr/>
          <p:nvPr/>
        </p:nvSpPr>
        <p:spPr>
          <a:xfrm>
            <a:off x="1286767" y="5936528"/>
            <a:ext cx="1760418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96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DP </a:t>
            </a:r>
            <a:r>
              <a:rPr lang="ko-KR" altLang="en-US" sz="96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W</a:t>
            </a:r>
            <a:r>
              <a:rPr lang="en-US" altLang="ko-KR" sz="96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orld</a:t>
            </a:r>
            <a:r>
              <a:rPr lang="ko-KR" altLang="en-US" sz="96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96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JebelAli</a:t>
            </a:r>
            <a:r>
              <a:rPr lang="ko-KR" altLang="en-US" sz="96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96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T2/T3/T4</a:t>
            </a:r>
            <a:endParaRPr lang="ko-KR" altLang="en-US" sz="96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60F9C9DE-E61B-4111-A8F3-E5E5F97B8756}"/>
              </a:ext>
            </a:extLst>
          </p:cNvPr>
          <p:cNvSpPr/>
          <p:nvPr/>
        </p:nvSpPr>
        <p:spPr>
          <a:xfrm>
            <a:off x="5859686" y="5530404"/>
            <a:ext cx="1625221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9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King Abdullah Port (KAP) </a:t>
            </a:r>
          </a:p>
          <a:p>
            <a:pPr algn="ctr"/>
            <a:r>
              <a:rPr lang="en-US" altLang="ko-KR" sz="9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in Saudi Arabia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C31D73B8-6EB8-4960-BBDD-1D0D5EAAF498}"/>
              </a:ext>
            </a:extLst>
          </p:cNvPr>
          <p:cNvSpPr/>
          <p:nvPr/>
        </p:nvSpPr>
        <p:spPr>
          <a:xfrm>
            <a:off x="7352123" y="844855"/>
            <a:ext cx="126150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9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DP World </a:t>
            </a:r>
            <a:r>
              <a:rPr lang="en-US" altLang="ko-KR" sz="96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Yarimca</a:t>
            </a:r>
            <a:endParaRPr lang="en-US" altLang="ko-KR" sz="96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9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in </a:t>
            </a:r>
            <a:r>
              <a:rPr lang="en-US" altLang="ko-KR" sz="96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TurKey</a:t>
            </a:r>
            <a:endParaRPr lang="en-US" altLang="ko-KR" sz="96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3226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642E1D4-8F5C-4A8C-B170-FA0F4F821E8D}"/>
              </a:ext>
            </a:extLst>
          </p:cNvPr>
          <p:cNvSpPr txBox="1">
            <a:spLocks/>
          </p:cNvSpPr>
          <p:nvPr/>
        </p:nvSpPr>
        <p:spPr>
          <a:xfrm>
            <a:off x="104774" y="79695"/>
            <a:ext cx="7443754" cy="617993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주요 고객사 </a:t>
            </a:r>
            <a:r>
              <a:rPr lang="en-US" altLang="ko-KR" sz="2400" b="1" i="1" spc="-223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- </a:t>
            </a:r>
            <a:r>
              <a:rPr lang="ko-KR" altLang="en-US" sz="2400" b="1" i="1" spc="-223" dirty="0">
                <a:solidFill>
                  <a:schemeClr val="accent6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진행중</a:t>
            </a:r>
            <a:endParaRPr lang="en-US" sz="2400" b="1" i="1" spc="-223" dirty="0">
              <a:solidFill>
                <a:schemeClr val="accent6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03EB10A-A4CB-4814-A803-4EFD14A72EB4}"/>
              </a:ext>
            </a:extLst>
          </p:cNvPr>
          <p:cNvSpPr/>
          <p:nvPr/>
        </p:nvSpPr>
        <p:spPr>
          <a:xfrm>
            <a:off x="1716184" y="1034670"/>
            <a:ext cx="20693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&lt; Virtual Warehouse &gt;</a:t>
            </a:r>
            <a:endParaRPr lang="ko-KR" altLang="en-US" sz="144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9AB1AD1-C74D-4A3E-8ED1-CFBD16AE9C9B}"/>
              </a:ext>
            </a:extLst>
          </p:cNvPr>
          <p:cNvSpPr/>
          <p:nvPr/>
        </p:nvSpPr>
        <p:spPr>
          <a:xfrm>
            <a:off x="500395" y="1357985"/>
            <a:ext cx="122749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9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HYUNDAI MOBIS</a:t>
            </a:r>
          </a:p>
          <a:p>
            <a:pPr algn="ctr"/>
            <a:r>
              <a:rPr lang="en-US" altLang="ko-KR" sz="9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(Ulsan)</a:t>
            </a:r>
            <a:endParaRPr lang="ko-KR" altLang="en-US" sz="96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7" name="Picture 6" descr="íëëª¨ë¹ì¤ ì¸ì°ê³µì¥ì ëí ì´ë¯¸ì§ ê²ìê²°ê³¼">
            <a:extLst>
              <a:ext uri="{FF2B5EF4-FFF2-40B4-BE49-F238E27FC236}">
                <a16:creationId xmlns:a16="http://schemas.microsoft.com/office/drawing/2014/main" id="{FADBCC1D-0FEB-42C2-8CBD-A43193701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42" y="1764250"/>
            <a:ext cx="1814601" cy="10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 descr="실내이(가) 표시된 사진&#10;&#10;자동 생성된 설명">
            <a:extLst>
              <a:ext uri="{FF2B5EF4-FFF2-40B4-BE49-F238E27FC236}">
                <a16:creationId xmlns:a16="http://schemas.microsoft.com/office/drawing/2014/main" id="{93B32154-562A-4B1F-9CFD-DDD6F789D9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855" y="1376402"/>
            <a:ext cx="3111741" cy="2018452"/>
          </a:xfrm>
          <a:prstGeom prst="rect">
            <a:avLst/>
          </a:prstGeom>
        </p:spPr>
      </p:pic>
      <p:pic>
        <p:nvPicPr>
          <p:cNvPr id="9" name="Picture 4" descr="hyundai mobis logoì ëí ì´ë¯¸ì§ ê²ìê²°ê³¼">
            <a:extLst>
              <a:ext uri="{FF2B5EF4-FFF2-40B4-BE49-F238E27FC236}">
                <a16:creationId xmlns:a16="http://schemas.microsoft.com/office/drawing/2014/main" id="{384387D3-D62B-4AFE-BDDA-9883F80FF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6183" y="1579662"/>
            <a:ext cx="801568" cy="33239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 descr="하늘, 실외, 대지, 건물이(가) 표시된 사진&#10;&#10;자동 생성된 설명">
            <a:extLst>
              <a:ext uri="{FF2B5EF4-FFF2-40B4-BE49-F238E27FC236}">
                <a16:creationId xmlns:a16="http://schemas.microsoft.com/office/drawing/2014/main" id="{25E6A519-BDA5-49C3-BCF8-70D37E7038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38" y="4199449"/>
            <a:ext cx="2367223" cy="2307791"/>
          </a:xfrm>
          <a:prstGeom prst="rect">
            <a:avLst/>
          </a:prstGeom>
        </p:spPr>
      </p:pic>
      <p:pic>
        <p:nvPicPr>
          <p:cNvPr id="13" name="그림 12" descr="테이블, 실내, 앉아있는, 바닥이(가) 표시된 사진&#10;&#10;자동 생성된 설명">
            <a:extLst>
              <a:ext uri="{FF2B5EF4-FFF2-40B4-BE49-F238E27FC236}">
                <a16:creationId xmlns:a16="http://schemas.microsoft.com/office/drawing/2014/main" id="{6060FC6A-6F8D-4D00-B0BE-86F00BCE5B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938" y="4199447"/>
            <a:ext cx="2566657" cy="2307789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241987A1-1C2E-45F4-A658-9D4CE1DB99F9}"/>
              </a:ext>
            </a:extLst>
          </p:cNvPr>
          <p:cNvSpPr/>
          <p:nvPr/>
        </p:nvSpPr>
        <p:spPr>
          <a:xfrm>
            <a:off x="1777528" y="3865676"/>
            <a:ext cx="1741182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&lt; Smart Building &gt;</a:t>
            </a:r>
            <a:endParaRPr lang="ko-KR" altLang="en-US" sz="144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86BFA49F-8F06-4FD2-A7D9-A7FEC45D2815}"/>
              </a:ext>
            </a:extLst>
          </p:cNvPr>
          <p:cNvSpPr/>
          <p:nvPr/>
        </p:nvSpPr>
        <p:spPr>
          <a:xfrm>
            <a:off x="207839" y="3938174"/>
            <a:ext cx="1416927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9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Dream Tower (</a:t>
            </a:r>
            <a:r>
              <a:rPr lang="en-US" altLang="ko-KR" sz="96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Jeju</a:t>
            </a:r>
            <a:r>
              <a:rPr lang="en-US" altLang="ko-KR" sz="9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96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5E9D94AE-879D-48EA-A0B9-AFF471AED1F7}"/>
              </a:ext>
            </a:extLst>
          </p:cNvPr>
          <p:cNvSpPr/>
          <p:nvPr/>
        </p:nvSpPr>
        <p:spPr>
          <a:xfrm>
            <a:off x="5587668" y="1034670"/>
            <a:ext cx="282128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&lt;Virtual Terminal (Multi-Port) &gt;</a:t>
            </a:r>
            <a:endParaRPr lang="ko-KR" altLang="en-US" sz="144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613D80A-189D-4165-9476-0C1783847269}"/>
              </a:ext>
            </a:extLst>
          </p:cNvPr>
          <p:cNvSpPr/>
          <p:nvPr/>
        </p:nvSpPr>
        <p:spPr>
          <a:xfrm>
            <a:off x="6167200" y="3386244"/>
            <a:ext cx="1555373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9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Jurong Port (Singapore)</a:t>
            </a:r>
            <a:endParaRPr lang="ko-KR" altLang="en-US" sz="96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19" name="그림 18" descr="실외이(가) 표시된 사진&#10;&#10;자동 생성된 설명">
            <a:extLst>
              <a:ext uri="{FF2B5EF4-FFF2-40B4-BE49-F238E27FC236}">
                <a16:creationId xmlns:a16="http://schemas.microsoft.com/office/drawing/2014/main" id="{EDDDF618-1FEC-4218-ACCE-F1E4C1D0F95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557" y="1387998"/>
            <a:ext cx="3148659" cy="2005592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DEE50022-4141-42FF-8873-3949083B57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0179" y="1376400"/>
            <a:ext cx="3289500" cy="2005592"/>
          </a:xfrm>
          <a:prstGeom prst="rect">
            <a:avLst/>
          </a:prstGeom>
        </p:spPr>
      </p:pic>
      <p:pic>
        <p:nvPicPr>
          <p:cNvPr id="25" name="그림 24" descr="하늘, 실내, 테이블, 다양한이(가) 표시된 사진&#10;&#10;자동 생성된 설명">
            <a:extLst>
              <a:ext uri="{FF2B5EF4-FFF2-40B4-BE49-F238E27FC236}">
                <a16:creationId xmlns:a16="http://schemas.microsoft.com/office/drawing/2014/main" id="{F89D8453-1671-4D35-ABE7-7FE8924C69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0179" y="4193512"/>
            <a:ext cx="3388084" cy="2307791"/>
          </a:xfrm>
          <a:prstGeom prst="rect">
            <a:avLst/>
          </a:prstGeom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29276502-0875-4360-8B28-37A1EBC09291}"/>
              </a:ext>
            </a:extLst>
          </p:cNvPr>
          <p:cNvSpPr/>
          <p:nvPr/>
        </p:nvSpPr>
        <p:spPr>
          <a:xfrm>
            <a:off x="9745853" y="1034670"/>
            <a:ext cx="165141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&lt; Smart Station &gt;</a:t>
            </a:r>
            <a:endParaRPr lang="ko-KR" altLang="en-US" sz="144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64AD01E2-7D83-4CEF-969B-F18B20FD6E7D}"/>
              </a:ext>
            </a:extLst>
          </p:cNvPr>
          <p:cNvSpPr/>
          <p:nvPr/>
        </p:nvSpPr>
        <p:spPr>
          <a:xfrm>
            <a:off x="9603119" y="3386244"/>
            <a:ext cx="1840123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9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Seoul Metro 2 Line (Korea)</a:t>
            </a:r>
            <a:endParaRPr lang="ko-KR" altLang="en-US" sz="96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52BF97D4-3725-4799-ACCE-AAD332A74569}"/>
              </a:ext>
            </a:extLst>
          </p:cNvPr>
          <p:cNvSpPr/>
          <p:nvPr/>
        </p:nvSpPr>
        <p:spPr>
          <a:xfrm>
            <a:off x="9647995" y="3865676"/>
            <a:ext cx="1599540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&lt; Smart Tunnel &gt;</a:t>
            </a:r>
            <a:endParaRPr lang="ko-KR" altLang="en-US" sz="144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6ACBEBFA-3896-41C1-AA12-C9AB5EE6739B}"/>
              </a:ext>
            </a:extLst>
          </p:cNvPr>
          <p:cNvSpPr/>
          <p:nvPr/>
        </p:nvSpPr>
        <p:spPr>
          <a:xfrm>
            <a:off x="9547389" y="6501302"/>
            <a:ext cx="1535081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9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Korea Express (Korea)</a:t>
            </a:r>
            <a:endParaRPr lang="ko-KR" altLang="en-US" sz="96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490CFB1D-6D53-4797-B1D7-14D01CCD97B3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39" name="자유형 28">
              <a:extLst>
                <a:ext uri="{FF2B5EF4-FFF2-40B4-BE49-F238E27FC236}">
                  <a16:creationId xmlns:a16="http://schemas.microsoft.com/office/drawing/2014/main" id="{09AD674F-311A-42D6-AFB5-FF7CCF980290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25425-3B82-46BC-BC73-79873BC5B737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1" name="평행 사변형 40">
              <a:extLst>
                <a:ext uri="{FF2B5EF4-FFF2-40B4-BE49-F238E27FC236}">
                  <a16:creationId xmlns:a16="http://schemas.microsoft.com/office/drawing/2014/main" id="{73CA94FA-F60E-434D-9B00-BDA73296796A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2" name="평행 사변형 41">
              <a:extLst>
                <a:ext uri="{FF2B5EF4-FFF2-40B4-BE49-F238E27FC236}">
                  <a16:creationId xmlns:a16="http://schemas.microsoft.com/office/drawing/2014/main" id="{20F9C5E1-C3E2-467B-80D6-44CF277907E5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777A18AA-1F08-4A63-AB9B-1F8734BC02F1}"/>
              </a:ext>
            </a:extLst>
          </p:cNvPr>
          <p:cNvSpPr/>
          <p:nvPr/>
        </p:nvSpPr>
        <p:spPr>
          <a:xfrm>
            <a:off x="5318659" y="3934979"/>
            <a:ext cx="864093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9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Arizona (US)</a:t>
            </a:r>
            <a:endParaRPr lang="ko-KR" altLang="en-US" sz="96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09EE127A-EFB0-4602-AE4A-5D84FF4327E4}"/>
              </a:ext>
            </a:extLst>
          </p:cNvPr>
          <p:cNvSpPr/>
          <p:nvPr/>
        </p:nvSpPr>
        <p:spPr>
          <a:xfrm>
            <a:off x="6183649" y="3861111"/>
            <a:ext cx="147508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4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&lt; Smart Farm &gt;</a:t>
            </a:r>
            <a:endParaRPr lang="ko-KR" altLang="en-US" sz="144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34" name="그림 33" descr="앉아있는, 컴퓨터, 테이블, 기차이(가) 표시된 사진&#10;&#10;자동 생성된 설명">
            <a:extLst>
              <a:ext uri="{FF2B5EF4-FFF2-40B4-BE49-F238E27FC236}">
                <a16:creationId xmlns:a16="http://schemas.microsoft.com/office/drawing/2014/main" id="{3314FD5F-FEA1-4AAD-BBF4-F5475ADFC04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557" y="4193512"/>
            <a:ext cx="3148659" cy="230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387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26">
            <a:extLst>
              <a:ext uri="{FF2B5EF4-FFF2-40B4-BE49-F238E27FC236}">
                <a16:creationId xmlns:a16="http://schemas.microsoft.com/office/drawing/2014/main" id="{AEE13007-6AFC-4055-AB3E-F6247E6B5EF1}"/>
              </a:ext>
            </a:extLst>
          </p:cNvPr>
          <p:cNvSpPr/>
          <p:nvPr/>
        </p:nvSpPr>
        <p:spPr>
          <a:xfrm>
            <a:off x="0" y="1"/>
            <a:ext cx="12192000" cy="31627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4891C8E4-B06F-415E-9048-3ACC68612064}"/>
              </a:ext>
            </a:extLst>
          </p:cNvPr>
          <p:cNvSpPr txBox="1">
            <a:spLocks/>
          </p:cNvSpPr>
          <p:nvPr/>
        </p:nvSpPr>
        <p:spPr>
          <a:xfrm>
            <a:off x="3180725" y="233871"/>
            <a:ext cx="5846707" cy="652200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3360" b="1" spc="-223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주요 고객사 </a:t>
            </a:r>
            <a:r>
              <a:rPr lang="en-US" altLang="ko-KR" sz="3360" b="1" spc="-223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&amp; </a:t>
            </a:r>
            <a:r>
              <a:rPr lang="ko-KR" altLang="en-US" sz="3360" b="1" spc="-223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파트너</a:t>
            </a:r>
            <a:endParaRPr lang="en-US" altLang="ko-KR" sz="3360" b="1" spc="-223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 algn="ctr">
              <a:buNone/>
            </a:pPr>
            <a:endParaRPr lang="en-US" altLang="ko-KR" sz="3360" b="1" spc="-223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360" b="1" spc="-223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3" name="그림 2" descr="하얀색, 실내이(가) 표시된 사진&#10;&#10;높은 신뢰도로 생성된 설명">
            <a:extLst>
              <a:ext uri="{FF2B5EF4-FFF2-40B4-BE49-F238E27FC236}">
                <a16:creationId xmlns:a16="http://schemas.microsoft.com/office/drawing/2014/main" id="{4E5A0DD2-262D-4D0B-BA63-AAC18AB13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52" y="145437"/>
            <a:ext cx="2750275" cy="275027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E84962A-62CE-4B59-BCD7-ADCC0CEB0EAD}"/>
              </a:ext>
            </a:extLst>
          </p:cNvPr>
          <p:cNvSpPr txBox="1"/>
          <p:nvPr/>
        </p:nvSpPr>
        <p:spPr>
          <a:xfrm>
            <a:off x="3288181" y="923124"/>
            <a:ext cx="6264203" cy="209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4773" indent="-10477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HJIT (</a:t>
            </a:r>
            <a:r>
              <a:rPr lang="ko-KR" altLang="en-US" sz="126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한진인천컨테이너터미날</a:t>
            </a:r>
            <a:r>
              <a:rPr lang="en-US" altLang="ko-KR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 </a:t>
            </a:r>
            <a:r>
              <a:rPr lang="ko-KR" altLang="en-US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및 인천 </a:t>
            </a:r>
            <a:r>
              <a:rPr lang="ko-KR" altLang="en-US" sz="126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창조경제혁신센타에</a:t>
            </a:r>
            <a:r>
              <a:rPr lang="ko-KR" altLang="en-US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항만관제솔루션 공급</a:t>
            </a:r>
            <a:endParaRPr lang="en-US" altLang="ko-KR" sz="126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04773" indent="-10477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DP World (UAE,</a:t>
            </a:r>
            <a:r>
              <a:rPr lang="ko-KR" altLang="en-US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터키</a:t>
            </a:r>
            <a:r>
              <a:rPr lang="en-US" altLang="ko-KR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에 항만관제 솔루션 공급</a:t>
            </a:r>
            <a:endParaRPr lang="en-US" altLang="ko-KR" sz="126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04773" indent="-10477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KAP</a:t>
            </a:r>
            <a:r>
              <a:rPr lang="ko-KR" altLang="en-US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(King</a:t>
            </a:r>
            <a:r>
              <a:rPr lang="ko-KR" altLang="en-US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Abdullah</a:t>
            </a:r>
            <a:r>
              <a:rPr lang="ko-KR" altLang="en-US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Port,</a:t>
            </a:r>
            <a:r>
              <a:rPr lang="ko-KR" altLang="en-US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Saudi</a:t>
            </a:r>
            <a:r>
              <a:rPr lang="ko-KR" altLang="en-US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Arabia)</a:t>
            </a:r>
            <a:r>
              <a:rPr lang="ko-KR" altLang="en-US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에 항만관제 솔루션 공급</a:t>
            </a:r>
            <a:endParaRPr lang="en-US" altLang="ko-KR" sz="126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04773" indent="-10477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한국철도기술연구원 </a:t>
            </a:r>
            <a:r>
              <a:rPr lang="en-US" altLang="ko-KR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(KRRI)</a:t>
            </a:r>
            <a:r>
              <a:rPr lang="ko-KR" altLang="en-US" sz="126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와 자율주행 솔루션 공급</a:t>
            </a:r>
            <a:endParaRPr lang="en-US" altLang="ko-KR" sz="126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04773" indent="-10477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6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트윈기반 스마트시티</a:t>
            </a:r>
            <a:r>
              <a:rPr lang="en-US" altLang="ko-KR" sz="126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26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스마트 위치 서비스 </a:t>
            </a:r>
            <a:r>
              <a:rPr lang="en-US" altLang="ko-KR" sz="126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(RTLS)</a:t>
            </a:r>
            <a:r>
              <a:rPr lang="ko-KR" altLang="en-US" sz="126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관련 서비스 확장</a:t>
            </a:r>
            <a:endParaRPr lang="en-US" altLang="ko-KR" sz="1260" dirty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04773" indent="-10477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6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글로벌 업체 </a:t>
            </a:r>
            <a:r>
              <a:rPr lang="en-US" altLang="ko-KR" sz="126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(Here, Mobileye)</a:t>
            </a:r>
            <a:r>
              <a:rPr lang="ko-KR" altLang="en-US" sz="126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와 연동 솔루션 개발</a:t>
            </a:r>
            <a:endParaRPr lang="en-US" altLang="ko-KR" sz="1260" dirty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04773" indent="-10477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6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향후 </a:t>
            </a:r>
            <a:r>
              <a:rPr lang="en-US" altLang="ko-KR" sz="126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AI (RPA)/Deep</a:t>
            </a:r>
            <a:r>
              <a:rPr lang="ko-KR" altLang="en-US" sz="126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6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Learning </a:t>
            </a:r>
            <a:r>
              <a:rPr lang="ko-KR" altLang="en-US" sz="126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솔루션</a:t>
            </a:r>
            <a:r>
              <a:rPr lang="en-US" altLang="ko-KR" sz="126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26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벤더와의 솔루션 협력 강화</a:t>
            </a:r>
            <a:endParaRPr lang="en-US" altLang="ko-KR" sz="1260" dirty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89" name="Picture 2" descr="íì§ì¸ì²ì»¨íì´ëí°ë¯¸ë">
            <a:extLst>
              <a:ext uri="{FF2B5EF4-FFF2-40B4-BE49-F238E27FC236}">
                <a16:creationId xmlns:a16="http://schemas.microsoft.com/office/drawing/2014/main" id="{B7C54FE5-27EF-4E67-8C59-BCF6E9CF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379" y="3501008"/>
            <a:ext cx="1385143" cy="41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DP Worldì ëí ì´ë¯¸ì§ ê²ìê²°ê³¼">
            <a:extLst>
              <a:ext uri="{FF2B5EF4-FFF2-40B4-BE49-F238E27FC236}">
                <a16:creationId xmlns:a16="http://schemas.microsoft.com/office/drawing/2014/main" id="{D4FB03F0-5481-40FD-BE23-897F4B562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700" y="4146847"/>
            <a:ext cx="2246649" cy="7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6" descr="king abdullah portì ëí ì´ë¯¸ì§ ê²ìê²°ê³¼">
            <a:extLst>
              <a:ext uri="{FF2B5EF4-FFF2-40B4-BE49-F238E27FC236}">
                <a16:creationId xmlns:a16="http://schemas.microsoft.com/office/drawing/2014/main" id="{82109C2E-22A8-4C9C-8632-C3F5F96D3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9965" y="5277217"/>
            <a:ext cx="1579903" cy="6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8" descr="dp world yarimcaì ëí ì´ë¯¸ì§ ê²ìê²°ê³¼">
            <a:extLst>
              <a:ext uri="{FF2B5EF4-FFF2-40B4-BE49-F238E27FC236}">
                <a16:creationId xmlns:a16="http://schemas.microsoft.com/office/drawing/2014/main" id="{3884244C-F16A-4AA6-8705-B8F081859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040" y="5117134"/>
            <a:ext cx="1041499" cy="98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0" descr="ì¸ì²ì°½ì¡°ê²½ì íì ì¼í° ë¡ê³ ì ëí ì´ë¯¸ì§ ê²ìê²°ê³¼">
            <a:extLst>
              <a:ext uri="{FF2B5EF4-FFF2-40B4-BE49-F238E27FC236}">
                <a16:creationId xmlns:a16="http://schemas.microsoft.com/office/drawing/2014/main" id="{65464048-2C6E-4847-A092-537B05236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7250" y="3511558"/>
            <a:ext cx="1903472" cy="39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4" descr="total soft bankì ëí ì´ë¯¸ì§ ê²ìê²°ê³¼">
            <a:extLst>
              <a:ext uri="{FF2B5EF4-FFF2-40B4-BE49-F238E27FC236}">
                <a16:creationId xmlns:a16="http://schemas.microsoft.com/office/drawing/2014/main" id="{1804977D-1027-432E-A531-733FFF1E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0311" y="3421823"/>
            <a:ext cx="1325901" cy="63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(ì£¼)ë¹ì¤ì´ ííì´ì§">
            <a:extLst>
              <a:ext uri="{FF2B5EF4-FFF2-40B4-BE49-F238E27FC236}">
                <a16:creationId xmlns:a16="http://schemas.microsoft.com/office/drawing/2014/main" id="{332725EE-D10F-48BA-A7D4-2BE2747F6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5231" y="4443208"/>
            <a:ext cx="482834" cy="38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D97D9CE5-639A-4EB9-A042-B39A81FDA1CA}"/>
              </a:ext>
            </a:extLst>
          </p:cNvPr>
          <p:cNvSpPr txBox="1"/>
          <p:nvPr/>
        </p:nvSpPr>
        <p:spPr>
          <a:xfrm>
            <a:off x="6211239" y="5735056"/>
            <a:ext cx="119776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6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&lt;Proceeding&gt;</a:t>
            </a:r>
            <a:endParaRPr lang="ko-KR" altLang="en-US" sz="1260" b="1" dirty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100" name="Picture 20" descr="íêµ­ì² ëê¸°ì ì°êµ¬ìì ëí ì´ë¯¸ì§ ê²ìê²°ê³¼">
            <a:extLst>
              <a:ext uri="{FF2B5EF4-FFF2-40B4-BE49-F238E27FC236}">
                <a16:creationId xmlns:a16="http://schemas.microsoft.com/office/drawing/2014/main" id="{42F8A874-DB68-407E-AB84-F8F1BBC7A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9936" y="4515027"/>
            <a:ext cx="712469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직선 연결선 100">
            <a:extLst>
              <a:ext uri="{FF2B5EF4-FFF2-40B4-BE49-F238E27FC236}">
                <a16:creationId xmlns:a16="http://schemas.microsoft.com/office/drawing/2014/main" id="{C19D630D-8B80-4C95-AC63-1882D3C92021}"/>
              </a:ext>
            </a:extLst>
          </p:cNvPr>
          <p:cNvCxnSpPr>
            <a:cxnSpLocks/>
            <a:stCxn id="97" idx="3"/>
          </p:cNvCxnSpPr>
          <p:nvPr/>
        </p:nvCxnSpPr>
        <p:spPr>
          <a:xfrm>
            <a:off x="7409003" y="5878172"/>
            <a:ext cx="4578957" cy="1902"/>
          </a:xfrm>
          <a:prstGeom prst="line">
            <a:avLst/>
          </a:prstGeom>
          <a:ln w="6350"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3" name="그림 102">
            <a:extLst>
              <a:ext uri="{FF2B5EF4-FFF2-40B4-BE49-F238E27FC236}">
                <a16:creationId xmlns:a16="http://schemas.microsoft.com/office/drawing/2014/main" id="{97CEE4C3-144A-407B-9BD0-502B37C343E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992" y="5062756"/>
            <a:ext cx="892319" cy="462739"/>
          </a:xfrm>
          <a:prstGeom prst="rect">
            <a:avLst/>
          </a:prstGeom>
        </p:spPr>
      </p:pic>
      <p:pic>
        <p:nvPicPr>
          <p:cNvPr id="104" name="Picture 10">
            <a:extLst>
              <a:ext uri="{FF2B5EF4-FFF2-40B4-BE49-F238E27FC236}">
                <a16:creationId xmlns:a16="http://schemas.microsoft.com/office/drawing/2014/main" id="{C989755F-F63F-408B-BB56-34039A7457B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603" y="3447150"/>
            <a:ext cx="645000" cy="553756"/>
          </a:xfrm>
          <a:prstGeom prst="rect">
            <a:avLst/>
          </a:prstGeom>
        </p:spPr>
      </p:pic>
      <p:pic>
        <p:nvPicPr>
          <p:cNvPr id="105" name="Picture 11">
            <a:extLst>
              <a:ext uri="{FF2B5EF4-FFF2-40B4-BE49-F238E27FC236}">
                <a16:creationId xmlns:a16="http://schemas.microsoft.com/office/drawing/2014/main" id="{4F7850B2-F58F-4405-8D57-01C91D0AD62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766" y="4387294"/>
            <a:ext cx="655403" cy="472027"/>
          </a:xfrm>
          <a:prstGeom prst="rect">
            <a:avLst/>
          </a:prstGeom>
        </p:spPr>
      </p:pic>
      <p:pic>
        <p:nvPicPr>
          <p:cNvPr id="106" name="그림 105">
            <a:extLst>
              <a:ext uri="{FF2B5EF4-FFF2-40B4-BE49-F238E27FC236}">
                <a16:creationId xmlns:a16="http://schemas.microsoft.com/office/drawing/2014/main" id="{89E989E7-2EAF-4448-8BDD-8A9BF5DB174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320" y="3380933"/>
            <a:ext cx="1101536" cy="619615"/>
          </a:xfrm>
          <a:prstGeom prst="rect">
            <a:avLst/>
          </a:prstGeom>
        </p:spPr>
      </p:pic>
      <p:pic>
        <p:nvPicPr>
          <p:cNvPr id="114" name="Picture 2" descr="hyundai steel logoì ëí ì´ë¯¸ì§ ê²ìê²°ê³¼">
            <a:extLst>
              <a:ext uri="{FF2B5EF4-FFF2-40B4-BE49-F238E27FC236}">
                <a16:creationId xmlns:a16="http://schemas.microsoft.com/office/drawing/2014/main" id="{08D8B428-581F-46A3-BC06-3DE4ABCF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51" y="5294126"/>
            <a:ext cx="722851" cy="46887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4" descr="9.81 íë§íí¬ì ëí ì´ë¯¸ì§ ê²ìê²°ê³¼">
            <a:extLst>
              <a:ext uri="{FF2B5EF4-FFF2-40B4-BE49-F238E27FC236}">
                <a16:creationId xmlns:a16="http://schemas.microsoft.com/office/drawing/2014/main" id="{AD1B6605-4403-4774-9B28-6ADCD2C0F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072" y="4493226"/>
            <a:ext cx="697183" cy="66058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íëì¤í ìë² ë¡ê³ ì ëí ì´ë¯¸ì§ ê²ìê²°ê³¼">
            <a:extLst>
              <a:ext uri="{FF2B5EF4-FFF2-40B4-BE49-F238E27FC236}">
                <a16:creationId xmlns:a16="http://schemas.microsoft.com/office/drawing/2014/main" id="{F25E68D7-D3FF-4E2D-AB5D-20D61FEA3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0080" y="5859350"/>
            <a:ext cx="1008181" cy="39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Spark labsì ëí ì´ë¯¸ì§ ê²ìê²°ê³¼">
            <a:extLst>
              <a:ext uri="{FF2B5EF4-FFF2-40B4-BE49-F238E27FC236}">
                <a16:creationId xmlns:a16="http://schemas.microsoft.com/office/drawing/2014/main" id="{37EF5064-CD93-4AD7-8BBF-D885DC622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5545" y="3993033"/>
            <a:ext cx="1308075" cy="39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8" descr="Opasnet ë¡ê³ ì ëí ì´ë¯¸ì§ ê²ìê²°ê³¼">
            <a:extLst>
              <a:ext uri="{FF2B5EF4-FFF2-40B4-BE49-F238E27FC236}">
                <a16:creationId xmlns:a16="http://schemas.microsoft.com/office/drawing/2014/main" id="{3386529C-1979-4EB1-89A8-402253EA0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503" y="5077409"/>
            <a:ext cx="909085" cy="47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lobal Bridge logoì ëí ì´ë¯¸ì§ ê²ìê²°ê³¼">
            <a:extLst>
              <a:ext uri="{FF2B5EF4-FFF2-40B4-BE49-F238E27FC236}">
                <a16:creationId xmlns:a16="http://schemas.microsoft.com/office/drawing/2014/main" id="{11342CA6-BB64-430A-AA34-258BA0A60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4090" y="4515513"/>
            <a:ext cx="907220" cy="2592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obileye - Wikipedia">
            <a:extLst>
              <a:ext uri="{FF2B5EF4-FFF2-40B4-BE49-F238E27FC236}">
                <a16:creationId xmlns:a16="http://schemas.microsoft.com/office/drawing/2014/main" id="{449A313B-B7A2-4231-B769-5F74030DB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8976" y="3436978"/>
            <a:ext cx="958163" cy="57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_x213415376" descr="EMB0000227c2bb8">
            <a:extLst>
              <a:ext uri="{FF2B5EF4-FFF2-40B4-BE49-F238E27FC236}">
                <a16:creationId xmlns:a16="http://schemas.microsoft.com/office/drawing/2014/main" id="{4182EC1C-5A9B-41FE-AA34-6DA7509F2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0282" y="4493226"/>
            <a:ext cx="1070563" cy="286233"/>
          </a:xfrm>
          <a:prstGeom prst="rect">
            <a:avLst/>
          </a:prstGeom>
          <a:noFill/>
        </p:spPr>
      </p:pic>
      <p:pic>
        <p:nvPicPr>
          <p:cNvPr id="1028" name="Picture 4" descr="링네트, 1분기 매출 372억·영업익 26억…네트워크 장비·화상회의 매출 ...">
            <a:extLst>
              <a:ext uri="{FF2B5EF4-FFF2-40B4-BE49-F238E27FC236}">
                <a16:creationId xmlns:a16="http://schemas.microsoft.com/office/drawing/2014/main" id="{B8D4457B-6B21-41D6-9CBD-D3A15D701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9808" y="5175866"/>
            <a:ext cx="892319" cy="30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에스넷시스템, 3분기 실적발표...영업이익 56억 개선 흑자전환 - 전자신문">
            <a:extLst>
              <a:ext uri="{FF2B5EF4-FFF2-40B4-BE49-F238E27FC236}">
                <a16:creationId xmlns:a16="http://schemas.microsoft.com/office/drawing/2014/main" id="{457DDB9C-BC3A-4114-A32A-13A96D819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5087" y="5155263"/>
            <a:ext cx="776675" cy="33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심볼,로고,UI">
            <a:extLst>
              <a:ext uri="{FF2B5EF4-FFF2-40B4-BE49-F238E27FC236}">
                <a16:creationId xmlns:a16="http://schemas.microsoft.com/office/drawing/2014/main" id="{6A0C4B06-9410-44EB-A86D-0675D4F1E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1986" y="4302198"/>
            <a:ext cx="567354" cy="5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371E6E30-5DFB-4985-9955-77B54246BC18}"/>
              </a:ext>
            </a:extLst>
          </p:cNvPr>
          <p:cNvPicPr/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267" y="5254119"/>
            <a:ext cx="683135" cy="680757"/>
          </a:xfrm>
          <a:prstGeom prst="rect">
            <a:avLst/>
          </a:prstGeom>
        </p:spPr>
      </p:pic>
      <p:pic>
        <p:nvPicPr>
          <p:cNvPr id="1036" name="Picture 12" descr="TTA, 소프트웨이브서 하우리·씽크포비엘 SW 알린다 - 전자신문">
            <a:extLst>
              <a:ext uri="{FF2B5EF4-FFF2-40B4-BE49-F238E27FC236}">
                <a16:creationId xmlns:a16="http://schemas.microsoft.com/office/drawing/2014/main" id="{BBB7DFB3-1614-4038-9B98-115113EA7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9913" y="6317994"/>
            <a:ext cx="1661560" cy="38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스프링클라우드, 한국자동차연구원과 '국산 자율주행 셔틀' 기술개발 ...">
            <a:extLst>
              <a:ext uri="{FF2B5EF4-FFF2-40B4-BE49-F238E27FC236}">
                <a16:creationId xmlns:a16="http://schemas.microsoft.com/office/drawing/2014/main" id="{A5AE3026-2A8F-4DAE-B448-8283D2AD1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2460" y="6270756"/>
            <a:ext cx="633635" cy="46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ETRI CI ㅣ ETRI 소개 ㅣ 한국전자통신연구원">
            <a:extLst>
              <a:ext uri="{FF2B5EF4-FFF2-40B4-BE49-F238E27FC236}">
                <a16:creationId xmlns:a16="http://schemas.microsoft.com/office/drawing/2014/main" id="{0BEA1CE6-6F76-43D1-9497-712BC0044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598" y="6374689"/>
            <a:ext cx="728813" cy="27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1E144490-0C45-4C08-A906-7D04ED05316D}"/>
              </a:ext>
            </a:extLst>
          </p:cNvPr>
          <p:cNvCxnSpPr>
            <a:cxnSpLocks/>
          </p:cNvCxnSpPr>
          <p:nvPr/>
        </p:nvCxnSpPr>
        <p:spPr>
          <a:xfrm>
            <a:off x="6096000" y="3421823"/>
            <a:ext cx="0" cy="3379349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0" name="Picture 4" descr="Image result for kt">
            <a:extLst>
              <a:ext uri="{FF2B5EF4-FFF2-40B4-BE49-F238E27FC236}">
                <a16:creationId xmlns:a16="http://schemas.microsoft.com/office/drawing/2014/main" id="{5721404F-E6C3-4DF9-96C5-58E6E8BD5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7396" y="6020403"/>
            <a:ext cx="521419" cy="47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ìì¸ Metroì ëí ì´ë¯¸ì§ ê²ìê²°ê³¼">
            <a:extLst>
              <a:ext uri="{FF2B5EF4-FFF2-40B4-BE49-F238E27FC236}">
                <a16:creationId xmlns:a16="http://schemas.microsoft.com/office/drawing/2014/main" id="{58B09D9A-F646-4C2A-BB79-42EF948C3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1899" y="6129834"/>
            <a:ext cx="732475" cy="2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굿모닝병원">
            <a:extLst>
              <a:ext uri="{FF2B5EF4-FFF2-40B4-BE49-F238E27FC236}">
                <a16:creationId xmlns:a16="http://schemas.microsoft.com/office/drawing/2014/main" id="{82202392-9FC4-473A-A3B6-7BB0CC30D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1172" y="6020403"/>
            <a:ext cx="915289" cy="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고려아카데미컨설팅, 한양대학교와 4차 산업혁명 관련 교육협력 MOU ...">
            <a:extLst>
              <a:ext uri="{FF2B5EF4-FFF2-40B4-BE49-F238E27FC236}">
                <a16:creationId xmlns:a16="http://schemas.microsoft.com/office/drawing/2014/main" id="{46FA2C5C-1F54-44E5-A1F3-A3F026953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3259" y="6085056"/>
            <a:ext cx="764506" cy="3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삼성SDS 개발자 콘퍼런스 'Techtonic 2019'서 'AI 개발 가속화 기술 ...">
            <a:extLst>
              <a:ext uri="{FF2B5EF4-FFF2-40B4-BE49-F238E27FC236}">
                <a16:creationId xmlns:a16="http://schemas.microsoft.com/office/drawing/2014/main" id="{DD900B90-9545-40A9-8B5F-3F41A9577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25613" y="6081934"/>
            <a:ext cx="1719488" cy="36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레이크머티리얼즈 기업, 채용, 투자, 뉴스">
            <a:extLst>
              <a:ext uri="{FF2B5EF4-FFF2-40B4-BE49-F238E27FC236}">
                <a16:creationId xmlns:a16="http://schemas.microsoft.com/office/drawing/2014/main" id="{C677BD23-6699-471C-AF86-908CDF3D0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020" y="6412265"/>
            <a:ext cx="1235937" cy="24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회원사정보 - 동양시스템즈주식회사">
            <a:extLst>
              <a:ext uri="{FF2B5EF4-FFF2-40B4-BE49-F238E27FC236}">
                <a16:creationId xmlns:a16="http://schemas.microsoft.com/office/drawing/2014/main" id="{E89F03A6-B10B-40A7-8FC6-A11227E72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6988" y="5175256"/>
            <a:ext cx="1457957" cy="2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atest Updates From SD PLEX | Facebook">
            <a:extLst>
              <a:ext uri="{FF2B5EF4-FFF2-40B4-BE49-F238E27FC236}">
                <a16:creationId xmlns:a16="http://schemas.microsoft.com/office/drawing/2014/main" id="{3F246EA0-18AD-458A-ABB8-54BDDBE20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3259" y="4281274"/>
            <a:ext cx="639514" cy="63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BIUCA 이미지 검색결과">
            <a:extLst>
              <a:ext uri="{FF2B5EF4-FFF2-40B4-BE49-F238E27FC236}">
                <a16:creationId xmlns:a16="http://schemas.microsoft.com/office/drawing/2014/main" id="{FE7C3976-AE4D-4004-93F2-6C8757D48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15482" y="5934876"/>
            <a:ext cx="712898" cy="34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메타버스 허브">
            <a:extLst>
              <a:ext uri="{FF2B5EF4-FFF2-40B4-BE49-F238E27FC236}">
                <a16:creationId xmlns:a16="http://schemas.microsoft.com/office/drawing/2014/main" id="{D9725DF3-B746-439A-934E-7A0F2564A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3435914"/>
            <a:ext cx="1183648" cy="44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33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-1" y="0"/>
            <a:ext cx="4538409" cy="6858000"/>
            <a:chOff x="-1" y="-7322200"/>
            <a:chExt cx="4538409" cy="6858000"/>
          </a:xfrm>
        </p:grpSpPr>
        <p:pic>
          <p:nvPicPr>
            <p:cNvPr id="38" name="그림 37" descr="경매로 내집마련~♥ :: 고화질 바탕화면 12종 모음 (흑백)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7322200"/>
              <a:ext cx="4538408" cy="6858000"/>
            </a:xfrm>
            <a:custGeom>
              <a:avLst/>
              <a:gdLst>
                <a:gd name="connsiteX0" fmla="*/ 0 w 4538408"/>
                <a:gd name="connsiteY0" fmla="*/ 0 h 6858000"/>
                <a:gd name="connsiteX1" fmla="*/ 4538408 w 4538408"/>
                <a:gd name="connsiteY1" fmla="*/ 0 h 6858000"/>
                <a:gd name="connsiteX2" fmla="*/ 4538408 w 4538408"/>
                <a:gd name="connsiteY2" fmla="*/ 6858000 h 6858000"/>
                <a:gd name="connsiteX3" fmla="*/ 0 w 4538408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8408" h="6858000">
                  <a:moveTo>
                    <a:pt x="0" y="0"/>
                  </a:moveTo>
                  <a:lnTo>
                    <a:pt x="4538408" y="0"/>
                  </a:lnTo>
                  <a:lnTo>
                    <a:pt x="4538408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직사각형 26"/>
            <p:cNvSpPr/>
            <p:nvPr/>
          </p:nvSpPr>
          <p:spPr>
            <a:xfrm>
              <a:off x="-1" y="-7322200"/>
              <a:ext cx="4538409" cy="685800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9" name="직사각형 8"/>
          <p:cNvSpPr/>
          <p:nvPr/>
        </p:nvSpPr>
        <p:spPr>
          <a:xfrm>
            <a:off x="4511229" y="0"/>
            <a:ext cx="768077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4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8963829" y="3510399"/>
            <a:ext cx="2749396" cy="3029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4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8963830" y="364388"/>
            <a:ext cx="2749396" cy="2990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4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957153" y="4294035"/>
            <a:ext cx="3818145" cy="2245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4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957153" y="364387"/>
            <a:ext cx="3818145" cy="366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4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 descr="스크린샷이(가) 표시된 사진&#10;&#10;매우 높은 신뢰도로 생성된 설명">
            <a:extLst>
              <a:ext uri="{FF2B5EF4-FFF2-40B4-BE49-F238E27FC236}">
                <a16:creationId xmlns:a16="http://schemas.microsoft.com/office/drawing/2014/main" id="{A4339B3C-11CA-4E76-A074-64A964A004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8051" y="474134"/>
            <a:ext cx="2867105" cy="3361583"/>
          </a:xfrm>
          <a:prstGeom prst="rect">
            <a:avLst/>
          </a:prstGeom>
        </p:spPr>
      </p:pic>
      <p:pic>
        <p:nvPicPr>
          <p:cNvPr id="3" name="그림 2" descr="스크린샷이(가) 표시된 사진&#10;&#10;매우 높은 신뢰도로 생성된 설명">
            <a:extLst>
              <a:ext uri="{FF2B5EF4-FFF2-40B4-BE49-F238E27FC236}">
                <a16:creationId xmlns:a16="http://schemas.microsoft.com/office/drawing/2014/main" id="{95965B58-EE8F-4466-AD50-B9E9E8355F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0694" y="3670296"/>
            <a:ext cx="2204776" cy="2713571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Subtitle 2"/>
          <p:cNvSpPr txBox="1">
            <a:spLocks/>
          </p:cNvSpPr>
          <p:nvPr/>
        </p:nvSpPr>
        <p:spPr>
          <a:xfrm>
            <a:off x="240031" y="577485"/>
            <a:ext cx="4030219" cy="822009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  <a:buNone/>
            </a:pPr>
            <a:r>
              <a:rPr lang="ko-KR" altLang="en-US" sz="4440" b="1" spc="-223" dirty="0">
                <a:solidFill>
                  <a:schemeClr val="accent5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</a:t>
            </a:r>
            <a:r>
              <a:rPr lang="en-US" sz="4440" b="1" spc="-223" dirty="0">
                <a:solidFill>
                  <a:schemeClr val="accent5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4440" b="1" spc="-223" dirty="0">
                <a:solidFill>
                  <a:schemeClr val="accent5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트윈 </a:t>
            </a:r>
            <a:endParaRPr lang="en-US" altLang="ko-KR" sz="4440" b="1" spc="-223" dirty="0">
              <a:solidFill>
                <a:schemeClr val="accent5">
                  <a:lumMod val="60000"/>
                  <a:lumOff val="4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  <a:buNone/>
            </a:pPr>
            <a:r>
              <a:rPr lang="en-US" altLang="ko-KR" sz="2520" b="1" spc="-223" dirty="0">
                <a:solidFill>
                  <a:schemeClr val="accent5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en-US" altLang="ko-KR" sz="2280" b="1" spc="-223" dirty="0">
                <a:solidFill>
                  <a:schemeClr val="accent5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Digital Twin)</a:t>
            </a:r>
            <a:endParaRPr lang="en-US" sz="4440" b="1" spc="-223" dirty="0">
              <a:solidFill>
                <a:schemeClr val="accent5">
                  <a:lumMod val="60000"/>
                  <a:lumOff val="4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4266" y="1556792"/>
            <a:ext cx="4301747" cy="506343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/>
          <a:p>
            <a:pPr algn="just">
              <a:lnSpc>
                <a:spcPct val="120000"/>
              </a:lnSpc>
              <a:spcAft>
                <a:spcPts val="960"/>
              </a:spcAft>
            </a:pPr>
            <a:r>
              <a:rPr kumimoji="1"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    </a:t>
            </a:r>
            <a:r>
              <a:rPr kumimoji="1"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글로벌 리서치 기관 </a:t>
            </a:r>
            <a:r>
              <a:rPr kumimoji="1" lang="ko-KR" altLang="en-US" sz="12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가트너</a:t>
            </a:r>
            <a:r>
              <a:rPr kumimoji="1"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(Gartner)</a:t>
            </a:r>
            <a:r>
              <a:rPr kumimoji="1"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는 디지털 트윈을</a:t>
            </a:r>
            <a:r>
              <a:rPr kumimoji="1"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2017</a:t>
            </a:r>
            <a:r>
              <a:rPr kumimoji="1" lang="ko-KR" altLang="en-US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년부터 올해까지 </a:t>
            </a:r>
            <a:r>
              <a:rPr kumimoji="1" lang="en-US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3</a:t>
            </a:r>
            <a:r>
              <a:rPr kumimoji="1" lang="ko-KR" altLang="en-US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년 연속 </a:t>
            </a:r>
            <a:r>
              <a:rPr kumimoji="1" lang="en-US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10</a:t>
            </a:r>
            <a:r>
              <a:rPr kumimoji="1" lang="ko-KR" altLang="en-US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대 전략 기술로 선정</a:t>
            </a:r>
            <a:r>
              <a:rPr kumimoji="1"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했습니다</a:t>
            </a:r>
            <a:r>
              <a:rPr kumimoji="1"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 </a:t>
            </a:r>
            <a:r>
              <a:rPr kumimoji="1" lang="ko-KR" altLang="en-US" sz="12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가트너에서는</a:t>
            </a:r>
            <a:r>
              <a:rPr kumimoji="1"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kumimoji="1"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트윈을</a:t>
            </a:r>
            <a:r>
              <a:rPr kumimoji="1" lang="en-US" altLang="ko-KR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“</a:t>
            </a:r>
            <a:r>
              <a:rPr kumimoji="1" lang="ko-KR" altLang="en-US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물리적 사물 및 시스템의 동적</a:t>
            </a:r>
            <a:r>
              <a:rPr kumimoji="1" lang="en-US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S/W </a:t>
            </a:r>
            <a:r>
              <a:rPr kumimoji="1" lang="ko-KR" altLang="en-US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모델</a:t>
            </a:r>
            <a:r>
              <a:rPr kumimoji="1" lang="en-US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”</a:t>
            </a:r>
            <a:r>
              <a:rPr kumimoji="1"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로 정의하고</a:t>
            </a:r>
            <a:r>
              <a:rPr kumimoji="1"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kumimoji="1"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센싱 데이터로 물리적 대상의 현재 상태를 파악하고</a:t>
            </a:r>
            <a:r>
              <a:rPr kumimoji="1"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kumimoji="1"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변화에 대응하며</a:t>
            </a:r>
            <a:r>
              <a:rPr kumimoji="1"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kumimoji="1"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운영을 개선하고 가치를 부가하는 기술로 설명하고 있습니다</a:t>
            </a:r>
            <a:r>
              <a:rPr kumimoji="1"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960"/>
              </a:spcAft>
            </a:pPr>
            <a:r>
              <a:rPr lang="ko-KR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다시 말해</a:t>
            </a:r>
            <a:r>
              <a:rPr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</a:t>
            </a:r>
            <a:r>
              <a:rPr lang="en-US" altLang="ko-KR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트윈은 현실 세계에 존재하는 물리적 대상의 형상</a:t>
            </a:r>
            <a:r>
              <a:rPr lang="en-US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성질</a:t>
            </a:r>
            <a:r>
              <a:rPr lang="en-US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상태 등의 정보를 사이버상에 동일하게 구현하는 것을 말합니다</a:t>
            </a:r>
            <a:r>
              <a:rPr lang="en-US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 </a:t>
            </a:r>
            <a:r>
              <a:rPr lang="ko-KR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이미</a:t>
            </a:r>
            <a:r>
              <a:rPr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3D </a:t>
            </a:r>
            <a:r>
              <a:rPr lang="ko-KR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모델링과 시뮬레이션 기술은 제조업을 비롯한 산업의 다양한 분야에서 오래전부터 적용됐습니다</a:t>
            </a:r>
            <a:r>
              <a:rPr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 </a:t>
            </a:r>
            <a:r>
              <a:rPr lang="ko-KR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하지만</a:t>
            </a:r>
            <a:r>
              <a:rPr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 </a:t>
            </a:r>
            <a:r>
              <a:rPr lang="ko-KR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트윈은 </a:t>
            </a:r>
            <a:r>
              <a:rPr lang="ko-KR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실물과 트윈이</a:t>
            </a:r>
            <a:r>
              <a:rPr lang="en-US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1 </a:t>
            </a:r>
            <a:r>
              <a:rPr lang="ko-KR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대</a:t>
            </a:r>
            <a:r>
              <a:rPr lang="en-US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1 </a:t>
            </a:r>
            <a:r>
              <a:rPr lang="ko-KR" altLang="ko-KR" sz="1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매칭된다는 점</a:t>
            </a:r>
            <a:r>
              <a:rPr lang="ko-KR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에서</a:t>
            </a:r>
            <a:r>
              <a:rPr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하나의 모델을 생성하고 시뮬레이션 한 결과로 수천</a:t>
            </a:r>
            <a:r>
              <a:rPr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수만 대의 제품을 양산하는 기존의 방식에서 고도화된 기술이라고 할 수 있습니다</a:t>
            </a:r>
            <a:r>
              <a:rPr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</a:t>
            </a:r>
            <a:endParaRPr lang="en-US" altLang="ko-KR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19" name="Picture 2" descr="ëì§í¸ í¸ìì ëí ì´ë¯¸ì§ ê²ìê²°ê³¼">
            <a:extLst>
              <a:ext uri="{FF2B5EF4-FFF2-40B4-BE49-F238E27FC236}">
                <a16:creationId xmlns:a16="http://schemas.microsoft.com/office/drawing/2014/main" id="{2EE98C11-B956-41BF-A458-C0F0386FD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154" y="4548434"/>
            <a:ext cx="3775900" cy="17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47CA8277-77E6-4D8F-82E1-D593E8552AF2}"/>
              </a:ext>
            </a:extLst>
          </p:cNvPr>
          <p:cNvGrpSpPr/>
          <p:nvPr/>
        </p:nvGrpSpPr>
        <p:grpSpPr>
          <a:xfrm>
            <a:off x="9071314" y="491074"/>
            <a:ext cx="2578446" cy="2868744"/>
            <a:chOff x="9157123" y="491074"/>
            <a:chExt cx="2578446" cy="2868744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7DDFCAC2-695C-4B62-A746-C2CEE48514D1}"/>
                </a:ext>
              </a:extLst>
            </p:cNvPr>
            <p:cNvSpPr/>
            <p:nvPr/>
          </p:nvSpPr>
          <p:spPr>
            <a:xfrm>
              <a:off x="9157123" y="491074"/>
              <a:ext cx="2578443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60" b="1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Gartner's Top 10 Strategic Technology Trends for 2019</a:t>
              </a:r>
              <a:endParaRPr lang="ko-KR" altLang="en-US" sz="126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2A4962C-9633-4C7F-BDF6-73D07DFD486A}"/>
                </a:ext>
              </a:extLst>
            </p:cNvPr>
            <p:cNvSpPr/>
            <p:nvPr/>
          </p:nvSpPr>
          <p:spPr>
            <a:xfrm>
              <a:off x="9157123" y="3082819"/>
              <a:ext cx="257844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6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3</a:t>
              </a:r>
              <a:r>
                <a:rPr lang="ko-KR" altLang="en-US" sz="6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년 연속 </a:t>
              </a:r>
              <a:r>
                <a:rPr lang="en-US" altLang="ko-KR" sz="6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Gartner's Top 10 Strategic Technology Trends</a:t>
              </a:r>
              <a:r>
                <a:rPr lang="ko-KR" altLang="en-US" sz="6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로 선정 </a:t>
              </a:r>
              <a:r>
                <a:rPr lang="en-US" altLang="ko-KR" sz="6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(2017, 2018 &amp; 2019)</a:t>
              </a:r>
              <a:endParaRPr lang="ko-KR" altLang="en-US" sz="6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23" name="그림 22" descr="Strategic Trends Gartner">
              <a:extLst>
                <a:ext uri="{FF2B5EF4-FFF2-40B4-BE49-F238E27FC236}">
                  <a16:creationId xmlns:a16="http://schemas.microsoft.com/office/drawing/2014/main" id="{3E23DE7F-1223-4662-8C26-09EBADFC0E85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7125" y="989673"/>
              <a:ext cx="2578444" cy="20936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1C2D9E0F-1DC4-4208-8F11-C83CAE688A59}"/>
                </a:ext>
              </a:extLst>
            </p:cNvPr>
            <p:cNvSpPr/>
            <p:nvPr/>
          </p:nvSpPr>
          <p:spPr>
            <a:xfrm>
              <a:off x="10181849" y="1851405"/>
              <a:ext cx="581203" cy="185585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44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38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-11998" y="0"/>
            <a:ext cx="1220399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1" name="Picture 4" descr="Internet In The Service Of Mankind - Our Planetor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8" y="6351"/>
            <a:ext cx="12129584" cy="682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-11998" y="0"/>
            <a:ext cx="12203998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8000"/>
                </a:schemeClr>
              </a:gs>
              <a:gs pos="49000">
                <a:schemeClr val="tx1">
                  <a:alpha val="30000"/>
                </a:schemeClr>
              </a:gs>
              <a:gs pos="77000">
                <a:schemeClr val="tx1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4089491" y="2830380"/>
            <a:ext cx="4044184" cy="1212188"/>
            <a:chOff x="3746591" y="2717031"/>
            <a:chExt cx="4044184" cy="1212188"/>
          </a:xfrm>
        </p:grpSpPr>
        <p:sp>
          <p:nvSpPr>
            <p:cNvPr id="21" name="TextBox 20"/>
            <p:cNvSpPr txBox="1"/>
            <p:nvPr/>
          </p:nvSpPr>
          <p:spPr>
            <a:xfrm>
              <a:off x="3746591" y="2717031"/>
              <a:ext cx="40441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Thank You</a:t>
              </a:r>
              <a:endParaRPr lang="ko-KR" altLang="en-US" sz="6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59864" y="3698387"/>
              <a:ext cx="317447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spc="600" dirty="0">
                  <a:solidFill>
                    <a:schemeClr val="bg1">
                      <a:lumMod val="9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900" spc="600" dirty="0">
                <a:solidFill>
                  <a:schemeClr val="bg1">
                    <a:lumMod val="9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5969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4FBF24B-6836-4BB6-BFD6-2C8D68F3066A}"/>
              </a:ext>
            </a:extLst>
          </p:cNvPr>
          <p:cNvSpPr txBox="1"/>
          <p:nvPr/>
        </p:nvSpPr>
        <p:spPr>
          <a:xfrm>
            <a:off x="4488155" y="265281"/>
            <a:ext cx="7463815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80" b="1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RockwonIT</a:t>
            </a:r>
            <a:r>
              <a:rPr lang="en-US" altLang="ko-KR" sz="168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Global</a:t>
            </a:r>
            <a:r>
              <a:rPr lang="en-US" altLang="ko-KR" sz="168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944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6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  <a:hlinkClick r:id="rId2"/>
              </a:rPr>
              <a:t>https://www.youtube.com/channel/UCo_LidaoeGcMBumMO1xOavg</a:t>
            </a:r>
            <a:endParaRPr lang="ko-KR" altLang="en-US" sz="1944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480AB2-05FB-41F5-A529-2C4BA54EFA0B}"/>
              </a:ext>
            </a:extLst>
          </p:cNvPr>
          <p:cNvSpPr txBox="1"/>
          <p:nvPr/>
        </p:nvSpPr>
        <p:spPr>
          <a:xfrm>
            <a:off x="493136" y="656798"/>
            <a:ext cx="326884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28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Appendix</a:t>
            </a:r>
            <a:endParaRPr lang="ko-KR" altLang="en-US" sz="528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F138A53-E926-4033-A598-3238AA85E4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80" y="2492896"/>
            <a:ext cx="3521355" cy="2348744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89879FE-342E-4758-AB6C-6E3AFC1F62DD}"/>
              </a:ext>
            </a:extLst>
          </p:cNvPr>
          <p:cNvSpPr/>
          <p:nvPr/>
        </p:nvSpPr>
        <p:spPr>
          <a:xfrm>
            <a:off x="4488155" y="3868593"/>
            <a:ext cx="73369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ko-KR" sz="11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RockwonIT</a:t>
            </a:r>
            <a:r>
              <a:rPr lang="en-US" altLang="ko-KR" sz="11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Global		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  <a:hlinkClick r:id="rId4"/>
              </a:rPr>
              <a:t>https://www.youtube.com/watch?v=4YUstkVnt9Y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 </a:t>
            </a:r>
            <a:endParaRPr lang="en-US" altLang="ko-KR" sz="1100" b="1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ko-KR" sz="11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Solution Summary		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  <a:hlinkClick r:id="rId5"/>
              </a:rPr>
              <a:t>https://www.youtube.com/watch?v=F52CDDJX8D4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  </a:t>
            </a:r>
            <a:endParaRPr lang="en-US" altLang="ko-KR" sz="11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ko-KR" sz="11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ko-KR" sz="11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Autonomous Driving Management	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  <a:hlinkClick r:id="rId6"/>
              </a:rPr>
              <a:t>https://www.youtube.com/watch?v=jRy_r4eqNqE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endParaRPr lang="en-US" altLang="ko-KR" sz="11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ko-KR" sz="11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Smart Farm			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  <a:hlinkClick r:id="rId7"/>
              </a:rPr>
              <a:t>https://www.youtube.com/watch?v=nx_D1ad3YCc</a:t>
            </a:r>
            <a:endParaRPr lang="en-US" altLang="ko-KR" sz="11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ko-KR" sz="11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Smart Station2		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  <a:hlinkClick r:id="rId8"/>
              </a:rPr>
              <a:t>https://www.youtube.com/watch?v=DEa2FFbyWjo</a:t>
            </a:r>
            <a:endParaRPr lang="en-US" altLang="ko-KR" sz="11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ko-KR" sz="11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Smart Subway			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  <a:hlinkClick r:id="rId9"/>
              </a:rPr>
              <a:t>https://www.youtube.com/watch?v=dE8SyGwogYQ</a:t>
            </a:r>
            <a:endParaRPr lang="en-US" altLang="ko-KR" sz="11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ko-KR" sz="11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Smart Building	</a:t>
            </a:r>
            <a:r>
              <a:rPr lang="en-US" altLang="ko-KR" sz="11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	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  <a:hlinkClick r:id="rId10"/>
              </a:rPr>
              <a:t>https://www.youtube.com/watch?v=QNPff4vaF1A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endParaRPr lang="en-US" altLang="ko-KR" sz="11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ko-KR" sz="1100" b="1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Terminal </a:t>
            </a:r>
            <a:r>
              <a:rPr lang="en-US" altLang="ko-KR" sz="11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(Container Terminal)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	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  <a:hlinkClick r:id="rId11"/>
              </a:rPr>
              <a:t>https://www.youtube.com/watch?v=7nM59w54obM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Terminal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(Multi-Purpose)	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  <a:hlinkClick r:id="rId12"/>
              </a:rPr>
              <a:t>https://www.youtube.com/watch?v=V9dEngpbatc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 </a:t>
            </a: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ko-KR" sz="11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Warehouse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		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  <a:hlinkClick r:id="rId13"/>
              </a:rPr>
              <a:t>https://www.youtube.com/watch?v=D6Bwkcxkrs4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  </a:t>
            </a: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ko-KR" sz="11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ko-KR" sz="11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Airport </a:t>
            </a:r>
            <a:r>
              <a:rPr lang="en-US" altLang="ko-KR" sz="11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(Apron)</a:t>
            </a:r>
            <a:r>
              <a:rPr lang="en-US" altLang="ko-KR" sz="11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		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  <a:hlinkClick r:id="rId14"/>
              </a:rPr>
              <a:t>https://www.youtube.com/watch?v=5PEqwns5YaY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ko-KR" sz="11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Smart Airport </a:t>
            </a:r>
            <a:r>
              <a:rPr lang="en-US" altLang="ko-KR" sz="11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(Passenger Terminal) 	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  <a:hlinkClick r:id="rId15"/>
              </a:rPr>
              <a:t>https://www.youtube.com/watch?v=9g1a_vK_FNk</a:t>
            </a:r>
            <a:endParaRPr lang="en-US" altLang="ko-KR" sz="11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ko-KR" sz="11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Autonomous		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  <a:hlinkClick r:id="rId16"/>
              </a:rPr>
              <a:t>https://www.youtube.com/watch?v=9WWPOmUJAF8</a:t>
            </a:r>
            <a:endParaRPr lang="en-US" altLang="ko-KR" sz="11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ko-KR" sz="11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Mining</a:t>
            </a:r>
            <a:r>
              <a:rPr lang="en-US" altLang="ko-KR" sz="11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		</a:t>
            </a:r>
            <a:r>
              <a:rPr lang="en-US" altLang="ko-KR" sz="11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  <a:hlinkClick r:id="rId17"/>
              </a:rPr>
              <a:t>https://www.youtube.com/watch?v=BGogJ6vZwAE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171455" indent="-17145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ko-KR" sz="11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Virtual </a:t>
            </a:r>
            <a:r>
              <a:rPr lang="en-US" altLang="ko-KR" sz="1100" b="1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RWGlobe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		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  <a:hlinkClick r:id="rId18"/>
              </a:rPr>
              <a:t>https://www.youtube.com/watch?v=3f_ttDQLqCE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9548275-87F1-4A0D-9062-FA5C9382D4E8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5694" t="16154" r="1242"/>
          <a:stretch/>
        </p:blipFill>
        <p:spPr>
          <a:xfrm>
            <a:off x="4799855" y="702071"/>
            <a:ext cx="5760641" cy="301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40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>
            <a:extLst>
              <a:ext uri="{FF2B5EF4-FFF2-40B4-BE49-F238E27FC236}">
                <a16:creationId xmlns:a16="http://schemas.microsoft.com/office/drawing/2014/main" id="{79A99828-AB1B-48EA-83A0-F3DBA85C3471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19" name="자유형 28">
              <a:extLst>
                <a:ext uri="{FF2B5EF4-FFF2-40B4-BE49-F238E27FC236}">
                  <a16:creationId xmlns:a16="http://schemas.microsoft.com/office/drawing/2014/main" id="{2AD5CF45-3B47-4AC5-8DC1-4F6FE8413A8A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61B4C1D2-68F7-4598-8D0C-F6E8D75CE63C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1" name="평행 사변형 20">
              <a:extLst>
                <a:ext uri="{FF2B5EF4-FFF2-40B4-BE49-F238E27FC236}">
                  <a16:creationId xmlns:a16="http://schemas.microsoft.com/office/drawing/2014/main" id="{482D5909-3B8E-4A73-98B7-FB245F0EC5AC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2" name="평행 사변형 21">
              <a:extLst>
                <a:ext uri="{FF2B5EF4-FFF2-40B4-BE49-F238E27FC236}">
                  <a16:creationId xmlns:a16="http://schemas.microsoft.com/office/drawing/2014/main" id="{5CBB5995-D29A-4A4B-B6A6-61A1664E5C42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7" name="제목 1">
            <a:extLst>
              <a:ext uri="{FF2B5EF4-FFF2-40B4-BE49-F238E27FC236}">
                <a16:creationId xmlns:a16="http://schemas.microsoft.com/office/drawing/2014/main" id="{81BF9D5A-C881-4F88-BD2A-F041ABB2533E}"/>
              </a:ext>
            </a:extLst>
          </p:cNvPr>
          <p:cNvSpPr txBox="1">
            <a:spLocks/>
          </p:cNvSpPr>
          <p:nvPr/>
        </p:nvSpPr>
        <p:spPr>
          <a:xfrm>
            <a:off x="104775" y="87156"/>
            <a:ext cx="8886825" cy="532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41">
              <a:defRPr/>
            </a:pPr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‘</a:t>
            </a:r>
            <a:r>
              <a:rPr lang="ko-KR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</a:t>
            </a:r>
            <a:r>
              <a:rPr lang="ko-KR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트윈</a:t>
            </a:r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’</a:t>
            </a: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적용 </a:t>
            </a:r>
            <a:r>
              <a:rPr lang="ko-KR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사례</a:t>
            </a:r>
            <a:r>
              <a:rPr lang="en-US" altLang="ko-KR" sz="32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800" b="1" i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현실에 상상을 더하다</a:t>
            </a:r>
            <a:endParaRPr lang="ko-KR" altLang="en-US" sz="2800" b="1" i="1" dirty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36F3A34B-523E-4A76-846F-21AB4E882E2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72317"/>
            <a:ext cx="6095999" cy="330435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DDEB20D7-89F2-4585-ADA2-D379EF48C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1" y="872316"/>
            <a:ext cx="6095999" cy="2955698"/>
          </a:xfrm>
          <a:custGeom>
            <a:avLst/>
            <a:gdLst>
              <a:gd name="connsiteX0" fmla="*/ 0 w 6095999"/>
              <a:gd name="connsiteY0" fmla="*/ 0 h 2955698"/>
              <a:gd name="connsiteX1" fmla="*/ 6095999 w 6095999"/>
              <a:gd name="connsiteY1" fmla="*/ 0 h 2955698"/>
              <a:gd name="connsiteX2" fmla="*/ 6095999 w 6095999"/>
              <a:gd name="connsiteY2" fmla="*/ 2955698 h 2955698"/>
              <a:gd name="connsiteX3" fmla="*/ 0 w 6095999"/>
              <a:gd name="connsiteY3" fmla="*/ 2955698 h 295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9" h="2955698">
                <a:moveTo>
                  <a:pt x="0" y="0"/>
                </a:moveTo>
                <a:lnTo>
                  <a:pt x="6095999" y="0"/>
                </a:lnTo>
                <a:lnTo>
                  <a:pt x="6095999" y="2955698"/>
                </a:lnTo>
                <a:lnTo>
                  <a:pt x="0" y="29556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6E9D0ED-1A56-4FE2-961F-C816137D45B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47474"/>
            <a:ext cx="6096000" cy="342900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6FFBC52A-DE02-4A27-87F4-1D53D0A691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56384"/>
            <a:ext cx="6096000" cy="3429000"/>
          </a:xfrm>
          <a:prstGeom prst="rect">
            <a:avLst/>
          </a:prstGeom>
          <a:ln w="28575"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46CE5C0-DDF7-44AC-AF30-044C0489C038}"/>
              </a:ext>
            </a:extLst>
          </p:cNvPr>
          <p:cNvSpPr txBox="1"/>
          <p:nvPr/>
        </p:nvSpPr>
        <p:spPr>
          <a:xfrm>
            <a:off x="42617" y="6545889"/>
            <a:ext cx="21996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41" latinLnBrk="1">
              <a:defRPr/>
            </a:pPr>
            <a:r>
              <a:rPr lang="en-US" altLang="ko-KR" sz="1000" b="1" i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Sourced</a:t>
            </a:r>
            <a:r>
              <a:rPr lang="ko-KR" altLang="en-US" sz="1000" b="1" i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b="1" i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by LG CNS </a:t>
            </a:r>
            <a:r>
              <a:rPr lang="ko-KR" altLang="en-US" sz="1000" b="1" i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정보기술연구원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E68D2E85-70D1-48BF-AF8C-2CF5217A65B2}"/>
              </a:ext>
            </a:extLst>
          </p:cNvPr>
          <p:cNvSpPr/>
          <p:nvPr/>
        </p:nvSpPr>
        <p:spPr>
          <a:xfrm>
            <a:off x="3116448" y="6511865"/>
            <a:ext cx="21473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1" latinLnBrk="1">
              <a:defRPr/>
            </a:pPr>
            <a:r>
              <a:rPr lang="ko-KR" altLang="ko-KR" sz="11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발전소 사례</a:t>
            </a:r>
            <a:r>
              <a:rPr lang="en-US" altLang="ko-KR" sz="11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ko-KR" sz="11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출처</a:t>
            </a:r>
            <a:r>
              <a:rPr lang="en-US" altLang="ko-KR" sz="11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: GE</a:t>
            </a:r>
            <a:r>
              <a:rPr lang="ko-KR" altLang="ko-KR" sz="11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</a:t>
            </a:r>
            <a:r>
              <a:rPr lang="en-US" altLang="ko-KR" sz="11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endParaRPr lang="ko-KR" altLang="en-US" sz="1100" b="1" kern="0" dirty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E09D2B37-2F1B-4EFD-AC80-25CA7C0A5196}"/>
              </a:ext>
            </a:extLst>
          </p:cNvPr>
          <p:cNvSpPr/>
          <p:nvPr/>
        </p:nvSpPr>
        <p:spPr>
          <a:xfrm>
            <a:off x="6138529" y="1159897"/>
            <a:ext cx="13224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1" latinLnBrk="1">
              <a:defRPr/>
            </a:pPr>
            <a:r>
              <a:rPr lang="ko-KR" altLang="ko-KR" sz="10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로봇</a:t>
            </a:r>
            <a:r>
              <a:rPr lang="ko-KR" altLang="ko-KR" sz="10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0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제조</a:t>
            </a:r>
            <a:r>
              <a:rPr lang="ko-KR" altLang="ko-KR" sz="10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0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프로세스</a:t>
            </a:r>
            <a:r>
              <a:rPr lang="ko-KR" altLang="ko-KR" sz="10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0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시뮬레이션</a:t>
            </a:r>
            <a:r>
              <a:rPr lang="ko-KR" altLang="ko-KR" sz="10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0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사례</a:t>
            </a:r>
            <a:endParaRPr lang="en-US" altLang="ko-KR" sz="1000" b="1" kern="0" dirty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defTabSz="914341" latinLnBrk="1">
              <a:defRPr/>
            </a:pPr>
            <a:r>
              <a:rPr lang="en-US" altLang="ko-KR" sz="10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ko-KR" sz="10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출처</a:t>
            </a:r>
            <a:r>
              <a:rPr lang="en-US" altLang="ko-KR" sz="10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Dassault</a:t>
            </a:r>
            <a:r>
              <a:rPr lang="ko-KR" altLang="ko-KR" sz="10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</a:t>
            </a:r>
            <a:r>
              <a:rPr lang="en-US" altLang="ko-KR" sz="10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b="1" i="1" dirty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0C288DF3-1320-49A9-96D7-80203759DE8F}"/>
              </a:ext>
            </a:extLst>
          </p:cNvPr>
          <p:cNvSpPr/>
          <p:nvPr/>
        </p:nvSpPr>
        <p:spPr>
          <a:xfrm>
            <a:off x="9806728" y="6550818"/>
            <a:ext cx="23799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1" latinLnBrk="1">
              <a:defRPr/>
            </a:pPr>
            <a:r>
              <a:rPr lang="ko-KR" altLang="ko-KR" sz="105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두바이</a:t>
            </a:r>
            <a:r>
              <a:rPr lang="ko-KR" altLang="ko-KR" sz="105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05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컨테이너</a:t>
            </a:r>
            <a:r>
              <a:rPr lang="ko-KR" altLang="ko-KR" sz="105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05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터미널</a:t>
            </a:r>
            <a:r>
              <a:rPr lang="ko-KR" altLang="ko-KR" sz="105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05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가상화</a:t>
            </a:r>
            <a:r>
              <a:rPr lang="ko-KR" altLang="ko-KR" sz="105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05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사례</a:t>
            </a:r>
            <a:endParaRPr lang="ko-KR" altLang="en-US" sz="105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3011E90A-46F1-42BF-80F9-78C3B3802C2C}"/>
              </a:ext>
            </a:extLst>
          </p:cNvPr>
          <p:cNvSpPr/>
          <p:nvPr/>
        </p:nvSpPr>
        <p:spPr>
          <a:xfrm>
            <a:off x="-10714" y="902080"/>
            <a:ext cx="15965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1" latinLnBrk="1">
              <a:defRPr/>
            </a:pPr>
            <a:r>
              <a:rPr lang="ko-KR" altLang="ko-KR" sz="10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도시 가상화를 통한 도심 바람 시뮬레이션 사례</a:t>
            </a:r>
            <a:endParaRPr lang="en-US" altLang="ko-KR" sz="1000" b="1" kern="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defTabSz="914341" latinLnBrk="1">
              <a:defRPr/>
            </a:pPr>
            <a:r>
              <a:rPr lang="en-US" altLang="ko-KR" sz="10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ko-KR" sz="10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출처</a:t>
            </a:r>
            <a:r>
              <a:rPr lang="en-US" altLang="ko-KR" sz="10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: Virtual Singapore)</a:t>
            </a:r>
            <a:endParaRPr lang="ko-KR" altLang="en-US" sz="1000" b="1" kern="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73140" y="869608"/>
            <a:ext cx="45719" cy="5988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 rot="5400000">
            <a:off x="6073137" y="-2667003"/>
            <a:ext cx="45720" cy="12192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4126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7DC0A649-7BCA-4F45-AC2C-22FE307A0A09}"/>
              </a:ext>
            </a:extLst>
          </p:cNvPr>
          <p:cNvSpPr txBox="1">
            <a:spLocks/>
          </p:cNvSpPr>
          <p:nvPr/>
        </p:nvSpPr>
        <p:spPr>
          <a:xfrm>
            <a:off x="102082" y="51691"/>
            <a:ext cx="11633307" cy="589627"/>
          </a:xfrm>
          <a:prstGeom prst="rect">
            <a:avLst/>
          </a:prstGeom>
        </p:spPr>
        <p:txBody>
          <a:bodyPr vert="horz" lIns="135467" tIns="67733" rIns="135467" bIns="6773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디지털 트윈 </a:t>
            </a:r>
            <a:r>
              <a:rPr lang="en-US" altLang="ko-KR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&amp; </a:t>
            </a:r>
            <a:r>
              <a:rPr lang="ko-KR" altLang="en-US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시뮬레이션 </a:t>
            </a:r>
            <a:r>
              <a:rPr lang="en-US" altLang="ko-KR" b="1" spc="-223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(1)</a:t>
            </a:r>
            <a:endParaRPr lang="ko-KR" altLang="en-US" sz="2400" b="1" i="1" spc="-223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92EE0245-746C-49A3-A9CA-13A13150829A}"/>
              </a:ext>
            </a:extLst>
          </p:cNvPr>
          <p:cNvGrpSpPr/>
          <p:nvPr/>
        </p:nvGrpSpPr>
        <p:grpSpPr>
          <a:xfrm>
            <a:off x="104775" y="591810"/>
            <a:ext cx="12011133" cy="200055"/>
            <a:chOff x="104775" y="1019643"/>
            <a:chExt cx="12011133" cy="200055"/>
          </a:xfrm>
        </p:grpSpPr>
        <p:sp>
          <p:nvSpPr>
            <p:cNvPr id="18" name="자유형 28">
              <a:extLst>
                <a:ext uri="{FF2B5EF4-FFF2-40B4-BE49-F238E27FC236}">
                  <a16:creationId xmlns:a16="http://schemas.microsoft.com/office/drawing/2014/main" id="{264E7A9C-19AF-4094-AC73-64F145763F95}"/>
                </a:ext>
              </a:extLst>
            </p:cNvPr>
            <p:cNvSpPr/>
            <p:nvPr/>
          </p:nvSpPr>
          <p:spPr>
            <a:xfrm rot="10800000">
              <a:off x="572330" y="1100126"/>
              <a:ext cx="9161195" cy="45720"/>
            </a:xfrm>
            <a:custGeom>
              <a:avLst/>
              <a:gdLst>
                <a:gd name="connsiteX0" fmla="*/ 11435123 w 11573682"/>
                <a:gd name="connsiteY0" fmla="*/ 51174 h 51174"/>
                <a:gd name="connsiteX1" fmla="*/ 97197 w 11573682"/>
                <a:gd name="connsiteY1" fmla="*/ 51174 h 51174"/>
                <a:gd name="connsiteX2" fmla="*/ 97197 w 11573682"/>
                <a:gd name="connsiteY2" fmla="*/ 51170 h 51174"/>
                <a:gd name="connsiteX3" fmla="*/ 0 w 11573682"/>
                <a:gd name="connsiteY3" fmla="*/ 51170 h 51174"/>
                <a:gd name="connsiteX4" fmla="*/ 36211 w 11573682"/>
                <a:gd name="connsiteY4" fmla="*/ 918 h 51174"/>
                <a:gd name="connsiteX5" fmla="*/ 97197 w 11573682"/>
                <a:gd name="connsiteY5" fmla="*/ 918 h 51174"/>
                <a:gd name="connsiteX6" fmla="*/ 97197 w 11573682"/>
                <a:gd name="connsiteY6" fmla="*/ 1 h 51174"/>
                <a:gd name="connsiteX7" fmla="*/ 138559 w 11573682"/>
                <a:gd name="connsiteY7" fmla="*/ 1 h 51174"/>
                <a:gd name="connsiteX8" fmla="*/ 138559 w 11573682"/>
                <a:gd name="connsiteY8" fmla="*/ 0 h 51174"/>
                <a:gd name="connsiteX9" fmla="*/ 11476485 w 11573682"/>
                <a:gd name="connsiteY9" fmla="*/ 0 h 51174"/>
                <a:gd name="connsiteX10" fmla="*/ 11476485 w 11573682"/>
                <a:gd name="connsiteY10" fmla="*/ 4 h 51174"/>
                <a:gd name="connsiteX11" fmla="*/ 11573682 w 11573682"/>
                <a:gd name="connsiteY11" fmla="*/ 4 h 51174"/>
                <a:gd name="connsiteX12" fmla="*/ 11537471 w 11573682"/>
                <a:gd name="connsiteY12" fmla="*/ 50256 h 51174"/>
                <a:gd name="connsiteX13" fmla="*/ 11476485 w 11573682"/>
                <a:gd name="connsiteY13" fmla="*/ 50256 h 51174"/>
                <a:gd name="connsiteX14" fmla="*/ 11476485 w 11573682"/>
                <a:gd name="connsiteY14" fmla="*/ 51173 h 51174"/>
                <a:gd name="connsiteX15" fmla="*/ 11435123 w 11573682"/>
                <a:gd name="connsiteY15" fmla="*/ 51173 h 5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73682" h="51174">
                  <a:moveTo>
                    <a:pt x="11435123" y="51174"/>
                  </a:moveTo>
                  <a:lnTo>
                    <a:pt x="97197" y="51174"/>
                  </a:lnTo>
                  <a:lnTo>
                    <a:pt x="97197" y="51170"/>
                  </a:lnTo>
                  <a:lnTo>
                    <a:pt x="0" y="51170"/>
                  </a:lnTo>
                  <a:lnTo>
                    <a:pt x="36211" y="918"/>
                  </a:lnTo>
                  <a:lnTo>
                    <a:pt x="97197" y="918"/>
                  </a:lnTo>
                  <a:lnTo>
                    <a:pt x="97197" y="1"/>
                  </a:lnTo>
                  <a:lnTo>
                    <a:pt x="138559" y="1"/>
                  </a:lnTo>
                  <a:lnTo>
                    <a:pt x="138559" y="0"/>
                  </a:lnTo>
                  <a:lnTo>
                    <a:pt x="11476485" y="0"/>
                  </a:lnTo>
                  <a:lnTo>
                    <a:pt x="11476485" y="4"/>
                  </a:lnTo>
                  <a:lnTo>
                    <a:pt x="11573682" y="4"/>
                  </a:lnTo>
                  <a:lnTo>
                    <a:pt x="11537471" y="50256"/>
                  </a:lnTo>
                  <a:lnTo>
                    <a:pt x="11476485" y="50256"/>
                  </a:lnTo>
                  <a:lnTo>
                    <a:pt x="11476485" y="51173"/>
                  </a:lnTo>
                  <a:lnTo>
                    <a:pt x="11435123" y="51173"/>
                  </a:lnTo>
                  <a:close/>
                </a:path>
              </a:pathLst>
            </a:custGeom>
            <a:solidFill>
              <a:srgbClr val="25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0B8C131F-DC79-4078-8F98-EFE68F00980D}"/>
                </a:ext>
              </a:extLst>
            </p:cNvPr>
            <p:cNvSpPr/>
            <p:nvPr/>
          </p:nvSpPr>
          <p:spPr>
            <a:xfrm>
              <a:off x="9733525" y="1019643"/>
              <a:ext cx="238238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b="1" spc="600" dirty="0">
                  <a:solidFill>
                    <a:srgbClr val="2581C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ROCKWONIT GLOBAL</a:t>
              </a:r>
              <a:endParaRPr lang="ko-KR" altLang="en-US" sz="700" b="1" spc="600" dirty="0">
                <a:solidFill>
                  <a:srgbClr val="2581C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0" name="평행 사변형 19">
              <a:extLst>
                <a:ext uri="{FF2B5EF4-FFF2-40B4-BE49-F238E27FC236}">
                  <a16:creationId xmlns:a16="http://schemas.microsoft.com/office/drawing/2014/main" id="{795185A4-FFC2-4C2F-B540-65FF6A438299}"/>
                </a:ext>
              </a:extLst>
            </p:cNvPr>
            <p:cNvSpPr/>
            <p:nvPr/>
          </p:nvSpPr>
          <p:spPr>
            <a:xfrm>
              <a:off x="104775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D3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1" name="평행 사변형 20">
              <a:extLst>
                <a:ext uri="{FF2B5EF4-FFF2-40B4-BE49-F238E27FC236}">
                  <a16:creationId xmlns:a16="http://schemas.microsoft.com/office/drawing/2014/main" id="{A97051C2-E8D9-4FD8-BEBE-8F770C461907}"/>
                </a:ext>
              </a:extLst>
            </p:cNvPr>
            <p:cNvSpPr/>
            <p:nvPr/>
          </p:nvSpPr>
          <p:spPr>
            <a:xfrm>
              <a:off x="338553" y="1100127"/>
              <a:ext cx="233778" cy="45721"/>
            </a:xfrm>
            <a:prstGeom prst="parallelogram">
              <a:avLst>
                <a:gd name="adj" fmla="val 79838"/>
              </a:avLst>
            </a:prstGeom>
            <a:solidFill>
              <a:srgbClr val="0F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DC41127-A34B-4FA0-B651-41196B6BE1ED}"/>
              </a:ext>
            </a:extLst>
          </p:cNvPr>
          <p:cNvGrpSpPr/>
          <p:nvPr/>
        </p:nvGrpSpPr>
        <p:grpSpPr>
          <a:xfrm>
            <a:off x="338553" y="2882495"/>
            <a:ext cx="5397407" cy="3803892"/>
            <a:chOff x="435444" y="2204864"/>
            <a:chExt cx="4664565" cy="3464550"/>
          </a:xfrm>
        </p:grpSpPr>
        <p:pic>
          <p:nvPicPr>
            <p:cNvPr id="12" name="Picture 2" descr="Computational Fluid Dynamics CFD Module COMSOL Multiphysics, PNG,  2000x1939px, Computational Fluid Dynamics, Ansys, Cfd Module, Computer">
              <a:extLst>
                <a:ext uri="{FF2B5EF4-FFF2-40B4-BE49-F238E27FC236}">
                  <a16:creationId xmlns:a16="http://schemas.microsoft.com/office/drawing/2014/main" id="{CAB05B80-8AC7-4809-859A-49A1F7863A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56585" y1="17128" x2="58537" y2="33249"/>
                          <a14:foregroundMark x1="58537" y1="33249" x2="64024" y2="28589"/>
                          <a14:foregroundMark x1="64024" y1="28589" x2="65122" y2="21285"/>
                          <a14:foregroundMark x1="65122" y1="21285" x2="52195" y2="22292"/>
                          <a14:foregroundMark x1="63537" y1="19899" x2="41220" y2="26952"/>
                          <a14:foregroundMark x1="41220" y1="26952" x2="45000" y2="20277"/>
                          <a14:foregroundMark x1="45000" y1="20277" x2="37073" y2="24685"/>
                          <a14:foregroundMark x1="37073" y1="24685" x2="47683" y2="17254"/>
                          <a14:foregroundMark x1="47683" y1="17254" x2="35732" y2="25315"/>
                          <a14:foregroundMark x1="35732" y1="25315" x2="45488" y2="16751"/>
                          <a14:foregroundMark x1="45488" y1="16751" x2="30244" y2="28463"/>
                          <a14:foregroundMark x1="30244" y1="28463" x2="49146" y2="19521"/>
                          <a14:foregroundMark x1="49146" y1="19521" x2="14268" y2="40428"/>
                          <a14:foregroundMark x1="14268" y1="40428" x2="35976" y2="30856"/>
                          <a14:foregroundMark x1="35976" y1="30856" x2="35976" y2="30856"/>
                          <a14:backgroundMark x1="17927" y1="14987" x2="25854" y2="13350"/>
                          <a14:backgroundMark x1="25854" y1="13350" x2="22683" y2="22544"/>
                          <a14:backgroundMark x1="22683" y1="22544" x2="29512" y2="13728"/>
                          <a14:backgroundMark x1="29512" y1="13728" x2="37683" y2="8438"/>
                          <a14:backgroundMark x1="37683" y1="8438" x2="44390" y2="7431"/>
                          <a14:backgroundMark x1="44390" y1="7431" x2="4512" y2="20655"/>
                          <a14:backgroundMark x1="4512" y1="20655" x2="30366" y2="2519"/>
                          <a14:backgroundMark x1="30366" y1="2519" x2="21829" y2="5919"/>
                          <a14:backgroundMark x1="21829" y1="5919" x2="14634" y2="4030"/>
                          <a14:backgroundMark x1="14634" y1="4030" x2="7683" y2="5416"/>
                          <a14:backgroundMark x1="7683" y1="5416" x2="25366" y2="1259"/>
                          <a14:backgroundMark x1="25366" y1="1259" x2="18780" y2="9068"/>
                          <a14:backgroundMark x1="17439" y1="16373" x2="17439" y2="16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44" y="2204864"/>
              <a:ext cx="4664565" cy="3464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D1CC51-37A1-455E-8104-FB2D7B2CEC14}"/>
                </a:ext>
              </a:extLst>
            </p:cNvPr>
            <p:cNvSpPr txBox="1"/>
            <p:nvPr/>
          </p:nvSpPr>
          <p:spPr>
            <a:xfrm>
              <a:off x="572329" y="5290849"/>
              <a:ext cx="4527679" cy="378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050" b="0" i="0" dirty="0">
                  <a:solidFill>
                    <a:srgbClr val="181818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출처</a:t>
              </a:r>
              <a:r>
                <a:rPr lang="en-US" altLang="ko-KR" sz="1050" b="0" i="0" dirty="0">
                  <a:solidFill>
                    <a:srgbClr val="181818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 : Dynamic Water - Computational Fluid Dynamics CFD Module COMSOL Multiphysics</a:t>
              </a:r>
              <a:endPara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9216CA70-94D4-420E-BCC8-1B8FA129C831}"/>
              </a:ext>
            </a:extLst>
          </p:cNvPr>
          <p:cNvGrpSpPr/>
          <p:nvPr/>
        </p:nvGrpSpPr>
        <p:grpSpPr>
          <a:xfrm>
            <a:off x="162428" y="908720"/>
            <a:ext cx="5933572" cy="2139945"/>
            <a:chOff x="162428" y="908720"/>
            <a:chExt cx="5933572" cy="213994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4612B02-B850-409C-AAEE-BFB8E7537516}"/>
                </a:ext>
              </a:extLst>
            </p:cNvPr>
            <p:cNvSpPr txBox="1"/>
            <p:nvPr/>
          </p:nvSpPr>
          <p:spPr>
            <a:xfrm>
              <a:off x="218144" y="908720"/>
              <a:ext cx="5877856" cy="213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 기술적 내용은 잘 모를지라도 신문</a:t>
              </a:r>
              <a:r>
                <a:rPr lang="en-US" altLang="ko-KR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방송</a:t>
              </a:r>
              <a:r>
                <a:rPr lang="en-US" altLang="ko-KR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전문 잡지 등의 기사에서 </a:t>
              </a:r>
              <a:r>
                <a:rPr lang="ko-KR" altLang="en-US" sz="2000" b="1" i="0" u="none" strike="noStrike" baseline="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‘</a:t>
              </a:r>
              <a:r>
                <a:rPr lang="ko-KR" altLang="en-US" sz="2000" b="1" i="0" u="none" strike="noStrike" baseline="0" dirty="0" err="1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시뮬레이션’</a:t>
              </a:r>
              <a:r>
                <a:rPr lang="ko-KR" altLang="en-US" sz="1600" b="1" i="0" u="none" strike="noStrike" baseline="0" dirty="0" err="1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이란</a:t>
              </a:r>
              <a:r>
                <a:rPr lang="ko-KR" altLang="en-US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단어가 자주 사용되고 있음을 알 수 있으며</a:t>
              </a:r>
              <a:r>
                <a:rPr lang="en-US" altLang="ko-KR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이것은 최근의 디지털 트윈 응용에서도 마찬가지임</a:t>
              </a:r>
              <a:endParaRPr lang="en-US" altLang="ko-KR" sz="1600" b="1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</a:pPr>
              <a:endParaRPr lang="en-US" altLang="ko-KR" sz="1200" b="0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altLang="ko-KR" sz="12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- </a:t>
              </a:r>
              <a:r>
                <a:rPr lang="ko-KR" altLang="en-US" sz="12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이렇게 </a:t>
              </a:r>
              <a:r>
                <a:rPr lang="ko-KR" altLang="en-US" sz="1200" b="0" i="0" u="none" strike="noStrike" baseline="0" dirty="0" err="1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사용되는‘시뮬레이션’용어는</a:t>
              </a:r>
              <a:r>
                <a:rPr lang="ko-KR" altLang="en-US" sz="12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관심의 대상이 되는 </a:t>
              </a:r>
              <a:r>
                <a:rPr lang="ko-KR" altLang="en-US" sz="1200" b="1" i="0" u="sng" strike="noStrike" baseline="0" dirty="0">
                  <a:solidFill>
                    <a:srgbClr val="000000"/>
                  </a:solidFill>
                  <a:highlight>
                    <a:srgbClr val="FFFF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물리적 객체</a:t>
              </a:r>
              <a:r>
                <a:rPr lang="en-US" altLang="ko-KR" sz="1200" b="1" i="0" u="sng" strike="noStrike" baseline="0" dirty="0">
                  <a:solidFill>
                    <a:srgbClr val="000000"/>
                  </a:solidFill>
                  <a:highlight>
                    <a:srgbClr val="FFFF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200" b="1" i="0" u="sng" strike="noStrike" baseline="0" dirty="0">
                  <a:solidFill>
                    <a:srgbClr val="000000"/>
                  </a:solidFill>
                  <a:highlight>
                    <a:srgbClr val="FFFF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시스템</a:t>
              </a:r>
              <a:r>
                <a:rPr lang="en-US" altLang="ko-KR" sz="1200" b="1" i="0" u="sng" strike="noStrike" baseline="0" dirty="0">
                  <a:solidFill>
                    <a:srgbClr val="000000"/>
                  </a:solidFill>
                  <a:highlight>
                    <a:srgbClr val="FFFF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)</a:t>
              </a:r>
              <a:r>
                <a:rPr lang="ko-KR" altLang="en-US" sz="1200" b="1" i="0" u="sng" strike="noStrike" baseline="0" dirty="0">
                  <a:solidFill>
                    <a:srgbClr val="000000"/>
                  </a:solidFill>
                  <a:highlight>
                    <a:srgbClr val="FFFF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를 소프트웨어로 추상화한 ‘</a:t>
              </a:r>
              <a:r>
                <a:rPr lang="ko-KR" altLang="en-US" sz="1200" b="1" i="0" u="sng" strike="noStrike" baseline="0" dirty="0" err="1">
                  <a:solidFill>
                    <a:srgbClr val="000000"/>
                  </a:solidFill>
                  <a:highlight>
                    <a:srgbClr val="FFFF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모델’</a:t>
              </a:r>
              <a:r>
                <a:rPr lang="ko-KR" altLang="en-US" sz="1200" b="0" i="0" u="none" strike="noStrike" baseline="0" dirty="0" err="1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이</a:t>
              </a:r>
              <a:r>
                <a:rPr lang="ko-KR" altLang="en-US" sz="12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만들어져 있다는 것을 의미함 </a:t>
              </a:r>
            </a:p>
            <a:p>
              <a:pPr algn="just">
                <a:lnSpc>
                  <a:spcPct val="120000"/>
                </a:lnSpc>
              </a:pPr>
              <a:r>
                <a:rPr lang="en-US" altLang="ko-KR" sz="12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- </a:t>
              </a:r>
              <a:r>
                <a:rPr lang="ko-KR" altLang="en-US" sz="12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즉</a:t>
              </a:r>
              <a:r>
                <a:rPr lang="en-US" altLang="ko-KR" sz="12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12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모델링 시뮬레이션</a:t>
              </a:r>
              <a:r>
                <a:rPr lang="en-US" altLang="ko-KR" sz="12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(M&amp;S)</a:t>
              </a:r>
              <a:r>
                <a:rPr lang="ko-KR" altLang="en-US" sz="12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은 관심대상 시스템에 대한 모델을 만들고 </a:t>
              </a:r>
              <a:r>
                <a:rPr lang="ko-KR" altLang="en-US" sz="1200" b="1" i="0" u="sng" strike="noStrike" baseline="0" dirty="0">
                  <a:solidFill>
                    <a:srgbClr val="000000"/>
                  </a:solidFill>
                  <a:highlight>
                    <a:srgbClr val="FFFF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이를 실행</a:t>
              </a:r>
              <a:r>
                <a:rPr lang="en-US" altLang="ko-KR" sz="1200" b="1" i="0" u="sng" strike="noStrike" baseline="0" dirty="0">
                  <a:solidFill>
                    <a:srgbClr val="000000"/>
                  </a:solidFill>
                  <a:highlight>
                    <a:srgbClr val="FFFF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200" b="1" i="0" u="sng" strike="noStrike" baseline="0" dirty="0">
                  <a:solidFill>
                    <a:srgbClr val="000000"/>
                  </a:solidFill>
                  <a:highlight>
                    <a:srgbClr val="FFFF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시뮬레이션</a:t>
              </a:r>
              <a:r>
                <a:rPr lang="en-US" altLang="ko-KR" sz="1200" b="1" i="0" u="sng" strike="noStrike" baseline="0" dirty="0">
                  <a:solidFill>
                    <a:srgbClr val="000000"/>
                  </a:solidFill>
                  <a:highlight>
                    <a:srgbClr val="FFFF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) </a:t>
              </a:r>
              <a:r>
                <a:rPr lang="ko-KR" altLang="en-US" sz="1200" b="1" i="0" u="sng" strike="noStrike" baseline="0" dirty="0">
                  <a:solidFill>
                    <a:srgbClr val="000000"/>
                  </a:solidFill>
                  <a:highlight>
                    <a:srgbClr val="FFFF00"/>
                  </a:highlight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하면서 원하는 결과를 도출하고자 하는 시스템 공학 방법론임 </a:t>
              </a:r>
              <a:endParaRPr lang="ko-KR" altLang="en-US" sz="1200" b="1" u="sng" dirty="0">
                <a:highlight>
                  <a:srgbClr val="FFFF00"/>
                </a:highlight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3294B3C0-DA8D-43C6-825C-AFD4B7A9F72C}"/>
                </a:ext>
              </a:extLst>
            </p:cNvPr>
            <p:cNvGrpSpPr/>
            <p:nvPr/>
          </p:nvGrpSpPr>
          <p:grpSpPr>
            <a:xfrm>
              <a:off x="162428" y="989693"/>
              <a:ext cx="204653" cy="167982"/>
              <a:chOff x="821756" y="1928806"/>
              <a:chExt cx="170544" cy="139985"/>
            </a:xfrm>
            <a:solidFill>
              <a:srgbClr val="002060"/>
            </a:solidFill>
          </p:grpSpPr>
          <p:sp>
            <p:nvSpPr>
              <p:cNvPr id="24" name="모서리가 둥근 직사각형 167">
                <a:extLst>
                  <a:ext uri="{FF2B5EF4-FFF2-40B4-BE49-F238E27FC236}">
                    <a16:creationId xmlns:a16="http://schemas.microsoft.com/office/drawing/2014/main" id="{88D737D7-F677-42AC-A558-01DCB773DD06}"/>
                  </a:ext>
                </a:extLst>
              </p:cNvPr>
              <p:cNvSpPr/>
              <p:nvPr/>
            </p:nvSpPr>
            <p:spPr bwMode="auto">
              <a:xfrm>
                <a:off x="821756" y="1928806"/>
                <a:ext cx="170544" cy="139985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6" name="모서리가 둥근 직사각형 169">
                <a:extLst>
                  <a:ext uri="{FF2B5EF4-FFF2-40B4-BE49-F238E27FC236}">
                    <a16:creationId xmlns:a16="http://schemas.microsoft.com/office/drawing/2014/main" id="{66084080-43F1-4E3E-B0EF-CB5D4FD3C389}"/>
                  </a:ext>
                </a:extLst>
              </p:cNvPr>
              <p:cNvSpPr/>
              <p:nvPr/>
            </p:nvSpPr>
            <p:spPr bwMode="auto">
              <a:xfrm rot="18427643">
                <a:off x="894146" y="1920192"/>
                <a:ext cx="19455" cy="9791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9" name="모서리가 둥근 직사각형 170">
                <a:extLst>
                  <a:ext uri="{FF2B5EF4-FFF2-40B4-BE49-F238E27FC236}">
                    <a16:creationId xmlns:a16="http://schemas.microsoft.com/office/drawing/2014/main" id="{B589DA22-E0DF-4826-A2BB-1D16831A3D00}"/>
                  </a:ext>
                </a:extLst>
              </p:cNvPr>
              <p:cNvSpPr/>
              <p:nvPr/>
            </p:nvSpPr>
            <p:spPr bwMode="auto">
              <a:xfrm rot="3172357" flipV="1">
                <a:off x="897559" y="1968605"/>
                <a:ext cx="19455" cy="9791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44649CAD-4436-4235-B56C-8EB20D95AE6A}"/>
              </a:ext>
            </a:extLst>
          </p:cNvPr>
          <p:cNvGrpSpPr/>
          <p:nvPr/>
        </p:nvGrpSpPr>
        <p:grpSpPr>
          <a:xfrm>
            <a:off x="6244142" y="2996952"/>
            <a:ext cx="5783504" cy="3730765"/>
            <a:chOff x="6244142" y="2777783"/>
            <a:chExt cx="5783504" cy="37307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E01B6A-04F5-4120-902F-4D97C94ABF25}"/>
                </a:ext>
              </a:extLst>
            </p:cNvPr>
            <p:cNvSpPr txBox="1"/>
            <p:nvPr/>
          </p:nvSpPr>
          <p:spPr>
            <a:xfrm>
              <a:off x="6244142" y="2777783"/>
              <a:ext cx="5783504" cy="3730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   M&amp;S (Modeling &amp; Simulation)</a:t>
              </a:r>
              <a:r>
                <a:rPr lang="ko-KR" altLang="en-US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의 기본은 </a:t>
              </a:r>
              <a:r>
                <a:rPr lang="ko-KR" altLang="en-US" sz="1800" b="1" i="0" u="none" strike="noStrike" baseline="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‘목적 </a:t>
              </a:r>
              <a:r>
                <a:rPr lang="ko-KR" altLang="en-US" sz="1800" b="1" i="0" u="none" strike="noStrike" baseline="0" dirty="0" err="1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지향적’</a:t>
              </a:r>
              <a:r>
                <a:rPr lang="ko-KR" altLang="en-US" sz="1600" b="1" i="0" u="none" strike="noStrike" baseline="0" dirty="0" err="1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으로서</a:t>
              </a:r>
              <a:r>
                <a:rPr lang="ko-KR" altLang="en-US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시뮬레이션 모델은 적용 대상 및 응용 목적에 따라 실제의 객체를 묘사하는 해상도</a:t>
              </a:r>
              <a:r>
                <a:rPr lang="en-US" altLang="ko-KR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상세도</a:t>
              </a:r>
              <a:r>
                <a:rPr lang="en-US" altLang="ko-KR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) </a:t>
              </a:r>
              <a:r>
                <a:rPr lang="ko-KR" altLang="en-US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및 충실도</a:t>
              </a:r>
              <a:r>
                <a:rPr lang="en-US" altLang="ko-KR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정확도</a:t>
              </a:r>
              <a:r>
                <a:rPr lang="en-US" altLang="ko-KR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)</a:t>
              </a:r>
              <a:r>
                <a:rPr lang="ko-KR" altLang="en-US" sz="1600" b="1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를 다르게 모델링 함 </a:t>
              </a:r>
            </a:p>
            <a:p>
              <a:pPr algn="just"/>
              <a:endParaRPr lang="en-US" altLang="ko-KR" sz="16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algn="just"/>
              <a:r>
                <a:rPr lang="ko-KR" altLang="en-US" sz="1600" b="1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   디지털 트윈은 다음과 같은 질문에 답하기 위해 모델링 시뮬레이션이 요구되므로 </a:t>
              </a:r>
              <a:r>
                <a:rPr lang="ko-KR" altLang="en-US" sz="18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디지털 트윈에서 시뮬레이션의 역할</a:t>
              </a:r>
              <a:r>
                <a:rPr lang="ko-KR" altLang="en-US" sz="1600" b="1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이 매우 중요함 </a:t>
              </a:r>
            </a:p>
            <a:p>
              <a:pPr algn="just"/>
              <a:endParaRPr lang="en-US" altLang="ko-KR" sz="1800" b="0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altLang="ko-KR" sz="14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-  </a:t>
              </a:r>
              <a:r>
                <a:rPr lang="ko-KR" altLang="en-US" sz="14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설계를 이렇게 수정하면 제품의 성능에 어떤 영향을 미치게 될까</a:t>
              </a:r>
              <a:r>
                <a:rPr lang="en-US" altLang="ko-KR" sz="14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? </a:t>
              </a:r>
              <a:endParaRPr lang="ko-KR" altLang="en-US" sz="1400" b="0" i="0" u="none" strike="noStrike" baseline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171450" indent="-171450" algn="just">
                <a:lnSpc>
                  <a:spcPct val="120000"/>
                </a:lnSpc>
                <a:buFontTx/>
                <a:buChar char="-"/>
              </a:pPr>
              <a:r>
                <a:rPr lang="ko-KR" altLang="en-US" sz="14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왜 그런 결과가 발생하는가</a:t>
              </a:r>
              <a:r>
                <a:rPr lang="en-US" altLang="ko-KR" sz="14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? </a:t>
              </a:r>
              <a:endParaRPr lang="en-US" altLang="ko-KR" sz="14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  <a:p>
              <a:pPr marL="171450" indent="-171450" algn="just">
                <a:lnSpc>
                  <a:spcPct val="120000"/>
                </a:lnSpc>
                <a:buFontTx/>
                <a:buChar char="-"/>
              </a:pPr>
              <a:r>
                <a:rPr lang="ko-KR" altLang="en-US" sz="14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성능을 최적화하기 위해 설계를 어떻게 수정해야 할까</a:t>
              </a:r>
              <a:r>
                <a:rPr lang="en-US" altLang="ko-KR" sz="14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?</a:t>
              </a:r>
            </a:p>
            <a:p>
              <a:pPr marL="171450" indent="-171450" algn="just">
                <a:lnSpc>
                  <a:spcPct val="120000"/>
                </a:lnSpc>
                <a:buFontTx/>
                <a:buChar char="-"/>
              </a:pPr>
              <a:r>
                <a:rPr lang="ko-KR" altLang="en-US" sz="14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어떤 조건으로 운영하는 것이 가장 효율적일까</a:t>
              </a:r>
              <a:r>
                <a:rPr lang="en-US" altLang="ko-KR" sz="14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?</a:t>
              </a:r>
            </a:p>
            <a:p>
              <a:pPr marL="171450" indent="-171450" algn="just">
                <a:lnSpc>
                  <a:spcPct val="120000"/>
                </a:lnSpc>
                <a:buFontTx/>
                <a:buChar char="-"/>
              </a:pPr>
              <a:r>
                <a:rPr lang="ko-KR" altLang="en-US" sz="14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어떤 상황</a:t>
              </a:r>
              <a:r>
                <a:rPr lang="en-US" altLang="ko-KR" sz="14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4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조건에서 고장이 발생하게 되는가</a:t>
              </a:r>
              <a:r>
                <a:rPr lang="en-US" altLang="ko-KR" sz="1400" b="0" i="0" u="none" strike="noStrike" baseline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? </a:t>
              </a:r>
              <a:endPara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73A55189-D541-43B3-AA14-013DFFE5526F}"/>
                </a:ext>
              </a:extLst>
            </p:cNvPr>
            <p:cNvGrpSpPr/>
            <p:nvPr/>
          </p:nvGrpSpPr>
          <p:grpSpPr>
            <a:xfrm>
              <a:off x="6288967" y="2867944"/>
              <a:ext cx="204653" cy="167982"/>
              <a:chOff x="821756" y="1928806"/>
              <a:chExt cx="170544" cy="139985"/>
            </a:xfrm>
            <a:solidFill>
              <a:srgbClr val="002060"/>
            </a:solidFill>
          </p:grpSpPr>
          <p:sp>
            <p:nvSpPr>
              <p:cNvPr id="33" name="모서리가 둥근 직사각형 167">
                <a:extLst>
                  <a:ext uri="{FF2B5EF4-FFF2-40B4-BE49-F238E27FC236}">
                    <a16:creationId xmlns:a16="http://schemas.microsoft.com/office/drawing/2014/main" id="{42998C92-8B63-4A86-B299-20251AA8103C}"/>
                  </a:ext>
                </a:extLst>
              </p:cNvPr>
              <p:cNvSpPr/>
              <p:nvPr/>
            </p:nvSpPr>
            <p:spPr bwMode="auto">
              <a:xfrm>
                <a:off x="821756" y="1928806"/>
                <a:ext cx="170544" cy="139985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5" name="모서리가 둥근 직사각형 169">
                <a:extLst>
                  <a:ext uri="{FF2B5EF4-FFF2-40B4-BE49-F238E27FC236}">
                    <a16:creationId xmlns:a16="http://schemas.microsoft.com/office/drawing/2014/main" id="{EFBF21DE-E063-4A3D-BACF-737A98BCC660}"/>
                  </a:ext>
                </a:extLst>
              </p:cNvPr>
              <p:cNvSpPr/>
              <p:nvPr/>
            </p:nvSpPr>
            <p:spPr bwMode="auto">
              <a:xfrm rot="18427643">
                <a:off x="894146" y="1920192"/>
                <a:ext cx="19455" cy="9791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6" name="모서리가 둥근 직사각형 170">
                <a:extLst>
                  <a:ext uri="{FF2B5EF4-FFF2-40B4-BE49-F238E27FC236}">
                    <a16:creationId xmlns:a16="http://schemas.microsoft.com/office/drawing/2014/main" id="{B6A8AFE6-A345-47D1-A024-49722B53D520}"/>
                  </a:ext>
                </a:extLst>
              </p:cNvPr>
              <p:cNvSpPr/>
              <p:nvPr/>
            </p:nvSpPr>
            <p:spPr bwMode="auto">
              <a:xfrm rot="3172357" flipV="1">
                <a:off x="897559" y="1968605"/>
                <a:ext cx="19455" cy="9791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AD202EE6-8541-48C2-BF22-E4E2979FD82A}"/>
                </a:ext>
              </a:extLst>
            </p:cNvPr>
            <p:cNvGrpSpPr/>
            <p:nvPr/>
          </p:nvGrpSpPr>
          <p:grpSpPr>
            <a:xfrm>
              <a:off x="6313749" y="4134079"/>
              <a:ext cx="204653" cy="167982"/>
              <a:chOff x="821756" y="1918926"/>
              <a:chExt cx="170544" cy="139985"/>
            </a:xfrm>
            <a:solidFill>
              <a:srgbClr val="002060"/>
            </a:solidFill>
          </p:grpSpPr>
          <p:sp>
            <p:nvSpPr>
              <p:cNvPr id="38" name="모서리가 둥근 직사각형 167">
                <a:extLst>
                  <a:ext uri="{FF2B5EF4-FFF2-40B4-BE49-F238E27FC236}">
                    <a16:creationId xmlns:a16="http://schemas.microsoft.com/office/drawing/2014/main" id="{F4027175-E73F-4840-96E3-F2FB409886FE}"/>
                  </a:ext>
                </a:extLst>
              </p:cNvPr>
              <p:cNvSpPr/>
              <p:nvPr/>
            </p:nvSpPr>
            <p:spPr bwMode="auto">
              <a:xfrm>
                <a:off x="821756" y="1918926"/>
                <a:ext cx="170544" cy="139985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9" name="모서리가 둥근 직사각형 169">
                <a:extLst>
                  <a:ext uri="{FF2B5EF4-FFF2-40B4-BE49-F238E27FC236}">
                    <a16:creationId xmlns:a16="http://schemas.microsoft.com/office/drawing/2014/main" id="{A6FA5F51-45EF-405E-927C-E0F7E2A254C2}"/>
                  </a:ext>
                </a:extLst>
              </p:cNvPr>
              <p:cNvSpPr/>
              <p:nvPr/>
            </p:nvSpPr>
            <p:spPr bwMode="auto">
              <a:xfrm rot="18427643">
                <a:off x="894146" y="1920192"/>
                <a:ext cx="19455" cy="9791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0" name="모서리가 둥근 직사각형 170">
                <a:extLst>
                  <a:ext uri="{FF2B5EF4-FFF2-40B4-BE49-F238E27FC236}">
                    <a16:creationId xmlns:a16="http://schemas.microsoft.com/office/drawing/2014/main" id="{CF7FCF7D-E771-4BD9-B022-AFB4B4F841F8}"/>
                  </a:ext>
                </a:extLst>
              </p:cNvPr>
              <p:cNvSpPr/>
              <p:nvPr/>
            </p:nvSpPr>
            <p:spPr bwMode="auto">
              <a:xfrm rot="3172357" flipV="1">
                <a:off x="897559" y="1968605"/>
                <a:ext cx="19455" cy="9791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/>
              <a:p>
                <a:pPr algn="ctr">
                  <a:defRPr/>
                </a:pPr>
                <a:endParaRPr lang="ko-KR" altLang="en-US" sz="1944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050" name="Picture 2" descr="Driving productivity with Digital Thread &amp; Digital Twin">
            <a:extLst>
              <a:ext uri="{FF2B5EF4-FFF2-40B4-BE49-F238E27FC236}">
                <a16:creationId xmlns:a16="http://schemas.microsoft.com/office/drawing/2014/main" id="{B2786559-F737-467C-8E8B-893B10275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072" y="822839"/>
            <a:ext cx="3357312" cy="209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6A5F3-15EB-4701-84DE-D7FF0FF45B0E}"/>
              </a:ext>
            </a:extLst>
          </p:cNvPr>
          <p:cNvSpPr txBox="1"/>
          <p:nvPr/>
        </p:nvSpPr>
        <p:spPr>
          <a:xfrm>
            <a:off x="10051696" y="2691655"/>
            <a:ext cx="144016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50" b="0" i="0" dirty="0">
                <a:solidFill>
                  <a:srgbClr val="18181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50" b="0" i="0" dirty="0">
                <a:solidFill>
                  <a:srgbClr val="18181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: GE </a:t>
            </a:r>
            <a:r>
              <a:rPr lang="ko-KR" altLang="en-US" sz="1050" b="0" i="0" dirty="0">
                <a:solidFill>
                  <a:srgbClr val="18181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시뮬레이션</a:t>
            </a:r>
            <a:endParaRPr lang="ko-KR" altLang="en-US" sz="10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414383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sbhong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61BB46"/>
      </a:accent1>
      <a:accent2>
        <a:srgbClr val="FDB827"/>
      </a:accent2>
      <a:accent3>
        <a:srgbClr val="F5821F"/>
      </a:accent3>
      <a:accent4>
        <a:srgbClr val="E03A3E"/>
      </a:accent4>
      <a:accent5>
        <a:srgbClr val="604878"/>
      </a:accent5>
      <a:accent6>
        <a:srgbClr val="009DDC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3832</TotalTime>
  <Words>9071</Words>
  <Application>Microsoft Office PowerPoint</Application>
  <PresentationFormat>와이드스크린</PresentationFormat>
  <Paragraphs>1515</Paragraphs>
  <Slides>71</Slides>
  <Notes>13</Notes>
  <HiddenSlides>0</HiddenSlides>
  <MMClips>1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71</vt:i4>
      </vt:variant>
    </vt:vector>
  </HeadingPairs>
  <TitlesOfParts>
    <vt:vector size="89" baseType="lpstr">
      <vt:lpstr>?</vt:lpstr>
      <vt:lpstr>Dinlig</vt:lpstr>
      <vt:lpstr>KoPubWorld돋움체 Bold</vt:lpstr>
      <vt:lpstr>KoPubWorld돋움체 Light</vt:lpstr>
      <vt:lpstr>KoPub돋움체 Bold</vt:lpstr>
      <vt:lpstr>l.</vt:lpstr>
      <vt:lpstr>lato</vt:lpstr>
      <vt:lpstr>나눔고딕</vt:lpstr>
      <vt:lpstr>나눔스퀘어_ac</vt:lpstr>
      <vt:lpstr>나눔스퀘어_ac ExtraBold</vt:lpstr>
      <vt:lpstr>스웨거 TTF</vt:lpstr>
      <vt:lpstr>Arial</vt:lpstr>
      <vt:lpstr>Calibri</vt:lpstr>
      <vt:lpstr>Calibri Light</vt:lpstr>
      <vt:lpstr>Noto Sans</vt:lpstr>
      <vt:lpstr>Wingdings</vt:lpstr>
      <vt:lpstr>Office Theme</vt:lpstr>
      <vt:lpstr>Office 테마</vt:lpstr>
      <vt:lpstr>PowerPoint 프레젠테이션</vt:lpstr>
      <vt:lpstr>Executive Summary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Value Proposition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Solution Overview (완료)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Solution Overview (진행중)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Architecture Overview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References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성범 홍</dc:creator>
  <cp:lastModifiedBy>홍 성범</cp:lastModifiedBy>
  <cp:revision>432</cp:revision>
  <dcterms:created xsi:type="dcterms:W3CDTF">2019-06-24T02:31:56Z</dcterms:created>
  <dcterms:modified xsi:type="dcterms:W3CDTF">2021-08-30T11:54:40Z</dcterms:modified>
</cp:coreProperties>
</file>