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323" r:id="rId3"/>
    <p:sldId id="326" r:id="rId4"/>
    <p:sldId id="328" r:id="rId5"/>
    <p:sldId id="327" r:id="rId6"/>
    <p:sldId id="331" r:id="rId7"/>
    <p:sldId id="361" r:id="rId8"/>
    <p:sldId id="329" r:id="rId9"/>
    <p:sldId id="332" r:id="rId10"/>
    <p:sldId id="333" r:id="rId11"/>
    <p:sldId id="334" r:id="rId12"/>
    <p:sldId id="335" r:id="rId13"/>
    <p:sldId id="336" r:id="rId14"/>
    <p:sldId id="359" r:id="rId15"/>
    <p:sldId id="363" r:id="rId16"/>
    <p:sldId id="338" r:id="rId17"/>
    <p:sldId id="341" r:id="rId18"/>
    <p:sldId id="339" r:id="rId19"/>
    <p:sldId id="353" r:id="rId20"/>
    <p:sldId id="340" r:id="rId21"/>
    <p:sldId id="342" r:id="rId22"/>
    <p:sldId id="344" r:id="rId23"/>
    <p:sldId id="369" r:id="rId24"/>
    <p:sldId id="364" r:id="rId25"/>
    <p:sldId id="365" r:id="rId26"/>
    <p:sldId id="366" r:id="rId27"/>
    <p:sldId id="367" r:id="rId28"/>
    <p:sldId id="347" r:id="rId29"/>
    <p:sldId id="348" r:id="rId30"/>
    <p:sldId id="368" r:id="rId31"/>
    <p:sldId id="350" r:id="rId32"/>
    <p:sldId id="271" r:id="rId33"/>
    <p:sldId id="352" r:id="rId34"/>
    <p:sldId id="272" r:id="rId35"/>
    <p:sldId id="273" r:id="rId36"/>
    <p:sldId id="351" r:id="rId37"/>
    <p:sldId id="274" r:id="rId38"/>
    <p:sldId id="362" r:id="rId3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404042"/>
    <a:srgbClr val="136F50"/>
    <a:srgbClr val="FF9966"/>
    <a:srgbClr val="DEDEDE"/>
    <a:srgbClr val="ECECEC"/>
    <a:srgbClr val="B7B190"/>
    <a:srgbClr val="B7B191"/>
    <a:srgbClr val="C2C2C2"/>
    <a:srgbClr val="BE1D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2DE63D5-997A-4646-A377-4702673A728D}" styleName="밝은 스타일 2 - 강조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84" autoAdjust="0"/>
    <p:restoredTop sz="96353" autoAdjust="0"/>
  </p:normalViewPr>
  <p:slideViewPr>
    <p:cSldViewPr snapToGrid="0">
      <p:cViewPr varScale="1">
        <p:scale>
          <a:sx n="52" d="100"/>
          <a:sy n="52" d="100"/>
        </p:scale>
        <p:origin x="108" y="1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맑은 고딕" panose="020B0503020000020004" pitchFamily="50" charset="-127"/>
              </a:defRPr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맑은 고딕" panose="020B0503020000020004" pitchFamily="50" charset="-127"/>
              </a:defRPr>
            </a:lvl1pPr>
          </a:lstStyle>
          <a:p>
            <a:fld id="{1AD8420A-D367-4FB2-957B-D2F6B6307B25}" type="datetimeFigureOut">
              <a:rPr lang="ko-KR" altLang="en-US" smtClean="0"/>
              <a:pPr/>
              <a:t>2022-01-17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맑은 고딕" panose="020B0503020000020004" pitchFamily="50" charset="-127"/>
              </a:defRPr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맑은 고딕" panose="020B0503020000020004" pitchFamily="50" charset="-127"/>
              </a:defRPr>
            </a:lvl1pPr>
          </a:lstStyle>
          <a:p>
            <a:fld id="{9245651D-C2B5-480F-95ED-B419370E4E9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7199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맑은 고딕" panose="020B0503020000020004" pitchFamily="50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맑은 고딕" panose="020B0503020000020004" pitchFamily="50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맑은 고딕" panose="020B0503020000020004" pitchFamily="50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맑은 고딕" panose="020B0503020000020004" pitchFamily="50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맑은 고딕" panose="020B0503020000020004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5651D-C2B5-480F-95ED-B419370E4E93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577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5651D-C2B5-480F-95ED-B419370E4E93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0878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5651D-C2B5-480F-95ED-B419370E4E93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7517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5651D-C2B5-480F-95ED-B419370E4E93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26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5651D-C2B5-480F-95ED-B419370E4E93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4982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ECC1C7-38CA-4F26-9983-E1C996222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550CC86-8B1F-4F5E-B495-1CC9CA91A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B35B84-5895-418E-BB8F-7E465EA6F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BC89D1-A779-40EB-AFE5-36CB23EFE470}" type="datetimeFigureOut">
              <a:rPr lang="ko-KR" altLang="en-US" smtClean="0"/>
              <a:pPr/>
              <a:t>2022-01-17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1CCBF42-D070-49F0-9332-FB741C82C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7639F1A-50DB-4A67-99C8-7CF44EB5A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583F4-AE7F-446A-B0B1-2F61B4BC6B4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4120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E1A69E-2DA4-4DF4-9EC7-70055635B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E33689E-B8B1-4EFB-A4AA-129B14B7E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078A48D-BEEE-4061-9604-0206D5083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BC89D1-A779-40EB-AFE5-36CB23EFE470}" type="datetimeFigureOut">
              <a:rPr lang="ko-KR" altLang="en-US" smtClean="0"/>
              <a:pPr/>
              <a:t>2022-01-17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13FF25F-601B-4DD1-BECD-29A24B280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7553417-E10C-4BDF-9809-47AABD7B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583F4-AE7F-446A-B0B1-2F61B4BC6B4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788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F91C230-B5A4-44AE-B9BC-8943B635B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5CB0F98-0E56-4737-B03C-DF552AEB8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19793B5-B9A9-4528-B259-56A93FC8D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BC89D1-A779-40EB-AFE5-36CB23EFE470}" type="datetimeFigureOut">
              <a:rPr lang="ko-KR" altLang="en-US" smtClean="0"/>
              <a:pPr/>
              <a:t>2022-01-17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2A2E74-AFC4-429E-BC1F-6F7D1E612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C4BA83C-A9C2-4085-8D09-109D4834F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583F4-AE7F-446A-B0B1-2F61B4BC6B4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738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EF4F28-4E46-4AF2-BC54-9CA6E6591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E00056E-38F3-406E-8ACA-EB52A6161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8371042-C2B1-4458-9601-CDEFFD19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BC89D1-A779-40EB-AFE5-36CB23EFE470}" type="datetimeFigureOut">
              <a:rPr lang="ko-KR" altLang="en-US" smtClean="0"/>
              <a:pPr/>
              <a:t>2022-01-17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814858-39F8-4DE1-9CCF-B5F9F305B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B20048E-AF08-42B6-AD1F-BA950E05F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583F4-AE7F-446A-B0B1-2F61B4BC6B4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497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8F879F-744E-458F-B2DE-94CD78A8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612B17E-0244-4E08-A5E0-4FD333219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847BC4A-10F2-4468-A123-065AB7978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BC89D1-A779-40EB-AFE5-36CB23EFE470}" type="datetimeFigureOut">
              <a:rPr lang="ko-KR" altLang="en-US" smtClean="0"/>
              <a:pPr/>
              <a:t>2022-01-17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7A702AF-B14C-4B67-A775-E3E7FC256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56049E7-C2CE-4EDC-A1D7-9BADB1EC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583F4-AE7F-446A-B0B1-2F61B4BC6B4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962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08663B-ED2D-4768-B4A6-A293C6741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C40FA8-04CD-4936-921E-3D5D6FFB9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66C05EF-7CF2-41FB-9994-AC40B356E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8AFEA28-4A65-42CD-8338-64A7B6666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BC89D1-A779-40EB-AFE5-36CB23EFE470}" type="datetimeFigureOut">
              <a:rPr lang="ko-KR" altLang="en-US" smtClean="0"/>
              <a:pPr/>
              <a:t>2022-01-17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4CF6CAD-C83C-4CBE-96C5-5598D5A83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D4906C0-9DBF-472A-8881-6A343CE2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583F4-AE7F-446A-B0B1-2F61B4BC6B4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7017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4E19B40-DDFE-48D5-9B7C-16FB1C30E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B1D3818-2A19-44E6-B921-2FE47ACA1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159FEBB-F4CC-4FC8-8DA1-38ECC7870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AB47AE6-74E6-412B-8C73-4C5709F02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0B8F6C4-0BD1-492D-8231-3C2B6EFA1F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74BC213-20E1-4C8D-A46A-DA24561CE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BC89D1-A779-40EB-AFE5-36CB23EFE470}" type="datetimeFigureOut">
              <a:rPr lang="ko-KR" altLang="en-US" smtClean="0"/>
              <a:pPr/>
              <a:t>2022-01-17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FF12D3D-F412-4162-93C8-C8DC7A619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86C9137-9B25-45AA-9978-0850CBD43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583F4-AE7F-446A-B0B1-2F61B4BC6B4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194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043335-A295-4384-94C1-DDB3C7A3C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3E395A1-22BA-4EEF-8A6A-FF6F0DEC1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BC89D1-A779-40EB-AFE5-36CB23EFE470}" type="datetimeFigureOut">
              <a:rPr lang="ko-KR" altLang="en-US" smtClean="0"/>
              <a:pPr/>
              <a:t>2022-01-17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35E2905-B427-4FE2-A52F-E27BEB74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2D8A81A-0915-4193-82C9-BC60BE66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583F4-AE7F-446A-B0B1-2F61B4BC6B4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9105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4847E0A-4DA7-4524-A238-E941E71C9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BC89D1-A779-40EB-AFE5-36CB23EFE470}" type="datetimeFigureOut">
              <a:rPr lang="ko-KR" altLang="en-US" smtClean="0"/>
              <a:pPr/>
              <a:t>2022-01-17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D73A798-1407-44F5-ADC7-B7D3468E1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1D47471-001D-4E54-AC61-CD9C9B621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583F4-AE7F-446A-B0B1-2F61B4BC6B4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161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BF33E2-2D5A-450E-95F6-C4C2C3F66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D3F7BE2-8ECA-4EFD-A2CF-DF36F3893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9349D3A-D3BA-4533-9F94-68B1A0EBF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1E8AC91-2FF5-4A20-910D-060514CA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BC89D1-A779-40EB-AFE5-36CB23EFE470}" type="datetimeFigureOut">
              <a:rPr lang="ko-KR" altLang="en-US" smtClean="0"/>
              <a:pPr/>
              <a:t>2022-01-17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2A7D56F-3B98-457A-9B7F-5FDBFCA6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063C1BE-52BA-47BD-81A5-C40D62F0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583F4-AE7F-446A-B0B1-2F61B4BC6B4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5359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00ECD8-EB03-4703-B9CF-5A2417F08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0285FEE-F926-44CD-81A9-469F50CBC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C82756C-43EC-4B93-ADE9-41E032C58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C57DA8E-980A-48F5-8EAB-56F839BCC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BC89D1-A779-40EB-AFE5-36CB23EFE470}" type="datetimeFigureOut">
              <a:rPr lang="ko-KR" altLang="en-US" smtClean="0"/>
              <a:pPr/>
              <a:t>2022-01-17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5DDE8D2-B560-44D5-B5BC-AD57CD41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90C22D4-873F-40BF-8F66-DF5CA247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583F4-AE7F-446A-B0B1-2F61B4BC6B4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1200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C2AB18C-9A19-48B8-8C18-E351275F0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C3DF170-0912-4752-A2B0-2103249F6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6D98EAC-6137-4ACF-89AD-64B5BBE6B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맑은 고딕" panose="020B0503020000020004" pitchFamily="50" charset="-127"/>
              </a:defRPr>
            </a:lvl1pPr>
          </a:lstStyle>
          <a:p>
            <a:fld id="{77BC89D1-A779-40EB-AFE5-36CB23EFE470}" type="datetimeFigureOut">
              <a:rPr lang="ko-KR" altLang="en-US" smtClean="0"/>
              <a:pPr/>
              <a:t>2022-01-17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B0E02E8-12EA-44C8-AA75-C75376A17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맑은 고딕" panose="020B0503020000020004" pitchFamily="50" charset="-127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FFFCC0F-3757-40B5-8AFB-8408C23B5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맑은 고딕" panose="020B0503020000020004" pitchFamily="50" charset="-127"/>
              </a:defRPr>
            </a:lvl1pPr>
          </a:lstStyle>
          <a:p>
            <a:fld id="{CCF583F4-AE7F-446A-B0B1-2F61B4BC6B4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438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맑은 고딕" panose="020B0503020000020004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맑은 고딕" panose="020B0503020000020004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맑은 고딕" panose="020B0503020000020004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맑은 고딕" panose="020B0503020000020004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맑은 고딕" panose="020B0503020000020004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맑은 고딕" panose="020B0503020000020004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1.sv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5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8.wdp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4.svg"/><Relationship Id="rId5" Type="http://schemas.openxmlformats.org/officeDocument/2006/relationships/image" Target="../media/image5.sv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0.wdp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4.svg"/><Relationship Id="rId5" Type="http://schemas.openxmlformats.org/officeDocument/2006/relationships/image" Target="../media/image5.sv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31.sv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5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4.png"/><Relationship Id="rId5" Type="http://schemas.openxmlformats.org/officeDocument/2006/relationships/image" Target="../media/image70.svg"/><Relationship Id="rId10" Type="http://schemas.openxmlformats.org/officeDocument/2006/relationships/image" Target="../media/image23.png"/><Relationship Id="rId9" Type="http://schemas.openxmlformats.org/officeDocument/2006/relationships/image" Target="../media/image9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17" Type="http://schemas.openxmlformats.org/officeDocument/2006/relationships/image" Target="../media/image9.svg"/><Relationship Id="rId2" Type="http://schemas.openxmlformats.org/officeDocument/2006/relationships/image" Target="../media/image6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image" Target="../media/image6.pn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8.jpeg"/><Relationship Id="rId5" Type="http://schemas.openxmlformats.org/officeDocument/2006/relationships/image" Target="../media/image5.sv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5.pn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12" Type="http://schemas.openxmlformats.org/officeDocument/2006/relationships/image" Target="../media/image5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openxmlformats.org/officeDocument/2006/relationships/image" Target="../media/image5.svg"/><Relationship Id="rId10" Type="http://schemas.microsoft.com/office/2007/relationships/hdphoto" Target="../media/hdphoto11.wdp"/><Relationship Id="rId4" Type="http://schemas.openxmlformats.org/officeDocument/2006/relationships/image" Target="../media/image5.png"/><Relationship Id="rId9" Type="http://schemas.openxmlformats.org/officeDocument/2006/relationships/image" Target="../media/image36.png"/><Relationship Id="rId14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12" Type="http://schemas.openxmlformats.org/officeDocument/2006/relationships/image" Target="../media/image54.svg"/><Relationship Id="rId2" Type="http://schemas.openxmlformats.org/officeDocument/2006/relationships/image" Target="../media/image6.pn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15" Type="http://schemas.openxmlformats.org/officeDocument/2006/relationships/image" Target="../media/image39.jpeg"/><Relationship Id="rId4" Type="http://schemas.openxmlformats.org/officeDocument/2006/relationships/image" Target="../media/image5.png"/><Relationship Id="rId14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8.png"/><Relationship Id="rId3" Type="http://schemas.openxmlformats.org/officeDocument/2006/relationships/image" Target="../media/image7.svg"/><Relationship Id="rId7" Type="http://schemas.openxmlformats.org/officeDocument/2006/relationships/image" Target="../media/image7.png"/><Relationship Id="rId12" Type="http://schemas.openxmlformats.org/officeDocument/2006/relationships/image" Target="../media/image5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image" Target="../media/image41.png"/><Relationship Id="rId9" Type="http://schemas.openxmlformats.org/officeDocument/2006/relationships/image" Target="../media/image37.png"/><Relationship Id="rId14" Type="http://schemas.openxmlformats.org/officeDocument/2006/relationships/image" Target="../media/image5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12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../media/image5.svg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12" Type="http://schemas.openxmlformats.org/officeDocument/2006/relationships/image" Target="../media/image54.svg"/><Relationship Id="rId2" Type="http://schemas.openxmlformats.org/officeDocument/2006/relationships/image" Target="../media/image6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15" Type="http://schemas.openxmlformats.org/officeDocument/2006/relationships/image" Target="../media/image50.png"/><Relationship Id="rId4" Type="http://schemas.openxmlformats.org/officeDocument/2006/relationships/image" Target="../media/image5.png"/><Relationship Id="rId14" Type="http://schemas.openxmlformats.org/officeDocument/2006/relationships/image" Target="../media/image5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3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12" Type="http://schemas.openxmlformats.org/officeDocument/2006/relationships/image" Target="../media/image56.svg"/><Relationship Id="rId2" Type="http://schemas.openxmlformats.org/officeDocument/2006/relationships/image" Target="../media/image6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8.png"/><Relationship Id="rId5" Type="http://schemas.openxmlformats.org/officeDocument/2006/relationships/image" Target="../media/image5.svg"/><Relationship Id="rId15" Type="http://schemas.openxmlformats.org/officeDocument/2006/relationships/image" Target="../media/image54.png"/><Relationship Id="rId10" Type="http://schemas.openxmlformats.org/officeDocument/2006/relationships/image" Target="../media/image54.svg"/><Relationship Id="rId4" Type="http://schemas.openxmlformats.org/officeDocument/2006/relationships/image" Target="../media/image5.png"/><Relationship Id="rId14" Type="http://schemas.openxmlformats.org/officeDocument/2006/relationships/image" Target="../media/image76.sv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83.svg"/><Relationship Id="rId5" Type="http://schemas.openxmlformats.org/officeDocument/2006/relationships/image" Target="../media/image5.svg"/><Relationship Id="rId10" Type="http://schemas.openxmlformats.org/officeDocument/2006/relationships/image" Target="../media/image60.png"/><Relationship Id="rId4" Type="http://schemas.openxmlformats.org/officeDocument/2006/relationships/image" Target="../media/image5.png"/><Relationship Id="rId9" Type="http://schemas.openxmlformats.org/officeDocument/2006/relationships/image" Target="../media/image8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87.svg"/><Relationship Id="rId4" Type="http://schemas.openxmlformats.org/officeDocument/2006/relationships/image" Target="../media/image7.svg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67.png"/><Relationship Id="rId4" Type="http://schemas.openxmlformats.org/officeDocument/2006/relationships/image" Target="../media/image7.svg"/><Relationship Id="rId9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image" Target="../media/image7.svg"/><Relationship Id="rId9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7.wdp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6.wdp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microsoft.com/office/2007/relationships/hdphoto" Target="../media/hdphoto8.wdp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17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15" Type="http://schemas.openxmlformats.org/officeDocument/2006/relationships/image" Target="../media/image20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86FDAF4A-D234-45C9-ACC3-2F77DCDA4E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FE6FBE-64AC-46D3-8987-FAE06C1685B9}"/>
              </a:ext>
            </a:extLst>
          </p:cNvPr>
          <p:cNvSpPr txBox="1"/>
          <p:nvPr/>
        </p:nvSpPr>
        <p:spPr>
          <a:xfrm>
            <a:off x="4594066" y="2611287"/>
            <a:ext cx="7295943" cy="12003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ko-KR" altLang="en-US" sz="3600" b="1" spc="-300"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인공지능 </a:t>
            </a:r>
            <a:r>
              <a:rPr lang="ko-KR" altLang="en-US" sz="3600" b="1" spc="-300" smtClean="0"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로봇 멀티모달 학습 지원을 위한 메타버스 기반 </a:t>
            </a:r>
            <a:r>
              <a:rPr lang="en-US" altLang="ko-KR" sz="3600" b="1" spc="-300" smtClean="0"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RaaS</a:t>
            </a:r>
            <a:r>
              <a:rPr lang="ko-KR" altLang="en-US" sz="3600" b="1" spc="-300" smtClean="0"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 플랫폼</a:t>
            </a:r>
            <a:endParaRPr lang="ko-KR" altLang="en-US" sz="3600" b="1" spc="-300">
              <a:latin typeface="+mj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B46F68-E9F2-46AB-AEDD-77B385C0C81F}"/>
              </a:ext>
            </a:extLst>
          </p:cNvPr>
          <p:cNvSpPr txBox="1"/>
          <p:nvPr/>
        </p:nvSpPr>
        <p:spPr>
          <a:xfrm>
            <a:off x="3383622" y="4457801"/>
            <a:ext cx="2135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kern="0" spc="-90" err="1">
                <a:latin typeface="+mj-ea"/>
                <a:ea typeface="+mj-ea"/>
              </a:rPr>
              <a:t>바질컴퍼니</a:t>
            </a:r>
            <a:r>
              <a:rPr lang="ko-KR" altLang="en-US" sz="1600" kern="0" spc="-90">
                <a:latin typeface="+mj-ea"/>
                <a:ea typeface="+mj-ea"/>
              </a:rPr>
              <a:t>   </a:t>
            </a:r>
            <a:r>
              <a:rPr lang="en-US" altLang="ko-KR" sz="1600" kern="0" spc="-90">
                <a:latin typeface="+mj-ea"/>
                <a:ea typeface="+mj-ea"/>
              </a:rPr>
              <a:t>|   </a:t>
            </a:r>
            <a:r>
              <a:rPr lang="ko-KR" altLang="en-US" sz="1600" kern="0" spc="-90">
                <a:latin typeface="+mj-ea"/>
                <a:ea typeface="+mj-ea"/>
              </a:rPr>
              <a:t>김성원</a:t>
            </a:r>
          </a:p>
        </p:txBody>
      </p:sp>
      <p:pic>
        <p:nvPicPr>
          <p:cNvPr id="25" name="그림 24" descr="텍스트이(가) 표시된 사진&#10;&#10;자동 생성된 설명">
            <a:extLst>
              <a:ext uri="{FF2B5EF4-FFF2-40B4-BE49-F238E27FC236}">
                <a16:creationId xmlns:a16="http://schemas.microsoft.com/office/drawing/2014/main" id="{67707C56-AB1E-405C-9913-96B2014070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929"/>
            <a:ext cx="2687612" cy="68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64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래픽 18">
            <a:extLst>
              <a:ext uri="{FF2B5EF4-FFF2-40B4-BE49-F238E27FC236}">
                <a16:creationId xmlns:a16="http://schemas.microsoft.com/office/drawing/2014/main" id="{3ACFCF35-EBAF-4A26-882D-320BD94095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39E2D344-8912-4B93-9161-EEB4FB56F877}"/>
              </a:ext>
            </a:extLst>
          </p:cNvPr>
          <p:cNvSpPr/>
          <p:nvPr/>
        </p:nvSpPr>
        <p:spPr>
          <a:xfrm>
            <a:off x="9623394" y="1970088"/>
            <a:ext cx="1950302" cy="4258277"/>
          </a:xfrm>
          <a:prstGeom prst="rect">
            <a:avLst/>
          </a:prstGeom>
          <a:solidFill>
            <a:srgbClr val="C2C2C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260602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03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Problem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2552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/>
              <a:t>산업용 로봇 </a:t>
            </a:r>
            <a:r>
              <a:rPr lang="ko-KR" altLang="en-US" b="1" smtClean="0"/>
              <a:t>교육 시장의 니즈</a:t>
            </a:r>
            <a:r>
              <a:rPr lang="en-US" altLang="ko-KR" b="1" smtClean="0"/>
              <a:t>(</a:t>
            </a:r>
            <a:r>
              <a:rPr lang="en-US" altLang="ko-KR" b="1"/>
              <a:t>Needs)</a:t>
            </a:r>
            <a:endParaRPr lang="ko-KR" altLang="en-US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615558" y="1775869"/>
            <a:ext cx="6316465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02. 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교육 </a:t>
            </a:r>
            <a:r>
              <a:rPr lang="ko-KR" altLang="en-US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접근이 어려운 기술 산업</a:t>
            </a:r>
            <a:endParaRPr lang="ko-KR" altLang="en-US" sz="2800" b="1" spc="-3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8D69D45-1DE3-4EF7-BD92-DC03E92C9B7A}"/>
              </a:ext>
            </a:extLst>
          </p:cNvPr>
          <p:cNvSpPr txBox="1"/>
          <p:nvPr/>
        </p:nvSpPr>
        <p:spPr>
          <a:xfrm>
            <a:off x="615558" y="2381088"/>
            <a:ext cx="375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높은 교육장비 가격으로 인한 </a:t>
            </a:r>
            <a:r>
              <a:rPr lang="ko-KR" altLang="en-US" sz="1200" b="1" kern="0" spc="-90" smtClean="0">
                <a:solidFill>
                  <a:srgbClr val="C00000"/>
                </a:solidFill>
                <a:latin typeface="+mj-ea"/>
                <a:ea typeface="+mj-ea"/>
              </a:rPr>
              <a:t>피교육자의 체험 기회 부족</a:t>
            </a:r>
            <a:endParaRPr lang="ko-KR" altLang="en-US" sz="1200" b="1" kern="0" spc="-9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785B90-9D01-45E8-8C01-AE7F772865E2}"/>
              </a:ext>
            </a:extLst>
          </p:cNvPr>
          <p:cNvSpPr txBox="1"/>
          <p:nvPr/>
        </p:nvSpPr>
        <p:spPr>
          <a:xfrm>
            <a:off x="1265966" y="3154818"/>
            <a:ext cx="553997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latin typeface="+mj-ea"/>
                <a:ea typeface="+mj-ea"/>
              </a:rPr>
              <a:t>고가의 장비 구입비를 각 학교가 감당하기엔 역부족</a:t>
            </a:r>
            <a:endParaRPr lang="en-US" altLang="ko-KR" sz="1200" b="1" kern="0" spc="-9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체계적인 교육을 위한 </a:t>
            </a:r>
            <a:r>
              <a:rPr lang="ko-KR" altLang="en-US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산업용 로봇 </a:t>
            </a:r>
            <a:r>
              <a:rPr lang="en-US" altLang="ko-KR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1Set</a:t>
            </a:r>
            <a:r>
              <a:rPr lang="ko-KR" altLang="en-US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의 가격은 최소 </a:t>
            </a:r>
            <a:r>
              <a:rPr lang="en-US" altLang="ko-KR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1</a:t>
            </a:r>
            <a:r>
              <a:rPr lang="ko-KR" altLang="en-US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억원 이상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으로 매우 고가임 </a:t>
            </a:r>
            <a:endParaRPr lang="en-US" altLang="ko-KR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en-US" altLang="ko-KR" sz="1200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latin typeface="+mj-ea"/>
                <a:ea typeface="+mj-ea"/>
              </a:rPr>
              <a:t>고능력</a:t>
            </a:r>
            <a:r>
              <a:rPr lang="en-US" altLang="ko-KR" sz="1200" b="1" kern="0" spc="-90" smtClean="0">
                <a:latin typeface="+mj-ea"/>
                <a:ea typeface="+mj-ea"/>
              </a:rPr>
              <a:t>, </a:t>
            </a:r>
            <a:r>
              <a:rPr lang="ko-KR" altLang="en-US" sz="1200" b="1" kern="0" spc="-90" smtClean="0">
                <a:latin typeface="+mj-ea"/>
                <a:ea typeface="+mj-ea"/>
              </a:rPr>
              <a:t>고경력의 강사진 매우 부족</a:t>
            </a:r>
            <a:endParaRPr lang="en-US" altLang="ko-KR" sz="1200" b="1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학생 교육을 위한 고능력</a:t>
            </a:r>
            <a:r>
              <a:rPr lang="en-US" altLang="ko-KR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고경력의 강사진의 부족으로 인한 고급교육 기회 부족</a:t>
            </a:r>
            <a:endParaRPr lang="en-US" altLang="ko-KR" sz="120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en-US" altLang="ko-KR" sz="1200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latin typeface="+mj-ea"/>
                <a:ea typeface="+mj-ea"/>
              </a:rPr>
              <a:t>인공지능 결합 교육의 부재</a:t>
            </a:r>
            <a:endParaRPr lang="en-US" altLang="ko-KR" sz="1200" b="1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인공지능과 산업용 로봇 융합교육을 궁색한 접근법 </a:t>
            </a:r>
            <a:endParaRPr lang="en-US" altLang="ko-KR" sz="120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en-US" altLang="ko-KR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latin typeface="+mj-ea"/>
              </a:rPr>
              <a:t>로봇 제조사 마다 다른 교육방식과 고가의 교육비</a:t>
            </a:r>
            <a:endParaRPr lang="en-US" altLang="ko-KR" sz="1200" b="1" kern="0" spc="-9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국내 로봇브랜드의 각기 다른 교육방식 및 수준 그리고 고가의 교육비로 인해 다양한 </a:t>
            </a:r>
            <a:endParaRPr lang="en-US" altLang="ko-KR" sz="120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교육기회 제공이 어렵고 접근법이 다름   </a:t>
            </a:r>
            <a:endParaRPr lang="en-US" altLang="ko-KR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endParaRPr lang="en-US" altLang="ko-KR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3A0F0383-E167-43AE-9251-68B8C8FE6A13}"/>
              </a:ext>
            </a:extLst>
          </p:cNvPr>
          <p:cNvSpPr/>
          <p:nvPr/>
        </p:nvSpPr>
        <p:spPr>
          <a:xfrm>
            <a:off x="755808" y="4931367"/>
            <a:ext cx="406823" cy="40682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래픽 16">
            <a:extLst>
              <a:ext uri="{FF2B5EF4-FFF2-40B4-BE49-F238E27FC236}">
                <a16:creationId xmlns:a16="http://schemas.microsoft.com/office/drawing/2014/main" id="{1B1D6794-86D1-4E5C-A0CD-557758BA41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30042" y="5016989"/>
            <a:ext cx="59143" cy="2424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C067F08-5283-43C5-8D70-C51A5575C666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09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3A0F0383-E167-43AE-9251-68B8C8FE6A13}"/>
              </a:ext>
            </a:extLst>
          </p:cNvPr>
          <p:cNvSpPr/>
          <p:nvPr/>
        </p:nvSpPr>
        <p:spPr>
          <a:xfrm>
            <a:off x="785773" y="3242308"/>
            <a:ext cx="406823" cy="40682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래픽 16">
            <a:extLst>
              <a:ext uri="{FF2B5EF4-FFF2-40B4-BE49-F238E27FC236}">
                <a16:creationId xmlns:a16="http://schemas.microsoft.com/office/drawing/2014/main" id="{1B1D6794-86D1-4E5C-A0CD-557758BA41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60007" y="3327930"/>
            <a:ext cx="59143" cy="242485"/>
          </a:xfrm>
          <a:prstGeom prst="rect">
            <a:avLst/>
          </a:prstGeom>
        </p:spPr>
      </p:pic>
      <p:sp>
        <p:nvSpPr>
          <p:cNvPr id="22" name="타원 21">
            <a:extLst>
              <a:ext uri="{FF2B5EF4-FFF2-40B4-BE49-F238E27FC236}">
                <a16:creationId xmlns:a16="http://schemas.microsoft.com/office/drawing/2014/main" id="{3A0F0383-E167-43AE-9251-68B8C8FE6A13}"/>
              </a:ext>
            </a:extLst>
          </p:cNvPr>
          <p:cNvSpPr/>
          <p:nvPr/>
        </p:nvSpPr>
        <p:spPr>
          <a:xfrm>
            <a:off x="756595" y="4086837"/>
            <a:ext cx="406823" cy="40682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래픽 16">
            <a:extLst>
              <a:ext uri="{FF2B5EF4-FFF2-40B4-BE49-F238E27FC236}">
                <a16:creationId xmlns:a16="http://schemas.microsoft.com/office/drawing/2014/main" id="{1B1D6794-86D1-4E5C-A0CD-557758BA41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30829" y="4172459"/>
            <a:ext cx="59143" cy="242485"/>
          </a:xfrm>
          <a:prstGeom prst="rect">
            <a:avLst/>
          </a:prstGeom>
        </p:spPr>
      </p:pic>
      <p:sp>
        <p:nvSpPr>
          <p:cNvPr id="24" name="타원 23">
            <a:extLst>
              <a:ext uri="{FF2B5EF4-FFF2-40B4-BE49-F238E27FC236}">
                <a16:creationId xmlns:a16="http://schemas.microsoft.com/office/drawing/2014/main" id="{3A0F0383-E167-43AE-9251-68B8C8FE6A13}"/>
              </a:ext>
            </a:extLst>
          </p:cNvPr>
          <p:cNvSpPr/>
          <p:nvPr/>
        </p:nvSpPr>
        <p:spPr>
          <a:xfrm>
            <a:off x="785773" y="5775897"/>
            <a:ext cx="406823" cy="40682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그래픽 16">
            <a:extLst>
              <a:ext uri="{FF2B5EF4-FFF2-40B4-BE49-F238E27FC236}">
                <a16:creationId xmlns:a16="http://schemas.microsoft.com/office/drawing/2014/main" id="{1B1D6794-86D1-4E5C-A0CD-557758BA41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60007" y="5861519"/>
            <a:ext cx="59143" cy="24248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0273" y="2608664"/>
            <a:ext cx="4733423" cy="312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04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래픽 20">
            <a:extLst>
              <a:ext uri="{FF2B5EF4-FFF2-40B4-BE49-F238E27FC236}">
                <a16:creationId xmlns:a16="http://schemas.microsoft.com/office/drawing/2014/main" id="{02AEB176-7453-4147-8155-A7CDF8D160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ABDEA6B0-08CD-4A23-AE7C-1730EC42460F}"/>
              </a:ext>
            </a:extLst>
          </p:cNvPr>
          <p:cNvSpPr/>
          <p:nvPr/>
        </p:nvSpPr>
        <p:spPr>
          <a:xfrm>
            <a:off x="8943975" y="1970088"/>
            <a:ext cx="2629721" cy="4258277"/>
          </a:xfrm>
          <a:prstGeom prst="rect">
            <a:avLst/>
          </a:prstGeom>
          <a:solidFill>
            <a:srgbClr val="C2C2C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260602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03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Problem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17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 smtClean="0"/>
              <a:t>엔지니어의 니즈</a:t>
            </a:r>
            <a:r>
              <a:rPr lang="en-US" altLang="ko-KR" b="1"/>
              <a:t>(Needs)</a:t>
            </a:r>
            <a:endParaRPr lang="ko-KR" altLang="en-US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615558" y="1768100"/>
            <a:ext cx="6316465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03. 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시간을 돈으로 환산하는 시장 구조</a:t>
            </a:r>
            <a:endParaRPr lang="ko-KR" altLang="en-US" sz="2800" b="1" spc="-3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8D69D45-1DE3-4EF7-BD92-DC03E92C9B7A}"/>
              </a:ext>
            </a:extLst>
          </p:cNvPr>
          <p:cNvSpPr txBox="1"/>
          <p:nvPr/>
        </p:nvSpPr>
        <p:spPr>
          <a:xfrm>
            <a:off x="615558" y="2373319"/>
            <a:ext cx="664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고능력</a:t>
            </a:r>
            <a:r>
              <a:rPr lang="en-US" altLang="ko-KR" sz="1200" kern="0" spc="-90" smtClean="0">
                <a:latin typeface="+mj-ea"/>
                <a:ea typeface="+mj-ea"/>
              </a:rPr>
              <a:t>, </a:t>
            </a:r>
            <a:r>
              <a:rPr lang="ko-KR" altLang="en-US" sz="1200" kern="0" spc="-90" smtClean="0">
                <a:latin typeface="+mj-ea"/>
                <a:ea typeface="+mj-ea"/>
              </a:rPr>
              <a:t>고경력의 엔지니어라도 코딩 및 트러블 슈팅으로 인해 </a:t>
            </a:r>
            <a:r>
              <a:rPr lang="ko-KR" altLang="en-US" sz="1200" b="1" kern="0" spc="-90" smtClean="0">
                <a:latin typeface="+mj-ea"/>
                <a:ea typeface="+mj-ea"/>
              </a:rPr>
              <a:t>시간을 돈으로 환산하는 비 효율이 존재 </a:t>
            </a:r>
            <a:endParaRPr lang="ko-KR" altLang="en-US" sz="1200" b="1" kern="0" spc="-90">
              <a:latin typeface="+mj-ea"/>
              <a:ea typeface="+mj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785B90-9D01-45E8-8C01-AE7F772865E2}"/>
              </a:ext>
            </a:extLst>
          </p:cNvPr>
          <p:cNvSpPr txBox="1"/>
          <p:nvPr/>
        </p:nvSpPr>
        <p:spPr>
          <a:xfrm>
            <a:off x="1265966" y="3172440"/>
            <a:ext cx="635109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latin typeface="+mj-ea"/>
                <a:ea typeface="+mj-ea"/>
              </a:rPr>
              <a:t>엔지니어는 좋은 일을 구하기 힘들고 회사는 좋은 엔지니어를 구하기 어렵다</a:t>
            </a:r>
            <a:endParaRPr lang="en-US" altLang="ko-KR" sz="1200" b="1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고경력</a:t>
            </a:r>
            <a:r>
              <a:rPr lang="en-US" altLang="ko-KR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고능력의 엔지니어라도 좋은 일을 구하고 빠르게 처리하기 어려운 시장구조임</a:t>
            </a:r>
            <a:endParaRPr lang="en-US" altLang="ko-KR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en-US" altLang="ko-KR" sz="1200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latin typeface="+mj-ea"/>
                <a:ea typeface="+mj-ea"/>
              </a:rPr>
              <a:t>고급 엔지니어링 기술의 폐쇄적 기술 시장 구조</a:t>
            </a:r>
            <a:endParaRPr lang="en-US" altLang="ko-KR" sz="1200" b="1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H/W 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설계와 제어설계 및 </a:t>
            </a:r>
            <a:r>
              <a:rPr lang="en-US" altLang="ko-KR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PLC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프로그래밍 엔지니어링은 초기에서 부터 협력하여 개발해야 하나</a:t>
            </a:r>
            <a:endParaRPr lang="en-US" altLang="ko-KR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별도의 프로그램으로 설계 및 프로그램하므로 트러블 슈팅의 기간이 매우 길어지는 경우가 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다반사</a:t>
            </a:r>
            <a:endParaRPr lang="en-US" altLang="ko-KR" sz="120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en-US" altLang="ko-KR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latin typeface="+mj-ea"/>
                <a:ea typeface="+mj-ea"/>
              </a:rPr>
              <a:t>고경력 엔지니어의 후배양성은 구전으로 진행</a:t>
            </a:r>
            <a:endParaRPr lang="en-US" altLang="ko-KR" sz="1200" b="1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고경력 엔지니어의 후배양성이 매우 필요하나 소수의 그리고 구전으로 후배를 양성하는 구조로</a:t>
            </a:r>
            <a:endParaRPr lang="en-US" altLang="ko-KR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직접하는 경험에 의존하고 있으며 매우 비효율적인 구조를 가지고 있음</a:t>
            </a:r>
            <a:endParaRPr lang="ko-KR" altLang="en-US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442485F4-43D8-4849-9383-E828D0B55603}"/>
              </a:ext>
            </a:extLst>
          </p:cNvPr>
          <p:cNvSpPr/>
          <p:nvPr/>
        </p:nvSpPr>
        <p:spPr>
          <a:xfrm>
            <a:off x="727848" y="3250482"/>
            <a:ext cx="444137" cy="4441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9EFDFAE3-1597-4E9C-89C7-2A1CA1F65460}"/>
              </a:ext>
            </a:extLst>
          </p:cNvPr>
          <p:cNvSpPr/>
          <p:nvPr/>
        </p:nvSpPr>
        <p:spPr>
          <a:xfrm>
            <a:off x="727848" y="4090604"/>
            <a:ext cx="444137" cy="44413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래픽 16">
            <a:extLst>
              <a:ext uri="{FF2B5EF4-FFF2-40B4-BE49-F238E27FC236}">
                <a16:creationId xmlns:a16="http://schemas.microsoft.com/office/drawing/2014/main" id="{1B1D6794-86D1-4E5C-A0CD-557758BA41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95095" y="5371717"/>
            <a:ext cx="59143" cy="2424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C067F08-5283-43C5-8D70-C51A5575C666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10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C794338C-E660-4691-BC64-CCA002C311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22999" y="4185756"/>
            <a:ext cx="253833" cy="253833"/>
          </a:xfrm>
          <a:prstGeom prst="rect">
            <a:avLst/>
          </a:prstGeom>
        </p:spPr>
      </p:pic>
      <p:sp>
        <p:nvSpPr>
          <p:cNvPr id="25" name="타원 24">
            <a:extLst>
              <a:ext uri="{FF2B5EF4-FFF2-40B4-BE49-F238E27FC236}">
                <a16:creationId xmlns:a16="http://schemas.microsoft.com/office/drawing/2014/main" id="{40497EF7-0828-4F99-84AF-9CD345847D5F}"/>
              </a:ext>
            </a:extLst>
          </p:cNvPr>
          <p:cNvSpPr/>
          <p:nvPr/>
        </p:nvSpPr>
        <p:spPr>
          <a:xfrm>
            <a:off x="812152" y="5289547"/>
            <a:ext cx="406823" cy="40682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8FEFDB1F-A9C7-4736-87BE-16398FDB4AD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246">
                        <a14:backgroundMark x1="8772" y1="5263" x2="8772" y2="5263"/>
                        <a14:backgroundMark x1="8772" y1="91228" x2="8772" y2="912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616" y="3374075"/>
            <a:ext cx="201105" cy="20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4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실내, 현미경, 카운터이(가) 표시된 사진&#10;&#10;자동 생성된 설명">
            <a:extLst>
              <a:ext uri="{FF2B5EF4-FFF2-40B4-BE49-F238E27FC236}">
                <a16:creationId xmlns:a16="http://schemas.microsoft.com/office/drawing/2014/main" id="{6861B1EA-F077-4B38-B2E2-8C265437B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0090"/>
            <a:ext cx="12447270" cy="82981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690296" y="1851820"/>
            <a:ext cx="2189061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200" b="1">
                <a:solidFill>
                  <a:schemeClr val="bg1"/>
                </a:solidFill>
                <a:latin typeface="맑은 고딕" panose="020B0503020000020004" pitchFamily="50" charset="-127"/>
              </a:rPr>
              <a:t>04 Product &amp; 05 Reference</a:t>
            </a:r>
            <a:endParaRPr lang="ko-KR" altLang="en-US" sz="1200" b="1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840873" y="2574530"/>
            <a:ext cx="6239196" cy="5649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ko-KR" altLang="en-US" sz="2800" b="1" spc="-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해결책과 차별화 전략</a:t>
            </a:r>
            <a:endParaRPr lang="en-US" altLang="ko-KR" sz="2800" b="1" spc="-30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108D6A-F2F0-4535-9403-D8FD374A6020}"/>
              </a:ext>
            </a:extLst>
          </p:cNvPr>
          <p:cNvSpPr txBox="1"/>
          <p:nvPr/>
        </p:nvSpPr>
        <p:spPr>
          <a:xfrm>
            <a:off x="840873" y="3151060"/>
            <a:ext cx="2307042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>
                <a:solidFill>
                  <a:schemeClr val="bg1">
                    <a:lumMod val="95000"/>
                  </a:schemeClr>
                </a:solidFill>
              </a:rPr>
              <a:t>Market solution + Business strategy</a:t>
            </a:r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1E692FA9-3651-4FCB-9AC5-6F502CCF01EC}"/>
              </a:ext>
            </a:extLst>
          </p:cNvPr>
          <p:cNvCxnSpPr>
            <a:cxnSpLocks/>
          </p:cNvCxnSpPr>
          <p:nvPr/>
        </p:nvCxnSpPr>
        <p:spPr>
          <a:xfrm>
            <a:off x="772910" y="6082937"/>
            <a:ext cx="5617477" cy="0"/>
          </a:xfrm>
          <a:prstGeom prst="line">
            <a:avLst/>
          </a:prstGeom>
          <a:ln>
            <a:solidFill>
              <a:schemeClr val="bg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BA661869-0BD3-40C7-9DB1-3D22956DB280}"/>
              </a:ext>
            </a:extLst>
          </p:cNvPr>
          <p:cNvCxnSpPr>
            <a:cxnSpLocks/>
          </p:cNvCxnSpPr>
          <p:nvPr/>
        </p:nvCxnSpPr>
        <p:spPr>
          <a:xfrm>
            <a:off x="772910" y="2220686"/>
            <a:ext cx="5617477" cy="0"/>
          </a:xfrm>
          <a:prstGeom prst="line">
            <a:avLst/>
          </a:prstGeom>
          <a:ln>
            <a:solidFill>
              <a:schemeClr val="bg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3CB74B7-E046-4571-BD36-C502AB55A9F1}"/>
              </a:ext>
            </a:extLst>
          </p:cNvPr>
          <p:cNvSpPr txBox="1"/>
          <p:nvPr/>
        </p:nvSpPr>
        <p:spPr>
          <a:xfrm>
            <a:off x="840873" y="3781371"/>
            <a:ext cx="8520842" cy="22467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2400"/>
              </a:lnSpc>
            </a:pP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엄격하고 까다로운 산업용 로봇 시장의 기술거래와 교육을 활성화 하고</a:t>
            </a:r>
            <a:endParaRPr lang="en-US" altLang="ko-KR" sz="1050" spc="-10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다양한 실제 산업에 구성되는 로봇과 자동화 라인을 메타버스화 하여 기술거래 활성화</a:t>
            </a:r>
            <a:r>
              <a:rPr lang="en-US" altLang="ko-KR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스토리화</a:t>
            </a:r>
            <a:r>
              <a:rPr lang="en-US" altLang="ko-KR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데이터화로 </a:t>
            </a:r>
            <a:endParaRPr lang="en-US" altLang="ko-KR" sz="1050" spc="-100" smtClean="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인공지능이 엔지니어를 </a:t>
            </a:r>
            <a:r>
              <a:rPr lang="en-US" altLang="ko-KR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Assistant </a:t>
            </a: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하는 메타버스 환경을 제공하고자 한다 </a:t>
            </a:r>
            <a:endParaRPr lang="en-US" altLang="ko-KR" sz="1050" spc="-10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endParaRPr lang="en-US" altLang="ko-KR" sz="1050" spc="-10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indent="-1714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메타버스 기반 로봇 </a:t>
            </a: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AI </a:t>
            </a: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050" spc="-100" err="1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엣지</a:t>
            </a:r>
            <a:r>
              <a:rPr lang="ko-KR" altLang="en-US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 투 </a:t>
            </a: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클라우드 플랫폼</a:t>
            </a:r>
            <a:endParaRPr lang="en-US" altLang="ko-KR" sz="1050" spc="-10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indent="-1714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실제 로봇 자동화 환경을 메타버스화</a:t>
            </a:r>
            <a:endParaRPr lang="en-US" altLang="ko-KR" sz="1050" spc="-10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indent="-1714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엔지니어를 </a:t>
            </a:r>
            <a:r>
              <a:rPr lang="en-US" altLang="ko-KR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Assistant </a:t>
            </a: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하는 </a:t>
            </a:r>
            <a:r>
              <a:rPr lang="en-US" altLang="ko-KR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Robot &amp;  </a:t>
            </a: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프로그래밍 인공지능 </a:t>
            </a:r>
            <a:endParaRPr lang="en-US" altLang="ko-KR" sz="1050" spc="-10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886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래픽 34">
            <a:extLst>
              <a:ext uri="{FF2B5EF4-FFF2-40B4-BE49-F238E27FC236}">
                <a16:creationId xmlns:a16="http://schemas.microsoft.com/office/drawing/2014/main" id="{2C390AA5-8BC8-4872-B360-E8527F1B75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ABDEA6B0-08CD-4A23-AE7C-1730EC42460F}"/>
              </a:ext>
            </a:extLst>
          </p:cNvPr>
          <p:cNvSpPr/>
          <p:nvPr/>
        </p:nvSpPr>
        <p:spPr>
          <a:xfrm>
            <a:off x="8943975" y="1970088"/>
            <a:ext cx="2629721" cy="4258277"/>
          </a:xfrm>
          <a:prstGeom prst="rect">
            <a:avLst/>
          </a:prstGeom>
          <a:solidFill>
            <a:srgbClr val="C2C2C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204497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04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Product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3503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 smtClean="0"/>
              <a:t>로봇 자동화 시장 니즈 </a:t>
            </a:r>
            <a:r>
              <a:rPr lang="ko-KR" altLang="en-US" b="1"/>
              <a:t>해결책 제시</a:t>
            </a:r>
            <a:endParaRPr lang="en-US" altLang="ko-KR" b="1"/>
          </a:p>
          <a:p>
            <a:pPr>
              <a:lnSpc>
                <a:spcPct val="150000"/>
              </a:lnSpc>
            </a:pPr>
            <a:r>
              <a:rPr lang="en-US" altLang="ko-KR">
                <a:solidFill>
                  <a:schemeClr val="bg1">
                    <a:lumMod val="50000"/>
                  </a:schemeClr>
                </a:solidFill>
              </a:rPr>
              <a:t>01-1. </a:t>
            </a:r>
            <a:r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t>메타버스 기반 </a:t>
            </a:r>
            <a:r>
              <a:rPr lang="ko-KR" altLang="en-US" b="1" smtClean="0">
                <a:solidFill>
                  <a:srgbClr val="FF0000"/>
                </a:solidFill>
              </a:rPr>
              <a:t>로봇 </a:t>
            </a:r>
            <a:r>
              <a:rPr lang="en-US" altLang="ko-KR" b="1" smtClean="0">
                <a:solidFill>
                  <a:srgbClr val="FF0000"/>
                </a:solidFill>
              </a:rPr>
              <a:t>AI </a:t>
            </a:r>
            <a:r>
              <a:rPr lang="ko-KR" altLang="en-US" b="1" smtClean="0">
                <a:solidFill>
                  <a:srgbClr val="FF0000"/>
                </a:solidFill>
              </a:rPr>
              <a:t>엣지 투 클라우드 플랫폼</a:t>
            </a:r>
            <a:endParaRPr lang="ko-KR" altLang="en-US" b="1">
              <a:solidFill>
                <a:srgbClr val="FF0000"/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615558" y="1808240"/>
            <a:ext cx="8328417" cy="11439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514350" indent="-514350">
              <a:lnSpc>
                <a:spcPts val="4100"/>
              </a:lnSpc>
              <a:buAutoNum type="arabicPeriod"/>
            </a:pPr>
            <a:r>
              <a:rPr lang="ko-KR" altLang="en-US" sz="2800" b="1" spc="-3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프로그래밍 </a:t>
            </a:r>
            <a:r>
              <a:rPr lang="en-US" altLang="ko-KR" sz="2800" b="1" spc="-3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Assistant </a:t>
            </a:r>
            <a:r>
              <a:rPr lang="ko-KR" altLang="en-US" sz="2800" b="1" spc="-3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인공지능과 </a:t>
            </a:r>
            <a:endParaRPr lang="en-US" altLang="ko-KR" sz="2800" b="1" spc="-300" smtClean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>
              <a:lnSpc>
                <a:spcPts val="4100"/>
              </a:lnSpc>
            </a:pPr>
            <a:r>
              <a:rPr lang="en-US" altLang="ko-KR" sz="2800" b="1" spc="-3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     </a:t>
            </a:r>
            <a:r>
              <a:rPr lang="ko-KR" altLang="en-US" sz="2800" b="1" spc="-3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메타버스 로봇 시스템을 활용한 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가상 엔지니어링 세상</a:t>
            </a:r>
            <a:endParaRPr lang="ko-KR" altLang="en-US" sz="2800" b="1" spc="-30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8D69D45-1DE3-4EF7-BD92-DC03E92C9B7A}"/>
              </a:ext>
            </a:extLst>
          </p:cNvPr>
          <p:cNvSpPr txBox="1"/>
          <p:nvPr/>
        </p:nvSpPr>
        <p:spPr>
          <a:xfrm>
            <a:off x="1171985" y="3004667"/>
            <a:ext cx="2697213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kern="0" spc="-90">
                <a:latin typeface="+mj-ea"/>
                <a:ea typeface="+mj-ea"/>
              </a:rPr>
              <a:t>로봇 </a:t>
            </a:r>
            <a:r>
              <a:rPr lang="en-US" altLang="ko-KR" sz="1200" b="1" kern="0" spc="-90">
                <a:latin typeface="+mj-ea"/>
                <a:ea typeface="+mj-ea"/>
              </a:rPr>
              <a:t>AI </a:t>
            </a:r>
            <a:r>
              <a:rPr lang="ko-KR" altLang="en-US" sz="1200" b="1" kern="0" spc="-90">
                <a:latin typeface="+mj-ea"/>
                <a:ea typeface="+mj-ea"/>
              </a:rPr>
              <a:t>기반 </a:t>
            </a:r>
            <a:r>
              <a:rPr lang="ko-KR" altLang="en-US" sz="1200" kern="0" spc="-90" err="1">
                <a:latin typeface="+mj-ea"/>
                <a:ea typeface="+mj-ea"/>
              </a:rPr>
              <a:t>엣지</a:t>
            </a:r>
            <a:r>
              <a:rPr lang="ko-KR" altLang="en-US" sz="1200" kern="0" spc="-90">
                <a:latin typeface="+mj-ea"/>
                <a:ea typeface="+mj-ea"/>
              </a:rPr>
              <a:t> 투 클라우드 기술구현</a:t>
            </a:r>
            <a:endParaRPr lang="ko-KR" altLang="en-US" sz="1200" b="1" kern="0" spc="-90">
              <a:latin typeface="+mj-ea"/>
              <a:ea typeface="+mj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785B90-9D01-45E8-8C01-AE7F772865E2}"/>
              </a:ext>
            </a:extLst>
          </p:cNvPr>
          <p:cNvSpPr txBox="1"/>
          <p:nvPr/>
        </p:nvSpPr>
        <p:spPr>
          <a:xfrm>
            <a:off x="1265966" y="3716282"/>
            <a:ext cx="575221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latin typeface="+mj-ea"/>
                <a:ea typeface="+mj-ea"/>
              </a:rPr>
              <a:t>로봇</a:t>
            </a:r>
            <a:r>
              <a:rPr lang="ko-KR" altLang="en-US" sz="1200" b="1" kern="0" spc="-90">
                <a:latin typeface="+mj-ea"/>
                <a:ea typeface="+mj-ea"/>
              </a:rPr>
              <a:t>용</a:t>
            </a:r>
            <a:r>
              <a:rPr lang="ko-KR" altLang="en-US" sz="1200" b="1" kern="0" spc="-90" smtClean="0">
                <a:latin typeface="+mj-ea"/>
                <a:ea typeface="+mj-ea"/>
              </a:rPr>
              <a:t> 메타버스 플랫폼 </a:t>
            </a:r>
            <a:r>
              <a:rPr lang="ko-KR" altLang="en-US" sz="1200" b="1" kern="0" spc="-90">
                <a:latin typeface="+mj-ea"/>
                <a:ea typeface="+mj-ea"/>
              </a:rPr>
              <a:t>구성</a:t>
            </a:r>
            <a:endParaRPr lang="en-US" altLang="ko-KR" sz="1200" b="1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기존 교육 시설에 대한 국내 표준 로봇 시스템의 메타버스화를 통한 공유 대학을 위한 </a:t>
            </a:r>
            <a:endParaRPr lang="en-US" altLang="ko-KR" sz="120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산업용 로봇 교육 플랫폼 구축 </a:t>
            </a:r>
            <a:r>
              <a:rPr lang="en-US" altLang="ko-KR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기본 공정 모델을 활용한 데이터 취합 환경 구축</a:t>
            </a:r>
            <a:r>
              <a:rPr lang="en-US" altLang="ko-KR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)</a:t>
            </a:r>
            <a:endParaRPr lang="en-US" altLang="ko-KR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en-US" altLang="ko-KR" sz="1200" b="1" kern="0" spc="-9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latin typeface="+mj-ea"/>
                <a:ea typeface="+mj-ea"/>
              </a:rPr>
              <a:t>로봇 </a:t>
            </a:r>
            <a:r>
              <a:rPr lang="ko-KR" altLang="en-US" sz="1200" b="1" kern="0" spc="-90">
                <a:latin typeface="+mj-ea"/>
                <a:ea typeface="+mj-ea"/>
              </a:rPr>
              <a:t>제어 </a:t>
            </a:r>
            <a:r>
              <a:rPr lang="ko-KR" altLang="en-US" sz="1200" b="1" kern="0" spc="-90" smtClean="0">
                <a:latin typeface="+mj-ea"/>
                <a:ea typeface="+mj-ea"/>
              </a:rPr>
              <a:t>프로그램 </a:t>
            </a:r>
            <a:r>
              <a:rPr lang="en-US" altLang="ko-KR" sz="1200" b="1" kern="0" spc="-90" smtClean="0">
                <a:latin typeface="+mj-ea"/>
                <a:ea typeface="+mj-ea"/>
              </a:rPr>
              <a:t>Assistant </a:t>
            </a:r>
            <a:r>
              <a:rPr lang="ko-KR" altLang="en-US" sz="1200" b="1" kern="0" spc="-90" smtClean="0">
                <a:latin typeface="+mj-ea"/>
                <a:ea typeface="+mj-ea"/>
              </a:rPr>
              <a:t>인공지능 구축 </a:t>
            </a:r>
            <a:endParaRPr lang="en-US" altLang="ko-KR" sz="1200" b="1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클라우드 기반 성장형 인공지능 플랫폼을 활용한 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로봇 </a:t>
            </a:r>
            <a:r>
              <a:rPr lang="en-US" altLang="ko-KR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&amp; 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프로그램용  </a:t>
            </a:r>
            <a:endParaRPr lang="en-US" altLang="ko-KR" sz="120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인공지능 구축으로 프로그램 시간 극적 개선 지원 및 노하우 전수시 </a:t>
            </a:r>
            <a:r>
              <a:rPr lang="en-US" altLang="ko-KR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Q&amp;A 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업무 부하 감소 </a:t>
            </a:r>
            <a:endParaRPr lang="en-US" altLang="ko-KR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endParaRPr lang="en-US" altLang="ko-KR" sz="1200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latin typeface="+mj-ea"/>
              </a:rPr>
              <a:t>로봇  </a:t>
            </a:r>
            <a:r>
              <a:rPr lang="en-US" altLang="ko-KR" sz="1200" b="1" kern="0" spc="-90" smtClean="0">
                <a:latin typeface="+mj-ea"/>
              </a:rPr>
              <a:t>&amp; </a:t>
            </a:r>
            <a:r>
              <a:rPr lang="ko-KR" altLang="en-US" sz="1200" b="1" kern="0" spc="-90" smtClean="0">
                <a:latin typeface="+mj-ea"/>
              </a:rPr>
              <a:t>프로그램 인공지능을 활용한 엔지니어링 거래 플랫폼</a:t>
            </a:r>
            <a:endParaRPr lang="en-US" altLang="ko-KR" sz="1200" b="1" kern="0" spc="-9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클라우드 기반 로봇 엔지니어링 전문 메타버스 플랫폼을 활용한 로봇 자동화 기업과 </a:t>
            </a:r>
            <a:endParaRPr lang="en-US" altLang="ko-KR" sz="120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고경력 엔지니어의 기술 거래 활용 유도 및 거래 촉진 </a:t>
            </a:r>
            <a:endParaRPr lang="ko-KR" altLang="en-US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442485F4-43D8-4849-9383-E828D0B55603}"/>
              </a:ext>
            </a:extLst>
          </p:cNvPr>
          <p:cNvSpPr/>
          <p:nvPr/>
        </p:nvSpPr>
        <p:spPr>
          <a:xfrm>
            <a:off x="727848" y="3776906"/>
            <a:ext cx="444137" cy="4441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9EFDFAE3-1597-4E9C-89C7-2A1CA1F65460}"/>
              </a:ext>
            </a:extLst>
          </p:cNvPr>
          <p:cNvSpPr/>
          <p:nvPr/>
        </p:nvSpPr>
        <p:spPr>
          <a:xfrm>
            <a:off x="727848" y="4873316"/>
            <a:ext cx="444137" cy="44413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래픽 16">
            <a:extLst>
              <a:ext uri="{FF2B5EF4-FFF2-40B4-BE49-F238E27FC236}">
                <a16:creationId xmlns:a16="http://schemas.microsoft.com/office/drawing/2014/main" id="{1B1D6794-86D1-4E5C-A0CD-557758BA41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0791" y="5887229"/>
            <a:ext cx="59143" cy="2424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C067F08-5283-43C5-8D70-C51A5575C666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12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C794338C-E660-4691-BC64-CCA002C311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22999" y="4968468"/>
            <a:ext cx="253833" cy="25383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5A665B0-F0B4-4C25-A660-34E0D6D2313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64" y="3859234"/>
            <a:ext cx="158301" cy="279483"/>
          </a:xfrm>
          <a:prstGeom prst="rect">
            <a:avLst/>
          </a:prstGeom>
        </p:spPr>
      </p:pic>
      <p:sp>
        <p:nvSpPr>
          <p:cNvPr id="25" name="타원 24">
            <a:extLst>
              <a:ext uri="{FF2B5EF4-FFF2-40B4-BE49-F238E27FC236}">
                <a16:creationId xmlns:a16="http://schemas.microsoft.com/office/drawing/2014/main" id="{40497EF7-0828-4F99-84AF-9CD345847D5F}"/>
              </a:ext>
            </a:extLst>
          </p:cNvPr>
          <p:cNvSpPr/>
          <p:nvPr/>
        </p:nvSpPr>
        <p:spPr>
          <a:xfrm>
            <a:off x="727848" y="5805059"/>
            <a:ext cx="406823" cy="40682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4376" y="3182225"/>
            <a:ext cx="4559320" cy="30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54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그래픽 102">
            <a:extLst>
              <a:ext uri="{FF2B5EF4-FFF2-40B4-BE49-F238E27FC236}">
                <a16:creationId xmlns:a16="http://schemas.microsoft.com/office/drawing/2014/main" id="{19AFA78D-6EB5-4E88-98CC-E1FA81AD11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2371" b="2371"/>
          <a:stretch/>
        </p:blipFill>
        <p:spPr>
          <a:xfrm>
            <a:off x="0" y="-147390"/>
            <a:ext cx="12192000" cy="6858000"/>
          </a:xfrm>
          <a:prstGeom prst="rect">
            <a:avLst/>
          </a:prstGeom>
        </p:spPr>
      </p:pic>
      <p:sp>
        <p:nvSpPr>
          <p:cNvPr id="86" name="직사각형 85">
            <a:extLst>
              <a:ext uri="{FF2B5EF4-FFF2-40B4-BE49-F238E27FC236}">
                <a16:creationId xmlns:a16="http://schemas.microsoft.com/office/drawing/2014/main" id="{9E14D692-2B46-4231-8DF4-2517E8DEA1B3}"/>
              </a:ext>
            </a:extLst>
          </p:cNvPr>
          <p:cNvSpPr/>
          <p:nvPr/>
        </p:nvSpPr>
        <p:spPr>
          <a:xfrm>
            <a:off x="714125" y="2503214"/>
            <a:ext cx="10771400" cy="124816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46718BC3-408E-48B2-AB61-F8C2CF23A380}"/>
              </a:ext>
            </a:extLst>
          </p:cNvPr>
          <p:cNvSpPr/>
          <p:nvPr/>
        </p:nvSpPr>
        <p:spPr>
          <a:xfrm>
            <a:off x="714125" y="3301800"/>
            <a:ext cx="10771400" cy="449581"/>
          </a:xfrm>
          <a:prstGeom prst="rect">
            <a:avLst/>
          </a:prstGeom>
          <a:solidFill>
            <a:srgbClr val="C2C2C2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204497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04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Product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260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/>
              <a:t>로봇 자동화 시장 니즈 해결책 제시</a:t>
            </a:r>
            <a:endParaRPr lang="en-US" altLang="ko-KR" b="1"/>
          </a:p>
          <a:p>
            <a:pPr>
              <a:lnSpc>
                <a:spcPct val="150000"/>
              </a:lnSpc>
            </a:pPr>
            <a:r>
              <a:rPr lang="en-US" altLang="ko-KR" smtClean="0">
                <a:solidFill>
                  <a:schemeClr val="bg1">
                    <a:lumMod val="50000"/>
                  </a:schemeClr>
                </a:solidFill>
              </a:rPr>
              <a:t>01-2. </a:t>
            </a:r>
            <a:r>
              <a:rPr lang="ko-KR" altLang="en-US" err="1">
                <a:solidFill>
                  <a:schemeClr val="bg1">
                    <a:lumMod val="50000"/>
                  </a:schemeClr>
                </a:solidFill>
              </a:rPr>
              <a:t>바질컴퍼니의</a:t>
            </a:r>
            <a:r>
              <a:rPr lang="ko-KR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mtClean="0">
                <a:solidFill>
                  <a:schemeClr val="bg1">
                    <a:lumMod val="50000"/>
                  </a:schemeClr>
                </a:solidFill>
              </a:rPr>
              <a:t>VRIDGE AI Platform</a:t>
            </a:r>
            <a:endParaRPr lang="ko-KR" altLang="en-US" b="1">
              <a:solidFill>
                <a:srgbClr val="C00000"/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615558" y="1614454"/>
            <a:ext cx="6316465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ko-KR" altLang="en-US" sz="2800" b="1" spc="-3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성장형 클라우드 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VRIDGE AI </a:t>
            </a:r>
            <a:r>
              <a:rPr lang="en-US" altLang="ko-KR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Platform</a:t>
            </a:r>
            <a:endParaRPr lang="ko-KR" altLang="en-US" sz="2800" b="1" spc="-300">
              <a:solidFill>
                <a:schemeClr val="bg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8D69D45-1DE3-4EF7-BD92-DC03E92C9B7A}"/>
              </a:ext>
            </a:extLst>
          </p:cNvPr>
          <p:cNvSpPr txBox="1"/>
          <p:nvPr/>
        </p:nvSpPr>
        <p:spPr>
          <a:xfrm>
            <a:off x="923925" y="2608552"/>
            <a:ext cx="1023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kern="0" spc="-90">
                <a:latin typeface="+mj-ea"/>
                <a:ea typeface="+mj-ea"/>
              </a:rPr>
              <a:t>지속적인 성장을 </a:t>
            </a:r>
            <a:r>
              <a:rPr lang="ko-KR" altLang="en-US" sz="1200" kern="0" spc="-90">
                <a:latin typeface="+mj-ea"/>
                <a:ea typeface="+mj-ea"/>
              </a:rPr>
              <a:t>위해 </a:t>
            </a:r>
            <a:r>
              <a:rPr lang="en-US" altLang="ko-KR" sz="1200" kern="0" spc="-90">
                <a:latin typeface="+mj-ea"/>
                <a:ea typeface="+mj-ea"/>
              </a:rPr>
              <a:t>CPS</a:t>
            </a:r>
            <a:r>
              <a:rPr lang="ko-KR" altLang="en-US" sz="1200" kern="0" spc="-90">
                <a:latin typeface="+mj-ea"/>
                <a:ea typeface="+mj-ea"/>
              </a:rPr>
              <a:t>기반으로 공정 모델을 설계하고 설계된 공정모델에서 나온 각종 </a:t>
            </a:r>
            <a:r>
              <a:rPr lang="ko-KR" altLang="en-US" sz="1200" b="1" kern="0" spc="-90">
                <a:solidFill>
                  <a:srgbClr val="C00000"/>
                </a:solidFill>
                <a:latin typeface="+mj-ea"/>
                <a:ea typeface="+mj-ea"/>
              </a:rPr>
              <a:t>데이터를 지속 학습할 수 있는 구조를 제공하는 플랫폼</a:t>
            </a:r>
            <a:r>
              <a:rPr lang="ko-KR" altLang="en-US" sz="1200" kern="0" spc="-90">
                <a:latin typeface="+mj-ea"/>
                <a:ea typeface="+mj-ea"/>
              </a:rPr>
              <a:t>으로</a:t>
            </a:r>
            <a:endParaRPr lang="en-US" altLang="ko-KR" sz="1200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>
                <a:latin typeface="+mj-ea"/>
                <a:ea typeface="+mj-ea"/>
              </a:rPr>
              <a:t>시뮬레이터와</a:t>
            </a:r>
            <a:r>
              <a:rPr lang="en-US" altLang="ko-KR" sz="1200" kern="0" spc="-90">
                <a:latin typeface="+mj-ea"/>
                <a:ea typeface="+mj-ea"/>
              </a:rPr>
              <a:t> </a:t>
            </a:r>
            <a:r>
              <a:rPr lang="ko-KR" altLang="en-US" sz="1200" kern="0" spc="-90">
                <a:latin typeface="+mj-ea"/>
                <a:ea typeface="+mj-ea"/>
              </a:rPr>
              <a:t>연동하여 </a:t>
            </a:r>
            <a:r>
              <a:rPr lang="en-US" altLang="ko-KR" sz="1200" kern="0" spc="-90" smtClean="0">
                <a:latin typeface="+mj-ea"/>
                <a:ea typeface="+mj-ea"/>
              </a:rPr>
              <a:t>RGB+D </a:t>
            </a:r>
            <a:r>
              <a:rPr lang="ko-KR" altLang="en-US" sz="1200" kern="0" spc="-90" smtClean="0">
                <a:latin typeface="+mj-ea"/>
                <a:ea typeface="+mj-ea"/>
              </a:rPr>
              <a:t>이미지</a:t>
            </a:r>
            <a:r>
              <a:rPr lang="en-US" altLang="ko-KR" sz="1200" kern="0" spc="-90" smtClean="0">
                <a:latin typeface="+mj-ea"/>
                <a:ea typeface="+mj-ea"/>
              </a:rPr>
              <a:t> </a:t>
            </a:r>
            <a:r>
              <a:rPr lang="ko-KR" altLang="en-US" sz="1200" kern="0" spc="-90" smtClean="0">
                <a:latin typeface="+mj-ea"/>
                <a:ea typeface="+mj-ea"/>
              </a:rPr>
              <a:t>및 프로그램을 </a:t>
            </a:r>
            <a:r>
              <a:rPr lang="ko-KR" altLang="en-US" sz="1200" b="1" kern="0" spc="-90" smtClean="0">
                <a:solidFill>
                  <a:schemeClr val="accent1"/>
                </a:solidFill>
                <a:latin typeface="+mj-ea"/>
                <a:ea typeface="+mj-ea"/>
              </a:rPr>
              <a:t>고속으로 </a:t>
            </a:r>
            <a:r>
              <a:rPr lang="ko-KR" altLang="en-US" sz="1200" b="1" kern="0" spc="-90">
                <a:solidFill>
                  <a:schemeClr val="accent1"/>
                </a:solidFill>
                <a:latin typeface="+mj-ea"/>
                <a:ea typeface="+mj-ea"/>
              </a:rPr>
              <a:t>학습</a:t>
            </a:r>
            <a:r>
              <a:rPr lang="ko-KR" altLang="en-US" sz="1200" kern="0" spc="-90">
                <a:latin typeface="+mj-ea"/>
                <a:ea typeface="+mj-ea"/>
              </a:rPr>
              <a:t>할 수 있고 이를 통해 </a:t>
            </a:r>
            <a:r>
              <a:rPr lang="ko-KR" altLang="en-US" sz="1200" b="1" kern="0" spc="-90">
                <a:solidFill>
                  <a:schemeClr val="accent1"/>
                </a:solidFill>
                <a:latin typeface="+mj-ea"/>
                <a:ea typeface="+mj-ea"/>
              </a:rPr>
              <a:t>로봇의 작업 지능을 지속 성장</a:t>
            </a:r>
            <a:r>
              <a:rPr lang="ko-KR" altLang="en-US" sz="1200" kern="0" spc="-90">
                <a:latin typeface="+mj-ea"/>
                <a:ea typeface="+mj-ea"/>
              </a:rPr>
              <a:t> 가능하도록 지원하는 플랫폼</a:t>
            </a:r>
            <a:r>
              <a:rPr lang="en-US" altLang="ko-KR" sz="1200" kern="0" spc="-90">
                <a:latin typeface="+mj-ea"/>
                <a:ea typeface="+mj-ea"/>
              </a:rPr>
              <a:t>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067F08-5283-43C5-8D70-C51A5575C666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20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59B3B83-6B3A-4B36-8DA1-8FBECF604971}"/>
              </a:ext>
            </a:extLst>
          </p:cNvPr>
          <p:cNvSpPr txBox="1"/>
          <p:nvPr/>
        </p:nvSpPr>
        <p:spPr>
          <a:xfrm>
            <a:off x="921864" y="3324937"/>
            <a:ext cx="1278411" cy="33361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200" kern="0" spc="-90">
                <a:latin typeface="+mj-ea"/>
                <a:ea typeface="+mj-ea"/>
              </a:rPr>
              <a:t>비용 절감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47D684F-5DAF-4134-860C-2B271DBCB66E}"/>
              </a:ext>
            </a:extLst>
          </p:cNvPr>
          <p:cNvSpPr txBox="1"/>
          <p:nvPr/>
        </p:nvSpPr>
        <p:spPr>
          <a:xfrm>
            <a:off x="2183366" y="3324937"/>
            <a:ext cx="1998109" cy="33361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28600" indent="-228600">
              <a:lnSpc>
                <a:spcPct val="150000"/>
              </a:lnSpc>
              <a:buFont typeface="+mj-ea"/>
              <a:buAutoNum type="circleNumDbPlain" startAt="2"/>
            </a:pPr>
            <a:r>
              <a:rPr lang="ko-KR" altLang="en-US" sz="1200" kern="0" spc="-90">
                <a:latin typeface="+mj-ea"/>
                <a:ea typeface="+mj-ea"/>
              </a:rPr>
              <a:t>학습 시간 단축</a:t>
            </a:r>
            <a:endParaRPr lang="en-US" altLang="ko-KR" sz="1200" kern="0" spc="-90">
              <a:latin typeface="+mj-ea"/>
              <a:ea typeface="+mj-ea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E961EA3-69F6-488F-A4E5-674DDD369228}"/>
              </a:ext>
            </a:extLst>
          </p:cNvPr>
          <p:cNvSpPr txBox="1"/>
          <p:nvPr/>
        </p:nvSpPr>
        <p:spPr>
          <a:xfrm>
            <a:off x="3693078" y="3324937"/>
            <a:ext cx="1998109" cy="33361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28600" indent="-228600">
              <a:lnSpc>
                <a:spcPct val="150000"/>
              </a:lnSpc>
              <a:buFont typeface="+mj-ea"/>
              <a:buAutoNum type="circleNumDbPlain" startAt="3"/>
            </a:pPr>
            <a:r>
              <a:rPr lang="ko-KR" altLang="en-US" sz="1200" kern="0" spc="-90">
                <a:latin typeface="+mj-ea"/>
                <a:ea typeface="+mj-ea"/>
              </a:rPr>
              <a:t>로봇 </a:t>
            </a:r>
            <a:r>
              <a:rPr lang="ko-KR" altLang="en-US" sz="1200" kern="0" spc="-90" err="1">
                <a:latin typeface="+mj-ea"/>
                <a:ea typeface="+mj-ea"/>
              </a:rPr>
              <a:t>피킹</a:t>
            </a:r>
            <a:r>
              <a:rPr lang="ko-KR" altLang="en-US" sz="1200" kern="0" spc="-90">
                <a:latin typeface="+mj-ea"/>
                <a:ea typeface="+mj-ea"/>
              </a:rPr>
              <a:t> 정확도 상승</a:t>
            </a:r>
            <a:endParaRPr lang="en-US" altLang="ko-KR" sz="1200" kern="0" spc="-90">
              <a:latin typeface="+mj-ea"/>
              <a:ea typeface="+mj-ea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9C0365B-8F30-4985-BED3-8B1B2499C078}"/>
              </a:ext>
            </a:extLst>
          </p:cNvPr>
          <p:cNvSpPr txBox="1"/>
          <p:nvPr/>
        </p:nvSpPr>
        <p:spPr>
          <a:xfrm>
            <a:off x="5674278" y="3324937"/>
            <a:ext cx="3028700" cy="33361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28600" indent="-228600">
              <a:lnSpc>
                <a:spcPct val="150000"/>
              </a:lnSpc>
              <a:buFont typeface="+mj-ea"/>
              <a:buAutoNum type="circleNumDbPlain" startAt="4"/>
            </a:pPr>
            <a:r>
              <a:rPr lang="ko-KR" altLang="en-US" sz="1200" kern="0" spc="-90">
                <a:latin typeface="+mj-ea"/>
                <a:ea typeface="+mj-ea"/>
              </a:rPr>
              <a:t>고속 학습을 통한 로봇 지능 성장 지원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C0365B-8F30-4985-BED3-8B1B2499C078}"/>
              </a:ext>
            </a:extLst>
          </p:cNvPr>
          <p:cNvSpPr txBox="1"/>
          <p:nvPr/>
        </p:nvSpPr>
        <p:spPr>
          <a:xfrm>
            <a:off x="8579902" y="3297369"/>
            <a:ext cx="2688989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⑤    로봇 프로그램 </a:t>
            </a:r>
            <a:r>
              <a:rPr lang="en-US" altLang="ko-KR" sz="1200" kern="0" spc="-9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Assistant</a:t>
            </a:r>
            <a:endParaRPr lang="ko-KR" altLang="en-US" sz="1200" kern="0" spc="-90">
              <a:latin typeface="+mj-ea"/>
              <a:ea typeface="+mj-ea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4869" y="4157717"/>
            <a:ext cx="4082823" cy="211057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5188" y="4159138"/>
            <a:ext cx="4228938" cy="211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8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래픽 34">
            <a:extLst>
              <a:ext uri="{FF2B5EF4-FFF2-40B4-BE49-F238E27FC236}">
                <a16:creationId xmlns:a16="http://schemas.microsoft.com/office/drawing/2014/main" id="{2C390AA5-8BC8-4872-B360-E8527F1B75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204497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04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Product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4223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 smtClean="0"/>
              <a:t>로봇 자동화 시장 니즈 </a:t>
            </a:r>
            <a:r>
              <a:rPr lang="ko-KR" altLang="en-US" b="1"/>
              <a:t>해결책 제시</a:t>
            </a:r>
            <a:endParaRPr lang="en-US" altLang="ko-KR" b="1"/>
          </a:p>
          <a:p>
            <a:pPr>
              <a:lnSpc>
                <a:spcPct val="150000"/>
              </a:lnSpc>
            </a:pPr>
            <a:r>
              <a:rPr lang="en-US" altLang="ko-KR" smtClean="0">
                <a:solidFill>
                  <a:schemeClr val="bg1">
                    <a:lumMod val="50000"/>
                  </a:schemeClr>
                </a:solidFill>
              </a:rPr>
              <a:t>01-3. </a:t>
            </a:r>
            <a:r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t>메타버스 기반 </a:t>
            </a:r>
            <a:r>
              <a:rPr lang="ko-KR" altLang="en-US" b="1" smtClean="0">
                <a:solidFill>
                  <a:srgbClr val="FF0000"/>
                </a:solidFill>
              </a:rPr>
              <a:t>로봇 </a:t>
            </a:r>
            <a:r>
              <a:rPr lang="en-US" altLang="ko-KR" b="1" smtClean="0">
                <a:solidFill>
                  <a:srgbClr val="FF0000"/>
                </a:solidFill>
              </a:rPr>
              <a:t>AI </a:t>
            </a:r>
            <a:r>
              <a:rPr lang="ko-KR" altLang="en-US" b="1" smtClean="0">
                <a:solidFill>
                  <a:srgbClr val="FF0000"/>
                </a:solidFill>
              </a:rPr>
              <a:t>엣지 투 클라우드 플랫폼 </a:t>
            </a:r>
            <a:r>
              <a:rPr lang="en-US" altLang="ko-KR" b="1" smtClean="0">
                <a:solidFill>
                  <a:srgbClr val="FF0000"/>
                </a:solidFill>
              </a:rPr>
              <a:t>Work flow</a:t>
            </a:r>
            <a:endParaRPr lang="ko-KR" altLang="en-US" b="1">
              <a:solidFill>
                <a:srgbClr val="FF0000"/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C067F08-5283-43C5-8D70-C51A5575C666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12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726" y="1529074"/>
            <a:ext cx="10562000" cy="490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56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2C0144AC-6C0D-4173-94E8-9143B15B6E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204497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04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Product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3810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/>
              <a:t>로봇 자동화 시장 니즈 해결책 제시</a:t>
            </a:r>
            <a:endParaRPr lang="en-US" altLang="ko-KR" b="1"/>
          </a:p>
          <a:p>
            <a:pPr>
              <a:lnSpc>
                <a:spcPct val="150000"/>
              </a:lnSpc>
            </a:pPr>
            <a:r>
              <a:rPr lang="en-US" altLang="ko-KR" smtClean="0">
                <a:solidFill>
                  <a:schemeClr val="bg1">
                    <a:lumMod val="50000"/>
                  </a:schemeClr>
                </a:solidFill>
              </a:rPr>
              <a:t>01-3. </a:t>
            </a:r>
            <a:r>
              <a:rPr lang="ko-KR" altLang="en-US" b="1" smtClean="0">
                <a:solidFill>
                  <a:srgbClr val="FF0000"/>
                </a:solidFill>
              </a:rPr>
              <a:t>로봇 엔지니어링 거래 플랫폼 구축</a:t>
            </a:r>
            <a:r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t>을 위한 단계 전략</a:t>
            </a:r>
            <a:endParaRPr lang="ko-KR" altLang="en-US" b="1">
              <a:solidFill>
                <a:srgbClr val="FF0000"/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C067F08-5283-43C5-8D70-C51A5575C666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13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41A836-5DA0-4CBA-A174-B2D6E51B46B2}"/>
              </a:ext>
            </a:extLst>
          </p:cNvPr>
          <p:cNvSpPr txBox="1"/>
          <p:nvPr/>
        </p:nvSpPr>
        <p:spPr>
          <a:xfrm>
            <a:off x="878318" y="1603979"/>
            <a:ext cx="8380499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t>교육용 플랫폼을 통한 다양한 데이터를 취득 후 로봇프로그램 </a:t>
            </a:r>
            <a:r>
              <a:rPr lang="en-US" altLang="ko-KR" smtClean="0">
                <a:solidFill>
                  <a:schemeClr val="bg1">
                    <a:lumMod val="50000"/>
                  </a:schemeClr>
                </a:solidFill>
              </a:rPr>
              <a:t>Assistant AI</a:t>
            </a:r>
            <a:r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t>를 통한 서비스 확대 및 </a:t>
            </a:r>
            <a:r>
              <a:rPr lang="ko-KR" altLang="en-US" b="1" smtClean="0"/>
              <a:t>로봇</a:t>
            </a:r>
            <a:r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ko-KR" altLang="en-US" b="1" smtClean="0"/>
              <a:t>엔지니어링 플랫폼으로 발전</a:t>
            </a:r>
            <a:endParaRPr lang="ko-KR" altLang="en-US" b="1"/>
          </a:p>
        </p:txBody>
      </p:sp>
      <p:sp>
        <p:nvSpPr>
          <p:cNvPr id="24" name="사각형: 둥근 모서리 28">
            <a:extLst>
              <a:ext uri="{FF2B5EF4-FFF2-40B4-BE49-F238E27FC236}">
                <a16:creationId xmlns:a16="http://schemas.microsoft.com/office/drawing/2014/main" id="{3A659127-88C9-4799-B689-9188C533B40B}"/>
              </a:ext>
            </a:extLst>
          </p:cNvPr>
          <p:cNvSpPr/>
          <p:nvPr/>
        </p:nvSpPr>
        <p:spPr>
          <a:xfrm>
            <a:off x="1024861" y="2909178"/>
            <a:ext cx="2623744" cy="3023427"/>
          </a:xfrm>
          <a:prstGeom prst="roundRect">
            <a:avLst>
              <a:gd name="adj" fmla="val 4115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사각형: 둥근 모서리 28">
            <a:extLst>
              <a:ext uri="{FF2B5EF4-FFF2-40B4-BE49-F238E27FC236}">
                <a16:creationId xmlns:a16="http://schemas.microsoft.com/office/drawing/2014/main" id="{7465E096-2BC7-4EB4-A337-055DCF23B5F2}"/>
              </a:ext>
            </a:extLst>
          </p:cNvPr>
          <p:cNvSpPr/>
          <p:nvPr/>
        </p:nvSpPr>
        <p:spPr>
          <a:xfrm>
            <a:off x="615558" y="4136072"/>
            <a:ext cx="3451272" cy="445751"/>
          </a:xfrm>
          <a:prstGeom prst="roundRect">
            <a:avLst>
              <a:gd name="adj" fmla="val 4115"/>
            </a:avLst>
          </a:prstGeom>
          <a:solidFill>
            <a:srgbClr val="404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A1A651-E299-48D3-88B0-BE6ADF377EE2}"/>
              </a:ext>
            </a:extLst>
          </p:cNvPr>
          <p:cNvSpPr txBox="1"/>
          <p:nvPr/>
        </p:nvSpPr>
        <p:spPr>
          <a:xfrm>
            <a:off x="1256389" y="4205058"/>
            <a:ext cx="2160688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로봇 교육 메타버스 플랫폼</a:t>
            </a:r>
            <a:endParaRPr lang="en-US" altLang="ko-KR" sz="1400" b="1" spc="-15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3A659127-88C9-4799-B689-9188C533B40B}"/>
              </a:ext>
            </a:extLst>
          </p:cNvPr>
          <p:cNvSpPr/>
          <p:nvPr/>
        </p:nvSpPr>
        <p:spPr>
          <a:xfrm>
            <a:off x="4885436" y="2909178"/>
            <a:ext cx="2623744" cy="3023427"/>
          </a:xfrm>
          <a:prstGeom prst="roundRect">
            <a:avLst>
              <a:gd name="adj" fmla="val 4115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사각형: 둥근 모서리 28">
            <a:extLst>
              <a:ext uri="{FF2B5EF4-FFF2-40B4-BE49-F238E27FC236}">
                <a16:creationId xmlns:a16="http://schemas.microsoft.com/office/drawing/2014/main" id="{7465E096-2BC7-4EB4-A337-055DCF23B5F2}"/>
              </a:ext>
            </a:extLst>
          </p:cNvPr>
          <p:cNvSpPr/>
          <p:nvPr/>
        </p:nvSpPr>
        <p:spPr>
          <a:xfrm>
            <a:off x="4476133" y="4136072"/>
            <a:ext cx="3451272" cy="445751"/>
          </a:xfrm>
          <a:prstGeom prst="roundRect">
            <a:avLst>
              <a:gd name="adj" fmla="val 4115"/>
            </a:avLst>
          </a:prstGeom>
          <a:solidFill>
            <a:srgbClr val="136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A1A651-E299-48D3-88B0-BE6ADF377EE2}"/>
              </a:ext>
            </a:extLst>
          </p:cNvPr>
          <p:cNvSpPr txBox="1"/>
          <p:nvPr/>
        </p:nvSpPr>
        <p:spPr>
          <a:xfrm>
            <a:off x="4902248" y="4212068"/>
            <a:ext cx="2606931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로봇 프로그래밍 </a:t>
            </a:r>
            <a:r>
              <a:rPr lang="en-US" altLang="ko-KR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Assistant </a:t>
            </a:r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플래폼</a:t>
            </a:r>
            <a:endParaRPr lang="en-US" altLang="ko-KR" sz="1400" b="1" spc="-15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3" name="사각형: 둥근 모서리 28">
            <a:extLst>
              <a:ext uri="{FF2B5EF4-FFF2-40B4-BE49-F238E27FC236}">
                <a16:creationId xmlns:a16="http://schemas.microsoft.com/office/drawing/2014/main" id="{3A659127-88C9-4799-B689-9188C533B40B}"/>
              </a:ext>
            </a:extLst>
          </p:cNvPr>
          <p:cNvSpPr/>
          <p:nvPr/>
        </p:nvSpPr>
        <p:spPr>
          <a:xfrm>
            <a:off x="8746011" y="2909178"/>
            <a:ext cx="2623744" cy="3023427"/>
          </a:xfrm>
          <a:prstGeom prst="roundRect">
            <a:avLst>
              <a:gd name="adj" fmla="val 4115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사각형: 둥근 모서리 28">
            <a:extLst>
              <a:ext uri="{FF2B5EF4-FFF2-40B4-BE49-F238E27FC236}">
                <a16:creationId xmlns:a16="http://schemas.microsoft.com/office/drawing/2014/main" id="{7465E096-2BC7-4EB4-A337-055DCF23B5F2}"/>
              </a:ext>
            </a:extLst>
          </p:cNvPr>
          <p:cNvSpPr/>
          <p:nvPr/>
        </p:nvSpPr>
        <p:spPr>
          <a:xfrm>
            <a:off x="8336708" y="4136072"/>
            <a:ext cx="3451272" cy="445751"/>
          </a:xfrm>
          <a:prstGeom prst="roundRect">
            <a:avLst>
              <a:gd name="adj" fmla="val 411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A1A651-E299-48D3-88B0-BE6ADF377EE2}"/>
              </a:ext>
            </a:extLst>
          </p:cNvPr>
          <p:cNvSpPr txBox="1"/>
          <p:nvPr/>
        </p:nvSpPr>
        <p:spPr>
          <a:xfrm>
            <a:off x="8882456" y="4205058"/>
            <a:ext cx="2412274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로봇 엔지니어링 거래 플랫폼</a:t>
            </a:r>
            <a:endParaRPr lang="en-US" altLang="ko-KR" sz="1400" b="1" spc="-15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6" name="사각형: 둥근 모서리 28">
            <a:extLst>
              <a:ext uri="{FF2B5EF4-FFF2-40B4-BE49-F238E27FC236}">
                <a16:creationId xmlns:a16="http://schemas.microsoft.com/office/drawing/2014/main" id="{C7868181-08AA-4552-A5A2-67BCF2732612}"/>
              </a:ext>
            </a:extLst>
          </p:cNvPr>
          <p:cNvSpPr/>
          <p:nvPr/>
        </p:nvSpPr>
        <p:spPr>
          <a:xfrm>
            <a:off x="1157952" y="2686302"/>
            <a:ext cx="2374382" cy="445751"/>
          </a:xfrm>
          <a:prstGeom prst="roundRect">
            <a:avLst>
              <a:gd name="adj" fmla="val 411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B2A9EA-B9E5-45D0-A864-D0C444B89D36}"/>
              </a:ext>
            </a:extLst>
          </p:cNvPr>
          <p:cNvSpPr txBox="1"/>
          <p:nvPr/>
        </p:nvSpPr>
        <p:spPr>
          <a:xfrm>
            <a:off x="1681635" y="2755288"/>
            <a:ext cx="1257941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 </a:t>
            </a:r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단계 </a:t>
            </a:r>
            <a:r>
              <a:rPr lang="en-US" altLang="ko-KR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(2023</a:t>
            </a:r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</a:t>
            </a:r>
            <a:r>
              <a:rPr lang="en-US" altLang="ko-KR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en-US" altLang="ko-KR" sz="1400" b="1" spc="-15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8" name="사각형: 둥근 모서리 28">
            <a:extLst>
              <a:ext uri="{FF2B5EF4-FFF2-40B4-BE49-F238E27FC236}">
                <a16:creationId xmlns:a16="http://schemas.microsoft.com/office/drawing/2014/main" id="{C7868181-08AA-4552-A5A2-67BCF2732612}"/>
              </a:ext>
            </a:extLst>
          </p:cNvPr>
          <p:cNvSpPr/>
          <p:nvPr/>
        </p:nvSpPr>
        <p:spPr>
          <a:xfrm>
            <a:off x="5032041" y="2711403"/>
            <a:ext cx="2374382" cy="445751"/>
          </a:xfrm>
          <a:prstGeom prst="roundRect">
            <a:avLst>
              <a:gd name="adj" fmla="val 411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B2A9EA-B9E5-45D0-A864-D0C444B89D36}"/>
              </a:ext>
            </a:extLst>
          </p:cNvPr>
          <p:cNvSpPr txBox="1"/>
          <p:nvPr/>
        </p:nvSpPr>
        <p:spPr>
          <a:xfrm>
            <a:off x="5555724" y="2780389"/>
            <a:ext cx="1257941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 </a:t>
            </a:r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단계 </a:t>
            </a:r>
            <a:r>
              <a:rPr lang="en-US" altLang="ko-KR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(2024</a:t>
            </a:r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</a:t>
            </a:r>
            <a:r>
              <a:rPr lang="en-US" altLang="ko-KR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en-US" altLang="ko-KR" sz="1400" b="1" spc="-15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0" name="사각형: 둥근 모서리 28">
            <a:extLst>
              <a:ext uri="{FF2B5EF4-FFF2-40B4-BE49-F238E27FC236}">
                <a16:creationId xmlns:a16="http://schemas.microsoft.com/office/drawing/2014/main" id="{C7868181-08AA-4552-A5A2-67BCF2732612}"/>
              </a:ext>
            </a:extLst>
          </p:cNvPr>
          <p:cNvSpPr/>
          <p:nvPr/>
        </p:nvSpPr>
        <p:spPr>
          <a:xfrm>
            <a:off x="8882456" y="2683433"/>
            <a:ext cx="2374382" cy="445751"/>
          </a:xfrm>
          <a:prstGeom prst="roundRect">
            <a:avLst>
              <a:gd name="adj" fmla="val 411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9B2A9EA-B9E5-45D0-A864-D0C444B89D36}"/>
              </a:ext>
            </a:extLst>
          </p:cNvPr>
          <p:cNvSpPr txBox="1"/>
          <p:nvPr/>
        </p:nvSpPr>
        <p:spPr>
          <a:xfrm>
            <a:off x="9406139" y="2752419"/>
            <a:ext cx="1257941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400" b="1" spc="-1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3</a:t>
            </a:r>
            <a:r>
              <a:rPr lang="en-US" altLang="ko-KR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단계 </a:t>
            </a:r>
            <a:r>
              <a:rPr lang="en-US" altLang="ko-KR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(2025</a:t>
            </a:r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</a:t>
            </a:r>
            <a:r>
              <a:rPr lang="en-US" altLang="ko-KR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en-US" altLang="ko-KR" sz="1400" b="1" spc="-15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2" name="사각형: 둥근 모서리 28">
            <a:extLst>
              <a:ext uri="{FF2B5EF4-FFF2-40B4-BE49-F238E27FC236}">
                <a16:creationId xmlns:a16="http://schemas.microsoft.com/office/drawing/2014/main" id="{4416DEC6-AC0B-4A68-9945-4495EF880438}"/>
              </a:ext>
            </a:extLst>
          </p:cNvPr>
          <p:cNvSpPr/>
          <p:nvPr/>
        </p:nvSpPr>
        <p:spPr>
          <a:xfrm>
            <a:off x="1256389" y="5236682"/>
            <a:ext cx="2200954" cy="349160"/>
          </a:xfrm>
          <a:prstGeom prst="roundRect">
            <a:avLst>
              <a:gd name="adj" fmla="val 41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7E58201-29D6-468F-A05B-42AF48AF87F8}"/>
              </a:ext>
            </a:extLst>
          </p:cNvPr>
          <p:cNvSpPr txBox="1"/>
          <p:nvPr/>
        </p:nvSpPr>
        <p:spPr>
          <a:xfrm>
            <a:off x="1351205" y="5284425"/>
            <a:ext cx="2011321" cy="253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05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User : 10,000</a:t>
            </a:r>
            <a:r>
              <a:rPr lang="ko-KR" altLang="en-US" sz="105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명</a:t>
            </a:r>
            <a:endParaRPr lang="ko-KR" altLang="en-US" sz="1050" b="1" spc="-15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4" name="사각형: 둥근 모서리 28">
            <a:extLst>
              <a:ext uri="{FF2B5EF4-FFF2-40B4-BE49-F238E27FC236}">
                <a16:creationId xmlns:a16="http://schemas.microsoft.com/office/drawing/2014/main" id="{4416DEC6-AC0B-4A68-9945-4495EF880438}"/>
              </a:ext>
            </a:extLst>
          </p:cNvPr>
          <p:cNvSpPr/>
          <p:nvPr/>
        </p:nvSpPr>
        <p:spPr>
          <a:xfrm>
            <a:off x="5130094" y="5236682"/>
            <a:ext cx="2200954" cy="349160"/>
          </a:xfrm>
          <a:prstGeom prst="roundRect">
            <a:avLst>
              <a:gd name="adj" fmla="val 41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E58201-29D6-468F-A05B-42AF48AF87F8}"/>
              </a:ext>
            </a:extLst>
          </p:cNvPr>
          <p:cNvSpPr txBox="1"/>
          <p:nvPr/>
        </p:nvSpPr>
        <p:spPr>
          <a:xfrm>
            <a:off x="5224910" y="5284425"/>
            <a:ext cx="2011321" cy="253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05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User : 100,000</a:t>
            </a:r>
            <a:r>
              <a:rPr lang="ko-KR" altLang="en-US" sz="105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명</a:t>
            </a:r>
            <a:endParaRPr lang="ko-KR" altLang="en-US" sz="1050" b="1" spc="-15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6" name="사각형: 둥근 모서리 28">
            <a:extLst>
              <a:ext uri="{FF2B5EF4-FFF2-40B4-BE49-F238E27FC236}">
                <a16:creationId xmlns:a16="http://schemas.microsoft.com/office/drawing/2014/main" id="{4416DEC6-AC0B-4A68-9945-4495EF880438}"/>
              </a:ext>
            </a:extLst>
          </p:cNvPr>
          <p:cNvSpPr/>
          <p:nvPr/>
        </p:nvSpPr>
        <p:spPr>
          <a:xfrm>
            <a:off x="8992345" y="5236682"/>
            <a:ext cx="2200954" cy="349160"/>
          </a:xfrm>
          <a:prstGeom prst="roundRect">
            <a:avLst>
              <a:gd name="adj" fmla="val 41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7E58201-29D6-468F-A05B-42AF48AF87F8}"/>
              </a:ext>
            </a:extLst>
          </p:cNvPr>
          <p:cNvSpPr txBox="1"/>
          <p:nvPr/>
        </p:nvSpPr>
        <p:spPr>
          <a:xfrm>
            <a:off x="9087161" y="5284425"/>
            <a:ext cx="2011321" cy="253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05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User : 1,000,000</a:t>
            </a:r>
            <a:r>
              <a:rPr lang="ko-KR" altLang="en-US" sz="105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명</a:t>
            </a:r>
            <a:endParaRPr lang="ko-KR" altLang="en-US" sz="1050" b="1" spc="-15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210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래픽 45">
            <a:extLst>
              <a:ext uri="{FF2B5EF4-FFF2-40B4-BE49-F238E27FC236}">
                <a16:creationId xmlns:a16="http://schemas.microsoft.com/office/drawing/2014/main" id="{1E57DFC0-1814-4968-B5A6-6CA4A9ADCB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3340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 smtClean="0"/>
              <a:t>로봇 자동화 관련 기술의 보유</a:t>
            </a:r>
            <a:endParaRPr lang="en-US" altLang="ko-KR" b="1" smtClean="0"/>
          </a:p>
          <a:p>
            <a:pPr>
              <a:lnSpc>
                <a:spcPct val="150000"/>
              </a:lnSpc>
            </a:pPr>
            <a:r>
              <a:rPr lang="en-US" altLang="ko-KR" smtClean="0">
                <a:solidFill>
                  <a:schemeClr val="bg1">
                    <a:lumMod val="50000"/>
                  </a:schemeClr>
                </a:solidFill>
              </a:rPr>
              <a:t>01-1. </a:t>
            </a:r>
            <a:r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t>로봇을 활용한 다양한 </a:t>
            </a:r>
            <a:r>
              <a:rPr lang="ko-KR" altLang="en-US" b="1" smtClean="0">
                <a:solidFill>
                  <a:srgbClr val="C00000"/>
                </a:solidFill>
              </a:rPr>
              <a:t> 자동화 레퍼런스 보유</a:t>
            </a:r>
            <a:endParaRPr lang="ko-KR" altLang="en-US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8D69D45-1DE3-4EF7-BD92-DC03E92C9B7A}"/>
              </a:ext>
            </a:extLst>
          </p:cNvPr>
          <p:cNvSpPr txBox="1"/>
          <p:nvPr/>
        </p:nvSpPr>
        <p:spPr>
          <a:xfrm>
            <a:off x="615558" y="1980214"/>
            <a:ext cx="2392322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>
                <a:latin typeface="+mj-ea"/>
                <a:ea typeface="+mj-ea"/>
              </a:rPr>
              <a:t>바질의 로봇 자동화 라인 설계 능력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785B90-9D01-45E8-8C01-AE7F772865E2}"/>
              </a:ext>
            </a:extLst>
          </p:cNvPr>
          <p:cNvSpPr txBox="1"/>
          <p:nvPr/>
        </p:nvSpPr>
        <p:spPr>
          <a:xfrm>
            <a:off x="7285995" y="2812922"/>
            <a:ext cx="3722004" cy="2734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200" b="1" kern="0" spc="-90">
                <a:latin typeface="+mj-ea"/>
                <a:ea typeface="+mj-ea"/>
              </a:rPr>
              <a:t>인공지능 비전 기술을 </a:t>
            </a:r>
            <a:r>
              <a:rPr lang="ko-KR" altLang="en-US" sz="1200" b="1" kern="0" spc="-90" err="1">
                <a:latin typeface="+mj-ea"/>
                <a:ea typeface="+mj-ea"/>
              </a:rPr>
              <a:t>용접물</a:t>
            </a:r>
            <a:r>
              <a:rPr lang="ko-KR" altLang="en-US" sz="1200" b="1" kern="0" spc="-90">
                <a:latin typeface="+mj-ea"/>
                <a:ea typeface="+mj-ea"/>
              </a:rPr>
              <a:t> 제조 검사 공정에 활용</a:t>
            </a:r>
            <a:endParaRPr lang="en-US" altLang="ko-KR" sz="1200" b="1" kern="0" spc="-90">
              <a:latin typeface="+mj-ea"/>
              <a:ea typeface="+mj-ea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endParaRPr lang="en-US" altLang="ko-KR" sz="1200" b="1" kern="0" spc="-90">
              <a:latin typeface="+mj-ea"/>
              <a:ea typeface="+mj-ea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200" b="1" kern="0" spc="-90">
                <a:latin typeface="+mj-ea"/>
                <a:ea typeface="+mj-ea"/>
              </a:rPr>
              <a:t>실시간 피드백 로봇 제어</a:t>
            </a:r>
            <a:endParaRPr lang="en-US" altLang="ko-KR" sz="1200" b="1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 용접물의 실시간 검사 및 이상 상황 발생시</a:t>
            </a:r>
            <a:endParaRPr lang="en-US" altLang="ko-KR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 </a:t>
            </a:r>
            <a:r>
              <a:rPr lang="ko-KR" altLang="en-US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피드백 로봇 제어</a:t>
            </a:r>
            <a:endParaRPr lang="en-US" altLang="ko-KR" sz="1200" kern="0" spc="-90">
              <a:latin typeface="+mj-ea"/>
              <a:ea typeface="+mj-ea"/>
            </a:endParaRPr>
          </a:p>
          <a:p>
            <a:pPr marL="228600" indent="-228600">
              <a:buFont typeface="+mj-ea"/>
              <a:buAutoNum type="circleNumDbPlain"/>
            </a:pPr>
            <a:endParaRPr lang="en-US" altLang="ko-KR" sz="1200" kern="0" spc="-90">
              <a:latin typeface="+mj-ea"/>
              <a:ea typeface="+mj-ea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 startAt="3"/>
            </a:pPr>
            <a:r>
              <a:rPr lang="en-US" altLang="ko-KR" sz="1200" b="1" kern="0" spc="-90">
                <a:latin typeface="+mj-ea"/>
                <a:ea typeface="+mj-ea"/>
              </a:rPr>
              <a:t>20</a:t>
            </a:r>
            <a:r>
              <a:rPr lang="ko-KR" altLang="en-US" sz="1200" b="1" kern="0" spc="-90">
                <a:latin typeface="+mj-ea"/>
                <a:ea typeface="+mj-ea"/>
              </a:rPr>
              <a:t>여건 이상의 로봇 납품 레퍼런스 보유</a:t>
            </a:r>
            <a:endParaRPr lang="en-US" altLang="ko-KR" sz="1200" b="1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 2021</a:t>
            </a:r>
            <a:r>
              <a:rPr lang="ko-KR" altLang="en-US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년 용접 라인을  학습하여 스스로 용접 라인을</a:t>
            </a:r>
            <a:endParaRPr lang="en-US" altLang="ko-KR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</a:t>
            </a:r>
            <a:r>
              <a:rPr lang="ko-KR" altLang="en-US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트레킹 하는</a:t>
            </a:r>
            <a:r>
              <a:rPr lang="en-US" altLang="ko-KR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로봇 납품 등 </a:t>
            </a:r>
            <a:r>
              <a:rPr lang="en-US" altLang="ko-KR" sz="1200" b="1" kern="0" spc="-90">
                <a:solidFill>
                  <a:srgbClr val="C00000"/>
                </a:solidFill>
                <a:latin typeface="+mj-ea"/>
                <a:ea typeface="+mj-ea"/>
              </a:rPr>
              <a:t>20</a:t>
            </a:r>
            <a:r>
              <a:rPr lang="ko-KR" altLang="en-US" sz="1200" b="1" kern="0" spc="-90">
                <a:solidFill>
                  <a:srgbClr val="C00000"/>
                </a:solidFill>
                <a:latin typeface="+mj-ea"/>
                <a:ea typeface="+mj-ea"/>
              </a:rPr>
              <a:t>여건</a:t>
            </a:r>
            <a:r>
              <a:rPr lang="en-US" altLang="ko-KR" sz="1200" b="1" kern="0" spc="-90">
                <a:solidFill>
                  <a:srgbClr val="C00000"/>
                </a:solidFill>
                <a:latin typeface="+mj-ea"/>
                <a:ea typeface="+mj-ea"/>
              </a:rPr>
              <a:t>(50set)</a:t>
            </a:r>
            <a:r>
              <a:rPr lang="ko-KR" altLang="en-US" sz="1200" b="1" kern="0" spc="-90">
                <a:solidFill>
                  <a:srgbClr val="C00000"/>
                </a:solidFill>
                <a:latin typeface="+mj-ea"/>
                <a:ea typeface="+mj-ea"/>
              </a:rPr>
              <a:t>이상의</a:t>
            </a:r>
            <a:endParaRPr lang="en-US" altLang="ko-KR" sz="1200" b="1" kern="0" spc="-90">
              <a:solidFill>
                <a:srgbClr val="C0000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kern="0" spc="-90">
                <a:solidFill>
                  <a:srgbClr val="C00000"/>
                </a:solidFill>
                <a:latin typeface="+mj-ea"/>
                <a:ea typeface="+mj-ea"/>
              </a:rPr>
              <a:t>     </a:t>
            </a:r>
            <a:r>
              <a:rPr lang="ko-KR" altLang="en-US" sz="1200" b="1" kern="0" spc="-90">
                <a:solidFill>
                  <a:srgbClr val="C00000"/>
                </a:solidFill>
                <a:latin typeface="+mj-ea"/>
                <a:ea typeface="+mj-ea"/>
              </a:rPr>
              <a:t>레퍼런스 보유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067F08-5283-43C5-8D70-C51A5575C666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15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27" name="_x355321520" descr="EMB00004b844103">
            <a:extLst>
              <a:ext uri="{FF2B5EF4-FFF2-40B4-BE49-F238E27FC236}">
                <a16:creationId xmlns:a16="http://schemas.microsoft.com/office/drawing/2014/main" id="{964D6840-EA1A-4CE8-9661-88C6BE9B3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5" y="2720348"/>
            <a:ext cx="3231499" cy="292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_x349636280" descr="EMB00004b844105">
            <a:extLst>
              <a:ext uri="{FF2B5EF4-FFF2-40B4-BE49-F238E27FC236}">
                <a16:creationId xmlns:a16="http://schemas.microsoft.com/office/drawing/2014/main" id="{0F24811E-7477-4799-AD48-2E44D9077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315" y="2714068"/>
            <a:ext cx="2924505" cy="293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 descr="실내, 도구, 밀러이(가) 표시된 사진&#10;&#10;자동 생성된 설명">
            <a:extLst>
              <a:ext uri="{FF2B5EF4-FFF2-40B4-BE49-F238E27FC236}">
                <a16:creationId xmlns:a16="http://schemas.microsoft.com/office/drawing/2014/main" id="{C6EFA633-E230-4DB2-BEB3-8CFA800DB2A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35" y="5785255"/>
            <a:ext cx="791107" cy="528460"/>
          </a:xfrm>
          <a:prstGeom prst="rect">
            <a:avLst/>
          </a:prstGeom>
        </p:spPr>
      </p:pic>
      <p:pic>
        <p:nvPicPr>
          <p:cNvPr id="18" name="그림 17" descr="사람, 실내, 밀러이(가) 표시된 사진&#10;&#10;자동 생성된 설명">
            <a:extLst>
              <a:ext uri="{FF2B5EF4-FFF2-40B4-BE49-F238E27FC236}">
                <a16:creationId xmlns:a16="http://schemas.microsoft.com/office/drawing/2014/main" id="{AE683237-89FB-42DE-9F37-8AC14C1B8BB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8"/>
          <a:stretch/>
        </p:blipFill>
        <p:spPr>
          <a:xfrm>
            <a:off x="6545360" y="5776409"/>
            <a:ext cx="482460" cy="552683"/>
          </a:xfrm>
          <a:prstGeom prst="rect">
            <a:avLst/>
          </a:prstGeom>
        </p:spPr>
      </p:pic>
      <p:pic>
        <p:nvPicPr>
          <p:cNvPr id="20" name="그림 19" descr="사람, 실내, 테이블, 작업대이(가) 표시된 사진&#10;&#10;자동 생성된 설명">
            <a:extLst>
              <a:ext uri="{FF2B5EF4-FFF2-40B4-BE49-F238E27FC236}">
                <a16:creationId xmlns:a16="http://schemas.microsoft.com/office/drawing/2014/main" id="{81E08B01-6158-44D6-B027-8D3F2F20C06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384" y="5776409"/>
            <a:ext cx="827370" cy="552683"/>
          </a:xfrm>
          <a:prstGeom prst="rect">
            <a:avLst/>
          </a:prstGeom>
        </p:spPr>
      </p:pic>
      <p:pic>
        <p:nvPicPr>
          <p:cNvPr id="36" name="그림 35" descr="실내, 노란색, 혼잡한, 밀러이(가) 표시된 사진&#10;&#10;자동 생성된 설명">
            <a:extLst>
              <a:ext uri="{FF2B5EF4-FFF2-40B4-BE49-F238E27FC236}">
                <a16:creationId xmlns:a16="http://schemas.microsoft.com/office/drawing/2014/main" id="{E2454874-712C-4D39-8E91-9D9EC753522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54" y="5776412"/>
            <a:ext cx="736909" cy="552682"/>
          </a:xfrm>
          <a:prstGeom prst="rect">
            <a:avLst/>
          </a:prstGeom>
        </p:spPr>
      </p:pic>
      <p:pic>
        <p:nvPicPr>
          <p:cNvPr id="38" name="그림 37" descr="노란색이(가) 표시된 사진&#10;&#10;자동 생성된 설명">
            <a:extLst>
              <a:ext uri="{FF2B5EF4-FFF2-40B4-BE49-F238E27FC236}">
                <a16:creationId xmlns:a16="http://schemas.microsoft.com/office/drawing/2014/main" id="{A208FF02-AD0A-4021-804E-BF4199A6BC2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864" y="5777238"/>
            <a:ext cx="827369" cy="551855"/>
          </a:xfrm>
          <a:prstGeom prst="rect">
            <a:avLst/>
          </a:prstGeom>
        </p:spPr>
      </p:pic>
      <p:pic>
        <p:nvPicPr>
          <p:cNvPr id="40" name="그림 39" descr="실내, 기기, 욕실이(가) 표시된 사진&#10;&#10;자동 생성된 설명">
            <a:extLst>
              <a:ext uri="{FF2B5EF4-FFF2-40B4-BE49-F238E27FC236}">
                <a16:creationId xmlns:a16="http://schemas.microsoft.com/office/drawing/2014/main" id="{A3F81933-2985-4D56-9FBF-46D3A93694F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874" y="5776412"/>
            <a:ext cx="827369" cy="552682"/>
          </a:xfrm>
          <a:prstGeom prst="rect">
            <a:avLst/>
          </a:prstGeom>
        </p:spPr>
      </p:pic>
      <p:pic>
        <p:nvPicPr>
          <p:cNvPr id="42" name="그림 41" descr="실내, 노란색, 장비이(가) 표시된 사진&#10;&#10;자동 생성된 설명">
            <a:extLst>
              <a:ext uri="{FF2B5EF4-FFF2-40B4-BE49-F238E27FC236}">
                <a16:creationId xmlns:a16="http://schemas.microsoft.com/office/drawing/2014/main" id="{4481D6E0-319D-4745-BAA0-DC28DE72A84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232" y="5785254"/>
            <a:ext cx="795021" cy="530279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C3E42DCB-1C7D-4E32-80BB-1A5631E7F5FB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90" y="5785256"/>
            <a:ext cx="792294" cy="5284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397049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05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Reference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6531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래픽 39">
            <a:extLst>
              <a:ext uri="{FF2B5EF4-FFF2-40B4-BE49-F238E27FC236}">
                <a16:creationId xmlns:a16="http://schemas.microsoft.com/office/drawing/2014/main" id="{BB9B3ACB-3ED2-4A05-B28A-9731D9405D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ABDEA6B0-08CD-4A23-AE7C-1730EC42460F}"/>
              </a:ext>
            </a:extLst>
          </p:cNvPr>
          <p:cNvSpPr/>
          <p:nvPr/>
        </p:nvSpPr>
        <p:spPr>
          <a:xfrm>
            <a:off x="5628467" y="3525564"/>
            <a:ext cx="5497278" cy="775058"/>
          </a:xfrm>
          <a:prstGeom prst="rect">
            <a:avLst/>
          </a:prstGeom>
          <a:solidFill>
            <a:schemeClr val="accent2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615558" y="1654500"/>
            <a:ext cx="6664808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2800" b="1" spc="-3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01. 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3D</a:t>
            </a:r>
            <a:r>
              <a:rPr lang="ko-KR" altLang="en-US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비전 활용 로봇 제어기술</a:t>
            </a:r>
            <a:endParaRPr lang="ko-KR" altLang="en-US" sz="2800" b="1" spc="-3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8D69D45-1DE3-4EF7-BD92-DC03E92C9B7A}"/>
              </a:ext>
            </a:extLst>
          </p:cNvPr>
          <p:cNvSpPr txBox="1"/>
          <p:nvPr/>
        </p:nvSpPr>
        <p:spPr>
          <a:xfrm>
            <a:off x="615558" y="2259168"/>
            <a:ext cx="383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kern="0" spc="-90" smtClean="0">
                <a:latin typeface="+mj-ea"/>
                <a:ea typeface="+mj-ea"/>
              </a:rPr>
              <a:t>3D </a:t>
            </a:r>
            <a:r>
              <a:rPr lang="ko-KR" altLang="en-US" sz="1200" kern="0" spc="-90">
                <a:latin typeface="+mj-ea"/>
                <a:ea typeface="+mj-ea"/>
              </a:rPr>
              <a:t>비전 기술을 위치가 이동된 </a:t>
            </a:r>
            <a:r>
              <a:rPr lang="ko-KR" altLang="en-US" sz="1200" b="1" kern="0" spc="-90">
                <a:solidFill>
                  <a:srgbClr val="C00000"/>
                </a:solidFill>
                <a:latin typeface="+mj-ea"/>
                <a:ea typeface="+mj-ea"/>
              </a:rPr>
              <a:t>특정 물체를 핸들링</a:t>
            </a:r>
            <a:r>
              <a:rPr lang="ko-KR" altLang="en-US" sz="1200" kern="0" spc="-90">
                <a:latin typeface="+mj-ea"/>
                <a:ea typeface="+mj-ea"/>
              </a:rPr>
              <a:t>에 사용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785B90-9D01-45E8-8C01-AE7F772865E2}"/>
              </a:ext>
            </a:extLst>
          </p:cNvPr>
          <p:cNvSpPr txBox="1"/>
          <p:nvPr/>
        </p:nvSpPr>
        <p:spPr>
          <a:xfrm>
            <a:off x="6203735" y="3607785"/>
            <a:ext cx="4807406" cy="610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>
                <a:latin typeface="+mj-ea"/>
                <a:ea typeface="+mj-ea"/>
              </a:rPr>
              <a:t>전기차 배터리 </a:t>
            </a:r>
            <a:r>
              <a:rPr lang="ko-KR" altLang="en-US" sz="1200" kern="0" spc="-90" err="1">
                <a:latin typeface="+mj-ea"/>
                <a:ea typeface="+mj-ea"/>
              </a:rPr>
              <a:t>분해시</a:t>
            </a:r>
            <a:r>
              <a:rPr lang="ko-KR" altLang="en-US" sz="1200" kern="0" spc="-90">
                <a:latin typeface="+mj-ea"/>
                <a:ea typeface="+mj-ea"/>
              </a:rPr>
              <a:t> 볼트</a:t>
            </a:r>
            <a:r>
              <a:rPr lang="en-US" altLang="ko-KR" sz="1200" kern="0" spc="-90">
                <a:latin typeface="+mj-ea"/>
                <a:ea typeface="+mj-ea"/>
              </a:rPr>
              <a:t>, </a:t>
            </a:r>
            <a:r>
              <a:rPr lang="ko-KR" altLang="en-US" sz="1200" kern="0" spc="-90">
                <a:latin typeface="+mj-ea"/>
                <a:ea typeface="+mj-ea"/>
              </a:rPr>
              <a:t>너트의 위치 파악 및 케이블 등의 위치에 따른</a:t>
            </a:r>
            <a:endParaRPr lang="en-US" altLang="ko-KR" sz="1200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>
                <a:latin typeface="+mj-ea"/>
                <a:ea typeface="+mj-ea"/>
              </a:rPr>
              <a:t>인공지능 로봇 핸들링 필요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067F08-5283-43C5-8D70-C51A5575C666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16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66A2702-24DC-4C6E-B537-D0CD7FC62D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244" y="2939167"/>
            <a:ext cx="4227105" cy="3126556"/>
          </a:xfrm>
          <a:prstGeom prst="rect">
            <a:avLst/>
          </a:prstGeom>
        </p:spPr>
      </p:pic>
      <p:sp>
        <p:nvSpPr>
          <p:cNvPr id="27" name="타원 26">
            <a:extLst>
              <a:ext uri="{FF2B5EF4-FFF2-40B4-BE49-F238E27FC236}">
                <a16:creationId xmlns:a16="http://schemas.microsoft.com/office/drawing/2014/main" id="{63E33401-6427-489D-B71A-610CE69149DB}"/>
              </a:ext>
            </a:extLst>
          </p:cNvPr>
          <p:cNvSpPr/>
          <p:nvPr/>
        </p:nvSpPr>
        <p:spPr>
          <a:xfrm>
            <a:off x="2611932" y="3924986"/>
            <a:ext cx="1172756" cy="1172756"/>
          </a:xfrm>
          <a:prstGeom prst="ellipse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E9F1EE73-AE36-427E-8C9D-C3AD6614D23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594" y="4153719"/>
            <a:ext cx="848406" cy="678725"/>
          </a:xfrm>
          <a:prstGeom prst="rect">
            <a:avLst/>
          </a:prstGeom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id="{8E1C7D87-9A50-44E2-BB6E-29B7D4581F8A}"/>
              </a:ext>
            </a:extLst>
          </p:cNvPr>
          <p:cNvSpPr/>
          <p:nvPr/>
        </p:nvSpPr>
        <p:spPr>
          <a:xfrm>
            <a:off x="5628466" y="4495117"/>
            <a:ext cx="5497278" cy="775058"/>
          </a:xfrm>
          <a:prstGeom prst="rect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E214DA-58D3-463F-A6F4-7B5B4F75209E}"/>
              </a:ext>
            </a:extLst>
          </p:cNvPr>
          <p:cNvSpPr txBox="1"/>
          <p:nvPr/>
        </p:nvSpPr>
        <p:spPr>
          <a:xfrm>
            <a:off x="6203734" y="4680049"/>
            <a:ext cx="4444807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>
                <a:latin typeface="+mj-ea"/>
                <a:ea typeface="+mj-ea"/>
              </a:rPr>
              <a:t>인공지능 </a:t>
            </a:r>
            <a:r>
              <a:rPr lang="en-US" altLang="ko-KR" sz="1200" kern="0" spc="-90">
                <a:latin typeface="+mj-ea"/>
                <a:ea typeface="+mj-ea"/>
              </a:rPr>
              <a:t>3D </a:t>
            </a:r>
            <a:r>
              <a:rPr lang="ko-KR" altLang="en-US" sz="1200" kern="0" spc="-90">
                <a:latin typeface="+mj-ea"/>
                <a:ea typeface="+mj-ea"/>
              </a:rPr>
              <a:t>비전 기술을 위치가 이동된 특정 물체를 핸들링에 사용</a:t>
            </a:r>
          </a:p>
        </p:txBody>
      </p:sp>
      <p:pic>
        <p:nvPicPr>
          <p:cNvPr id="38" name="그래픽 37">
            <a:extLst>
              <a:ext uri="{FF2B5EF4-FFF2-40B4-BE49-F238E27FC236}">
                <a16:creationId xmlns:a16="http://schemas.microsoft.com/office/drawing/2014/main" id="{527A1BDB-1DA0-4CEE-BC83-3A8345BF17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827691" y="3817613"/>
            <a:ext cx="264405" cy="190959"/>
          </a:xfrm>
          <a:prstGeom prst="rect">
            <a:avLst/>
          </a:prstGeom>
        </p:spPr>
      </p:pic>
      <p:pic>
        <p:nvPicPr>
          <p:cNvPr id="39" name="그래픽 38">
            <a:extLst>
              <a:ext uri="{FF2B5EF4-FFF2-40B4-BE49-F238E27FC236}">
                <a16:creationId xmlns:a16="http://schemas.microsoft.com/office/drawing/2014/main" id="{A176B780-69FC-4D5A-AC4C-3E71A559D9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834483" y="4787166"/>
            <a:ext cx="264405" cy="1909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397049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05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Reference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2245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 smtClean="0"/>
              <a:t>로봇 자동화 관련 기술의 보유</a:t>
            </a:r>
            <a:endParaRPr lang="en-US" altLang="ko-KR" b="1" smtClean="0"/>
          </a:p>
          <a:p>
            <a:pPr>
              <a:lnSpc>
                <a:spcPct val="150000"/>
              </a:lnSpc>
            </a:pPr>
            <a:r>
              <a:rPr lang="en-US" altLang="ko-KR">
                <a:solidFill>
                  <a:schemeClr val="bg1">
                    <a:lumMod val="50000"/>
                  </a:schemeClr>
                </a:solidFill>
              </a:rPr>
              <a:t>02-1. </a:t>
            </a:r>
            <a:r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t>바질컴퍼니의 </a:t>
            </a:r>
            <a:r>
              <a:rPr lang="en-US" altLang="ko-KR" b="1" smtClean="0">
                <a:solidFill>
                  <a:srgbClr val="C00000"/>
                </a:solidFill>
              </a:rPr>
              <a:t>3D </a:t>
            </a:r>
            <a:r>
              <a:rPr lang="ko-KR" altLang="en-US" b="1">
                <a:solidFill>
                  <a:srgbClr val="C00000"/>
                </a:solidFill>
              </a:rPr>
              <a:t>물체 인식</a:t>
            </a:r>
          </a:p>
        </p:txBody>
      </p:sp>
    </p:spTree>
    <p:extLst>
      <p:ext uri="{BB962C8B-B14F-4D97-AF65-F5344CB8AC3E}">
        <p14:creationId xmlns:p14="http://schemas.microsoft.com/office/powerpoint/2010/main" val="2234141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래픽 39">
            <a:extLst>
              <a:ext uri="{FF2B5EF4-FFF2-40B4-BE49-F238E27FC236}">
                <a16:creationId xmlns:a16="http://schemas.microsoft.com/office/drawing/2014/main" id="{BB9B3ACB-3ED2-4A05-B28A-9731D9405D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ABDEA6B0-08CD-4A23-AE7C-1730EC42460F}"/>
              </a:ext>
            </a:extLst>
          </p:cNvPr>
          <p:cNvSpPr/>
          <p:nvPr/>
        </p:nvSpPr>
        <p:spPr>
          <a:xfrm>
            <a:off x="6300659" y="3507979"/>
            <a:ext cx="5497278" cy="775058"/>
          </a:xfrm>
          <a:prstGeom prst="rect">
            <a:avLst/>
          </a:prstGeom>
          <a:solidFill>
            <a:schemeClr val="accent2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615558" y="1654500"/>
            <a:ext cx="6664808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2800" b="1" spc="-3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01. 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3D</a:t>
            </a:r>
            <a:r>
              <a:rPr lang="ko-KR" altLang="en-US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비전 활용 로봇 제어기술</a:t>
            </a:r>
            <a:endParaRPr lang="ko-KR" altLang="en-US" sz="2800" b="1" spc="-3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8D69D45-1DE3-4EF7-BD92-DC03E92C9B7A}"/>
              </a:ext>
            </a:extLst>
          </p:cNvPr>
          <p:cNvSpPr txBox="1"/>
          <p:nvPr/>
        </p:nvSpPr>
        <p:spPr>
          <a:xfrm>
            <a:off x="615558" y="2259168"/>
            <a:ext cx="4129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군화 그라인딩을 위한 </a:t>
            </a:r>
            <a:r>
              <a:rPr lang="ko-KR" altLang="en-US" sz="1200" b="1" kern="0" spc="-90" smtClean="0">
                <a:solidFill>
                  <a:srgbClr val="C00000"/>
                </a:solidFill>
                <a:latin typeface="+mj-ea"/>
                <a:ea typeface="+mj-ea"/>
              </a:rPr>
              <a:t>변화하는 물체 가공 로봇 개발 </a:t>
            </a:r>
            <a:r>
              <a:rPr lang="ko-KR" altLang="en-US" sz="1200" kern="0" spc="-90" smtClean="0">
                <a:latin typeface="+mj-ea"/>
                <a:ea typeface="+mj-ea"/>
              </a:rPr>
              <a:t>경험 보유</a:t>
            </a:r>
            <a:endParaRPr lang="ko-KR" altLang="en-US" sz="1200" kern="0" spc="-90">
              <a:latin typeface="+mj-ea"/>
              <a:ea typeface="+mj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785B90-9D01-45E8-8C01-AE7F772865E2}"/>
              </a:ext>
            </a:extLst>
          </p:cNvPr>
          <p:cNvSpPr txBox="1"/>
          <p:nvPr/>
        </p:nvSpPr>
        <p:spPr>
          <a:xfrm>
            <a:off x="6875927" y="3590200"/>
            <a:ext cx="4984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군화를 비롯한 신발 종류의 가공을 위해 아웃솔과 갑피의 변화량에 유연하게</a:t>
            </a:r>
            <a:endParaRPr lang="en-US" altLang="ko-KR" sz="1200" kern="0" spc="-9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대응할 수 있는 </a:t>
            </a:r>
            <a:r>
              <a:rPr lang="en-US" altLang="ko-KR" sz="1200" kern="0" spc="-90" smtClean="0">
                <a:latin typeface="+mj-ea"/>
                <a:ea typeface="+mj-ea"/>
              </a:rPr>
              <a:t>3D </a:t>
            </a:r>
            <a:r>
              <a:rPr lang="ko-KR" altLang="en-US" sz="1200" kern="0" spc="-90" smtClean="0">
                <a:latin typeface="+mj-ea"/>
                <a:ea typeface="+mj-ea"/>
              </a:rPr>
              <a:t>인식기술을 활용한 로봇제어가 필수임</a:t>
            </a:r>
            <a:endParaRPr lang="ko-KR" altLang="en-US" sz="1200" kern="0" spc="-90">
              <a:latin typeface="+mj-ea"/>
              <a:ea typeface="+mj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067F08-5283-43C5-8D70-C51A5575C666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17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8E1C7D87-9A50-44E2-BB6E-29B7D4581F8A}"/>
              </a:ext>
            </a:extLst>
          </p:cNvPr>
          <p:cNvSpPr/>
          <p:nvPr/>
        </p:nvSpPr>
        <p:spPr>
          <a:xfrm>
            <a:off x="6300658" y="4477532"/>
            <a:ext cx="5497278" cy="775058"/>
          </a:xfrm>
          <a:prstGeom prst="rect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E214DA-58D3-463F-A6F4-7B5B4F75209E}"/>
              </a:ext>
            </a:extLst>
          </p:cNvPr>
          <p:cNvSpPr txBox="1"/>
          <p:nvPr/>
        </p:nvSpPr>
        <p:spPr>
          <a:xfrm>
            <a:off x="6863653" y="4584068"/>
            <a:ext cx="484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트렉스타 군화 제조라인 투입을 위한 군화 그라인딩 로봇 상용화 최종단계</a:t>
            </a:r>
            <a:endParaRPr lang="en-US" altLang="ko-KR" sz="1200" kern="0" spc="-9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개발 중 수요업체로부터 성능 검증 합격 통보 수령</a:t>
            </a:r>
            <a:endParaRPr lang="ko-KR" altLang="en-US" sz="1200" kern="0" spc="-90">
              <a:latin typeface="+mj-ea"/>
              <a:ea typeface="+mj-ea"/>
            </a:endParaRPr>
          </a:p>
        </p:txBody>
      </p:sp>
      <p:pic>
        <p:nvPicPr>
          <p:cNvPr id="38" name="그래픽 37">
            <a:extLst>
              <a:ext uri="{FF2B5EF4-FFF2-40B4-BE49-F238E27FC236}">
                <a16:creationId xmlns:a16="http://schemas.microsoft.com/office/drawing/2014/main" id="{527A1BDB-1DA0-4CEE-BC83-3A8345BF17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499883" y="3800028"/>
            <a:ext cx="264405" cy="190959"/>
          </a:xfrm>
          <a:prstGeom prst="rect">
            <a:avLst/>
          </a:prstGeom>
        </p:spPr>
      </p:pic>
      <p:pic>
        <p:nvPicPr>
          <p:cNvPr id="39" name="그래픽 38">
            <a:extLst>
              <a:ext uri="{FF2B5EF4-FFF2-40B4-BE49-F238E27FC236}">
                <a16:creationId xmlns:a16="http://schemas.microsoft.com/office/drawing/2014/main" id="{A176B780-69FC-4D5A-AC4C-3E71A559D9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506675" y="4769581"/>
            <a:ext cx="264405" cy="19095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8" y="2974113"/>
            <a:ext cx="2486171" cy="331489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78" y="2974113"/>
            <a:ext cx="2506759" cy="33148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2245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 smtClean="0"/>
              <a:t>로봇 자동화 관련 기술의 보유</a:t>
            </a:r>
            <a:endParaRPr lang="en-US" altLang="ko-KR" b="1" smtClean="0"/>
          </a:p>
          <a:p>
            <a:pPr>
              <a:lnSpc>
                <a:spcPct val="150000"/>
              </a:lnSpc>
            </a:pPr>
            <a:r>
              <a:rPr lang="en-US" altLang="ko-KR">
                <a:solidFill>
                  <a:schemeClr val="bg1">
                    <a:lumMod val="50000"/>
                  </a:schemeClr>
                </a:solidFill>
              </a:rPr>
              <a:t>02-1. </a:t>
            </a:r>
            <a:r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t>바질컴퍼니의 </a:t>
            </a:r>
            <a:r>
              <a:rPr lang="en-US" altLang="ko-KR" b="1" smtClean="0">
                <a:solidFill>
                  <a:srgbClr val="C00000"/>
                </a:solidFill>
              </a:rPr>
              <a:t>3D </a:t>
            </a:r>
            <a:r>
              <a:rPr lang="ko-KR" altLang="en-US" b="1">
                <a:solidFill>
                  <a:srgbClr val="C00000"/>
                </a:solidFill>
              </a:rPr>
              <a:t>물체 인식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397049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05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Reference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4803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CAEC7BFA-83C6-4D56-BB8C-001136EC5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355" b="70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787454-6323-4D78-93C1-AF83AB8DF490}"/>
              </a:ext>
            </a:extLst>
          </p:cNvPr>
          <p:cNvSpPr txBox="1"/>
          <p:nvPr/>
        </p:nvSpPr>
        <p:spPr>
          <a:xfrm>
            <a:off x="990807" y="693148"/>
            <a:ext cx="1533317" cy="5733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3100" b="1" spc="-1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INDEX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BA58FD-1F53-497C-993A-9F9BDF59A346}"/>
              </a:ext>
            </a:extLst>
          </p:cNvPr>
          <p:cNvSpPr txBox="1"/>
          <p:nvPr/>
        </p:nvSpPr>
        <p:spPr>
          <a:xfrm>
            <a:off x="1009857" y="1654184"/>
            <a:ext cx="2263633" cy="425187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ct val="150000"/>
              </a:lnSpc>
            </a:pPr>
            <a:r>
              <a:rPr lang="en-US" altLang="ko-KR" sz="1400">
                <a:latin typeface="맑은 고딕" panose="020B0503020000020004" pitchFamily="50" charset="-127"/>
              </a:rPr>
              <a:t>01 Intro</a:t>
            </a:r>
          </a:p>
          <a:p>
            <a:pPr>
              <a:lnSpc>
                <a:spcPct val="150000"/>
              </a:lnSpc>
            </a:pPr>
            <a:r>
              <a:rPr lang="en-US" altLang="ko-KR" sz="1400">
                <a:latin typeface="맑은 고딕" panose="020B0503020000020004" pitchFamily="50" charset="-127"/>
              </a:rPr>
              <a:t>02 Market issue</a:t>
            </a:r>
          </a:p>
          <a:p>
            <a:pPr>
              <a:lnSpc>
                <a:spcPct val="150000"/>
              </a:lnSpc>
            </a:pPr>
            <a:r>
              <a:rPr lang="en-US" altLang="ko-KR" sz="1400">
                <a:latin typeface="맑은 고딕" panose="020B0503020000020004" pitchFamily="50" charset="-127"/>
              </a:rPr>
              <a:t>03 Solution</a:t>
            </a:r>
          </a:p>
          <a:p>
            <a:pPr>
              <a:lnSpc>
                <a:spcPct val="150000"/>
              </a:lnSpc>
            </a:pPr>
            <a:endParaRPr lang="en-US" altLang="ko-KR" sz="1400">
              <a:latin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>
                <a:latin typeface="맑은 고딕" panose="020B0503020000020004" pitchFamily="50" charset="-127"/>
              </a:rPr>
              <a:t>04 Product</a:t>
            </a:r>
          </a:p>
          <a:p>
            <a:pPr>
              <a:lnSpc>
                <a:spcPct val="150000"/>
              </a:lnSpc>
            </a:pPr>
            <a:r>
              <a:rPr lang="en-US" altLang="ko-KR" sz="1400">
                <a:latin typeface="맑은 고딕" panose="020B0503020000020004" pitchFamily="50" charset="-127"/>
              </a:rPr>
              <a:t>05 Reference</a:t>
            </a:r>
          </a:p>
          <a:p>
            <a:pPr>
              <a:lnSpc>
                <a:spcPct val="150000"/>
              </a:lnSpc>
            </a:pPr>
            <a:endParaRPr lang="en-US" altLang="ko-KR" sz="1400">
              <a:latin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>
                <a:latin typeface="맑은 고딕" panose="020B0503020000020004" pitchFamily="50" charset="-127"/>
              </a:rPr>
              <a:t>06 Market Size</a:t>
            </a:r>
          </a:p>
          <a:p>
            <a:pPr>
              <a:lnSpc>
                <a:spcPct val="150000"/>
              </a:lnSpc>
            </a:pPr>
            <a:r>
              <a:rPr lang="en-US" altLang="ko-KR" sz="1400">
                <a:latin typeface="맑은 고딕" panose="020B0503020000020004" pitchFamily="50" charset="-127"/>
              </a:rPr>
              <a:t>07 Market Size Validation</a:t>
            </a:r>
          </a:p>
          <a:p>
            <a:pPr>
              <a:lnSpc>
                <a:spcPct val="150000"/>
              </a:lnSpc>
            </a:pPr>
            <a:endParaRPr lang="en-US" altLang="ko-KR" sz="1400">
              <a:latin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>
                <a:latin typeface="맑은 고딕" panose="020B0503020000020004" pitchFamily="50" charset="-127"/>
              </a:rPr>
              <a:t>08 Milestone    </a:t>
            </a:r>
          </a:p>
          <a:p>
            <a:pPr>
              <a:lnSpc>
                <a:spcPct val="150000"/>
              </a:lnSpc>
            </a:pPr>
            <a:r>
              <a:rPr lang="en-US" altLang="ko-KR" sz="1400">
                <a:latin typeface="맑은 고딕" panose="020B0503020000020004" pitchFamily="50" charset="-127"/>
              </a:rPr>
              <a:t>09 Team   </a:t>
            </a:r>
          </a:p>
          <a:p>
            <a:pPr>
              <a:lnSpc>
                <a:spcPct val="150000"/>
              </a:lnSpc>
            </a:pPr>
            <a:r>
              <a:rPr lang="en-US" altLang="ko-KR" sz="1400">
                <a:latin typeface="맑은 고딕" panose="020B0503020000020004" pitchFamily="50" charset="-127"/>
              </a:rPr>
              <a:t>10 End</a:t>
            </a:r>
            <a:endParaRPr lang="ko-KR" altLang="en-US" sz="1400">
              <a:latin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6CFE5-47CA-4266-8FB7-4985E7A37497}"/>
              </a:ext>
            </a:extLst>
          </p:cNvPr>
          <p:cNvSpPr txBox="1"/>
          <p:nvPr/>
        </p:nvSpPr>
        <p:spPr>
          <a:xfrm>
            <a:off x="8870310" y="1708145"/>
            <a:ext cx="2349361" cy="887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 err="1"/>
              <a:t>바질컴퍼니</a:t>
            </a:r>
            <a:r>
              <a:rPr lang="ko-KR" altLang="en-US" b="1"/>
              <a:t> 소개</a:t>
            </a:r>
            <a:endParaRPr lang="en-US" altLang="ko-KR" b="1"/>
          </a:p>
          <a:p>
            <a:pPr>
              <a:lnSpc>
                <a:spcPct val="150000"/>
              </a:lnSpc>
            </a:pPr>
            <a:r>
              <a:rPr lang="ko-KR" altLang="en-US" b="1"/>
              <a:t>자동차 배터리 교환 주기</a:t>
            </a:r>
            <a:r>
              <a:rPr lang="en-US" altLang="ko-KR" b="1"/>
              <a:t>   </a:t>
            </a:r>
          </a:p>
          <a:p>
            <a:pPr>
              <a:lnSpc>
                <a:spcPct val="150000"/>
              </a:lnSpc>
            </a:pPr>
            <a:r>
              <a:rPr lang="ko-KR" altLang="en-US" b="1"/>
              <a:t>배터리 해체 시장의 비즈니스 니즈</a:t>
            </a: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F66470EA-04EB-431A-84F6-7CE102DC6156}"/>
              </a:ext>
            </a:extLst>
          </p:cNvPr>
          <p:cNvCxnSpPr>
            <a:cxnSpLocks/>
          </p:cNvCxnSpPr>
          <p:nvPr/>
        </p:nvCxnSpPr>
        <p:spPr>
          <a:xfrm>
            <a:off x="2050733" y="1903171"/>
            <a:ext cx="6642735" cy="0"/>
          </a:xfrm>
          <a:prstGeom prst="line">
            <a:avLst/>
          </a:prstGeom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69DED14D-E1FD-488A-93D5-35D028B0F583}"/>
              </a:ext>
            </a:extLst>
          </p:cNvPr>
          <p:cNvCxnSpPr>
            <a:cxnSpLocks/>
          </p:cNvCxnSpPr>
          <p:nvPr/>
        </p:nvCxnSpPr>
        <p:spPr>
          <a:xfrm>
            <a:off x="2820828" y="2186849"/>
            <a:ext cx="5835968" cy="0"/>
          </a:xfrm>
          <a:prstGeom prst="line">
            <a:avLst/>
          </a:prstGeom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252E859-95D4-47D5-9592-BF5763D232A0}"/>
              </a:ext>
            </a:extLst>
          </p:cNvPr>
          <p:cNvCxnSpPr>
            <a:cxnSpLocks/>
          </p:cNvCxnSpPr>
          <p:nvPr/>
        </p:nvCxnSpPr>
        <p:spPr>
          <a:xfrm>
            <a:off x="2350770" y="2484196"/>
            <a:ext cx="6328410" cy="0"/>
          </a:xfrm>
          <a:prstGeom prst="line">
            <a:avLst/>
          </a:prstGeom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8007389-8E57-4293-A0EE-576A7A967183}"/>
              </a:ext>
            </a:extLst>
          </p:cNvPr>
          <p:cNvSpPr txBox="1"/>
          <p:nvPr/>
        </p:nvSpPr>
        <p:spPr>
          <a:xfrm>
            <a:off x="8870310" y="2983552"/>
            <a:ext cx="1694053" cy="610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200" b="1" kern="0" spc="-9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ko-KR" altLang="en-US">
                <a:solidFill>
                  <a:schemeClr val="tx1"/>
                </a:solidFill>
              </a:rPr>
              <a:t>전기차 배터리의 해결책</a:t>
            </a:r>
            <a:endParaRPr lang="en-US" altLang="ko-KR">
              <a:solidFill>
                <a:schemeClr val="tx1"/>
              </a:solidFill>
            </a:endParaRPr>
          </a:p>
          <a:p>
            <a:r>
              <a:rPr lang="ko-KR" altLang="en-US">
                <a:solidFill>
                  <a:schemeClr val="tx1"/>
                </a:solidFill>
              </a:rPr>
              <a:t>비즈니스 차별화 전략</a:t>
            </a: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F6767E26-215C-4B65-8BA1-B22258A6D427}"/>
              </a:ext>
            </a:extLst>
          </p:cNvPr>
          <p:cNvCxnSpPr>
            <a:cxnSpLocks/>
          </p:cNvCxnSpPr>
          <p:nvPr/>
        </p:nvCxnSpPr>
        <p:spPr>
          <a:xfrm>
            <a:off x="2350770" y="3174422"/>
            <a:ext cx="6328410" cy="0"/>
          </a:xfrm>
          <a:prstGeom prst="line">
            <a:avLst/>
          </a:prstGeom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BFCCBCCB-4A62-427B-9FA1-FFF8AB6E35DA}"/>
              </a:ext>
            </a:extLst>
          </p:cNvPr>
          <p:cNvCxnSpPr>
            <a:cxnSpLocks/>
          </p:cNvCxnSpPr>
          <p:nvPr/>
        </p:nvCxnSpPr>
        <p:spPr>
          <a:xfrm>
            <a:off x="2620803" y="3469697"/>
            <a:ext cx="6045518" cy="0"/>
          </a:xfrm>
          <a:prstGeom prst="line">
            <a:avLst/>
          </a:prstGeom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5C45695E-BA77-4C72-8C4B-4FECE36FACD1}"/>
              </a:ext>
            </a:extLst>
          </p:cNvPr>
          <p:cNvCxnSpPr>
            <a:cxnSpLocks/>
          </p:cNvCxnSpPr>
          <p:nvPr/>
        </p:nvCxnSpPr>
        <p:spPr>
          <a:xfrm>
            <a:off x="2820827" y="4103446"/>
            <a:ext cx="5835968" cy="0"/>
          </a:xfrm>
          <a:prstGeom prst="line">
            <a:avLst/>
          </a:prstGeom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6D0E1BF4-5834-4929-9E22-F3D81534BB85}"/>
              </a:ext>
            </a:extLst>
          </p:cNvPr>
          <p:cNvCxnSpPr>
            <a:cxnSpLocks/>
          </p:cNvCxnSpPr>
          <p:nvPr/>
        </p:nvCxnSpPr>
        <p:spPr>
          <a:xfrm>
            <a:off x="3499945" y="4427296"/>
            <a:ext cx="5107319" cy="0"/>
          </a:xfrm>
          <a:prstGeom prst="line">
            <a:avLst/>
          </a:prstGeom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9B48CA1-DE5D-43BE-921F-5BCCBB102438}"/>
              </a:ext>
            </a:extLst>
          </p:cNvPr>
          <p:cNvSpPr txBox="1"/>
          <p:nvPr/>
        </p:nvSpPr>
        <p:spPr>
          <a:xfrm>
            <a:off x="8870310" y="4923900"/>
            <a:ext cx="939360" cy="887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200" b="1" kern="0" spc="-9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ko-KR" altLang="en-US">
                <a:solidFill>
                  <a:schemeClr val="tx1"/>
                </a:solidFill>
              </a:rPr>
              <a:t>성장 전망</a:t>
            </a:r>
            <a:endParaRPr lang="en-US" altLang="ko-KR">
              <a:solidFill>
                <a:schemeClr val="tx1"/>
              </a:solidFill>
            </a:endParaRPr>
          </a:p>
          <a:p>
            <a:r>
              <a:rPr lang="ko-KR" altLang="en-US" err="1">
                <a:solidFill>
                  <a:schemeClr val="tx1"/>
                </a:solidFill>
              </a:rPr>
              <a:t>전문팀</a:t>
            </a:r>
            <a:r>
              <a:rPr lang="ko-KR" altLang="en-US">
                <a:solidFill>
                  <a:schemeClr val="tx1"/>
                </a:solidFill>
              </a:rPr>
              <a:t> 구성</a:t>
            </a:r>
          </a:p>
          <a:p>
            <a:r>
              <a:rPr lang="ko-KR" altLang="en-US">
                <a:solidFill>
                  <a:schemeClr val="tx1"/>
                </a:solidFill>
              </a:rPr>
              <a:t>마무리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B80224-91B0-40CC-A0B8-CD1EFF4B6A8D}"/>
              </a:ext>
            </a:extLst>
          </p:cNvPr>
          <p:cNvSpPr txBox="1"/>
          <p:nvPr/>
        </p:nvSpPr>
        <p:spPr>
          <a:xfrm>
            <a:off x="8870310" y="3934722"/>
            <a:ext cx="1267014" cy="610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200" b="1" kern="0" spc="-9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ko-KR" altLang="en-US">
                <a:solidFill>
                  <a:schemeClr val="tx1"/>
                </a:solidFill>
              </a:rPr>
              <a:t>시장현황</a:t>
            </a:r>
            <a:endParaRPr lang="en-US" altLang="ko-KR">
              <a:solidFill>
                <a:schemeClr val="tx1"/>
              </a:solidFill>
            </a:endParaRPr>
          </a:p>
          <a:p>
            <a:r>
              <a:rPr lang="ko-KR" altLang="en-US">
                <a:solidFill>
                  <a:schemeClr val="tx1"/>
                </a:solidFill>
              </a:rPr>
              <a:t>시장의 매출 규모</a:t>
            </a:r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B34B763C-0DD8-4A9A-9493-87D0A64A60B5}"/>
              </a:ext>
            </a:extLst>
          </p:cNvPr>
          <p:cNvCxnSpPr>
            <a:cxnSpLocks/>
          </p:cNvCxnSpPr>
          <p:nvPr/>
        </p:nvCxnSpPr>
        <p:spPr>
          <a:xfrm>
            <a:off x="2644614" y="5084251"/>
            <a:ext cx="6045518" cy="0"/>
          </a:xfrm>
          <a:prstGeom prst="line">
            <a:avLst/>
          </a:prstGeom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EAA847E9-F830-40C2-B05B-D38BBCA1A6DC}"/>
              </a:ext>
            </a:extLst>
          </p:cNvPr>
          <p:cNvCxnSpPr>
            <a:cxnSpLocks/>
          </p:cNvCxnSpPr>
          <p:nvPr/>
        </p:nvCxnSpPr>
        <p:spPr>
          <a:xfrm>
            <a:off x="2169557" y="5421854"/>
            <a:ext cx="6543197" cy="0"/>
          </a:xfrm>
          <a:prstGeom prst="line">
            <a:avLst/>
          </a:prstGeom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664D12DB-9486-4697-99B3-9C5527D3F1EF}"/>
              </a:ext>
            </a:extLst>
          </p:cNvPr>
          <p:cNvCxnSpPr>
            <a:cxnSpLocks/>
          </p:cNvCxnSpPr>
          <p:nvPr/>
        </p:nvCxnSpPr>
        <p:spPr>
          <a:xfrm>
            <a:off x="2049542" y="5717129"/>
            <a:ext cx="6668927" cy="0"/>
          </a:xfrm>
          <a:prstGeom prst="line">
            <a:avLst/>
          </a:prstGeom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1E9AB08-94DE-41D0-BC78-79D478347587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02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144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래픽 29">
            <a:extLst>
              <a:ext uri="{FF2B5EF4-FFF2-40B4-BE49-F238E27FC236}">
                <a16:creationId xmlns:a16="http://schemas.microsoft.com/office/drawing/2014/main" id="{E5065E82-1300-478F-AD63-F675AFFD5C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38109E5-A22D-4DED-8435-C3868D7D6CA4}"/>
              </a:ext>
            </a:extLst>
          </p:cNvPr>
          <p:cNvSpPr/>
          <p:nvPr/>
        </p:nvSpPr>
        <p:spPr>
          <a:xfrm>
            <a:off x="591779" y="2374831"/>
            <a:ext cx="3141566" cy="3517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D0373296-28F2-43A8-A3C9-97E5DACA6E3B}"/>
              </a:ext>
            </a:extLst>
          </p:cNvPr>
          <p:cNvGrpSpPr/>
          <p:nvPr/>
        </p:nvGrpSpPr>
        <p:grpSpPr>
          <a:xfrm>
            <a:off x="3891946" y="1956464"/>
            <a:ext cx="7756855" cy="4827492"/>
            <a:chOff x="3518952" y="1133767"/>
            <a:chExt cx="8278985" cy="5152441"/>
          </a:xfrm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DB260B86-7BA0-46EF-8E71-4B9D06DC6174}"/>
                </a:ext>
              </a:extLst>
            </p:cNvPr>
            <p:cNvSpPr/>
            <p:nvPr/>
          </p:nvSpPr>
          <p:spPr>
            <a:xfrm>
              <a:off x="3518952" y="1133767"/>
              <a:ext cx="8278985" cy="5152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7" name="_x579059312" descr="EMB00004e1491e8">
              <a:extLst>
                <a:ext uri="{FF2B5EF4-FFF2-40B4-BE49-F238E27FC236}">
                  <a16:creationId xmlns:a16="http://schemas.microsoft.com/office/drawing/2014/main" id="{4036169C-CAAD-4C1D-A735-F3D6B8EC0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48"/>
            <a:stretch>
              <a:fillRect/>
            </a:stretch>
          </p:blipFill>
          <p:spPr bwMode="auto">
            <a:xfrm>
              <a:off x="3710391" y="1278662"/>
              <a:ext cx="7918269" cy="4976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2858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/>
              <a:t>전기차 배터리 해체 </a:t>
            </a:r>
            <a:r>
              <a:rPr lang="ko-KR" altLang="en-US" b="1" smtClean="0"/>
              <a:t>차별화 전략</a:t>
            </a:r>
            <a:endParaRPr lang="en-US" altLang="ko-KR" b="1" smtClean="0"/>
          </a:p>
          <a:p>
            <a:pPr>
              <a:lnSpc>
                <a:spcPct val="150000"/>
              </a:lnSpc>
            </a:pPr>
            <a:r>
              <a:rPr lang="en-US" altLang="ko-KR" smtClean="0">
                <a:solidFill>
                  <a:schemeClr val="bg1">
                    <a:lumMod val="50000"/>
                  </a:schemeClr>
                </a:solidFill>
              </a:rPr>
              <a:t>02-2. </a:t>
            </a:r>
            <a:r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t>바질컴퍼니의 </a:t>
            </a:r>
            <a:r>
              <a:rPr lang="ko-KR" altLang="en-US" b="1" smtClean="0">
                <a:solidFill>
                  <a:srgbClr val="C00000"/>
                </a:solidFill>
              </a:rPr>
              <a:t>인공지능 </a:t>
            </a:r>
            <a:r>
              <a:rPr lang="en-US" altLang="ko-KR" b="1" smtClean="0">
                <a:solidFill>
                  <a:srgbClr val="C00000"/>
                </a:solidFill>
              </a:rPr>
              <a:t>3D </a:t>
            </a:r>
            <a:r>
              <a:rPr lang="ko-KR" altLang="en-US" b="1" smtClean="0">
                <a:solidFill>
                  <a:srgbClr val="C00000"/>
                </a:solidFill>
              </a:rPr>
              <a:t>물체 인식</a:t>
            </a:r>
            <a:endParaRPr lang="ko-KR" altLang="en-US" b="1">
              <a:solidFill>
                <a:srgbClr val="C00000"/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C067F08-5283-43C5-8D70-C51A5575C666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18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41A836-5DA0-4CBA-A174-B2D6E51B46B2}"/>
              </a:ext>
            </a:extLst>
          </p:cNvPr>
          <p:cNvSpPr txBox="1"/>
          <p:nvPr/>
        </p:nvSpPr>
        <p:spPr>
          <a:xfrm>
            <a:off x="598557" y="2374831"/>
            <a:ext cx="3141566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>
                <a:solidFill>
                  <a:schemeClr val="bg1"/>
                </a:solidFill>
              </a:rPr>
              <a:t>인공지능 기반 </a:t>
            </a:r>
            <a:r>
              <a:rPr lang="en-US" altLang="ko-KR" b="1">
                <a:solidFill>
                  <a:schemeClr val="bg1"/>
                </a:solidFill>
              </a:rPr>
              <a:t>3D</a:t>
            </a:r>
            <a:r>
              <a:rPr lang="ko-KR" altLang="en-US" b="1">
                <a:solidFill>
                  <a:schemeClr val="bg1"/>
                </a:solidFill>
              </a:rPr>
              <a:t>비전 활용 </a:t>
            </a:r>
            <a:r>
              <a:rPr lang="en-US" altLang="ko-KR" b="1">
                <a:solidFill>
                  <a:schemeClr val="bg1"/>
                </a:solidFill>
              </a:rPr>
              <a:t>_ </a:t>
            </a:r>
            <a:r>
              <a:rPr lang="ko-KR" altLang="en-US" b="1">
                <a:solidFill>
                  <a:schemeClr val="bg1"/>
                </a:solidFill>
              </a:rPr>
              <a:t>물체 인식 솔루션</a:t>
            </a:r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4971A7-349F-46F1-8500-8EEEDC84F6C9}"/>
              </a:ext>
            </a:extLst>
          </p:cNvPr>
          <p:cNvSpPr txBox="1"/>
          <p:nvPr/>
        </p:nvSpPr>
        <p:spPr>
          <a:xfrm>
            <a:off x="615975" y="2831854"/>
            <a:ext cx="1124667" cy="887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/>
              <a:t>① 비용 절감</a:t>
            </a:r>
          </a:p>
          <a:p>
            <a:pPr>
              <a:lnSpc>
                <a:spcPct val="150000"/>
              </a:lnSpc>
            </a:pPr>
            <a:r>
              <a:rPr lang="ko-KR" altLang="en-US"/>
              <a:t>② 시간 단축</a:t>
            </a:r>
          </a:p>
          <a:p>
            <a:pPr>
              <a:lnSpc>
                <a:spcPct val="150000"/>
              </a:lnSpc>
            </a:pPr>
            <a:r>
              <a:rPr lang="ko-KR" altLang="en-US"/>
              <a:t>③ 정확도 상승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598556" y="1466131"/>
            <a:ext cx="9108151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2800" b="1" spc="-3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02. </a:t>
            </a:r>
            <a:r>
              <a:rPr lang="ko-KR" altLang="en-US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인공지능 기반 </a:t>
            </a:r>
            <a:r>
              <a:rPr lang="en-US" altLang="ko-KR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3D</a:t>
            </a:r>
            <a:r>
              <a:rPr lang="ko-KR" altLang="en-US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비전 활용 로봇 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제어기술 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선행기술 모방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ko-KR" altLang="en-US" sz="2800" b="1" spc="-3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BDEA6B0-08CD-4A23-AE7C-1730EC42460F}"/>
              </a:ext>
            </a:extLst>
          </p:cNvPr>
          <p:cNvSpPr/>
          <p:nvPr/>
        </p:nvSpPr>
        <p:spPr>
          <a:xfrm>
            <a:off x="247021" y="4147438"/>
            <a:ext cx="3310482" cy="1014225"/>
          </a:xfrm>
          <a:prstGeom prst="rect">
            <a:avLst/>
          </a:prstGeom>
          <a:solidFill>
            <a:schemeClr val="accent2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785B90-9D01-45E8-8C01-AE7F772865E2}"/>
              </a:ext>
            </a:extLst>
          </p:cNvPr>
          <p:cNvSpPr txBox="1"/>
          <p:nvPr/>
        </p:nvSpPr>
        <p:spPr>
          <a:xfrm>
            <a:off x="822289" y="4229660"/>
            <a:ext cx="2844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>
                <a:latin typeface="+mj-ea"/>
                <a:ea typeface="+mj-ea"/>
              </a:rPr>
              <a:t>전기차 배터리 </a:t>
            </a:r>
            <a:r>
              <a:rPr lang="ko-KR" altLang="en-US" sz="1200" kern="0" spc="-90" err="1">
                <a:latin typeface="+mj-ea"/>
                <a:ea typeface="+mj-ea"/>
              </a:rPr>
              <a:t>분해시</a:t>
            </a:r>
            <a:r>
              <a:rPr lang="ko-KR" altLang="en-US" sz="1200" kern="0" spc="-90">
                <a:latin typeface="+mj-ea"/>
                <a:ea typeface="+mj-ea"/>
              </a:rPr>
              <a:t> 볼트</a:t>
            </a:r>
            <a:r>
              <a:rPr lang="en-US" altLang="ko-KR" sz="1200" kern="0" spc="-90">
                <a:latin typeface="+mj-ea"/>
                <a:ea typeface="+mj-ea"/>
              </a:rPr>
              <a:t>, </a:t>
            </a:r>
            <a:r>
              <a:rPr lang="ko-KR" altLang="en-US" sz="1200" kern="0" spc="-90">
                <a:latin typeface="+mj-ea"/>
                <a:ea typeface="+mj-ea"/>
              </a:rPr>
              <a:t>너트의 위치 파악 및 케이블 등의 위치에 따른</a:t>
            </a:r>
            <a:endParaRPr lang="en-US" altLang="ko-KR" sz="1200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>
                <a:latin typeface="+mj-ea"/>
                <a:ea typeface="+mj-ea"/>
              </a:rPr>
              <a:t>인공지능 로봇 핸들링 필요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8E1C7D87-9A50-44E2-BB6E-29B7D4581F8A}"/>
              </a:ext>
            </a:extLst>
          </p:cNvPr>
          <p:cNvSpPr/>
          <p:nvPr/>
        </p:nvSpPr>
        <p:spPr>
          <a:xfrm>
            <a:off x="247021" y="5297420"/>
            <a:ext cx="3310482" cy="775058"/>
          </a:xfrm>
          <a:prstGeom prst="rect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E214DA-58D3-463F-A6F4-7B5B4F75209E}"/>
              </a:ext>
            </a:extLst>
          </p:cNvPr>
          <p:cNvSpPr txBox="1"/>
          <p:nvPr/>
        </p:nvSpPr>
        <p:spPr>
          <a:xfrm>
            <a:off x="822289" y="5415369"/>
            <a:ext cx="265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>
                <a:latin typeface="+mj-ea"/>
                <a:ea typeface="+mj-ea"/>
              </a:rPr>
              <a:t>인공지능 </a:t>
            </a:r>
            <a:r>
              <a:rPr lang="en-US" altLang="ko-KR" sz="1200" kern="0" spc="-90">
                <a:latin typeface="+mj-ea"/>
                <a:ea typeface="+mj-ea"/>
              </a:rPr>
              <a:t>3D </a:t>
            </a:r>
            <a:r>
              <a:rPr lang="ko-KR" altLang="en-US" sz="1200" kern="0" spc="-90">
                <a:latin typeface="+mj-ea"/>
                <a:ea typeface="+mj-ea"/>
              </a:rPr>
              <a:t>비전 기술을 위치가 이동된 특정 물체를 핸들링에 사용</a:t>
            </a:r>
          </a:p>
        </p:txBody>
      </p:sp>
      <p:pic>
        <p:nvPicPr>
          <p:cNvPr id="22" name="그래픽 37">
            <a:extLst>
              <a:ext uri="{FF2B5EF4-FFF2-40B4-BE49-F238E27FC236}">
                <a16:creationId xmlns:a16="http://schemas.microsoft.com/office/drawing/2014/main" id="{527A1BDB-1DA0-4CEE-BC83-3A8345BF1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46245" y="4439488"/>
            <a:ext cx="264405" cy="190959"/>
          </a:xfrm>
          <a:prstGeom prst="rect">
            <a:avLst/>
          </a:prstGeom>
        </p:spPr>
      </p:pic>
      <p:pic>
        <p:nvPicPr>
          <p:cNvPr id="23" name="그래픽 38">
            <a:extLst>
              <a:ext uri="{FF2B5EF4-FFF2-40B4-BE49-F238E27FC236}">
                <a16:creationId xmlns:a16="http://schemas.microsoft.com/office/drawing/2014/main" id="{A176B780-69FC-4D5A-AC4C-3E71A559D9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53038" y="5522486"/>
            <a:ext cx="264405" cy="19095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397049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05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Reference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2390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그래픽 87">
            <a:extLst>
              <a:ext uri="{FF2B5EF4-FFF2-40B4-BE49-F238E27FC236}">
                <a16:creationId xmlns:a16="http://schemas.microsoft.com/office/drawing/2014/main" id="{B80575DB-588A-4982-B054-C22157AA2D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6" name="직사각형 85">
            <a:extLst>
              <a:ext uri="{FF2B5EF4-FFF2-40B4-BE49-F238E27FC236}">
                <a16:creationId xmlns:a16="http://schemas.microsoft.com/office/drawing/2014/main" id="{9E14D692-2B46-4231-8DF4-2517E8DEA1B3}"/>
              </a:ext>
            </a:extLst>
          </p:cNvPr>
          <p:cNvSpPr/>
          <p:nvPr/>
        </p:nvSpPr>
        <p:spPr>
          <a:xfrm>
            <a:off x="714125" y="5502656"/>
            <a:ext cx="10771400" cy="820249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ABDEA6B0-08CD-4A23-AE7C-1730EC42460F}"/>
              </a:ext>
            </a:extLst>
          </p:cNvPr>
          <p:cNvSpPr/>
          <p:nvPr/>
        </p:nvSpPr>
        <p:spPr>
          <a:xfrm>
            <a:off x="714125" y="2189202"/>
            <a:ext cx="10771400" cy="3257474"/>
          </a:xfrm>
          <a:prstGeom prst="rect">
            <a:avLst/>
          </a:prstGeom>
          <a:solidFill>
            <a:srgbClr val="C2C2C2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220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/>
              <a:t>전기차 배터리 해체 </a:t>
            </a:r>
            <a:r>
              <a:rPr lang="ko-KR" altLang="en-US" b="1" smtClean="0"/>
              <a:t>차별화 전략</a:t>
            </a:r>
            <a:endParaRPr lang="en-US" altLang="ko-KR" b="1"/>
          </a:p>
          <a:p>
            <a:pPr>
              <a:lnSpc>
                <a:spcPct val="150000"/>
              </a:lnSpc>
            </a:pPr>
            <a:r>
              <a:rPr lang="en-US" altLang="ko-KR" smtClean="0">
                <a:solidFill>
                  <a:schemeClr val="bg1">
                    <a:lumMod val="50000"/>
                  </a:schemeClr>
                </a:solidFill>
              </a:rPr>
              <a:t>03-1. </a:t>
            </a:r>
            <a:r>
              <a:rPr lang="ko-KR" altLang="en-US" err="1">
                <a:solidFill>
                  <a:schemeClr val="bg1">
                    <a:lumMod val="50000"/>
                  </a:schemeClr>
                </a:solidFill>
              </a:rPr>
              <a:t>바질컴퍼니의</a:t>
            </a:r>
            <a:r>
              <a:rPr lang="ko-KR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b="1">
                <a:solidFill>
                  <a:srgbClr val="C00000"/>
                </a:solidFill>
              </a:rPr>
              <a:t>AI Modeling</a:t>
            </a:r>
            <a:endParaRPr lang="ko-KR" altLang="en-US" b="1">
              <a:solidFill>
                <a:srgbClr val="C00000"/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615558" y="1542572"/>
            <a:ext cx="6316465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2800" b="1" spc="-3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03. </a:t>
            </a:r>
            <a:r>
              <a:rPr lang="ko-KR" altLang="en-US" sz="2800" b="1" spc="-300" err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바질컴퍼니의</a:t>
            </a:r>
            <a:r>
              <a:rPr lang="ko-KR" altLang="en-US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en-US" altLang="ko-KR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AI Modeling</a:t>
            </a:r>
            <a:endParaRPr lang="ko-KR" altLang="en-US" sz="2800" b="1" spc="-300">
              <a:solidFill>
                <a:schemeClr val="bg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8D69D45-1DE3-4EF7-BD92-DC03E92C9B7A}"/>
              </a:ext>
            </a:extLst>
          </p:cNvPr>
          <p:cNvSpPr txBox="1"/>
          <p:nvPr/>
        </p:nvSpPr>
        <p:spPr>
          <a:xfrm>
            <a:off x="884988" y="5602828"/>
            <a:ext cx="10109499" cy="610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kern="0" spc="-90">
                <a:latin typeface="+mj-ea"/>
                <a:ea typeface="+mj-ea"/>
              </a:rPr>
              <a:t>AI VISION </a:t>
            </a:r>
            <a:r>
              <a:rPr lang="ko-KR" altLang="en-US" sz="1200" kern="0" spc="-90">
                <a:latin typeface="+mj-ea"/>
                <a:ea typeface="+mj-ea"/>
              </a:rPr>
              <a:t>인식 솔루션의 정확도를 높이기 위해서는 학습을 진행할 무수히 많은 데이터가 필요한데</a:t>
            </a:r>
            <a:r>
              <a:rPr lang="en-US" altLang="ko-KR" sz="1200" kern="0" spc="-90">
                <a:latin typeface="+mj-ea"/>
                <a:ea typeface="+mj-ea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200" kern="0" spc="-90">
                <a:latin typeface="+mj-ea"/>
                <a:ea typeface="+mj-ea"/>
              </a:rPr>
              <a:t>이를 위해서 </a:t>
            </a:r>
            <a:r>
              <a:rPr lang="en-US" altLang="ko-KR" sz="1200" kern="0" spc="-9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GAN(Generative Adversarial Network) </a:t>
            </a:r>
            <a:r>
              <a:rPr lang="ko-KR" altLang="en-US" sz="1200" kern="0" spc="-9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시스템을 </a:t>
            </a:r>
            <a:r>
              <a:rPr lang="ko-KR" altLang="en-US" sz="1200" kern="0" spc="-90">
                <a:latin typeface="+mj-ea"/>
                <a:ea typeface="+mj-ea"/>
              </a:rPr>
              <a:t>차용하여 </a:t>
            </a:r>
            <a:r>
              <a:rPr lang="ko-KR" altLang="en-US" sz="1200" b="1" kern="0" spc="-90">
                <a:solidFill>
                  <a:srgbClr val="C00000"/>
                </a:solidFill>
                <a:latin typeface="+mj-ea"/>
                <a:ea typeface="+mj-ea"/>
              </a:rPr>
              <a:t>고속으로 다양한 </a:t>
            </a:r>
            <a:r>
              <a:rPr lang="en-US" altLang="ko-KR" sz="1200" b="1" kern="0" spc="-90">
                <a:solidFill>
                  <a:srgbClr val="C00000"/>
                </a:solidFill>
                <a:latin typeface="+mj-ea"/>
                <a:ea typeface="+mj-ea"/>
              </a:rPr>
              <a:t>FAKE DATA</a:t>
            </a:r>
            <a:r>
              <a:rPr lang="ko-KR" altLang="en-US" sz="1200" b="1" kern="0" spc="-90">
                <a:solidFill>
                  <a:srgbClr val="C00000"/>
                </a:solidFill>
                <a:latin typeface="+mj-ea"/>
                <a:ea typeface="+mj-ea"/>
              </a:rPr>
              <a:t>를 생성하여 </a:t>
            </a:r>
            <a:r>
              <a:rPr lang="ko-KR" altLang="en-US" sz="1200" kern="0" spc="-90">
                <a:latin typeface="+mj-ea"/>
                <a:ea typeface="+mj-ea"/>
              </a:rPr>
              <a:t>인공지능 </a:t>
            </a:r>
            <a:r>
              <a:rPr lang="ko-KR" altLang="en-US" sz="1200" kern="0" spc="-90" err="1">
                <a:latin typeface="+mj-ea"/>
                <a:ea typeface="+mj-ea"/>
              </a:rPr>
              <a:t>학습률을</a:t>
            </a:r>
            <a:r>
              <a:rPr lang="ko-KR" altLang="en-US" sz="1200" kern="0" spc="-90">
                <a:latin typeface="+mj-ea"/>
                <a:ea typeface="+mj-ea"/>
              </a:rPr>
              <a:t> 높이는 인공지능 모델을 사용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785B90-9D01-45E8-8C01-AE7F772865E2}"/>
              </a:ext>
            </a:extLst>
          </p:cNvPr>
          <p:cNvSpPr txBox="1"/>
          <p:nvPr/>
        </p:nvSpPr>
        <p:spPr>
          <a:xfrm>
            <a:off x="856354" y="2299901"/>
            <a:ext cx="3722004" cy="887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200" kern="0" spc="-90">
                <a:latin typeface="+mj-ea"/>
                <a:ea typeface="+mj-ea"/>
              </a:rPr>
              <a:t>광범위한 수용성 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200" kern="0" spc="-90">
                <a:latin typeface="+mj-ea"/>
                <a:ea typeface="+mj-ea"/>
              </a:rPr>
              <a:t>처리속도 개선</a:t>
            </a: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200" kern="0" spc="-90">
                <a:latin typeface="+mj-ea"/>
                <a:ea typeface="+mj-ea"/>
              </a:rPr>
              <a:t>정확도 상승</a:t>
            </a:r>
            <a:endParaRPr lang="ko-KR" altLang="en-US" sz="1200" kern="0" spc="-9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067F08-5283-43C5-8D70-C51A5575C666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19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14" name="Group 37">
            <a:extLst>
              <a:ext uri="{FF2B5EF4-FFF2-40B4-BE49-F238E27FC236}">
                <a16:creationId xmlns:a16="http://schemas.microsoft.com/office/drawing/2014/main" id="{D9C01CD0-A5FC-4D8C-94A8-32798DD10482}"/>
              </a:ext>
            </a:extLst>
          </p:cNvPr>
          <p:cNvGrpSpPr/>
          <p:nvPr/>
        </p:nvGrpSpPr>
        <p:grpSpPr>
          <a:xfrm>
            <a:off x="967796" y="3285838"/>
            <a:ext cx="6170975" cy="1794930"/>
            <a:chOff x="392950" y="4553639"/>
            <a:chExt cx="6297762" cy="1831808"/>
          </a:xfrm>
        </p:grpSpPr>
        <p:grpSp>
          <p:nvGrpSpPr>
            <p:cNvPr id="15" name="Group 39">
              <a:extLst>
                <a:ext uri="{FF2B5EF4-FFF2-40B4-BE49-F238E27FC236}">
                  <a16:creationId xmlns:a16="http://schemas.microsoft.com/office/drawing/2014/main" id="{C53A54B1-0F3C-4D48-B14C-DAEE11DA2790}"/>
                </a:ext>
              </a:extLst>
            </p:cNvPr>
            <p:cNvGrpSpPr/>
            <p:nvPr/>
          </p:nvGrpSpPr>
          <p:grpSpPr>
            <a:xfrm>
              <a:off x="775579" y="4553639"/>
              <a:ext cx="4502069" cy="1831808"/>
              <a:chOff x="-1789" y="1250747"/>
              <a:chExt cx="5594869" cy="3138373"/>
            </a:xfrm>
          </p:grpSpPr>
          <p:sp>
            <p:nvSpPr>
              <p:cNvPr id="19" name="Up Arrow 181">
                <a:extLst>
                  <a:ext uri="{FF2B5EF4-FFF2-40B4-BE49-F238E27FC236}">
                    <a16:creationId xmlns:a16="http://schemas.microsoft.com/office/drawing/2014/main" id="{6B0E1079-EF67-401F-8BE7-0E9227A4802A}"/>
                  </a:ext>
                </a:extLst>
              </p:cNvPr>
              <p:cNvSpPr/>
              <p:nvPr/>
            </p:nvSpPr>
            <p:spPr>
              <a:xfrm rot="5400000" flipH="1">
                <a:off x="1053958" y="2978149"/>
                <a:ext cx="84252" cy="157768"/>
              </a:xfrm>
              <a:prstGeom prst="upArrow">
                <a:avLst/>
              </a:prstGeom>
              <a:solidFill>
                <a:srgbClr val="79F3F3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0" name="Rectangle: Rounded Corners 125">
                <a:extLst>
                  <a:ext uri="{FF2B5EF4-FFF2-40B4-BE49-F238E27FC236}">
                    <a16:creationId xmlns:a16="http://schemas.microsoft.com/office/drawing/2014/main" id="{BBE4636C-97DE-425A-A369-28B94EB94A61}"/>
                  </a:ext>
                </a:extLst>
              </p:cNvPr>
              <p:cNvSpPr/>
              <p:nvPr/>
            </p:nvSpPr>
            <p:spPr>
              <a:xfrm>
                <a:off x="655257" y="1327361"/>
                <a:ext cx="4937823" cy="3061759"/>
              </a:xfrm>
              <a:prstGeom prst="roundRect">
                <a:avLst>
                  <a:gd name="adj" fmla="val 5123"/>
                </a:avLst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grpSp>
            <p:nvGrpSpPr>
              <p:cNvPr id="21" name="Group 59">
                <a:extLst>
                  <a:ext uri="{FF2B5EF4-FFF2-40B4-BE49-F238E27FC236}">
                    <a16:creationId xmlns:a16="http://schemas.microsoft.com/office/drawing/2014/main" id="{5120A68D-7E14-4798-8EEA-9708FE495072}"/>
                  </a:ext>
                </a:extLst>
              </p:cNvPr>
              <p:cNvGrpSpPr/>
              <p:nvPr/>
            </p:nvGrpSpPr>
            <p:grpSpPr>
              <a:xfrm>
                <a:off x="842113" y="2194720"/>
                <a:ext cx="148733" cy="1689785"/>
                <a:chOff x="1440751" y="1004989"/>
                <a:chExt cx="148733" cy="1689785"/>
              </a:xfrm>
            </p:grpSpPr>
            <p:sp>
              <p:nvSpPr>
                <p:cNvPr id="71" name="Oval 103">
                  <a:extLst>
                    <a:ext uri="{FF2B5EF4-FFF2-40B4-BE49-F238E27FC236}">
                      <a16:creationId xmlns:a16="http://schemas.microsoft.com/office/drawing/2014/main" id="{20A6966D-9F40-46B0-93B9-9473C636C112}"/>
                    </a:ext>
                  </a:extLst>
                </p:cNvPr>
                <p:cNvSpPr/>
                <p:nvPr/>
              </p:nvSpPr>
              <p:spPr>
                <a:xfrm>
                  <a:off x="1456230" y="1020078"/>
                  <a:ext cx="117776" cy="115780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72" name="Oval 104">
                  <a:extLst>
                    <a:ext uri="{FF2B5EF4-FFF2-40B4-BE49-F238E27FC236}">
                      <a16:creationId xmlns:a16="http://schemas.microsoft.com/office/drawing/2014/main" id="{746BC737-9962-4ED3-8B81-D2313F86D468}"/>
                    </a:ext>
                  </a:extLst>
                </p:cNvPr>
                <p:cNvSpPr/>
                <p:nvPr/>
              </p:nvSpPr>
              <p:spPr>
                <a:xfrm>
                  <a:off x="1456230" y="1160572"/>
                  <a:ext cx="117776" cy="115780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73" name="Oval 105">
                  <a:extLst>
                    <a:ext uri="{FF2B5EF4-FFF2-40B4-BE49-F238E27FC236}">
                      <a16:creationId xmlns:a16="http://schemas.microsoft.com/office/drawing/2014/main" id="{8BB2B04C-44CD-4AFE-B450-A189A1E16B1F}"/>
                    </a:ext>
                  </a:extLst>
                </p:cNvPr>
                <p:cNvSpPr/>
                <p:nvPr/>
              </p:nvSpPr>
              <p:spPr>
                <a:xfrm>
                  <a:off x="1456230" y="1301066"/>
                  <a:ext cx="117776" cy="115780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74" name="Oval 106">
                  <a:extLst>
                    <a:ext uri="{FF2B5EF4-FFF2-40B4-BE49-F238E27FC236}">
                      <a16:creationId xmlns:a16="http://schemas.microsoft.com/office/drawing/2014/main" id="{229F0324-9F78-4795-A4CE-640EF91A6FB3}"/>
                    </a:ext>
                  </a:extLst>
                </p:cNvPr>
                <p:cNvSpPr/>
                <p:nvPr/>
              </p:nvSpPr>
              <p:spPr>
                <a:xfrm>
                  <a:off x="1456230" y="1441560"/>
                  <a:ext cx="117776" cy="115780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75" name="Oval 107">
                  <a:extLst>
                    <a:ext uri="{FF2B5EF4-FFF2-40B4-BE49-F238E27FC236}">
                      <a16:creationId xmlns:a16="http://schemas.microsoft.com/office/drawing/2014/main" id="{C8668522-C0A4-46A4-B11F-10F0E98CE9C2}"/>
                    </a:ext>
                  </a:extLst>
                </p:cNvPr>
                <p:cNvSpPr/>
                <p:nvPr/>
              </p:nvSpPr>
              <p:spPr>
                <a:xfrm>
                  <a:off x="1456230" y="1582054"/>
                  <a:ext cx="117776" cy="115780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76" name="Oval 108">
                  <a:extLst>
                    <a:ext uri="{FF2B5EF4-FFF2-40B4-BE49-F238E27FC236}">
                      <a16:creationId xmlns:a16="http://schemas.microsoft.com/office/drawing/2014/main" id="{2437E1B4-4A6E-4B04-A77A-0E3A4D971311}"/>
                    </a:ext>
                  </a:extLst>
                </p:cNvPr>
                <p:cNvSpPr/>
                <p:nvPr/>
              </p:nvSpPr>
              <p:spPr>
                <a:xfrm>
                  <a:off x="1456230" y="1722548"/>
                  <a:ext cx="117776" cy="115780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77" name="Oval 109">
                  <a:extLst>
                    <a:ext uri="{FF2B5EF4-FFF2-40B4-BE49-F238E27FC236}">
                      <a16:creationId xmlns:a16="http://schemas.microsoft.com/office/drawing/2014/main" id="{94997D18-E4E0-41D6-AAA9-2B941BE1E174}"/>
                    </a:ext>
                  </a:extLst>
                </p:cNvPr>
                <p:cNvSpPr/>
                <p:nvPr/>
              </p:nvSpPr>
              <p:spPr>
                <a:xfrm>
                  <a:off x="1456230" y="1863042"/>
                  <a:ext cx="117776" cy="115780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78" name="Oval 110">
                  <a:extLst>
                    <a:ext uri="{FF2B5EF4-FFF2-40B4-BE49-F238E27FC236}">
                      <a16:creationId xmlns:a16="http://schemas.microsoft.com/office/drawing/2014/main" id="{9496302B-99C8-4BEC-9E3E-0764E2979EB3}"/>
                    </a:ext>
                  </a:extLst>
                </p:cNvPr>
                <p:cNvSpPr/>
                <p:nvPr/>
              </p:nvSpPr>
              <p:spPr>
                <a:xfrm>
                  <a:off x="1456230" y="2003536"/>
                  <a:ext cx="117776" cy="115780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79" name="Oval 111">
                  <a:extLst>
                    <a:ext uri="{FF2B5EF4-FFF2-40B4-BE49-F238E27FC236}">
                      <a16:creationId xmlns:a16="http://schemas.microsoft.com/office/drawing/2014/main" id="{3D374E47-F0B0-423A-B9E2-2C3C3ACBEF02}"/>
                    </a:ext>
                  </a:extLst>
                </p:cNvPr>
                <p:cNvSpPr/>
                <p:nvPr/>
              </p:nvSpPr>
              <p:spPr>
                <a:xfrm>
                  <a:off x="1456230" y="2144030"/>
                  <a:ext cx="117776" cy="115780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80" name="Oval 112">
                  <a:extLst>
                    <a:ext uri="{FF2B5EF4-FFF2-40B4-BE49-F238E27FC236}">
                      <a16:creationId xmlns:a16="http://schemas.microsoft.com/office/drawing/2014/main" id="{B5675971-B828-4483-BF7F-9F611F96334E}"/>
                    </a:ext>
                  </a:extLst>
                </p:cNvPr>
                <p:cNvSpPr/>
                <p:nvPr/>
              </p:nvSpPr>
              <p:spPr>
                <a:xfrm>
                  <a:off x="1456230" y="2284524"/>
                  <a:ext cx="117776" cy="115780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81" name="Oval 113">
                  <a:extLst>
                    <a:ext uri="{FF2B5EF4-FFF2-40B4-BE49-F238E27FC236}">
                      <a16:creationId xmlns:a16="http://schemas.microsoft.com/office/drawing/2014/main" id="{E8CAC6EC-D4C8-4114-8027-F7F38E9F2A06}"/>
                    </a:ext>
                  </a:extLst>
                </p:cNvPr>
                <p:cNvSpPr/>
                <p:nvPr/>
              </p:nvSpPr>
              <p:spPr>
                <a:xfrm>
                  <a:off x="1456230" y="2425018"/>
                  <a:ext cx="117776" cy="115780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82" name="Oval 114">
                  <a:extLst>
                    <a:ext uri="{FF2B5EF4-FFF2-40B4-BE49-F238E27FC236}">
                      <a16:creationId xmlns:a16="http://schemas.microsoft.com/office/drawing/2014/main" id="{33CFA786-91D8-47F3-8B8F-775558EEDA81}"/>
                    </a:ext>
                  </a:extLst>
                </p:cNvPr>
                <p:cNvSpPr/>
                <p:nvPr/>
              </p:nvSpPr>
              <p:spPr>
                <a:xfrm>
                  <a:off x="1456230" y="2565512"/>
                  <a:ext cx="117776" cy="115780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83" name="Rounded Rectangle 65">
                  <a:extLst>
                    <a:ext uri="{FF2B5EF4-FFF2-40B4-BE49-F238E27FC236}">
                      <a16:creationId xmlns:a16="http://schemas.microsoft.com/office/drawing/2014/main" id="{D5446D70-99B5-4ED9-A639-3FA68BD8D0BA}"/>
                    </a:ext>
                  </a:extLst>
                </p:cNvPr>
                <p:cNvSpPr/>
                <p:nvPr/>
              </p:nvSpPr>
              <p:spPr>
                <a:xfrm>
                  <a:off x="1440751" y="1004989"/>
                  <a:ext cx="148733" cy="1689785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grpSp>
            <p:nvGrpSpPr>
              <p:cNvPr id="22" name="Group 60">
                <a:extLst>
                  <a:ext uri="{FF2B5EF4-FFF2-40B4-BE49-F238E27FC236}">
                    <a16:creationId xmlns:a16="http://schemas.microsoft.com/office/drawing/2014/main" id="{CD5AF320-3725-4A0D-9ACB-8FFF8C9D2E75}"/>
                  </a:ext>
                </a:extLst>
              </p:cNvPr>
              <p:cNvGrpSpPr/>
              <p:nvPr/>
            </p:nvGrpSpPr>
            <p:grpSpPr>
              <a:xfrm>
                <a:off x="-1789" y="2594969"/>
                <a:ext cx="148733" cy="867678"/>
                <a:chOff x="1163587" y="1418390"/>
                <a:chExt cx="148733" cy="867678"/>
              </a:xfrm>
            </p:grpSpPr>
            <p:sp>
              <p:nvSpPr>
                <p:cNvPr id="64" name="Oval 96">
                  <a:extLst>
                    <a:ext uri="{FF2B5EF4-FFF2-40B4-BE49-F238E27FC236}">
                      <a16:creationId xmlns:a16="http://schemas.microsoft.com/office/drawing/2014/main" id="{DEC38E82-6B78-4EA6-A81D-0923F04DD1EF}"/>
                    </a:ext>
                  </a:extLst>
                </p:cNvPr>
                <p:cNvSpPr/>
                <p:nvPr/>
              </p:nvSpPr>
              <p:spPr>
                <a:xfrm>
                  <a:off x="1179066" y="1443106"/>
                  <a:ext cx="117776" cy="115781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65" name="Oval 97">
                  <a:extLst>
                    <a:ext uri="{FF2B5EF4-FFF2-40B4-BE49-F238E27FC236}">
                      <a16:creationId xmlns:a16="http://schemas.microsoft.com/office/drawing/2014/main" id="{3BC37E2D-1BD3-4145-A9D4-C62EB5098C5D}"/>
                    </a:ext>
                  </a:extLst>
                </p:cNvPr>
                <p:cNvSpPr/>
                <p:nvPr/>
              </p:nvSpPr>
              <p:spPr>
                <a:xfrm>
                  <a:off x="1179066" y="1583599"/>
                  <a:ext cx="117776" cy="115781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66" name="Oval 98">
                  <a:extLst>
                    <a:ext uri="{FF2B5EF4-FFF2-40B4-BE49-F238E27FC236}">
                      <a16:creationId xmlns:a16="http://schemas.microsoft.com/office/drawing/2014/main" id="{A96EA16B-37DC-421A-B981-76A484D0FC09}"/>
                    </a:ext>
                  </a:extLst>
                </p:cNvPr>
                <p:cNvSpPr/>
                <p:nvPr/>
              </p:nvSpPr>
              <p:spPr>
                <a:xfrm>
                  <a:off x="1179066" y="1724093"/>
                  <a:ext cx="117776" cy="115781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67" name="Oval 99">
                  <a:extLst>
                    <a:ext uri="{FF2B5EF4-FFF2-40B4-BE49-F238E27FC236}">
                      <a16:creationId xmlns:a16="http://schemas.microsoft.com/office/drawing/2014/main" id="{5C9ADB26-81CE-4FFC-B4B9-B2FAEA300585}"/>
                    </a:ext>
                  </a:extLst>
                </p:cNvPr>
                <p:cNvSpPr/>
                <p:nvPr/>
              </p:nvSpPr>
              <p:spPr>
                <a:xfrm>
                  <a:off x="1179066" y="1864588"/>
                  <a:ext cx="117776" cy="115781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68" name="Oval 100">
                  <a:extLst>
                    <a:ext uri="{FF2B5EF4-FFF2-40B4-BE49-F238E27FC236}">
                      <a16:creationId xmlns:a16="http://schemas.microsoft.com/office/drawing/2014/main" id="{6B44506D-4041-4651-9D70-7E13A1DE3D2F}"/>
                    </a:ext>
                  </a:extLst>
                </p:cNvPr>
                <p:cNvSpPr/>
                <p:nvPr/>
              </p:nvSpPr>
              <p:spPr>
                <a:xfrm>
                  <a:off x="1179066" y="2005081"/>
                  <a:ext cx="117776" cy="115781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69" name="Oval 101">
                  <a:extLst>
                    <a:ext uri="{FF2B5EF4-FFF2-40B4-BE49-F238E27FC236}">
                      <a16:creationId xmlns:a16="http://schemas.microsoft.com/office/drawing/2014/main" id="{010453F9-DE9A-486F-853F-6FF62EFBC8D0}"/>
                    </a:ext>
                  </a:extLst>
                </p:cNvPr>
                <p:cNvSpPr/>
                <p:nvPr/>
              </p:nvSpPr>
              <p:spPr>
                <a:xfrm>
                  <a:off x="1179066" y="2145575"/>
                  <a:ext cx="117776" cy="115781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70" name="Rounded Rectangle 52">
                  <a:extLst>
                    <a:ext uri="{FF2B5EF4-FFF2-40B4-BE49-F238E27FC236}">
                      <a16:creationId xmlns:a16="http://schemas.microsoft.com/office/drawing/2014/main" id="{97CF2306-F5B2-456F-BF41-B6FE5851750B}"/>
                    </a:ext>
                  </a:extLst>
                </p:cNvPr>
                <p:cNvSpPr/>
                <p:nvPr/>
              </p:nvSpPr>
              <p:spPr>
                <a:xfrm>
                  <a:off x="1163587" y="1418390"/>
                  <a:ext cx="148733" cy="867678"/>
                </a:xfrm>
                <a:prstGeom prst="roundRect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sp>
            <p:nvSpPr>
              <p:cNvPr id="23" name="Rectangle 61">
                <a:extLst>
                  <a:ext uri="{FF2B5EF4-FFF2-40B4-BE49-F238E27FC236}">
                    <a16:creationId xmlns:a16="http://schemas.microsoft.com/office/drawing/2014/main" id="{E64F953F-CC31-4B2E-815E-7D8CA3A1AEEE}"/>
                  </a:ext>
                </a:extLst>
              </p:cNvPr>
              <p:cNvSpPr/>
              <p:nvPr/>
            </p:nvSpPr>
            <p:spPr>
              <a:xfrm>
                <a:off x="1327233" y="2849893"/>
                <a:ext cx="810796" cy="50601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cene3d>
                <a:camera prst="isometricOffAxis1Right">
                  <a:rot lat="752980" lon="20962565" rev="21505170"/>
                </a:camera>
                <a:lightRig rig="contrasting" dir="t"/>
              </a:scene3d>
              <a:sp3d extrusionH="635000" contourW="6350">
                <a:contourClr>
                  <a:schemeClr val="accent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4" name="Rectangle 62">
                <a:extLst>
                  <a:ext uri="{FF2B5EF4-FFF2-40B4-BE49-F238E27FC236}">
                    <a16:creationId xmlns:a16="http://schemas.microsoft.com/office/drawing/2014/main" id="{CD47CEEC-F845-4A37-950A-F9CECF4821F7}"/>
                  </a:ext>
                </a:extLst>
              </p:cNvPr>
              <p:cNvSpPr/>
              <p:nvPr/>
            </p:nvSpPr>
            <p:spPr>
              <a:xfrm>
                <a:off x="2442560" y="2801420"/>
                <a:ext cx="666767" cy="67422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cene3d>
                <a:camera prst="isometricOffAxis1Right">
                  <a:rot lat="752980" lon="20962565" rev="21505170"/>
                </a:camera>
                <a:lightRig rig="contrasting" dir="t"/>
              </a:scene3d>
              <a:sp3d extrusionH="762000" contourW="6350">
                <a:contourClr>
                  <a:schemeClr val="accent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5" name="Rectangle 63">
                <a:extLst>
                  <a:ext uri="{FF2B5EF4-FFF2-40B4-BE49-F238E27FC236}">
                    <a16:creationId xmlns:a16="http://schemas.microsoft.com/office/drawing/2014/main" id="{D3B05A52-10E9-4B4D-A7F1-C99C17E370AB}"/>
                  </a:ext>
                </a:extLst>
              </p:cNvPr>
              <p:cNvSpPr/>
              <p:nvPr/>
            </p:nvSpPr>
            <p:spPr>
              <a:xfrm>
                <a:off x="3516412" y="2635155"/>
                <a:ext cx="527340" cy="106028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cene3d>
                <a:camera prst="isometricOffAxis1Right">
                  <a:rot lat="752980" lon="20962565" rev="21505170"/>
                </a:camera>
                <a:lightRig rig="contrasting" dir="t"/>
              </a:scene3d>
              <a:sp3d extrusionH="1270000" contourW="6350">
                <a:contourClr>
                  <a:schemeClr val="accent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6" name="Rectangle 64">
                <a:extLst>
                  <a:ext uri="{FF2B5EF4-FFF2-40B4-BE49-F238E27FC236}">
                    <a16:creationId xmlns:a16="http://schemas.microsoft.com/office/drawing/2014/main" id="{7BD7AAC4-B82C-47DB-AEF3-C3DE182FC31D}"/>
                  </a:ext>
                </a:extLst>
              </p:cNvPr>
              <p:cNvSpPr/>
              <p:nvPr/>
            </p:nvSpPr>
            <p:spPr>
              <a:xfrm>
                <a:off x="4475090" y="2500463"/>
                <a:ext cx="343102" cy="139333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cene3d>
                <a:camera prst="isometricOffAxis1Right">
                  <a:rot lat="752980" lon="20962565" rev="21505170"/>
                </a:camera>
                <a:lightRig rig="contrasting" dir="t"/>
              </a:scene3d>
              <a:sp3d extrusionH="1397000" contourW="6350">
                <a:contourClr>
                  <a:schemeClr val="accent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0" name="Rectangle 65">
                <a:extLst>
                  <a:ext uri="{FF2B5EF4-FFF2-40B4-BE49-F238E27FC236}">
                    <a16:creationId xmlns:a16="http://schemas.microsoft.com/office/drawing/2014/main" id="{966905A7-D1F2-412B-A0D5-BF4100335081}"/>
                  </a:ext>
                </a:extLst>
              </p:cNvPr>
              <p:cNvSpPr/>
              <p:nvPr/>
            </p:nvSpPr>
            <p:spPr>
              <a:xfrm>
                <a:off x="5343157" y="2412278"/>
                <a:ext cx="145587" cy="187429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cene3d>
                <a:camera prst="isometricOffAxis1Right">
                  <a:rot lat="752980" lon="20962565" rev="21505170"/>
                </a:camera>
                <a:lightRig rig="contrasting" dir="t"/>
              </a:scene3d>
              <a:sp3d extrusionH="2095500" contourW="6350">
                <a:contourClr>
                  <a:schemeClr val="accent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3" name="Up Arrow 181">
                <a:extLst>
                  <a:ext uri="{FF2B5EF4-FFF2-40B4-BE49-F238E27FC236}">
                    <a16:creationId xmlns:a16="http://schemas.microsoft.com/office/drawing/2014/main" id="{1A4890A3-8F3B-4922-9BF4-ED564C36A710}"/>
                  </a:ext>
                </a:extLst>
              </p:cNvPr>
              <p:cNvSpPr/>
              <p:nvPr/>
            </p:nvSpPr>
            <p:spPr>
              <a:xfrm rot="5400000" flipH="1">
                <a:off x="2177745" y="2991840"/>
                <a:ext cx="84252" cy="130386"/>
              </a:xfrm>
              <a:prstGeom prst="upArrow">
                <a:avLst/>
              </a:prstGeom>
              <a:solidFill>
                <a:srgbClr val="79F3F3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4" name="Up Arrow 181">
                <a:extLst>
                  <a:ext uri="{FF2B5EF4-FFF2-40B4-BE49-F238E27FC236}">
                    <a16:creationId xmlns:a16="http://schemas.microsoft.com/office/drawing/2014/main" id="{8477211A-0BE6-4772-ABF1-980360BA344D}"/>
                  </a:ext>
                </a:extLst>
              </p:cNvPr>
              <p:cNvSpPr/>
              <p:nvPr/>
            </p:nvSpPr>
            <p:spPr>
              <a:xfrm rot="5400000" flipH="1">
                <a:off x="3152040" y="2986686"/>
                <a:ext cx="84252" cy="130386"/>
              </a:xfrm>
              <a:prstGeom prst="upArrow">
                <a:avLst/>
              </a:prstGeom>
              <a:solidFill>
                <a:srgbClr val="79F3F3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5" name="Up Arrow 181">
                <a:extLst>
                  <a:ext uri="{FF2B5EF4-FFF2-40B4-BE49-F238E27FC236}">
                    <a16:creationId xmlns:a16="http://schemas.microsoft.com/office/drawing/2014/main" id="{84FDCC10-2F95-479F-B492-188795BDED9D}"/>
                  </a:ext>
                </a:extLst>
              </p:cNvPr>
              <p:cNvSpPr/>
              <p:nvPr/>
            </p:nvSpPr>
            <p:spPr>
              <a:xfrm rot="5400000" flipH="1">
                <a:off x="4096394" y="3024158"/>
                <a:ext cx="84252" cy="130386"/>
              </a:xfrm>
              <a:prstGeom prst="upArrow">
                <a:avLst/>
              </a:prstGeom>
              <a:solidFill>
                <a:srgbClr val="79F3F3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6" name="Up Arrow 181">
                <a:extLst>
                  <a:ext uri="{FF2B5EF4-FFF2-40B4-BE49-F238E27FC236}">
                    <a16:creationId xmlns:a16="http://schemas.microsoft.com/office/drawing/2014/main" id="{DE4974F5-3B73-49BB-9CD0-61129C061D5A}"/>
                  </a:ext>
                </a:extLst>
              </p:cNvPr>
              <p:cNvSpPr/>
              <p:nvPr/>
            </p:nvSpPr>
            <p:spPr>
              <a:xfrm rot="5400000" flipH="1">
                <a:off x="4859108" y="3015264"/>
                <a:ext cx="84252" cy="130386"/>
              </a:xfrm>
              <a:prstGeom prst="upArrow">
                <a:avLst/>
              </a:prstGeom>
              <a:solidFill>
                <a:srgbClr val="79F3F3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7" name="Left Brace 70">
                <a:extLst>
                  <a:ext uri="{FF2B5EF4-FFF2-40B4-BE49-F238E27FC236}">
                    <a16:creationId xmlns:a16="http://schemas.microsoft.com/office/drawing/2014/main" id="{D9D0B535-0579-4D9E-B2AE-C72AA91B5C49}"/>
                  </a:ext>
                </a:extLst>
              </p:cNvPr>
              <p:cNvSpPr/>
              <p:nvPr/>
            </p:nvSpPr>
            <p:spPr>
              <a:xfrm rot="5400000">
                <a:off x="1542975" y="2121886"/>
                <a:ext cx="119396" cy="813414"/>
              </a:xfrm>
              <a:prstGeom prst="leftBrace">
                <a:avLst>
                  <a:gd name="adj1" fmla="val 39818"/>
                  <a:gd name="adj2" fmla="val 50894"/>
                </a:avLst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8" name="Left Brace 71">
                <a:extLst>
                  <a:ext uri="{FF2B5EF4-FFF2-40B4-BE49-F238E27FC236}">
                    <a16:creationId xmlns:a16="http://schemas.microsoft.com/office/drawing/2014/main" id="{C60ECF41-C254-4328-A9EA-9D34545C5C32}"/>
                  </a:ext>
                </a:extLst>
              </p:cNvPr>
              <p:cNvSpPr/>
              <p:nvPr/>
            </p:nvSpPr>
            <p:spPr>
              <a:xfrm rot="5400000">
                <a:off x="2570051" y="2103337"/>
                <a:ext cx="108542" cy="672244"/>
              </a:xfrm>
              <a:prstGeom prst="leftBrace">
                <a:avLst>
                  <a:gd name="adj1" fmla="val 39818"/>
                  <a:gd name="adj2" fmla="val 50894"/>
                </a:avLst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9" name="Left Brace 72">
                <a:extLst>
                  <a:ext uri="{FF2B5EF4-FFF2-40B4-BE49-F238E27FC236}">
                    <a16:creationId xmlns:a16="http://schemas.microsoft.com/office/drawing/2014/main" id="{89FD1228-04C0-4703-9162-D783D7A8D30E}"/>
                  </a:ext>
                </a:extLst>
              </p:cNvPr>
              <p:cNvSpPr/>
              <p:nvPr/>
            </p:nvSpPr>
            <p:spPr>
              <a:xfrm rot="5400000">
                <a:off x="3459121" y="1837781"/>
                <a:ext cx="96966" cy="512335"/>
              </a:xfrm>
              <a:prstGeom prst="leftBrace">
                <a:avLst>
                  <a:gd name="adj1" fmla="val 39818"/>
                  <a:gd name="adj2" fmla="val 50894"/>
                </a:avLst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0" name="Left Brace 73">
                <a:extLst>
                  <a:ext uri="{FF2B5EF4-FFF2-40B4-BE49-F238E27FC236}">
                    <a16:creationId xmlns:a16="http://schemas.microsoft.com/office/drawing/2014/main" id="{48BB0738-18C3-4879-8E7E-78E026C2DEE3}"/>
                  </a:ext>
                </a:extLst>
              </p:cNvPr>
              <p:cNvSpPr/>
              <p:nvPr/>
            </p:nvSpPr>
            <p:spPr>
              <a:xfrm rot="5400000">
                <a:off x="4303502" y="1748154"/>
                <a:ext cx="96966" cy="349932"/>
              </a:xfrm>
              <a:prstGeom prst="leftBrace">
                <a:avLst>
                  <a:gd name="adj1" fmla="val 39818"/>
                  <a:gd name="adj2" fmla="val 50894"/>
                </a:avLst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1" name="Left Brace 74">
                <a:extLst>
                  <a:ext uri="{FF2B5EF4-FFF2-40B4-BE49-F238E27FC236}">
                    <a16:creationId xmlns:a16="http://schemas.microsoft.com/office/drawing/2014/main" id="{5360C3BA-E434-4311-875C-31E0F99AE987}"/>
                  </a:ext>
                </a:extLst>
              </p:cNvPr>
              <p:cNvSpPr/>
              <p:nvPr/>
            </p:nvSpPr>
            <p:spPr>
              <a:xfrm rot="5400000">
                <a:off x="4917944" y="1491765"/>
                <a:ext cx="96966" cy="148405"/>
              </a:xfrm>
              <a:prstGeom prst="leftBrace">
                <a:avLst>
                  <a:gd name="adj1" fmla="val 39818"/>
                  <a:gd name="adj2" fmla="val 50894"/>
                </a:avLst>
              </a:prstGeom>
              <a:ln w="127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C46B423-ACB3-42E5-8B6D-2A281A7C3779}"/>
                  </a:ext>
                </a:extLst>
              </p:cNvPr>
              <p:cNvSpPr txBox="1"/>
              <p:nvPr/>
            </p:nvSpPr>
            <p:spPr>
              <a:xfrm>
                <a:off x="1380762" y="2196834"/>
                <a:ext cx="508385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1024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D2456C9-28B1-44E7-8650-12AA1CAD9217}"/>
                  </a:ext>
                </a:extLst>
              </p:cNvPr>
              <p:cNvSpPr txBox="1"/>
              <p:nvPr/>
            </p:nvSpPr>
            <p:spPr>
              <a:xfrm>
                <a:off x="2429167" y="2123620"/>
                <a:ext cx="438662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512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431FC83-68F7-4C93-974C-56EA461D6174}"/>
                  </a:ext>
                </a:extLst>
              </p:cNvPr>
              <p:cNvSpPr txBox="1"/>
              <p:nvPr/>
            </p:nvSpPr>
            <p:spPr>
              <a:xfrm>
                <a:off x="3315456" y="1767026"/>
                <a:ext cx="438662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256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C6AF5D1-384E-4EBA-943A-878E19138030}"/>
                  </a:ext>
                </a:extLst>
              </p:cNvPr>
              <p:cNvSpPr txBox="1"/>
              <p:nvPr/>
            </p:nvSpPr>
            <p:spPr>
              <a:xfrm>
                <a:off x="4136958" y="1607747"/>
                <a:ext cx="438662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128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711A7B4-19B0-4E3B-AFC1-3D580E073223}"/>
                  </a:ext>
                </a:extLst>
              </p:cNvPr>
              <p:cNvSpPr txBox="1"/>
              <p:nvPr/>
            </p:nvSpPr>
            <p:spPr>
              <a:xfrm>
                <a:off x="4825003" y="1250747"/>
                <a:ext cx="299215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51B5DAE-4AD2-46C1-994A-024E26E11026}"/>
                  </a:ext>
                </a:extLst>
              </p:cNvPr>
              <p:cNvSpPr txBox="1"/>
              <p:nvPr/>
            </p:nvSpPr>
            <p:spPr>
              <a:xfrm>
                <a:off x="1053956" y="3103128"/>
                <a:ext cx="299215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8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7617AD8-309D-4C60-8813-22FE70185C9C}"/>
                  </a:ext>
                </a:extLst>
              </p:cNvPr>
              <p:cNvSpPr txBox="1"/>
              <p:nvPr/>
            </p:nvSpPr>
            <p:spPr>
              <a:xfrm>
                <a:off x="975369" y="2659915"/>
                <a:ext cx="299215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8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1E61B58-EEE8-4A31-9C99-C5963D425D6E}"/>
                  </a:ext>
                </a:extLst>
              </p:cNvPr>
              <p:cNvSpPr txBox="1"/>
              <p:nvPr/>
            </p:nvSpPr>
            <p:spPr>
              <a:xfrm>
                <a:off x="2096667" y="3251157"/>
                <a:ext cx="368938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16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5B2313A-51CD-480B-8177-E9418FE22ECA}"/>
                  </a:ext>
                </a:extLst>
              </p:cNvPr>
              <p:cNvSpPr txBox="1"/>
              <p:nvPr/>
            </p:nvSpPr>
            <p:spPr>
              <a:xfrm>
                <a:off x="2011049" y="2473736"/>
                <a:ext cx="368938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16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BB640A1-6DC3-4255-B0C0-1D1F47B373EC}"/>
                  </a:ext>
                </a:extLst>
              </p:cNvPr>
              <p:cNvSpPr txBox="1"/>
              <p:nvPr/>
            </p:nvSpPr>
            <p:spPr>
              <a:xfrm>
                <a:off x="3116484" y="3355906"/>
                <a:ext cx="368938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32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B612AF1-4498-44C1-B4BD-1F64F7F1BEBE}"/>
                  </a:ext>
                </a:extLst>
              </p:cNvPr>
              <p:cNvSpPr txBox="1"/>
              <p:nvPr/>
            </p:nvSpPr>
            <p:spPr>
              <a:xfrm>
                <a:off x="2972102" y="2280884"/>
                <a:ext cx="368938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5B1A32B-F89F-458E-AE7C-6981D195F226}"/>
                  </a:ext>
                </a:extLst>
              </p:cNvPr>
              <p:cNvSpPr txBox="1"/>
              <p:nvPr/>
            </p:nvSpPr>
            <p:spPr>
              <a:xfrm>
                <a:off x="4064727" y="3544427"/>
                <a:ext cx="368938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64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DB8FAA-CBDF-4C3C-89C7-0D47622630EB}"/>
                  </a:ext>
                </a:extLst>
              </p:cNvPr>
              <p:cNvSpPr txBox="1"/>
              <p:nvPr/>
            </p:nvSpPr>
            <p:spPr>
              <a:xfrm>
                <a:off x="3891920" y="2173160"/>
                <a:ext cx="368938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64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7B30ACA-45EA-47F2-A4A3-347CD880036F}"/>
                  </a:ext>
                </a:extLst>
              </p:cNvPr>
              <p:cNvSpPr txBox="1"/>
              <p:nvPr/>
            </p:nvSpPr>
            <p:spPr>
              <a:xfrm>
                <a:off x="4836039" y="3877157"/>
                <a:ext cx="438662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128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7352666-E661-4A24-842D-6CB2E1BD8D4D}"/>
                  </a:ext>
                </a:extLst>
              </p:cNvPr>
              <p:cNvSpPr txBox="1"/>
              <p:nvPr/>
            </p:nvSpPr>
            <p:spPr>
              <a:xfrm>
                <a:off x="4565052" y="1731602"/>
                <a:ext cx="438662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128</a:t>
                </a:r>
              </a:p>
            </p:txBody>
          </p:sp>
          <p:sp>
            <p:nvSpPr>
              <p:cNvPr id="57" name="Up Arrow 181">
                <a:extLst>
                  <a:ext uri="{FF2B5EF4-FFF2-40B4-BE49-F238E27FC236}">
                    <a16:creationId xmlns:a16="http://schemas.microsoft.com/office/drawing/2014/main" id="{0964453F-9AF8-4F83-9D1A-2FE717F23C13}"/>
                  </a:ext>
                </a:extLst>
              </p:cNvPr>
              <p:cNvSpPr/>
              <p:nvPr/>
            </p:nvSpPr>
            <p:spPr>
              <a:xfrm rot="5400000" flipH="1">
                <a:off x="345360" y="2897207"/>
                <a:ext cx="103935" cy="346817"/>
              </a:xfrm>
              <a:prstGeom prst="upArrow">
                <a:avLst/>
              </a:prstGeom>
              <a:solidFill>
                <a:srgbClr val="79F3F3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54C0DE3-37D9-4BE6-9BDC-98698697AD0C}"/>
                  </a:ext>
                </a:extLst>
              </p:cNvPr>
              <p:cNvSpPr txBox="1"/>
              <p:nvPr/>
            </p:nvSpPr>
            <p:spPr>
              <a:xfrm>
                <a:off x="606853" y="3877858"/>
                <a:ext cx="811185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projection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48B5B1-A994-45FF-898A-FEC808E38B18}"/>
                  </a:ext>
                </a:extLst>
              </p:cNvPr>
              <p:cNvSpPr txBox="1"/>
              <p:nvPr/>
            </p:nvSpPr>
            <p:spPr>
              <a:xfrm>
                <a:off x="1437712" y="3306681"/>
                <a:ext cx="681699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reshape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9F2661E-5E49-450C-9E1A-DEDE73130FB8}"/>
                  </a:ext>
                </a:extLst>
              </p:cNvPr>
              <p:cNvSpPr txBox="1"/>
              <p:nvPr/>
            </p:nvSpPr>
            <p:spPr>
              <a:xfrm>
                <a:off x="2493192" y="3414402"/>
                <a:ext cx="711580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CONV-1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C23998A-3C1B-4B34-B6F7-0C0FD48B44EB}"/>
                  </a:ext>
                </a:extLst>
              </p:cNvPr>
              <p:cNvSpPr txBox="1"/>
              <p:nvPr/>
            </p:nvSpPr>
            <p:spPr>
              <a:xfrm>
                <a:off x="3507603" y="3652150"/>
                <a:ext cx="711580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CONV-2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3F607D5-39EA-4F08-80BE-CD839F4F1D82}"/>
                  </a:ext>
                </a:extLst>
              </p:cNvPr>
              <p:cNvSpPr txBox="1"/>
              <p:nvPr/>
            </p:nvSpPr>
            <p:spPr>
              <a:xfrm>
                <a:off x="4324623" y="3841343"/>
                <a:ext cx="711580" cy="36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CONV-3</a:t>
                </a:r>
              </a:p>
            </p:txBody>
          </p:sp>
        </p:grpSp>
        <p:sp>
          <p:nvSpPr>
            <p:cNvPr id="16" name="Up Arrow 181">
              <a:extLst>
                <a:ext uri="{FF2B5EF4-FFF2-40B4-BE49-F238E27FC236}">
                  <a16:creationId xmlns:a16="http://schemas.microsoft.com/office/drawing/2014/main" id="{B99C146D-6871-4F05-B152-BF0D83FB8628}"/>
                </a:ext>
              </a:extLst>
            </p:cNvPr>
            <p:cNvSpPr/>
            <p:nvPr/>
          </p:nvSpPr>
          <p:spPr>
            <a:xfrm rot="5400000" flipH="1">
              <a:off x="5450841" y="5480593"/>
              <a:ext cx="77752" cy="272068"/>
            </a:xfrm>
            <a:prstGeom prst="upArrow">
              <a:avLst/>
            </a:prstGeom>
            <a:solidFill>
              <a:srgbClr val="79F3F3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A7C546-8D8D-4856-A4F5-C65E85BC3201}"/>
                </a:ext>
              </a:extLst>
            </p:cNvPr>
            <p:cNvSpPr txBox="1"/>
            <p:nvPr/>
          </p:nvSpPr>
          <p:spPr>
            <a:xfrm rot="5400000">
              <a:off x="700405" y="5555292"/>
              <a:ext cx="307777" cy="92268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8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Random numbers</a:t>
              </a:r>
            </a:p>
          </p:txBody>
        </p:sp>
        <p:pic>
          <p:nvPicPr>
            <p:cNvPr id="18" name="Picture 45" descr="A close up of a camera lens&#10;&#10;Description automatically generated with medium confidence">
              <a:extLst>
                <a:ext uri="{FF2B5EF4-FFF2-40B4-BE49-F238E27FC236}">
                  <a16:creationId xmlns:a16="http://schemas.microsoft.com/office/drawing/2014/main" id="{23BE2D84-D87B-466A-A56D-6D0076BE4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66752" y="5090228"/>
              <a:ext cx="1023960" cy="1023960"/>
            </a:xfrm>
            <a:prstGeom prst="rect">
              <a:avLst/>
            </a:prstGeom>
          </p:spPr>
        </p:pic>
      </p:grpSp>
      <p:pic>
        <p:nvPicPr>
          <p:cNvPr id="84" name="그림 83">
            <a:extLst>
              <a:ext uri="{FF2B5EF4-FFF2-40B4-BE49-F238E27FC236}">
                <a16:creationId xmlns:a16="http://schemas.microsoft.com/office/drawing/2014/main" id="{6007BEBF-6819-4C25-878A-D40FF4A645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8752" r="2661" b="14068"/>
          <a:stretch/>
        </p:blipFill>
        <p:spPr>
          <a:xfrm>
            <a:off x="7455534" y="2339428"/>
            <a:ext cx="3829826" cy="2952751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2AB8786C-741B-4DD5-849C-ED6079EF0CE3}"/>
              </a:ext>
            </a:extLst>
          </p:cNvPr>
          <p:cNvSpPr txBox="1"/>
          <p:nvPr/>
        </p:nvSpPr>
        <p:spPr>
          <a:xfrm>
            <a:off x="6021954" y="3499336"/>
            <a:ext cx="11799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>
                <a:latin typeface="맑은 고딕" panose="020B0503020000020004" pitchFamily="50" charset="-127"/>
                <a:ea typeface="맑은 고딕" panose="020B0503020000020004" pitchFamily="50" charset="-127"/>
                <a:cs typeface="times" panose="02020603050405020304" pitchFamily="18" charset="0"/>
              </a:rPr>
              <a:t>Result analysis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397049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05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Reference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8763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래픽 45">
            <a:extLst>
              <a:ext uri="{FF2B5EF4-FFF2-40B4-BE49-F238E27FC236}">
                <a16:creationId xmlns:a16="http://schemas.microsoft.com/office/drawing/2014/main" id="{7D9E948B-CAF6-453E-A7A4-F1424B65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사각형: 둥근 모서리 28">
            <a:extLst>
              <a:ext uri="{FF2B5EF4-FFF2-40B4-BE49-F238E27FC236}">
                <a16:creationId xmlns:a16="http://schemas.microsoft.com/office/drawing/2014/main" id="{08BF717C-F683-4BD9-9417-71DC8701BFAE}"/>
              </a:ext>
            </a:extLst>
          </p:cNvPr>
          <p:cNvSpPr/>
          <p:nvPr/>
        </p:nvSpPr>
        <p:spPr>
          <a:xfrm>
            <a:off x="7622796" y="2002006"/>
            <a:ext cx="1771048" cy="868642"/>
          </a:xfrm>
          <a:prstGeom prst="roundRect">
            <a:avLst>
              <a:gd name="adj" fmla="val 41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733C42-B5D6-41FD-ADB4-8A19F8CA6B7D}"/>
              </a:ext>
            </a:extLst>
          </p:cNvPr>
          <p:cNvSpPr txBox="1"/>
          <p:nvPr/>
        </p:nvSpPr>
        <p:spPr>
          <a:xfrm>
            <a:off x="7677196" y="2188230"/>
            <a:ext cx="1662248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산업용 로봇</a:t>
            </a:r>
            <a:endParaRPr lang="en-US" altLang="ko-KR" sz="1400" b="1" spc="-150" smtClean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엔지니어링 플랫폼</a:t>
            </a:r>
            <a:endParaRPr lang="ko-KR" altLang="en-US" sz="1400" b="1" spc="-15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933D2451-BD16-4BC7-82A9-796755A5F9C0}"/>
              </a:ext>
            </a:extLst>
          </p:cNvPr>
          <p:cNvCxnSpPr>
            <a:stCxn id="23" idx="3"/>
            <a:endCxn id="35" idx="1"/>
          </p:cNvCxnSpPr>
          <p:nvPr/>
        </p:nvCxnSpPr>
        <p:spPr>
          <a:xfrm>
            <a:off x="2658902" y="3863320"/>
            <a:ext cx="3944719" cy="0"/>
          </a:xfrm>
          <a:prstGeom prst="line">
            <a:avLst/>
          </a:prstGeom>
          <a:ln w="2857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1551707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/>
              <a:t>비즈니스 차별화 전략</a:t>
            </a:r>
            <a:endParaRPr lang="ko-KR" altLang="en-US" b="1">
              <a:solidFill>
                <a:srgbClr val="C00000"/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615559" y="1415888"/>
            <a:ext cx="3893340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2800" b="1" spc="-3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01. </a:t>
            </a:r>
            <a:r>
              <a:rPr lang="ko-KR" altLang="en-US" sz="2800" b="1" spc="-3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비즈니스 발전 방향 </a:t>
            </a:r>
            <a:endParaRPr lang="ko-KR" altLang="en-US" sz="2800" b="1" spc="-3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8D69D45-1DE3-4EF7-BD92-DC03E92C9B7A}"/>
              </a:ext>
            </a:extLst>
          </p:cNvPr>
          <p:cNvSpPr txBox="1"/>
          <p:nvPr/>
        </p:nvSpPr>
        <p:spPr>
          <a:xfrm>
            <a:off x="615558" y="2021056"/>
            <a:ext cx="249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시간에 따른 플랫폼의 발전방향 설정</a:t>
            </a:r>
            <a:endParaRPr lang="ko-KR" altLang="en-US" sz="1200" kern="0" spc="-90">
              <a:latin typeface="+mj-ea"/>
              <a:ea typeface="+mj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067F08-5283-43C5-8D70-C51A5575C666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25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1" name="사각형: 둥근 모서리 26">
            <a:extLst>
              <a:ext uri="{FF2B5EF4-FFF2-40B4-BE49-F238E27FC236}">
                <a16:creationId xmlns:a16="http://schemas.microsoft.com/office/drawing/2014/main" id="{0545F996-A4F7-47D2-B62B-9A7603785748}"/>
              </a:ext>
            </a:extLst>
          </p:cNvPr>
          <p:cNvSpPr/>
          <p:nvPr/>
        </p:nvSpPr>
        <p:spPr>
          <a:xfrm>
            <a:off x="2792250" y="3429000"/>
            <a:ext cx="1771048" cy="868642"/>
          </a:xfrm>
          <a:prstGeom prst="roundRect">
            <a:avLst>
              <a:gd name="adj" fmla="val 4115"/>
            </a:avLst>
          </a:prstGeom>
          <a:solidFill>
            <a:srgbClr val="404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FE31DA-596F-47A5-9A36-15E63555BE55}"/>
              </a:ext>
            </a:extLst>
          </p:cNvPr>
          <p:cNvSpPr txBox="1"/>
          <p:nvPr/>
        </p:nvSpPr>
        <p:spPr>
          <a:xfrm>
            <a:off x="2846650" y="3615224"/>
            <a:ext cx="1662248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로봇 교육용 </a:t>
            </a:r>
            <a:endParaRPr lang="en-US" altLang="ko-KR" sz="1400" b="1" spc="-150" smtClean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메타버스 플랫폼</a:t>
            </a:r>
            <a:endParaRPr lang="en-US" altLang="ko-KR" sz="1400" b="1" spc="-15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3" name="사각형: 둥근 모서리 28">
            <a:extLst>
              <a:ext uri="{FF2B5EF4-FFF2-40B4-BE49-F238E27FC236}">
                <a16:creationId xmlns:a16="http://schemas.microsoft.com/office/drawing/2014/main" id="{E3FF3052-52A1-41BF-AEE4-09C5CAB630FF}"/>
              </a:ext>
            </a:extLst>
          </p:cNvPr>
          <p:cNvSpPr/>
          <p:nvPr/>
        </p:nvSpPr>
        <p:spPr>
          <a:xfrm>
            <a:off x="887854" y="3428999"/>
            <a:ext cx="1771048" cy="868642"/>
          </a:xfrm>
          <a:prstGeom prst="roundRect">
            <a:avLst>
              <a:gd name="adj" fmla="val 4115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24A88A-0FCF-4511-B2F8-1808E3CB0785}"/>
              </a:ext>
            </a:extLst>
          </p:cNvPr>
          <p:cNvSpPr txBox="1"/>
          <p:nvPr/>
        </p:nvSpPr>
        <p:spPr>
          <a:xfrm>
            <a:off x="942254" y="3510715"/>
            <a:ext cx="1662248" cy="73866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감성불량 검출용 </a:t>
            </a:r>
            <a:endParaRPr lang="en-US" altLang="ko-KR" sz="1400" b="1" spc="-150" smtClean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클라우드기반 </a:t>
            </a:r>
            <a:endParaRPr lang="en-US" altLang="ko-KR" sz="1400" b="1" spc="-150" smtClean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1400" b="1" spc="-15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로봇 </a:t>
            </a:r>
            <a:r>
              <a:rPr lang="en-US" altLang="ko-KR" sz="1400" b="1" spc="-15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AI </a:t>
            </a:r>
            <a:r>
              <a:rPr lang="ko-KR" altLang="en-US" sz="1400" b="1" spc="-15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학습 플랫폼</a:t>
            </a:r>
            <a:endParaRPr lang="en-US" altLang="ko-KR" sz="1400" b="1" spc="-15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09444C-80F0-48E0-976A-B9E202C17686}"/>
              </a:ext>
            </a:extLst>
          </p:cNvPr>
          <p:cNvSpPr txBox="1"/>
          <p:nvPr/>
        </p:nvSpPr>
        <p:spPr>
          <a:xfrm>
            <a:off x="777483" y="4433831"/>
            <a:ext cx="538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* 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현재 감성불량 검출용 클라우드기반 로봇 </a:t>
            </a:r>
            <a:r>
              <a:rPr lang="en-US" altLang="ko-KR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AI 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학습 플랫폼</a:t>
            </a:r>
            <a:r>
              <a:rPr lang="en-US" altLang="ko-KR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(VRIDGR AI)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상용화 완료 </a:t>
            </a:r>
            <a:endParaRPr lang="ko-KR" altLang="en-US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8" name="사각형: 둥근 모서리 28">
            <a:extLst>
              <a:ext uri="{FF2B5EF4-FFF2-40B4-BE49-F238E27FC236}">
                <a16:creationId xmlns:a16="http://schemas.microsoft.com/office/drawing/2014/main" id="{2BAABE99-7FE8-4B79-897F-3AAE20C0E917}"/>
              </a:ext>
            </a:extLst>
          </p:cNvPr>
          <p:cNvSpPr/>
          <p:nvPr/>
        </p:nvSpPr>
        <p:spPr>
          <a:xfrm>
            <a:off x="4696646" y="3428999"/>
            <a:ext cx="1771048" cy="868642"/>
          </a:xfrm>
          <a:prstGeom prst="roundRect">
            <a:avLst>
              <a:gd name="adj" fmla="val 4115"/>
            </a:avLst>
          </a:prstGeom>
          <a:solidFill>
            <a:srgbClr val="136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C81380-250E-4AEE-8EAA-DB0B7E58B9FE}"/>
              </a:ext>
            </a:extLst>
          </p:cNvPr>
          <p:cNvSpPr txBox="1"/>
          <p:nvPr/>
        </p:nvSpPr>
        <p:spPr>
          <a:xfrm>
            <a:off x="4751046" y="3615223"/>
            <a:ext cx="1662248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ko-KR" altLang="en-US" sz="1400" b="1" spc="-150">
                <a:solidFill>
                  <a:schemeClr val="bg1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로봇 프로그래밍 </a:t>
            </a:r>
            <a:r>
              <a:rPr lang="en-US" altLang="ko-KR" sz="1400" b="1" spc="-150">
                <a:solidFill>
                  <a:schemeClr val="bg1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Assistant </a:t>
            </a:r>
            <a:r>
              <a:rPr lang="ko-KR" altLang="en-US" sz="1400" b="1" spc="-150">
                <a:solidFill>
                  <a:schemeClr val="bg1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플래폼</a:t>
            </a:r>
            <a:endParaRPr lang="en-US" altLang="ko-KR" sz="1400" b="1" spc="-150" dirty="0">
              <a:solidFill>
                <a:schemeClr val="bg1"/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5" name="사각형: 둥근 모서리 28">
            <a:extLst>
              <a:ext uri="{FF2B5EF4-FFF2-40B4-BE49-F238E27FC236}">
                <a16:creationId xmlns:a16="http://schemas.microsoft.com/office/drawing/2014/main" id="{A8D772C8-03CD-472A-81AC-091CFD3CF8C7}"/>
              </a:ext>
            </a:extLst>
          </p:cNvPr>
          <p:cNvSpPr/>
          <p:nvPr/>
        </p:nvSpPr>
        <p:spPr>
          <a:xfrm>
            <a:off x="6603621" y="3428999"/>
            <a:ext cx="1771048" cy="868642"/>
          </a:xfrm>
          <a:prstGeom prst="roundRect">
            <a:avLst>
              <a:gd name="adj" fmla="val 411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FCA8E4-91B6-454E-8DC5-9009F3058FE0}"/>
              </a:ext>
            </a:extLst>
          </p:cNvPr>
          <p:cNvSpPr txBox="1"/>
          <p:nvPr/>
        </p:nvSpPr>
        <p:spPr>
          <a:xfrm>
            <a:off x="6658021" y="3615223"/>
            <a:ext cx="1662248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로봇 엔지니어링</a:t>
            </a:r>
            <a:endParaRPr lang="en-US" altLang="ko-KR" sz="1400" b="1" spc="-150" smtClean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거래 플랫폼</a:t>
            </a:r>
            <a:endParaRPr lang="en-US" altLang="ko-KR" sz="1400" b="1" spc="-15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9" name="사각형: 둥근 모서리 28">
            <a:extLst>
              <a:ext uri="{FF2B5EF4-FFF2-40B4-BE49-F238E27FC236}">
                <a16:creationId xmlns:a16="http://schemas.microsoft.com/office/drawing/2014/main" id="{A73312ED-9CBB-4CA7-A63F-F0D20A0E767E}"/>
              </a:ext>
            </a:extLst>
          </p:cNvPr>
          <p:cNvSpPr/>
          <p:nvPr/>
        </p:nvSpPr>
        <p:spPr>
          <a:xfrm>
            <a:off x="9529771" y="2002006"/>
            <a:ext cx="1771048" cy="868642"/>
          </a:xfrm>
          <a:prstGeom prst="roundRect">
            <a:avLst>
              <a:gd name="adj" fmla="val 411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5124B3-6E9A-4A40-9FAF-FDD297EF04AA}"/>
              </a:ext>
            </a:extLst>
          </p:cNvPr>
          <p:cNvSpPr txBox="1"/>
          <p:nvPr/>
        </p:nvSpPr>
        <p:spPr>
          <a:xfrm>
            <a:off x="9584171" y="2188230"/>
            <a:ext cx="1662248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산업용 로봇 </a:t>
            </a:r>
            <a:endParaRPr lang="en-US" altLang="ko-KR" sz="1400" b="1" spc="-150" smtClean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고속 학습 플랫폼</a:t>
            </a:r>
            <a:endParaRPr lang="ko-KR" altLang="en-US" sz="1400" b="1" spc="-15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2" name="사각형: 둥근 모서리 28">
            <a:extLst>
              <a:ext uri="{FF2B5EF4-FFF2-40B4-BE49-F238E27FC236}">
                <a16:creationId xmlns:a16="http://schemas.microsoft.com/office/drawing/2014/main" id="{1E60ABEC-4C78-415D-8571-921DE345BB4D}"/>
              </a:ext>
            </a:extLst>
          </p:cNvPr>
          <p:cNvSpPr/>
          <p:nvPr/>
        </p:nvSpPr>
        <p:spPr>
          <a:xfrm>
            <a:off x="7622796" y="4760024"/>
            <a:ext cx="1771048" cy="868642"/>
          </a:xfrm>
          <a:prstGeom prst="roundRect">
            <a:avLst>
              <a:gd name="adj" fmla="val 411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1720A4-553C-4F5A-9DEC-49BFD4AA12FC}"/>
              </a:ext>
            </a:extLst>
          </p:cNvPr>
          <p:cNvSpPr txBox="1"/>
          <p:nvPr/>
        </p:nvSpPr>
        <p:spPr>
          <a:xfrm>
            <a:off x="7677196" y="4946248"/>
            <a:ext cx="1662248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서비스 로봇</a:t>
            </a:r>
            <a:endParaRPr lang="en-US" altLang="ko-KR" sz="1400" b="1" spc="-150" smtClean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엔지니어링 플랫폼</a:t>
            </a:r>
            <a:endParaRPr lang="en-US" altLang="ko-KR" sz="1400" b="1" spc="-15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4" name="사각형: 둥근 모서리 28">
            <a:extLst>
              <a:ext uri="{FF2B5EF4-FFF2-40B4-BE49-F238E27FC236}">
                <a16:creationId xmlns:a16="http://schemas.microsoft.com/office/drawing/2014/main" id="{2C2A614D-98D8-45AA-B70F-4F921EFA3E3E}"/>
              </a:ext>
            </a:extLst>
          </p:cNvPr>
          <p:cNvSpPr/>
          <p:nvPr/>
        </p:nvSpPr>
        <p:spPr>
          <a:xfrm>
            <a:off x="9529771" y="4760024"/>
            <a:ext cx="1771048" cy="868642"/>
          </a:xfrm>
          <a:prstGeom prst="roundRect">
            <a:avLst>
              <a:gd name="adj" fmla="val 411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C55D0FF-78D4-4AB0-A686-1BCB8F336F86}"/>
              </a:ext>
            </a:extLst>
          </p:cNvPr>
          <p:cNvSpPr txBox="1"/>
          <p:nvPr/>
        </p:nvSpPr>
        <p:spPr>
          <a:xfrm>
            <a:off x="9584171" y="4946248"/>
            <a:ext cx="1662248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서비스 로봇</a:t>
            </a:r>
            <a:endParaRPr lang="en-US" altLang="ko-KR" sz="1400" b="1" spc="-150" smtClean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고속 학습 플랫폼</a:t>
            </a:r>
            <a:endParaRPr lang="en-US" altLang="ko-KR" sz="1400" b="1" spc="-15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15" name="연결선: 꺾임 14">
            <a:extLst>
              <a:ext uri="{FF2B5EF4-FFF2-40B4-BE49-F238E27FC236}">
                <a16:creationId xmlns:a16="http://schemas.microsoft.com/office/drawing/2014/main" id="{880B0275-77AC-48BA-90B1-1851A9D0CDBD}"/>
              </a:ext>
            </a:extLst>
          </p:cNvPr>
          <p:cNvCxnSpPr>
            <a:stCxn id="35" idx="0"/>
            <a:endCxn id="38" idx="1"/>
          </p:cNvCxnSpPr>
          <p:nvPr/>
        </p:nvCxnSpPr>
        <p:spPr>
          <a:xfrm rot="5400000" flipH="1" flipV="1">
            <a:off x="7093591" y="2845395"/>
            <a:ext cx="979159" cy="188051"/>
          </a:xfrm>
          <a:prstGeom prst="bent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연결선: 꺾임 17">
            <a:extLst>
              <a:ext uri="{FF2B5EF4-FFF2-40B4-BE49-F238E27FC236}">
                <a16:creationId xmlns:a16="http://schemas.microsoft.com/office/drawing/2014/main" id="{56CE8144-A80C-4099-AF56-FA8B8728E01D}"/>
              </a:ext>
            </a:extLst>
          </p:cNvPr>
          <p:cNvCxnSpPr>
            <a:stCxn id="35" idx="2"/>
            <a:endCxn id="43" idx="1"/>
          </p:cNvCxnSpPr>
          <p:nvPr/>
        </p:nvCxnSpPr>
        <p:spPr>
          <a:xfrm rot="16200000" flipH="1">
            <a:off x="7128062" y="4658723"/>
            <a:ext cx="910217" cy="188051"/>
          </a:xfrm>
          <a:prstGeom prst="bentConnector2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930337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06</a:t>
            </a:r>
            <a:r>
              <a:rPr lang="en-US" altLang="ko-KR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Business model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9924" y="2982783"/>
            <a:ext cx="1166908" cy="35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75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래픽 45">
            <a:extLst>
              <a:ext uri="{FF2B5EF4-FFF2-40B4-BE49-F238E27FC236}">
                <a16:creationId xmlns:a16="http://schemas.microsoft.com/office/drawing/2014/main" id="{7D9E948B-CAF6-453E-A7A4-F1424B65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1551707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/>
              <a:t>비즈니스 차별화 전략</a:t>
            </a:r>
            <a:endParaRPr lang="ko-KR" altLang="en-US" b="1">
              <a:solidFill>
                <a:srgbClr val="C00000"/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615558" y="1415888"/>
            <a:ext cx="6690850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2800" b="1" spc="-3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02. </a:t>
            </a:r>
            <a:r>
              <a:rPr lang="ko-KR" altLang="en-US" sz="2800" b="1" spc="-3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산업용 로봇 전용 고속 학습 시스템 구축</a:t>
            </a:r>
            <a:endParaRPr lang="ko-KR" altLang="en-US" sz="2800" b="1" spc="-3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8D69D45-1DE3-4EF7-BD92-DC03E92C9B7A}"/>
              </a:ext>
            </a:extLst>
          </p:cNvPr>
          <p:cNvSpPr txBox="1"/>
          <p:nvPr/>
        </p:nvSpPr>
        <p:spPr>
          <a:xfrm>
            <a:off x="615558" y="2021056"/>
            <a:ext cx="4358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메타버스 플랫폼 중 산업용 로봇 교육 및 프로그램 </a:t>
            </a:r>
            <a:r>
              <a:rPr lang="en-US" altLang="ko-KR" sz="1200" kern="0" spc="-90" smtClean="0">
                <a:latin typeface="+mj-ea"/>
                <a:ea typeface="+mj-ea"/>
              </a:rPr>
              <a:t>Assistant </a:t>
            </a:r>
            <a:r>
              <a:rPr lang="ko-KR" altLang="en-US" sz="1200" kern="0" spc="-90" smtClean="0">
                <a:latin typeface="+mj-ea"/>
                <a:ea typeface="+mj-ea"/>
              </a:rPr>
              <a:t>플랫폼</a:t>
            </a:r>
            <a:endParaRPr lang="ko-KR" altLang="en-US" sz="1200" kern="0" spc="-90">
              <a:latin typeface="+mj-ea"/>
              <a:ea typeface="+mj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067F08-5283-43C5-8D70-C51A5575C666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25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930337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06</a:t>
            </a:r>
            <a:r>
              <a:rPr lang="en-US" altLang="ko-KR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Business model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031D8F9E-8C4B-44D5-A599-94DE10F60940}"/>
              </a:ext>
            </a:extLst>
          </p:cNvPr>
          <p:cNvCxnSpPr>
            <a:cxnSpLocks/>
            <a:stCxn id="71" idx="6"/>
            <a:endCxn id="77" idx="6"/>
          </p:cNvCxnSpPr>
          <p:nvPr/>
        </p:nvCxnSpPr>
        <p:spPr>
          <a:xfrm>
            <a:off x="1238584" y="4785277"/>
            <a:ext cx="9640371" cy="3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타원 46">
            <a:extLst>
              <a:ext uri="{FF2B5EF4-FFF2-40B4-BE49-F238E27FC236}">
                <a16:creationId xmlns:a16="http://schemas.microsoft.com/office/drawing/2014/main" id="{00ABED71-848A-457D-AC2C-3ED78796AD66}"/>
              </a:ext>
            </a:extLst>
          </p:cNvPr>
          <p:cNvSpPr/>
          <p:nvPr/>
        </p:nvSpPr>
        <p:spPr>
          <a:xfrm>
            <a:off x="7702007" y="3000928"/>
            <a:ext cx="1321584" cy="1321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+mj-ea"/>
              <a:ea typeface="+mj-ea"/>
            </a:endParaRPr>
          </a:p>
        </p:txBody>
      </p:sp>
      <p:sp>
        <p:nvSpPr>
          <p:cNvPr id="48" name="이등변 삼각형 47">
            <a:extLst>
              <a:ext uri="{FF2B5EF4-FFF2-40B4-BE49-F238E27FC236}">
                <a16:creationId xmlns:a16="http://schemas.microsoft.com/office/drawing/2014/main" id="{E7EB97C5-495A-457C-9390-BDE4D16EE31A}"/>
              </a:ext>
            </a:extLst>
          </p:cNvPr>
          <p:cNvSpPr/>
          <p:nvPr/>
        </p:nvSpPr>
        <p:spPr>
          <a:xfrm rot="10800000">
            <a:off x="8212547" y="4322512"/>
            <a:ext cx="286635" cy="247099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+mj-ea"/>
              <a:ea typeface="+mj-ea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7521FD24-4686-4E91-8DB4-6D8767DEDA9A}"/>
              </a:ext>
            </a:extLst>
          </p:cNvPr>
          <p:cNvSpPr/>
          <p:nvPr/>
        </p:nvSpPr>
        <p:spPr>
          <a:xfrm>
            <a:off x="8297735" y="4742025"/>
            <a:ext cx="108112" cy="108112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50">
              <a:latin typeface="+mj-ea"/>
              <a:ea typeface="+mj-ea"/>
            </a:endParaRP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FE0896AA-FF4B-4819-86C8-3D430F03E472}"/>
              </a:ext>
            </a:extLst>
          </p:cNvPr>
          <p:cNvSpPr/>
          <p:nvPr/>
        </p:nvSpPr>
        <p:spPr>
          <a:xfrm>
            <a:off x="5325101" y="3000928"/>
            <a:ext cx="1321584" cy="1321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+mj-ea"/>
              <a:ea typeface="+mj-ea"/>
            </a:endParaRPr>
          </a:p>
        </p:txBody>
      </p:sp>
      <p:sp>
        <p:nvSpPr>
          <p:cNvPr id="51" name="이등변 삼각형 50">
            <a:extLst>
              <a:ext uri="{FF2B5EF4-FFF2-40B4-BE49-F238E27FC236}">
                <a16:creationId xmlns:a16="http://schemas.microsoft.com/office/drawing/2014/main" id="{DBB9B9D4-22A7-46E2-8DCC-44F136E52029}"/>
              </a:ext>
            </a:extLst>
          </p:cNvPr>
          <p:cNvSpPr/>
          <p:nvPr/>
        </p:nvSpPr>
        <p:spPr>
          <a:xfrm rot="10800000">
            <a:off x="5835641" y="4322512"/>
            <a:ext cx="286635" cy="247099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+mj-ea"/>
              <a:ea typeface="+mj-ea"/>
            </a:endParaRPr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16859053-8585-446D-8201-52E07776E2FF}"/>
              </a:ext>
            </a:extLst>
          </p:cNvPr>
          <p:cNvSpPr/>
          <p:nvPr/>
        </p:nvSpPr>
        <p:spPr>
          <a:xfrm>
            <a:off x="5920829" y="4742025"/>
            <a:ext cx="108112" cy="108112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50">
              <a:latin typeface="+mj-ea"/>
              <a:ea typeface="+mj-ea"/>
            </a:endParaRPr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id="{B4FF8D7C-7FC7-4D2F-A64B-9294D7FDD861}"/>
              </a:ext>
            </a:extLst>
          </p:cNvPr>
          <p:cNvSpPr/>
          <p:nvPr/>
        </p:nvSpPr>
        <p:spPr>
          <a:xfrm>
            <a:off x="2911650" y="2990124"/>
            <a:ext cx="1321584" cy="1321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+mj-ea"/>
              <a:ea typeface="+mj-ea"/>
            </a:endParaRPr>
          </a:p>
        </p:txBody>
      </p:sp>
      <p:sp>
        <p:nvSpPr>
          <p:cNvPr id="54" name="이등변 삼각형 53">
            <a:extLst>
              <a:ext uri="{FF2B5EF4-FFF2-40B4-BE49-F238E27FC236}">
                <a16:creationId xmlns:a16="http://schemas.microsoft.com/office/drawing/2014/main" id="{BBD51B20-445D-4331-AD08-A42F6E584A98}"/>
              </a:ext>
            </a:extLst>
          </p:cNvPr>
          <p:cNvSpPr/>
          <p:nvPr/>
        </p:nvSpPr>
        <p:spPr>
          <a:xfrm rot="10800000">
            <a:off x="3422190" y="4311708"/>
            <a:ext cx="286635" cy="247099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+mj-ea"/>
              <a:ea typeface="+mj-ea"/>
            </a:endParaRPr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id="{0FBD0700-1204-433B-B50F-60CCE2F39EF8}"/>
              </a:ext>
            </a:extLst>
          </p:cNvPr>
          <p:cNvSpPr/>
          <p:nvPr/>
        </p:nvSpPr>
        <p:spPr>
          <a:xfrm>
            <a:off x="3507378" y="4731221"/>
            <a:ext cx="108112" cy="108112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50">
              <a:latin typeface="+mj-ea"/>
              <a:ea typeface="+mj-ea"/>
            </a:endParaRPr>
          </a:p>
        </p:txBody>
      </p:sp>
      <p:sp>
        <p:nvSpPr>
          <p:cNvPr id="56" name="타원 55">
            <a:extLst>
              <a:ext uri="{FF2B5EF4-FFF2-40B4-BE49-F238E27FC236}">
                <a16:creationId xmlns:a16="http://schemas.microsoft.com/office/drawing/2014/main" id="{67DD4D88-80FF-4272-9169-9209144A68ED}"/>
              </a:ext>
            </a:extLst>
          </p:cNvPr>
          <p:cNvSpPr/>
          <p:nvPr/>
        </p:nvSpPr>
        <p:spPr>
          <a:xfrm>
            <a:off x="534744" y="2990124"/>
            <a:ext cx="1321584" cy="1321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+mj-ea"/>
              <a:ea typeface="+mj-ea"/>
            </a:endParaRPr>
          </a:p>
        </p:txBody>
      </p:sp>
      <p:pic>
        <p:nvPicPr>
          <p:cNvPr id="57" name="그림 56">
            <a:extLst>
              <a:ext uri="{FF2B5EF4-FFF2-40B4-BE49-F238E27FC236}">
                <a16:creationId xmlns:a16="http://schemas.microsoft.com/office/drawing/2014/main" id="{840E13C3-C223-4192-A422-427C31F4CA8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60" y="3398207"/>
            <a:ext cx="522752" cy="52275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13A2A55C-4747-4FE9-B8A4-B30E35F8412E}"/>
              </a:ext>
            </a:extLst>
          </p:cNvPr>
          <p:cNvSpPr txBox="1"/>
          <p:nvPr/>
        </p:nvSpPr>
        <p:spPr>
          <a:xfrm>
            <a:off x="389346" y="5294587"/>
            <a:ext cx="15985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 spc="-150" smtClean="0">
                <a:latin typeface="+mj-ea"/>
                <a:ea typeface="+mj-ea"/>
              </a:rPr>
              <a:t>비전검사등을 위한 </a:t>
            </a:r>
            <a:endParaRPr lang="en-US" altLang="ko-KR" sz="1100" spc="-150" smtClean="0">
              <a:latin typeface="+mj-ea"/>
              <a:ea typeface="+mj-ea"/>
            </a:endParaRPr>
          </a:p>
          <a:p>
            <a:pPr algn="ctr"/>
            <a:r>
              <a:rPr lang="ko-KR" altLang="en-US" sz="1100" b="1" spc="-150" smtClean="0">
                <a:solidFill>
                  <a:srgbClr val="FF0000"/>
                </a:solidFill>
                <a:latin typeface="+mj-ea"/>
                <a:ea typeface="+mj-ea"/>
              </a:rPr>
              <a:t>로봇</a:t>
            </a:r>
            <a:r>
              <a:rPr lang="en-US" altLang="ko-KR" sz="1100" b="1" spc="-150" smtClean="0">
                <a:solidFill>
                  <a:srgbClr val="FF0000"/>
                </a:solidFill>
                <a:latin typeface="+mj-ea"/>
                <a:ea typeface="+mj-ea"/>
              </a:rPr>
              <a:t>AI </a:t>
            </a:r>
            <a:r>
              <a:rPr lang="ko-KR" altLang="en-US" sz="1100" b="1" spc="-150" smtClean="0">
                <a:solidFill>
                  <a:srgbClr val="FF0000"/>
                </a:solidFill>
                <a:latin typeface="+mj-ea"/>
                <a:ea typeface="+mj-ea"/>
              </a:rPr>
              <a:t>학습 플랫폼 상용화</a:t>
            </a:r>
            <a:endParaRPr lang="en-US" altLang="ko-KR" sz="1100" b="1" spc="-150" smtClean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8345F04-66D5-46EF-9A8B-73148B434625}"/>
              </a:ext>
            </a:extLst>
          </p:cNvPr>
          <p:cNvSpPr txBox="1"/>
          <p:nvPr/>
        </p:nvSpPr>
        <p:spPr>
          <a:xfrm>
            <a:off x="248053" y="4985743"/>
            <a:ext cx="20120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 b="1" spc="-150" smtClean="0">
                <a:latin typeface="+mj-ea"/>
                <a:ea typeface="+mj-ea"/>
              </a:rPr>
              <a:t>클라우드기반 로봇 플랫폼  상용화</a:t>
            </a:r>
            <a:endParaRPr lang="ko-KR" altLang="en-US" sz="1100" b="1" spc="-150" dirty="0">
              <a:latin typeface="+mj-ea"/>
              <a:ea typeface="+mj-ea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52F0A2A-FF67-4A91-9CF0-49B4D7702636}"/>
              </a:ext>
            </a:extLst>
          </p:cNvPr>
          <p:cNvSpPr txBox="1"/>
          <p:nvPr/>
        </p:nvSpPr>
        <p:spPr>
          <a:xfrm>
            <a:off x="2138394" y="5294587"/>
            <a:ext cx="287771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spc="-150" smtClean="0">
                <a:latin typeface="+mj-ea"/>
                <a:ea typeface="+mj-ea"/>
              </a:rPr>
              <a:t>KIRO(</a:t>
            </a:r>
            <a:r>
              <a:rPr lang="ko-KR" altLang="en-US" sz="1100" spc="-150" smtClean="0">
                <a:latin typeface="+mj-ea"/>
                <a:ea typeface="+mj-ea"/>
              </a:rPr>
              <a:t>한국로봇융합연구원</a:t>
            </a:r>
            <a:r>
              <a:rPr lang="en-US" altLang="ko-KR" sz="1100" spc="-150" smtClean="0">
                <a:latin typeface="+mj-ea"/>
                <a:ea typeface="+mj-ea"/>
              </a:rPr>
              <a:t>)  </a:t>
            </a:r>
            <a:r>
              <a:rPr lang="ko-KR" altLang="en-US" sz="1100" spc="-150" smtClean="0">
                <a:latin typeface="+mj-ea"/>
                <a:ea typeface="+mj-ea"/>
              </a:rPr>
              <a:t>내</a:t>
            </a:r>
            <a:endParaRPr lang="en-US" altLang="ko-KR" sz="1100" spc="-150" smtClean="0">
              <a:latin typeface="+mj-ea"/>
              <a:ea typeface="+mj-ea"/>
            </a:endParaRPr>
          </a:p>
          <a:p>
            <a:pPr algn="ctr"/>
            <a:r>
              <a:rPr lang="ko-KR" altLang="en-US" sz="1100" spc="-150" smtClean="0">
                <a:latin typeface="+mj-ea"/>
                <a:ea typeface="+mj-ea"/>
              </a:rPr>
              <a:t> 한국로봇직업혁신센터</a:t>
            </a:r>
            <a:r>
              <a:rPr lang="en-US" altLang="ko-KR" sz="1100" spc="-150" smtClean="0">
                <a:latin typeface="+mj-ea"/>
                <a:ea typeface="+mj-ea"/>
              </a:rPr>
              <a:t> </a:t>
            </a:r>
            <a:r>
              <a:rPr lang="ko-KR" altLang="en-US" sz="1100" spc="-150" smtClean="0">
                <a:latin typeface="+mj-ea"/>
                <a:ea typeface="+mj-ea"/>
              </a:rPr>
              <a:t>에 구축중인 </a:t>
            </a:r>
            <a:r>
              <a:rPr lang="en-US" altLang="ko-KR" sz="1100" spc="-150" smtClean="0">
                <a:latin typeface="+mj-ea"/>
                <a:ea typeface="+mj-ea"/>
              </a:rPr>
              <a:t>138</a:t>
            </a:r>
            <a:r>
              <a:rPr lang="ko-KR" altLang="en-US" sz="1100" spc="-150" smtClean="0">
                <a:latin typeface="+mj-ea"/>
                <a:ea typeface="+mj-ea"/>
              </a:rPr>
              <a:t>종의 </a:t>
            </a:r>
            <a:endParaRPr lang="en-US" altLang="ko-KR" sz="1100" spc="-150" smtClean="0">
              <a:latin typeface="+mj-ea"/>
              <a:ea typeface="+mj-ea"/>
            </a:endParaRPr>
          </a:p>
          <a:p>
            <a:pPr algn="ctr"/>
            <a:r>
              <a:rPr lang="ko-KR" altLang="en-US" sz="1100" spc="-150" smtClean="0">
                <a:latin typeface="+mj-ea"/>
                <a:ea typeface="+mj-ea"/>
              </a:rPr>
              <a:t>로봇 플랫폼을 기반으로</a:t>
            </a:r>
            <a:endParaRPr lang="en-US" altLang="ko-KR" sz="1100" spc="-150" smtClean="0">
              <a:latin typeface="+mj-ea"/>
              <a:ea typeface="+mj-ea"/>
            </a:endParaRPr>
          </a:p>
          <a:p>
            <a:pPr algn="ctr"/>
            <a:r>
              <a:rPr lang="ko-KR" altLang="en-US" sz="1100" b="1" spc="-150" smtClean="0">
                <a:solidFill>
                  <a:srgbClr val="FF0000"/>
                </a:solidFill>
                <a:latin typeface="+mj-ea"/>
                <a:ea typeface="+mj-ea"/>
              </a:rPr>
              <a:t>로봇 </a:t>
            </a:r>
            <a:r>
              <a:rPr lang="en-US" altLang="ko-KR" sz="1100" b="1" spc="-150" smtClean="0">
                <a:solidFill>
                  <a:srgbClr val="FF0000"/>
                </a:solidFill>
                <a:latin typeface="+mj-ea"/>
                <a:ea typeface="+mj-ea"/>
              </a:rPr>
              <a:t>AI </a:t>
            </a:r>
            <a:r>
              <a:rPr lang="ko-KR" altLang="en-US" sz="1100" b="1" spc="-150" smtClean="0">
                <a:solidFill>
                  <a:srgbClr val="FF0000"/>
                </a:solidFill>
                <a:latin typeface="+mj-ea"/>
                <a:ea typeface="+mj-ea"/>
              </a:rPr>
              <a:t>학습  및 교육을 위한 메타버스 플랫폼 구축</a:t>
            </a:r>
            <a:endParaRPr lang="en-US" altLang="ko-KR" sz="1100" b="1" spc="-150" smtClean="0">
              <a:solidFill>
                <a:srgbClr val="FF0000"/>
              </a:solidFill>
              <a:latin typeface="+mj-ea"/>
              <a:ea typeface="+mj-ea"/>
            </a:endParaRPr>
          </a:p>
          <a:p>
            <a:pPr algn="ctr"/>
            <a:r>
              <a:rPr lang="en-US" altLang="ko-KR" sz="1100" b="1" spc="-150" smtClean="0">
                <a:solidFill>
                  <a:srgbClr val="FF0000"/>
                </a:solidFill>
                <a:latin typeface="+mj-ea"/>
                <a:ea typeface="+mj-ea"/>
              </a:rPr>
              <a:t>Q&amp;A </a:t>
            </a:r>
            <a:r>
              <a:rPr lang="ko-KR" altLang="en-US" sz="1100" b="1" spc="-150" smtClean="0">
                <a:solidFill>
                  <a:srgbClr val="FF0000"/>
                </a:solidFill>
                <a:latin typeface="+mj-ea"/>
                <a:ea typeface="+mj-ea"/>
              </a:rPr>
              <a:t>서포트 챗봇 도입</a:t>
            </a:r>
            <a:endParaRPr lang="ko-KR" altLang="en-US" sz="1100" b="1" spc="-15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310D10-D946-4370-94F9-E09E1FA2FAAF}"/>
              </a:ext>
            </a:extLst>
          </p:cNvPr>
          <p:cNvSpPr txBox="1"/>
          <p:nvPr/>
        </p:nvSpPr>
        <p:spPr>
          <a:xfrm>
            <a:off x="2571200" y="5032977"/>
            <a:ext cx="20120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 b="1" spc="-150" smtClean="0">
                <a:latin typeface="+mj-ea"/>
                <a:ea typeface="+mj-ea"/>
              </a:rPr>
              <a:t>산업용 로봇 메타버스 플랫폼 구축</a:t>
            </a:r>
            <a:endParaRPr lang="ko-KR" altLang="en-US" sz="1100" b="1" spc="-150" dirty="0">
              <a:latin typeface="+mj-ea"/>
              <a:ea typeface="+mj-ea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BFB1C9-5CE9-4351-B32A-4C8B62D04E06}"/>
              </a:ext>
            </a:extLst>
          </p:cNvPr>
          <p:cNvSpPr txBox="1"/>
          <p:nvPr/>
        </p:nvSpPr>
        <p:spPr>
          <a:xfrm>
            <a:off x="4785378" y="5294587"/>
            <a:ext cx="237757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 spc="-150" smtClean="0">
                <a:latin typeface="+mj-ea"/>
                <a:ea typeface="+mj-ea"/>
              </a:rPr>
              <a:t>로봇을 활용한 자동차 배터리 해체공정을</a:t>
            </a:r>
            <a:endParaRPr lang="en-US" altLang="ko-KR" sz="1100" spc="-150" smtClean="0">
              <a:latin typeface="+mj-ea"/>
              <a:ea typeface="+mj-ea"/>
            </a:endParaRPr>
          </a:p>
          <a:p>
            <a:pPr algn="ctr"/>
            <a:r>
              <a:rPr lang="ko-KR" altLang="en-US" sz="1100" spc="-150" smtClean="0">
                <a:latin typeface="+mj-ea"/>
                <a:ea typeface="+mj-ea"/>
              </a:rPr>
              <a:t>통한 로봇 학습 플랫폼의 신뢰성 검증 </a:t>
            </a:r>
            <a:endParaRPr lang="en-US" altLang="ko-KR" sz="1100" spc="-150" smtClean="0">
              <a:latin typeface="+mj-ea"/>
              <a:ea typeface="+mj-ea"/>
            </a:endParaRPr>
          </a:p>
          <a:p>
            <a:pPr algn="ctr"/>
            <a:r>
              <a:rPr lang="ko-KR" altLang="en-US" sz="1100" b="1" spc="-150" smtClean="0">
                <a:solidFill>
                  <a:srgbClr val="FF0000"/>
                </a:solidFill>
                <a:latin typeface="+mj-ea"/>
                <a:ea typeface="+mj-ea"/>
              </a:rPr>
              <a:t>고속 학습 환경 구축 </a:t>
            </a:r>
            <a:endParaRPr lang="ko-KR" altLang="en-US" sz="1100" b="1" spc="-15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805477-3077-4F9D-B9CD-0796FD39F7AA}"/>
              </a:ext>
            </a:extLst>
          </p:cNvPr>
          <p:cNvSpPr txBox="1"/>
          <p:nvPr/>
        </p:nvSpPr>
        <p:spPr>
          <a:xfrm>
            <a:off x="5089948" y="5032977"/>
            <a:ext cx="17684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 b="1" spc="-150" smtClean="0">
                <a:latin typeface="+mj-ea"/>
                <a:ea typeface="+mj-ea"/>
              </a:rPr>
              <a:t>로봇 학습 플랫폼 신뢰성 검증</a:t>
            </a:r>
            <a:endParaRPr lang="ko-KR" altLang="en-US" sz="1100" b="1" spc="-150" dirty="0">
              <a:latin typeface="+mj-ea"/>
              <a:ea typeface="+mj-ea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8EC1C14-F71E-4052-B2A7-9E0B0F513D02}"/>
              </a:ext>
            </a:extLst>
          </p:cNvPr>
          <p:cNvSpPr txBox="1"/>
          <p:nvPr/>
        </p:nvSpPr>
        <p:spPr>
          <a:xfrm>
            <a:off x="7261379" y="5294587"/>
            <a:ext cx="220284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 spc="-150" smtClean="0">
                <a:latin typeface="+mj-ea"/>
                <a:ea typeface="+mj-ea"/>
              </a:rPr>
              <a:t>로봇 </a:t>
            </a:r>
            <a:r>
              <a:rPr lang="en-US" altLang="ko-KR" sz="1100" spc="-150" smtClean="0">
                <a:latin typeface="+mj-ea"/>
                <a:ea typeface="+mj-ea"/>
              </a:rPr>
              <a:t>/ PLC </a:t>
            </a:r>
            <a:r>
              <a:rPr lang="ko-KR" altLang="en-US" sz="1100" spc="-150" smtClean="0">
                <a:latin typeface="+mj-ea"/>
                <a:ea typeface="+mj-ea"/>
              </a:rPr>
              <a:t>프로그램 </a:t>
            </a:r>
            <a:r>
              <a:rPr lang="en-US" altLang="ko-KR" sz="1100" spc="-150" smtClean="0">
                <a:latin typeface="+mj-ea"/>
                <a:ea typeface="+mj-ea"/>
              </a:rPr>
              <a:t>Assistanrt AI</a:t>
            </a:r>
          </a:p>
          <a:p>
            <a:pPr algn="ctr"/>
            <a:r>
              <a:rPr lang="ko-KR" altLang="en-US" sz="1100" spc="-150" smtClean="0">
                <a:latin typeface="+mj-ea"/>
                <a:ea typeface="+mj-ea"/>
              </a:rPr>
              <a:t>구축을 통한 </a:t>
            </a:r>
            <a:endParaRPr lang="en-US" altLang="ko-KR" sz="1100" spc="-150" smtClean="0">
              <a:latin typeface="+mj-ea"/>
              <a:ea typeface="+mj-ea"/>
            </a:endParaRPr>
          </a:p>
          <a:p>
            <a:pPr algn="ctr"/>
            <a:r>
              <a:rPr lang="ko-KR" altLang="en-US" sz="1100" b="1" spc="-150" smtClean="0">
                <a:solidFill>
                  <a:srgbClr val="FF0000"/>
                </a:solidFill>
                <a:latin typeface="+mj-ea"/>
                <a:ea typeface="+mj-ea"/>
              </a:rPr>
              <a:t>로봇 고속 프로그래밍 </a:t>
            </a:r>
            <a:r>
              <a:rPr lang="en-US" altLang="ko-KR" sz="1100" b="1" spc="-150" smtClean="0">
                <a:solidFill>
                  <a:srgbClr val="FF0000"/>
                </a:solidFill>
                <a:latin typeface="+mj-ea"/>
                <a:ea typeface="+mj-ea"/>
              </a:rPr>
              <a:t>Assistant </a:t>
            </a:r>
            <a:r>
              <a:rPr lang="ko-KR" altLang="en-US" sz="1100" b="1" spc="-150" smtClean="0">
                <a:solidFill>
                  <a:srgbClr val="FF0000"/>
                </a:solidFill>
                <a:latin typeface="+mj-ea"/>
                <a:ea typeface="+mj-ea"/>
              </a:rPr>
              <a:t>플랫폼</a:t>
            </a:r>
            <a:endParaRPr lang="ko-KR" altLang="en-US" sz="1100" b="1" spc="-15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B7C6F08-1A53-4923-A628-76625E1AA939}"/>
              </a:ext>
            </a:extLst>
          </p:cNvPr>
          <p:cNvSpPr txBox="1"/>
          <p:nvPr/>
        </p:nvSpPr>
        <p:spPr>
          <a:xfrm>
            <a:off x="7589996" y="5032977"/>
            <a:ext cx="15456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 b="1" spc="-150" smtClean="0">
                <a:latin typeface="+mj-ea"/>
                <a:ea typeface="+mj-ea"/>
              </a:rPr>
              <a:t>프로그램 </a:t>
            </a:r>
            <a:r>
              <a:rPr lang="en-US" altLang="ko-KR" sz="1100" b="1" spc="-150" smtClean="0">
                <a:latin typeface="+mj-ea"/>
                <a:ea typeface="+mj-ea"/>
              </a:rPr>
              <a:t>Assistant AI </a:t>
            </a:r>
            <a:r>
              <a:rPr lang="ko-KR" altLang="en-US" sz="1100" b="1" spc="-150" smtClean="0">
                <a:latin typeface="+mj-ea"/>
                <a:ea typeface="+mj-ea"/>
              </a:rPr>
              <a:t>구축</a:t>
            </a:r>
            <a:endParaRPr lang="ko-KR" altLang="en-US" sz="1100" b="1" spc="-150" dirty="0">
              <a:latin typeface="+mj-ea"/>
              <a:ea typeface="+mj-ea"/>
            </a:endParaRPr>
          </a:p>
        </p:txBody>
      </p:sp>
      <p:sp>
        <p:nvSpPr>
          <p:cNvPr id="70" name="이등변 삼각형 69">
            <a:extLst>
              <a:ext uri="{FF2B5EF4-FFF2-40B4-BE49-F238E27FC236}">
                <a16:creationId xmlns:a16="http://schemas.microsoft.com/office/drawing/2014/main" id="{363F917E-92C1-495F-9F56-B39CE30756C3}"/>
              </a:ext>
            </a:extLst>
          </p:cNvPr>
          <p:cNvSpPr/>
          <p:nvPr/>
        </p:nvSpPr>
        <p:spPr>
          <a:xfrm rot="10800000">
            <a:off x="1045284" y="4311708"/>
            <a:ext cx="286635" cy="247099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+mj-ea"/>
              <a:ea typeface="+mj-ea"/>
            </a:endParaRPr>
          </a:p>
        </p:txBody>
      </p:sp>
      <p:sp>
        <p:nvSpPr>
          <p:cNvPr id="71" name="타원 70">
            <a:extLst>
              <a:ext uri="{FF2B5EF4-FFF2-40B4-BE49-F238E27FC236}">
                <a16:creationId xmlns:a16="http://schemas.microsoft.com/office/drawing/2014/main" id="{A6FB8164-AF2B-4C48-8658-BD6C60BA45F9}"/>
              </a:ext>
            </a:extLst>
          </p:cNvPr>
          <p:cNvSpPr/>
          <p:nvPr/>
        </p:nvSpPr>
        <p:spPr>
          <a:xfrm>
            <a:off x="1130472" y="4731221"/>
            <a:ext cx="108112" cy="108112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50">
              <a:latin typeface="+mj-ea"/>
              <a:ea typeface="+mj-ea"/>
            </a:endParaRPr>
          </a:p>
        </p:txBody>
      </p:sp>
      <p:pic>
        <p:nvPicPr>
          <p:cNvPr id="72" name="그림 71">
            <a:extLst>
              <a:ext uri="{FF2B5EF4-FFF2-40B4-BE49-F238E27FC236}">
                <a16:creationId xmlns:a16="http://schemas.microsoft.com/office/drawing/2014/main" id="{B6C7CF7B-70AC-4E7A-9EC7-02199F94456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931" y="3398207"/>
            <a:ext cx="599022" cy="599022"/>
          </a:xfrm>
          <a:prstGeom prst="rect">
            <a:avLst/>
          </a:prstGeom>
        </p:spPr>
      </p:pic>
      <p:pic>
        <p:nvPicPr>
          <p:cNvPr id="73" name="그림 72">
            <a:extLst>
              <a:ext uri="{FF2B5EF4-FFF2-40B4-BE49-F238E27FC236}">
                <a16:creationId xmlns:a16="http://schemas.microsoft.com/office/drawing/2014/main" id="{6077835A-53E8-4232-B35C-09AC8C1B8BD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36" y="3374371"/>
            <a:ext cx="585786" cy="585786"/>
          </a:xfrm>
          <a:prstGeom prst="rect">
            <a:avLst/>
          </a:prstGeom>
        </p:spPr>
      </p:pic>
      <p:sp>
        <p:nvSpPr>
          <p:cNvPr id="75" name="타원 74">
            <a:extLst>
              <a:ext uri="{FF2B5EF4-FFF2-40B4-BE49-F238E27FC236}">
                <a16:creationId xmlns:a16="http://schemas.microsoft.com/office/drawing/2014/main" id="{00ABED71-848A-457D-AC2C-3ED78796AD66}"/>
              </a:ext>
            </a:extLst>
          </p:cNvPr>
          <p:cNvSpPr/>
          <p:nvPr/>
        </p:nvSpPr>
        <p:spPr>
          <a:xfrm>
            <a:off x="10175115" y="2990433"/>
            <a:ext cx="1321584" cy="1321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+mj-ea"/>
              <a:ea typeface="+mj-ea"/>
            </a:endParaRPr>
          </a:p>
        </p:txBody>
      </p:sp>
      <p:sp>
        <p:nvSpPr>
          <p:cNvPr id="76" name="이등변 삼각형 75">
            <a:extLst>
              <a:ext uri="{FF2B5EF4-FFF2-40B4-BE49-F238E27FC236}">
                <a16:creationId xmlns:a16="http://schemas.microsoft.com/office/drawing/2014/main" id="{E7EB97C5-495A-457C-9390-BDE4D16EE31A}"/>
              </a:ext>
            </a:extLst>
          </p:cNvPr>
          <p:cNvSpPr/>
          <p:nvPr/>
        </p:nvSpPr>
        <p:spPr>
          <a:xfrm rot="10800000">
            <a:off x="10685655" y="4312017"/>
            <a:ext cx="286635" cy="247099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+mj-ea"/>
              <a:ea typeface="+mj-ea"/>
            </a:endParaRPr>
          </a:p>
        </p:txBody>
      </p:sp>
      <p:sp>
        <p:nvSpPr>
          <p:cNvPr id="77" name="타원 76">
            <a:extLst>
              <a:ext uri="{FF2B5EF4-FFF2-40B4-BE49-F238E27FC236}">
                <a16:creationId xmlns:a16="http://schemas.microsoft.com/office/drawing/2014/main" id="{7521FD24-4686-4E91-8DB4-6D8767DEDA9A}"/>
              </a:ext>
            </a:extLst>
          </p:cNvPr>
          <p:cNvSpPr/>
          <p:nvPr/>
        </p:nvSpPr>
        <p:spPr>
          <a:xfrm>
            <a:off x="10770843" y="4731530"/>
            <a:ext cx="108112" cy="108112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spc="-150">
              <a:latin typeface="+mj-ea"/>
              <a:ea typeface="+mj-ea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8EC1C14-F71E-4052-B2A7-9E0B0F513D02}"/>
              </a:ext>
            </a:extLst>
          </p:cNvPr>
          <p:cNvSpPr txBox="1"/>
          <p:nvPr/>
        </p:nvSpPr>
        <p:spPr>
          <a:xfrm>
            <a:off x="9772315" y="5247353"/>
            <a:ext cx="18598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 spc="-150" smtClean="0">
                <a:latin typeface="+mj-ea"/>
                <a:ea typeface="+mj-ea"/>
              </a:rPr>
              <a:t>로봇 프로그래머</a:t>
            </a:r>
            <a:endParaRPr lang="en-US" altLang="ko-KR" sz="1100" spc="-150" smtClean="0">
              <a:latin typeface="+mj-ea"/>
              <a:ea typeface="+mj-ea"/>
            </a:endParaRPr>
          </a:p>
          <a:p>
            <a:pPr algn="ctr"/>
            <a:r>
              <a:rPr lang="en-US" altLang="ko-KR" sz="1100" spc="-150" smtClean="0">
                <a:latin typeface="+mj-ea"/>
                <a:ea typeface="+mj-ea"/>
              </a:rPr>
              <a:t>PLC </a:t>
            </a:r>
            <a:r>
              <a:rPr lang="ko-KR" altLang="en-US" sz="1100" spc="-150" smtClean="0">
                <a:latin typeface="+mj-ea"/>
                <a:ea typeface="+mj-ea"/>
              </a:rPr>
              <a:t>프로그래머와 </a:t>
            </a:r>
            <a:endParaRPr lang="en-US" altLang="ko-KR" sz="1100" spc="-150" smtClean="0">
              <a:latin typeface="+mj-ea"/>
              <a:ea typeface="+mj-ea"/>
            </a:endParaRPr>
          </a:p>
          <a:p>
            <a:pPr algn="ctr"/>
            <a:r>
              <a:rPr lang="ko-KR" altLang="en-US" sz="1100" spc="-150" smtClean="0">
                <a:latin typeface="+mj-ea"/>
                <a:ea typeface="+mj-ea"/>
              </a:rPr>
              <a:t>프로젝트 수행 기업 및 개인간 </a:t>
            </a:r>
            <a:endParaRPr lang="en-US" altLang="ko-KR" sz="1100" spc="-150" smtClean="0">
              <a:latin typeface="+mj-ea"/>
              <a:ea typeface="+mj-ea"/>
            </a:endParaRPr>
          </a:p>
          <a:p>
            <a:pPr algn="ctr"/>
            <a:r>
              <a:rPr lang="ko-KR" altLang="en-US" sz="1100" b="1" spc="-150" smtClean="0">
                <a:solidFill>
                  <a:srgbClr val="FF0000"/>
                </a:solidFill>
                <a:latin typeface="+mj-ea"/>
                <a:ea typeface="+mj-ea"/>
              </a:rPr>
              <a:t>로봇 엔지니어링 거래 플랫폼</a:t>
            </a:r>
            <a:endParaRPr lang="ko-KR" altLang="en-US" sz="1100" b="1" spc="-15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B7C6F08-1A53-4923-A628-76625E1AA939}"/>
              </a:ext>
            </a:extLst>
          </p:cNvPr>
          <p:cNvSpPr txBox="1"/>
          <p:nvPr/>
        </p:nvSpPr>
        <p:spPr>
          <a:xfrm>
            <a:off x="9833226" y="4985743"/>
            <a:ext cx="17379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 b="1" spc="-150" smtClean="0">
                <a:latin typeface="+mj-ea"/>
                <a:ea typeface="+mj-ea"/>
              </a:rPr>
              <a:t>로봇 엔지니어링 거래 플랫폼</a:t>
            </a:r>
            <a:endParaRPr lang="ko-KR" altLang="en-US" sz="1100" b="1" spc="-150" dirty="0">
              <a:latin typeface="+mj-ea"/>
              <a:ea typeface="+mj-ea"/>
            </a:endParaRPr>
          </a:p>
        </p:txBody>
      </p:sp>
      <p:pic>
        <p:nvPicPr>
          <p:cNvPr id="80" name="그림 79">
            <a:extLst>
              <a:ext uri="{FF2B5EF4-FFF2-40B4-BE49-F238E27FC236}">
                <a16:creationId xmlns:a16="http://schemas.microsoft.com/office/drawing/2014/main" id="{6BD66C87-6312-46DA-AEA4-4A6D54BA0E8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396" y="3382470"/>
            <a:ext cx="599021" cy="599021"/>
          </a:xfrm>
          <a:prstGeom prst="rect">
            <a:avLst/>
          </a:prstGeom>
        </p:spPr>
      </p:pic>
      <p:pic>
        <p:nvPicPr>
          <p:cNvPr id="81" name="그림 80">
            <a:extLst>
              <a:ext uri="{FF2B5EF4-FFF2-40B4-BE49-F238E27FC236}">
                <a16:creationId xmlns:a16="http://schemas.microsoft.com/office/drawing/2014/main" id="{336C2125-AF69-471F-B6D5-F2B431D8064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288" y="3374371"/>
            <a:ext cx="599022" cy="5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23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래픽 45">
            <a:extLst>
              <a:ext uri="{FF2B5EF4-FFF2-40B4-BE49-F238E27FC236}">
                <a16:creationId xmlns:a16="http://schemas.microsoft.com/office/drawing/2014/main" id="{7D9E948B-CAF6-453E-A7A4-F1424B65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4280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/>
              <a:t>비즈니스 차별화 </a:t>
            </a:r>
            <a:r>
              <a:rPr lang="ko-KR" altLang="en-US" b="1" smtClean="0"/>
              <a:t>전략</a:t>
            </a:r>
            <a:endParaRPr lang="en-US" altLang="ko-KR" b="1" smtClean="0"/>
          </a:p>
          <a:p>
            <a:pPr>
              <a:lnSpc>
                <a:spcPct val="150000"/>
              </a:lnSpc>
            </a:pPr>
            <a:r>
              <a:rPr lang="en-US" altLang="ko-KR" smtClean="0">
                <a:solidFill>
                  <a:schemeClr val="bg1">
                    <a:lumMod val="50000"/>
                  </a:schemeClr>
                </a:solidFill>
              </a:rPr>
              <a:t>01-1. </a:t>
            </a:r>
            <a:r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t>교육용 플랫폼으로 사용자 확보 및 데이터 취득 시스템 구축</a:t>
            </a:r>
            <a:endParaRPr lang="ko-KR" altLang="en-US" b="1">
              <a:solidFill>
                <a:srgbClr val="C00000"/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930337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06</a:t>
            </a:r>
            <a:r>
              <a:rPr lang="en-US" altLang="ko-KR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Business model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ABDEA6B0-08CD-4A23-AE7C-1730EC42460F}"/>
              </a:ext>
            </a:extLst>
          </p:cNvPr>
          <p:cNvSpPr/>
          <p:nvPr/>
        </p:nvSpPr>
        <p:spPr>
          <a:xfrm>
            <a:off x="1170824" y="2118428"/>
            <a:ext cx="3310482" cy="1014225"/>
          </a:xfrm>
          <a:prstGeom prst="rect">
            <a:avLst/>
          </a:prstGeom>
          <a:solidFill>
            <a:schemeClr val="accent2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8E1C7D87-9A50-44E2-BB6E-29B7D4581F8A}"/>
              </a:ext>
            </a:extLst>
          </p:cNvPr>
          <p:cNvSpPr/>
          <p:nvPr/>
        </p:nvSpPr>
        <p:spPr>
          <a:xfrm>
            <a:off x="6962921" y="2124581"/>
            <a:ext cx="3310482" cy="1005552"/>
          </a:xfrm>
          <a:prstGeom prst="rect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9E214DA-58D3-463F-A6F4-7B5B4F75209E}"/>
              </a:ext>
            </a:extLst>
          </p:cNvPr>
          <p:cNvSpPr txBox="1"/>
          <p:nvPr/>
        </p:nvSpPr>
        <p:spPr>
          <a:xfrm>
            <a:off x="7538190" y="2182522"/>
            <a:ext cx="2735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한국고등교육협의체와 공유대학 플랫폼으로 </a:t>
            </a:r>
            <a:r>
              <a:rPr lang="en-US" altLang="ko-KR" sz="1200" kern="0" spc="-90" smtClean="0">
                <a:latin typeface="+mj-ea"/>
                <a:ea typeface="+mj-ea"/>
              </a:rPr>
              <a:t>VRIDGE AI </a:t>
            </a:r>
            <a:r>
              <a:rPr lang="ko-KR" altLang="en-US" sz="1200" kern="0" spc="-90" smtClean="0">
                <a:latin typeface="+mj-ea"/>
                <a:ea typeface="+mj-ea"/>
              </a:rPr>
              <a:t>를 채택하여 로봇</a:t>
            </a:r>
            <a:r>
              <a:rPr lang="en-US" altLang="ko-KR" sz="1200" kern="0" spc="-90" smtClean="0">
                <a:latin typeface="+mj-ea"/>
                <a:ea typeface="+mj-ea"/>
              </a:rPr>
              <a:t>AI </a:t>
            </a:r>
            <a:r>
              <a:rPr lang="ko-KR" altLang="en-US" sz="1200" kern="0" spc="-90" smtClean="0">
                <a:latin typeface="+mj-ea"/>
                <a:ea typeface="+mj-ea"/>
              </a:rPr>
              <a:t>교육 플랫폼으로 공급 및 확산</a:t>
            </a:r>
            <a:endParaRPr lang="ko-KR" altLang="en-US" sz="1200" kern="0" spc="-90">
              <a:latin typeface="+mj-ea"/>
              <a:ea typeface="+mj-ea"/>
            </a:endParaRPr>
          </a:p>
        </p:txBody>
      </p:sp>
      <p:pic>
        <p:nvPicPr>
          <p:cNvPr id="51" name="그래픽 37">
            <a:extLst>
              <a:ext uri="{FF2B5EF4-FFF2-40B4-BE49-F238E27FC236}">
                <a16:creationId xmlns:a16="http://schemas.microsoft.com/office/drawing/2014/main" id="{527A1BDB-1DA0-4CEE-BC83-3A8345BF17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250652" y="2566835"/>
            <a:ext cx="264405" cy="190959"/>
          </a:xfrm>
          <a:prstGeom prst="rect">
            <a:avLst/>
          </a:prstGeom>
        </p:spPr>
      </p:pic>
      <p:pic>
        <p:nvPicPr>
          <p:cNvPr id="52" name="그래픽 38">
            <a:extLst>
              <a:ext uri="{FF2B5EF4-FFF2-40B4-BE49-F238E27FC236}">
                <a16:creationId xmlns:a16="http://schemas.microsoft.com/office/drawing/2014/main" id="{A176B780-69FC-4D5A-AC4C-3E71A559D9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18353" y="2554400"/>
            <a:ext cx="264405" cy="19095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6785B90-9D01-45E8-8C01-AE7F772865E2}"/>
              </a:ext>
            </a:extLst>
          </p:cNvPr>
          <p:cNvSpPr txBox="1"/>
          <p:nvPr/>
        </p:nvSpPr>
        <p:spPr>
          <a:xfrm>
            <a:off x="1637203" y="2182062"/>
            <a:ext cx="2844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한국로봇융합연구원이 추진하고 있는 </a:t>
            </a:r>
            <a:endParaRPr lang="en-US" altLang="ko-KR" sz="1200" kern="0" spc="-9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한국로봇직업혁신센터와 기술이전 계약을 통한 한국로봇직업혁신센터를 메타버스화</a:t>
            </a:r>
            <a:endParaRPr lang="ko-KR" altLang="en-US" sz="1200" kern="0" spc="-90">
              <a:latin typeface="+mj-ea"/>
              <a:ea typeface="+mj-ea"/>
            </a:endParaRPr>
          </a:p>
        </p:txBody>
      </p:sp>
      <p:sp>
        <p:nvSpPr>
          <p:cNvPr id="54" name="사각형: 둥근 모서리 28">
            <a:extLst>
              <a:ext uri="{FF2B5EF4-FFF2-40B4-BE49-F238E27FC236}">
                <a16:creationId xmlns:a16="http://schemas.microsoft.com/office/drawing/2014/main" id="{C7868181-08AA-4552-A5A2-67BCF2732612}"/>
              </a:ext>
            </a:extLst>
          </p:cNvPr>
          <p:cNvSpPr/>
          <p:nvPr/>
        </p:nvSpPr>
        <p:spPr>
          <a:xfrm>
            <a:off x="1646323" y="3246850"/>
            <a:ext cx="2374382" cy="445751"/>
          </a:xfrm>
          <a:prstGeom prst="roundRect">
            <a:avLst>
              <a:gd name="adj" fmla="val 411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9B2A9EA-B9E5-45D0-A864-D0C444B89D36}"/>
              </a:ext>
            </a:extLst>
          </p:cNvPr>
          <p:cNvSpPr txBox="1"/>
          <p:nvPr/>
        </p:nvSpPr>
        <p:spPr>
          <a:xfrm>
            <a:off x="2115497" y="3315836"/>
            <a:ext cx="1436034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기술 </a:t>
            </a:r>
            <a:r>
              <a:rPr lang="en-US" altLang="ko-KR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/ </a:t>
            </a:r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환경 확보</a:t>
            </a:r>
            <a:endParaRPr lang="en-US" altLang="ko-KR" sz="1400" b="1" spc="-15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6" name="사각형: 둥근 모서리 28">
            <a:extLst>
              <a:ext uri="{FF2B5EF4-FFF2-40B4-BE49-F238E27FC236}">
                <a16:creationId xmlns:a16="http://schemas.microsoft.com/office/drawing/2014/main" id="{C7868181-08AA-4552-A5A2-67BCF2732612}"/>
              </a:ext>
            </a:extLst>
          </p:cNvPr>
          <p:cNvSpPr/>
          <p:nvPr/>
        </p:nvSpPr>
        <p:spPr>
          <a:xfrm>
            <a:off x="7513386" y="3244330"/>
            <a:ext cx="2374382" cy="445751"/>
          </a:xfrm>
          <a:prstGeom prst="roundRect">
            <a:avLst>
              <a:gd name="adj" fmla="val 411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B2A9EA-B9E5-45D0-A864-D0C444B89D36}"/>
              </a:ext>
            </a:extLst>
          </p:cNvPr>
          <p:cNvSpPr txBox="1"/>
          <p:nvPr/>
        </p:nvSpPr>
        <p:spPr>
          <a:xfrm>
            <a:off x="7847975" y="3313316"/>
            <a:ext cx="1513616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User </a:t>
            </a:r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확보 </a:t>
            </a:r>
            <a:r>
              <a:rPr lang="en-US" altLang="ko-KR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/ </a:t>
            </a:r>
            <a:r>
              <a:rPr lang="ko-KR" altLang="en-US" sz="1400" b="1" spc="-15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확산</a:t>
            </a:r>
            <a:endParaRPr lang="en-US" altLang="ko-KR" sz="1400" b="1" spc="-15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2051" y="3769288"/>
            <a:ext cx="3981392" cy="2974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2256" y="5018254"/>
            <a:ext cx="386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smtClean="0">
                <a:solidFill>
                  <a:srgbClr val="C00000"/>
                </a:solidFill>
              </a:rPr>
              <a:t>국내 최대 </a:t>
            </a:r>
            <a:r>
              <a:rPr lang="en-US" altLang="ko-KR" b="1" smtClean="0">
                <a:solidFill>
                  <a:srgbClr val="C00000"/>
                </a:solidFill>
              </a:rPr>
              <a:t>138set </a:t>
            </a:r>
            <a:r>
              <a:rPr lang="ko-KR" altLang="en-US" b="1" smtClean="0">
                <a:solidFill>
                  <a:srgbClr val="C00000"/>
                </a:solidFill>
              </a:rPr>
              <a:t>로봇교육 플랫폼 구축중 </a:t>
            </a:r>
            <a:r>
              <a:rPr lang="en-US" altLang="ko-KR" b="1" smtClean="0">
                <a:solidFill>
                  <a:srgbClr val="C00000"/>
                </a:solidFill>
              </a:rPr>
              <a:t>(290</a:t>
            </a:r>
            <a:r>
              <a:rPr lang="ko-KR" altLang="en-US" b="1" smtClean="0">
                <a:solidFill>
                  <a:srgbClr val="C00000"/>
                </a:solidFill>
              </a:rPr>
              <a:t>억</a:t>
            </a:r>
            <a:r>
              <a:rPr lang="en-US" altLang="ko-KR" b="1" smtClean="0">
                <a:solidFill>
                  <a:srgbClr val="C00000"/>
                </a:solidFill>
              </a:rPr>
              <a:t>/5</a:t>
            </a:r>
            <a:r>
              <a:rPr lang="ko-KR" altLang="en-US" b="1" smtClean="0">
                <a:solidFill>
                  <a:srgbClr val="C00000"/>
                </a:solidFill>
              </a:rPr>
              <a:t>년중 </a:t>
            </a:r>
            <a:r>
              <a:rPr lang="en-US" altLang="ko-KR" b="1" smtClean="0">
                <a:solidFill>
                  <a:srgbClr val="C00000"/>
                </a:solidFill>
              </a:rPr>
              <a:t>3</a:t>
            </a:r>
            <a:r>
              <a:rPr lang="ko-KR" altLang="en-US" b="1" smtClean="0">
                <a:solidFill>
                  <a:srgbClr val="C00000"/>
                </a:solidFill>
              </a:rPr>
              <a:t>년차</a:t>
            </a:r>
            <a:r>
              <a:rPr lang="en-US" altLang="ko-KR" b="1" smtClean="0">
                <a:solidFill>
                  <a:srgbClr val="C00000"/>
                </a:solidFill>
              </a:rPr>
              <a:t>)</a:t>
            </a:r>
            <a:endParaRPr lang="ko-KR" altLang="en-US" b="1">
              <a:solidFill>
                <a:srgbClr val="C000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73224" y="3769288"/>
            <a:ext cx="4151132" cy="297451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598556" y="1466131"/>
            <a:ext cx="9108151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2800" b="1" spc="-3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02-1. 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로봇 교육용 메타버스 플랫폼 구축 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(2023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ko-KR" altLang="en-US" sz="2800" b="1" spc="-30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51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래픽 45">
            <a:extLst>
              <a:ext uri="{FF2B5EF4-FFF2-40B4-BE49-F238E27FC236}">
                <a16:creationId xmlns:a16="http://schemas.microsoft.com/office/drawing/2014/main" id="{7D9E948B-CAF6-453E-A7A4-F1424B65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3853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/>
              <a:t>비즈니스 차별화 </a:t>
            </a:r>
            <a:r>
              <a:rPr lang="ko-KR" altLang="en-US" b="1" smtClean="0"/>
              <a:t>전략</a:t>
            </a:r>
            <a:endParaRPr lang="en-US" altLang="ko-KR" b="1" smtClean="0"/>
          </a:p>
          <a:p>
            <a:pPr>
              <a:lnSpc>
                <a:spcPct val="150000"/>
              </a:lnSpc>
            </a:pPr>
            <a:r>
              <a:rPr lang="en-US" altLang="ko-KR" smtClean="0">
                <a:solidFill>
                  <a:schemeClr val="bg1">
                    <a:lumMod val="50000"/>
                  </a:schemeClr>
                </a:solidFill>
              </a:rPr>
              <a:t>02-1. </a:t>
            </a:r>
            <a:r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t>산업용 로봇 시스템 고속 학습을 통한 </a:t>
            </a:r>
            <a:r>
              <a:rPr lang="ko-KR" altLang="en-US" b="1" smtClean="0">
                <a:solidFill>
                  <a:srgbClr val="C00000"/>
                </a:solidFill>
              </a:rPr>
              <a:t>성능 검증 추진</a:t>
            </a:r>
            <a:endParaRPr lang="ko-KR" altLang="en-US" b="1">
              <a:solidFill>
                <a:srgbClr val="C00000"/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930337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06</a:t>
            </a:r>
            <a:r>
              <a:rPr lang="en-US" altLang="ko-KR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Business model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8660ECA-A8DE-410F-BE00-FBACC4ACF30D}"/>
              </a:ext>
            </a:extLst>
          </p:cNvPr>
          <p:cNvSpPr/>
          <p:nvPr/>
        </p:nvSpPr>
        <p:spPr>
          <a:xfrm>
            <a:off x="6164925" y="5421717"/>
            <a:ext cx="5171851" cy="43799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FFFF1647-85FA-4E0C-8CB6-10FE61D2DC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4925" y="2280094"/>
            <a:ext cx="5171851" cy="31396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147B7EF-E79A-4A1D-95B7-A65C2C8C9D00}"/>
              </a:ext>
            </a:extLst>
          </p:cNvPr>
          <p:cNvSpPr txBox="1"/>
          <p:nvPr/>
        </p:nvSpPr>
        <p:spPr>
          <a:xfrm>
            <a:off x="6602579" y="5446310"/>
            <a:ext cx="4431983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kern="0" spc="-90">
                <a:solidFill>
                  <a:schemeClr val="bg1"/>
                </a:solidFill>
                <a:latin typeface="+mj-ea"/>
                <a:ea typeface="+mj-ea"/>
              </a:rPr>
              <a:t>AMR</a:t>
            </a:r>
            <a:r>
              <a:rPr lang="ko-KR" altLang="en-US" sz="1200" kern="0" spc="-90">
                <a:solidFill>
                  <a:schemeClr val="bg1"/>
                </a:solidFill>
                <a:latin typeface="+mj-ea"/>
                <a:ea typeface="+mj-ea"/>
              </a:rPr>
              <a:t>과 인공지능 로봇을 활용한 전기차 폐 배터리 </a:t>
            </a:r>
            <a:r>
              <a:rPr lang="ko-KR" altLang="en-US" sz="1200" kern="0" spc="-90" err="1">
                <a:solidFill>
                  <a:schemeClr val="bg1"/>
                </a:solidFill>
                <a:latin typeface="+mj-ea"/>
                <a:ea typeface="+mj-ea"/>
              </a:rPr>
              <a:t>탈거</a:t>
            </a:r>
            <a:r>
              <a:rPr lang="ko-KR" altLang="en-US" sz="1200" kern="0" spc="-90">
                <a:solidFill>
                  <a:schemeClr val="bg1"/>
                </a:solidFill>
                <a:latin typeface="+mj-ea"/>
                <a:ea typeface="+mj-ea"/>
              </a:rPr>
              <a:t> 공정 예상도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785B90-9D01-45E8-8C01-AE7F772865E2}"/>
              </a:ext>
            </a:extLst>
          </p:cNvPr>
          <p:cNvSpPr txBox="1"/>
          <p:nvPr/>
        </p:nvSpPr>
        <p:spPr>
          <a:xfrm>
            <a:off x="747493" y="2482794"/>
            <a:ext cx="43296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200" b="1" kern="0" spc="-90">
                <a:latin typeface="+mj-ea"/>
                <a:ea typeface="+mj-ea"/>
              </a:rPr>
              <a:t>인공지능 비전 기술을 </a:t>
            </a:r>
            <a:r>
              <a:rPr lang="ko-KR" altLang="en-US" sz="1200" b="1" kern="0" spc="-90" smtClean="0">
                <a:latin typeface="+mj-ea"/>
                <a:ea typeface="+mj-ea"/>
              </a:rPr>
              <a:t>고속학습 하는 클라우드 로봇 </a:t>
            </a:r>
            <a:r>
              <a:rPr lang="en-US" altLang="ko-KR" sz="1200" b="1" kern="0" spc="-90" smtClean="0">
                <a:latin typeface="+mj-ea"/>
                <a:ea typeface="+mj-ea"/>
              </a:rPr>
              <a:t>AI </a:t>
            </a:r>
            <a:r>
              <a:rPr lang="ko-KR" altLang="en-US" sz="1200" b="1" kern="0" spc="-90" smtClean="0">
                <a:latin typeface="+mj-ea"/>
                <a:ea typeface="+mj-ea"/>
              </a:rPr>
              <a:t>기술을 시연 및 구축 </a:t>
            </a:r>
            <a:endParaRPr lang="en-US" altLang="ko-KR" sz="1200" b="1" kern="0" spc="-90">
              <a:latin typeface="+mj-ea"/>
              <a:ea typeface="+mj-ea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endParaRPr lang="en-US" altLang="ko-KR" sz="1200" b="1" kern="0" spc="-90">
              <a:latin typeface="+mj-ea"/>
              <a:ea typeface="+mj-ea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200" b="1" kern="0" spc="-90">
                <a:latin typeface="+mj-ea"/>
                <a:ea typeface="+mj-ea"/>
              </a:rPr>
              <a:t>실시간 피드백 로봇 제어</a:t>
            </a:r>
            <a:endParaRPr lang="en-US" altLang="ko-KR" sz="1200" b="1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 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각종 전기차 배터리 부품에 대한 로봇 작업을 고속학습하고</a:t>
            </a:r>
            <a:endParaRPr lang="en-US" altLang="ko-KR" sz="120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실시간 피드백을 통한 로봇 제어 지능 고도화 개발</a:t>
            </a:r>
            <a:endParaRPr lang="en-US" altLang="ko-KR" sz="120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en-US" altLang="ko-KR" sz="1200" kern="0" spc="-90">
              <a:latin typeface="+mj-ea"/>
              <a:ea typeface="+mj-ea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 startAt="3"/>
            </a:pPr>
            <a:r>
              <a:rPr lang="ko-KR" altLang="en-US" sz="1200" b="1" kern="0" spc="-90" smtClean="0">
                <a:latin typeface="+mj-ea"/>
                <a:ea typeface="+mj-ea"/>
              </a:rPr>
              <a:t>인공지능 로봇 플랫폼의 학습 성능 및 구현 정확도에 대한 성능검증</a:t>
            </a:r>
            <a:endParaRPr lang="en-US" altLang="ko-KR" sz="1200" b="1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 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가상의 로봇 엔지니어링 결과 값과 실제 구현되는 로봇의 결과 </a:t>
            </a:r>
            <a:endParaRPr lang="en-US" altLang="ko-KR" sz="120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200" b="1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</a:t>
            </a:r>
            <a:r>
              <a:rPr lang="ko-KR" altLang="en-US" sz="1200" b="1" kern="0" spc="-90" smtClean="0">
                <a:solidFill>
                  <a:srgbClr val="C00000"/>
                </a:solidFill>
                <a:latin typeface="+mj-ea"/>
                <a:ea typeface="+mj-ea"/>
              </a:rPr>
              <a:t>정확도 </a:t>
            </a:r>
            <a:r>
              <a:rPr lang="en-US" altLang="ko-KR" sz="1200" b="1" kern="0" spc="-90" smtClean="0">
                <a:solidFill>
                  <a:srgbClr val="C00000"/>
                </a:solidFill>
                <a:latin typeface="+mj-ea"/>
                <a:ea typeface="+mj-ea"/>
              </a:rPr>
              <a:t>95% </a:t>
            </a:r>
            <a:r>
              <a:rPr lang="ko-KR" altLang="en-US" sz="1200" b="1" kern="0" spc="-90" smtClean="0">
                <a:solidFill>
                  <a:srgbClr val="C00000"/>
                </a:solidFill>
                <a:latin typeface="+mj-ea"/>
                <a:ea typeface="+mj-ea"/>
              </a:rPr>
              <a:t>이상으로 성능 검증</a:t>
            </a:r>
            <a:endParaRPr lang="ko-KR" altLang="en-US" sz="1200" b="1" kern="0" spc="-9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598556" y="1466131"/>
            <a:ext cx="9574144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2800" b="1" spc="-3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02-2. 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인공지능 </a:t>
            </a:r>
            <a:r>
              <a:rPr lang="ko-KR" altLang="en-US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기반 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전기차 배터리 해체 공정 시스템 구축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(2023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ko-KR" altLang="en-US" sz="2800" b="1" spc="-3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444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래픽 45">
            <a:extLst>
              <a:ext uri="{FF2B5EF4-FFF2-40B4-BE49-F238E27FC236}">
                <a16:creationId xmlns:a16="http://schemas.microsoft.com/office/drawing/2014/main" id="{7D9E948B-CAF6-453E-A7A4-F1424B65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4771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/>
              <a:t>비즈니스 차별화 </a:t>
            </a:r>
            <a:r>
              <a:rPr lang="ko-KR" altLang="en-US" b="1" smtClean="0"/>
              <a:t>전략</a:t>
            </a:r>
            <a:endParaRPr lang="en-US" altLang="ko-KR" b="1" smtClean="0"/>
          </a:p>
          <a:p>
            <a:pPr>
              <a:lnSpc>
                <a:spcPct val="150000"/>
              </a:lnSpc>
            </a:pPr>
            <a:r>
              <a:rPr lang="en-US" altLang="ko-KR" smtClean="0">
                <a:solidFill>
                  <a:schemeClr val="bg1">
                    <a:lumMod val="50000"/>
                  </a:schemeClr>
                </a:solidFill>
              </a:rPr>
              <a:t>03-1. </a:t>
            </a:r>
            <a:r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t>프로그래밍 </a:t>
            </a:r>
            <a:r>
              <a:rPr lang="en-US" altLang="ko-KR" smtClean="0">
                <a:solidFill>
                  <a:schemeClr val="bg1">
                    <a:lumMod val="50000"/>
                  </a:schemeClr>
                </a:solidFill>
              </a:rPr>
              <a:t>Assistant AI </a:t>
            </a:r>
            <a:r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t>도입으로 </a:t>
            </a:r>
            <a:r>
              <a:rPr lang="ko-KR" altLang="en-US" b="1" smtClean="0">
                <a:solidFill>
                  <a:srgbClr val="C00000"/>
                </a:solidFill>
              </a:rPr>
              <a:t>프로그래밍 시간 획기적 단축 지원</a:t>
            </a:r>
            <a:endParaRPr lang="ko-KR" altLang="en-US" b="1">
              <a:solidFill>
                <a:srgbClr val="C00000"/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930337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06</a:t>
            </a:r>
            <a:r>
              <a:rPr lang="en-US" altLang="ko-KR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Business model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8660ECA-A8DE-410F-BE00-FBACC4ACF30D}"/>
              </a:ext>
            </a:extLst>
          </p:cNvPr>
          <p:cNvSpPr/>
          <p:nvPr/>
        </p:nvSpPr>
        <p:spPr>
          <a:xfrm>
            <a:off x="6164925" y="5421717"/>
            <a:ext cx="5171851" cy="43799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FFFF1647-85FA-4E0C-8CB6-10FE61D2DC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4925" y="2280094"/>
            <a:ext cx="5171851" cy="31396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147B7EF-E79A-4A1D-95B7-A65C2C8C9D00}"/>
              </a:ext>
            </a:extLst>
          </p:cNvPr>
          <p:cNvSpPr txBox="1"/>
          <p:nvPr/>
        </p:nvSpPr>
        <p:spPr>
          <a:xfrm>
            <a:off x="6602579" y="5446310"/>
            <a:ext cx="4431983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kern="0" spc="-90">
                <a:solidFill>
                  <a:schemeClr val="bg1"/>
                </a:solidFill>
                <a:latin typeface="+mj-ea"/>
                <a:ea typeface="+mj-ea"/>
              </a:rPr>
              <a:t>AMR</a:t>
            </a:r>
            <a:r>
              <a:rPr lang="ko-KR" altLang="en-US" sz="1200" kern="0" spc="-90">
                <a:solidFill>
                  <a:schemeClr val="bg1"/>
                </a:solidFill>
                <a:latin typeface="+mj-ea"/>
                <a:ea typeface="+mj-ea"/>
              </a:rPr>
              <a:t>과 인공지능 로봇을 활용한 전기차 폐 배터리 </a:t>
            </a:r>
            <a:r>
              <a:rPr lang="ko-KR" altLang="en-US" sz="1200" kern="0" spc="-90" err="1">
                <a:solidFill>
                  <a:schemeClr val="bg1"/>
                </a:solidFill>
                <a:latin typeface="+mj-ea"/>
                <a:ea typeface="+mj-ea"/>
              </a:rPr>
              <a:t>탈거</a:t>
            </a:r>
            <a:r>
              <a:rPr lang="ko-KR" altLang="en-US" sz="1200" kern="0" spc="-90">
                <a:solidFill>
                  <a:schemeClr val="bg1"/>
                </a:solidFill>
                <a:latin typeface="+mj-ea"/>
                <a:ea typeface="+mj-ea"/>
              </a:rPr>
              <a:t> 공정 예상도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785B90-9D01-45E8-8C01-AE7F772865E2}"/>
              </a:ext>
            </a:extLst>
          </p:cNvPr>
          <p:cNvSpPr txBox="1"/>
          <p:nvPr/>
        </p:nvSpPr>
        <p:spPr>
          <a:xfrm>
            <a:off x="747493" y="2482794"/>
            <a:ext cx="43296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200" b="1" kern="0" spc="-90" smtClean="0">
                <a:latin typeface="+mj-ea"/>
                <a:ea typeface="+mj-ea"/>
              </a:rPr>
              <a:t>로봇</a:t>
            </a:r>
            <a:r>
              <a:rPr lang="en-US" altLang="ko-KR" sz="1200" b="1" kern="0" spc="-90">
                <a:latin typeface="+mj-ea"/>
                <a:ea typeface="+mj-ea"/>
              </a:rPr>
              <a:t> </a:t>
            </a:r>
            <a:r>
              <a:rPr lang="ko-KR" altLang="en-US" sz="1200" b="1" kern="0" spc="-90" smtClean="0">
                <a:latin typeface="+mj-ea"/>
                <a:ea typeface="+mj-ea"/>
              </a:rPr>
              <a:t>프로그램</a:t>
            </a:r>
            <a:r>
              <a:rPr lang="en-US" altLang="ko-KR" sz="1200" b="1" kern="0" spc="-90" smtClean="0">
                <a:latin typeface="+mj-ea"/>
                <a:ea typeface="+mj-ea"/>
              </a:rPr>
              <a:t>, PLC </a:t>
            </a:r>
            <a:r>
              <a:rPr lang="ko-KR" altLang="en-US" sz="1200" b="1" kern="0" spc="-90" smtClean="0">
                <a:latin typeface="+mj-ea"/>
                <a:ea typeface="+mj-ea"/>
              </a:rPr>
              <a:t>프로그램등의 프로그램 코딩 시간을 획기적으로 단축할 수 있는 </a:t>
            </a:r>
            <a:r>
              <a:rPr lang="en-US" altLang="ko-KR" sz="1200" b="1" kern="0" spc="-90" smtClean="0">
                <a:latin typeface="+mj-ea"/>
                <a:ea typeface="+mj-ea"/>
              </a:rPr>
              <a:t>Assistant AI </a:t>
            </a:r>
            <a:r>
              <a:rPr lang="ko-KR" altLang="en-US" sz="1200" b="1" kern="0" spc="-90" smtClean="0">
                <a:latin typeface="+mj-ea"/>
                <a:ea typeface="+mj-ea"/>
              </a:rPr>
              <a:t>개발을 통한 고속 프로그래밍 지원 및 </a:t>
            </a:r>
            <a:endParaRPr lang="en-US" altLang="ko-KR" sz="1200" b="1" kern="0" spc="-90">
              <a:latin typeface="+mj-ea"/>
              <a:ea typeface="+mj-ea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200" b="1" kern="0" spc="-90">
                <a:latin typeface="+mj-ea"/>
                <a:ea typeface="+mj-ea"/>
              </a:rPr>
              <a:t>실시간 피드백 로봇 제어</a:t>
            </a:r>
            <a:endParaRPr lang="en-US" altLang="ko-KR" sz="1200" b="1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 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각종 전기차 배터리 부품에 대한 로봇 작업을 고속학습하고</a:t>
            </a:r>
            <a:endParaRPr lang="en-US" altLang="ko-KR" sz="120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실시간 피드백을 통한 로봇 제어 지능 고도화 개발</a:t>
            </a:r>
            <a:endParaRPr lang="en-US" altLang="ko-KR" sz="120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en-US" altLang="ko-KR" sz="1200" kern="0" spc="-90">
              <a:latin typeface="+mj-ea"/>
              <a:ea typeface="+mj-ea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 startAt="3"/>
            </a:pPr>
            <a:r>
              <a:rPr lang="ko-KR" altLang="en-US" sz="1200" b="1" kern="0" spc="-90" smtClean="0">
                <a:latin typeface="+mj-ea"/>
                <a:ea typeface="+mj-ea"/>
              </a:rPr>
              <a:t>인공지능 로봇 플랫폼의 학습 성능 및 구현 정확도에 대한 성능검증</a:t>
            </a:r>
            <a:endParaRPr lang="en-US" altLang="ko-KR" sz="1200" b="1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 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가상의 로봇 엔지니어링 결과 값과 실제 구현되는 로봇의 결과 </a:t>
            </a:r>
            <a:endParaRPr lang="en-US" altLang="ko-KR" sz="120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200" b="1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</a:t>
            </a:r>
            <a:r>
              <a:rPr lang="ko-KR" altLang="en-US" sz="1200" b="1" kern="0" spc="-90" smtClean="0">
                <a:solidFill>
                  <a:srgbClr val="C00000"/>
                </a:solidFill>
                <a:latin typeface="+mj-ea"/>
                <a:ea typeface="+mj-ea"/>
              </a:rPr>
              <a:t>정확도 </a:t>
            </a:r>
            <a:r>
              <a:rPr lang="en-US" altLang="ko-KR" sz="1200" b="1" kern="0" spc="-90" smtClean="0">
                <a:solidFill>
                  <a:srgbClr val="C00000"/>
                </a:solidFill>
                <a:latin typeface="+mj-ea"/>
                <a:ea typeface="+mj-ea"/>
              </a:rPr>
              <a:t>95% </a:t>
            </a:r>
            <a:r>
              <a:rPr lang="ko-KR" altLang="en-US" sz="1200" b="1" kern="0" spc="-90" smtClean="0">
                <a:solidFill>
                  <a:srgbClr val="C00000"/>
                </a:solidFill>
                <a:latin typeface="+mj-ea"/>
                <a:ea typeface="+mj-ea"/>
              </a:rPr>
              <a:t>이상으로 성능 검증</a:t>
            </a:r>
            <a:endParaRPr lang="ko-KR" altLang="en-US" sz="1200" b="1" kern="0" spc="-9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598556" y="1466131"/>
            <a:ext cx="10738220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2800" b="1" spc="-3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02-3. 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프로그래밍 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Assistant AI 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도입을 통한 엔지니어링 효율 극대화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(2024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ko-KR" altLang="en-US" sz="2800" b="1" spc="-3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127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래픽 45">
            <a:extLst>
              <a:ext uri="{FF2B5EF4-FFF2-40B4-BE49-F238E27FC236}">
                <a16:creationId xmlns:a16="http://schemas.microsoft.com/office/drawing/2014/main" id="{7D9E948B-CAF6-453E-A7A4-F1424B65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3625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/>
              <a:t>비즈니스 차별화 </a:t>
            </a:r>
            <a:r>
              <a:rPr lang="ko-KR" altLang="en-US" b="1" smtClean="0"/>
              <a:t>전략</a:t>
            </a:r>
            <a:endParaRPr lang="en-US" altLang="ko-KR" b="1" smtClean="0"/>
          </a:p>
          <a:p>
            <a:pPr>
              <a:lnSpc>
                <a:spcPct val="150000"/>
              </a:lnSpc>
            </a:pPr>
            <a:r>
              <a:rPr lang="en-US" altLang="ko-KR" smtClean="0">
                <a:solidFill>
                  <a:schemeClr val="bg1">
                    <a:lumMod val="50000"/>
                  </a:schemeClr>
                </a:solidFill>
              </a:rPr>
              <a:t>04-1. </a:t>
            </a:r>
            <a:r>
              <a:rPr lang="ko-KR" altLang="en-US" smtClean="0">
                <a:solidFill>
                  <a:schemeClr val="bg1">
                    <a:lumMod val="50000"/>
                  </a:schemeClr>
                </a:solidFill>
              </a:rPr>
              <a:t>로봇 관련 프로젝트 </a:t>
            </a:r>
            <a:r>
              <a:rPr lang="ko-KR" altLang="en-US" b="1" smtClean="0">
                <a:solidFill>
                  <a:srgbClr val="C00000"/>
                </a:solidFill>
              </a:rPr>
              <a:t>엔지니어링 거래 플랫폼 구축</a:t>
            </a:r>
            <a:endParaRPr lang="ko-KR" altLang="en-US" b="1">
              <a:solidFill>
                <a:srgbClr val="C00000"/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930337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06</a:t>
            </a:r>
            <a:r>
              <a:rPr lang="en-US" altLang="ko-KR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Business model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598556" y="1466131"/>
            <a:ext cx="10226198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2800" b="1" spc="-3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02-5. 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로봇 및 자동화 엔지니어링 거래 플랫폼 구축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(2025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ko-KR" altLang="en-US" sz="2800" b="1" spc="-3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360DA508-D968-439D-8D54-167B8A4DFFC7}"/>
              </a:ext>
            </a:extLst>
          </p:cNvPr>
          <p:cNvSpPr/>
          <p:nvPr/>
        </p:nvSpPr>
        <p:spPr>
          <a:xfrm>
            <a:off x="6067812" y="2494097"/>
            <a:ext cx="5307288" cy="994015"/>
          </a:xfrm>
          <a:prstGeom prst="rect">
            <a:avLst/>
          </a:prstGeom>
          <a:solidFill>
            <a:schemeClr val="accent2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FF99A0-AA85-4A6F-AA04-AD7D43B61BF3}"/>
              </a:ext>
            </a:extLst>
          </p:cNvPr>
          <p:cNvSpPr txBox="1"/>
          <p:nvPr/>
        </p:nvSpPr>
        <p:spPr>
          <a:xfrm>
            <a:off x="6643081" y="2698563"/>
            <a:ext cx="4444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클라우드 기반 인공지능 프로그래밍 지원으로 고속 학습 및 </a:t>
            </a:r>
            <a:r>
              <a:rPr lang="en-US" altLang="ko-KR" sz="1200" kern="0" spc="-90" smtClean="0">
                <a:latin typeface="+mj-ea"/>
                <a:ea typeface="+mj-ea"/>
              </a:rPr>
              <a:t>Assistant</a:t>
            </a:r>
          </a:p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latin typeface="+mj-ea"/>
                <a:ea typeface="+mj-ea"/>
              </a:rPr>
              <a:t>로봇 프로그램 고속 생성 및 검증 플랫폼 </a:t>
            </a:r>
            <a:r>
              <a:rPr lang="en-US" altLang="ko-KR" sz="1200" b="1" kern="0" spc="-90" smtClean="0">
                <a:latin typeface="+mj-ea"/>
                <a:ea typeface="+mj-ea"/>
              </a:rPr>
              <a:t>(</a:t>
            </a:r>
            <a:r>
              <a:rPr lang="ko-KR" altLang="en-US" sz="1200" b="1" kern="0" spc="-90" smtClean="0">
                <a:latin typeface="+mj-ea"/>
                <a:ea typeface="+mj-ea"/>
              </a:rPr>
              <a:t>거래대금의 수수료</a:t>
            </a:r>
            <a:r>
              <a:rPr lang="en-US" altLang="ko-KR" sz="1200" b="1" kern="0" spc="-90" smtClean="0">
                <a:latin typeface="+mj-ea"/>
                <a:ea typeface="+mj-ea"/>
              </a:rPr>
              <a:t>)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B9B9B57-EB26-470A-AF27-780CBCE8CC69}"/>
              </a:ext>
            </a:extLst>
          </p:cNvPr>
          <p:cNvSpPr/>
          <p:nvPr/>
        </p:nvSpPr>
        <p:spPr>
          <a:xfrm>
            <a:off x="6067811" y="3644506"/>
            <a:ext cx="5307288" cy="1248713"/>
          </a:xfrm>
          <a:prstGeom prst="rect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35DB34-BCCA-488D-A540-F339D02DA562}"/>
              </a:ext>
            </a:extLst>
          </p:cNvPr>
          <p:cNvSpPr txBox="1"/>
          <p:nvPr/>
        </p:nvSpPr>
        <p:spPr>
          <a:xfrm>
            <a:off x="6643080" y="3961319"/>
            <a:ext cx="4444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클라우드 기반 서비스 로봇 인공지능 자산화를 위한 플랫폼 공급</a:t>
            </a:r>
            <a:endParaRPr lang="en-US" altLang="ko-KR" sz="1200" kern="0" spc="-9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latin typeface="+mj-ea"/>
              </a:rPr>
              <a:t>서비스 로봇 </a:t>
            </a:r>
            <a:r>
              <a:rPr lang="ko-KR" altLang="en-US" sz="1200" b="1" kern="0" spc="-90">
                <a:latin typeface="+mj-ea"/>
              </a:rPr>
              <a:t>인공지능 매칭 </a:t>
            </a:r>
            <a:r>
              <a:rPr lang="ko-KR" altLang="en-US" sz="1200" b="1" kern="0" spc="-90" smtClean="0">
                <a:latin typeface="+mj-ea"/>
              </a:rPr>
              <a:t>플랫폼 </a:t>
            </a:r>
            <a:r>
              <a:rPr lang="en-US" altLang="ko-KR" sz="1200" b="1" kern="0" spc="-90" smtClean="0">
                <a:latin typeface="+mj-ea"/>
              </a:rPr>
              <a:t>(</a:t>
            </a:r>
            <a:r>
              <a:rPr lang="ko-KR" altLang="en-US" sz="1200" b="1" kern="0" spc="-90" smtClean="0">
                <a:latin typeface="+mj-ea"/>
              </a:rPr>
              <a:t>거래대금의 수수료</a:t>
            </a:r>
            <a:r>
              <a:rPr lang="en-US" altLang="ko-KR" sz="1200" b="1" kern="0" spc="-90" smtClean="0">
                <a:latin typeface="+mj-ea"/>
              </a:rPr>
              <a:t>)</a:t>
            </a:r>
            <a:endParaRPr lang="en-US" altLang="ko-KR" sz="1200" b="1" kern="0" spc="-90">
              <a:latin typeface="+mj-ea"/>
            </a:endParaRPr>
          </a:p>
        </p:txBody>
      </p:sp>
      <p:pic>
        <p:nvPicPr>
          <p:cNvPr id="18" name="그래픽 19">
            <a:extLst>
              <a:ext uri="{FF2B5EF4-FFF2-40B4-BE49-F238E27FC236}">
                <a16:creationId xmlns:a16="http://schemas.microsoft.com/office/drawing/2014/main" id="{52C1B05B-4A44-4012-8FBD-328644DE31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267036" y="2908391"/>
            <a:ext cx="264405" cy="190959"/>
          </a:xfrm>
          <a:prstGeom prst="rect">
            <a:avLst/>
          </a:prstGeom>
        </p:spPr>
      </p:pic>
      <p:pic>
        <p:nvPicPr>
          <p:cNvPr id="19" name="그래픽 20">
            <a:extLst>
              <a:ext uri="{FF2B5EF4-FFF2-40B4-BE49-F238E27FC236}">
                <a16:creationId xmlns:a16="http://schemas.microsoft.com/office/drawing/2014/main" id="{FAC98988-B131-46B8-BDEC-77F2DABCD0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273828" y="4068436"/>
            <a:ext cx="264405" cy="190959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C08945F0-F8E5-48E4-8B06-32C5A9254513}"/>
              </a:ext>
            </a:extLst>
          </p:cNvPr>
          <p:cNvSpPr/>
          <p:nvPr/>
        </p:nvSpPr>
        <p:spPr>
          <a:xfrm>
            <a:off x="6067811" y="5049977"/>
            <a:ext cx="5307288" cy="1070173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3ECA1C-988B-485A-9D69-EF894955EB92}"/>
              </a:ext>
            </a:extLst>
          </p:cNvPr>
          <p:cNvSpPr txBox="1"/>
          <p:nvPr/>
        </p:nvSpPr>
        <p:spPr>
          <a:xfrm>
            <a:off x="6643080" y="5234910"/>
            <a:ext cx="4444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게임을 하듯 인공지능을 개발하고 학습된 인공지능 모델을 판매하는</a:t>
            </a:r>
            <a:r>
              <a:rPr lang="ko-KR" altLang="en-US" sz="1200" b="1" kern="0" spc="-90" smtClean="0">
                <a:latin typeface="+mj-ea"/>
              </a:rPr>
              <a:t>인공지능 </a:t>
            </a:r>
            <a:r>
              <a:rPr lang="ko-KR" altLang="en-US" sz="1200" b="1" kern="0" spc="-90">
                <a:latin typeface="+mj-ea"/>
              </a:rPr>
              <a:t>모델 거래 </a:t>
            </a:r>
            <a:r>
              <a:rPr lang="ko-KR" altLang="en-US" sz="1200" b="1" kern="0" spc="-90" smtClean="0">
                <a:latin typeface="+mj-ea"/>
              </a:rPr>
              <a:t>지원 플랫폼 </a:t>
            </a:r>
            <a:r>
              <a:rPr lang="en-US" altLang="ko-KR" sz="1200" b="1" kern="0" spc="-90" smtClean="0">
                <a:latin typeface="+mj-ea"/>
              </a:rPr>
              <a:t>(</a:t>
            </a:r>
            <a:r>
              <a:rPr lang="ko-KR" altLang="en-US" sz="1200" b="1" kern="0" spc="-90" smtClean="0">
                <a:latin typeface="+mj-ea"/>
              </a:rPr>
              <a:t>거래대금의 수수료</a:t>
            </a:r>
            <a:r>
              <a:rPr lang="en-US" altLang="ko-KR" sz="1200" b="1" kern="0" spc="-90" smtClean="0">
                <a:latin typeface="+mj-ea"/>
              </a:rPr>
              <a:t>)</a:t>
            </a:r>
            <a:endParaRPr lang="en-US" altLang="ko-KR" sz="1200" b="1" kern="0" spc="-90">
              <a:latin typeface="+mj-ea"/>
            </a:endParaRPr>
          </a:p>
        </p:txBody>
      </p:sp>
      <p:pic>
        <p:nvPicPr>
          <p:cNvPr id="27" name="그래픽 23">
            <a:extLst>
              <a:ext uri="{FF2B5EF4-FFF2-40B4-BE49-F238E27FC236}">
                <a16:creationId xmlns:a16="http://schemas.microsoft.com/office/drawing/2014/main" id="{9D8B1FAF-7C61-4E5F-B302-2B9C0088C9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273828" y="5342027"/>
            <a:ext cx="264405" cy="190959"/>
          </a:xfrm>
          <a:prstGeom prst="rect">
            <a:avLst/>
          </a:prstGeom>
        </p:spPr>
      </p:pic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38B56DEC-8413-4163-A83C-EC1A5F975D5D}"/>
              </a:ext>
            </a:extLst>
          </p:cNvPr>
          <p:cNvCxnSpPr>
            <a:cxnSpLocks/>
          </p:cNvCxnSpPr>
          <p:nvPr/>
        </p:nvCxnSpPr>
        <p:spPr>
          <a:xfrm>
            <a:off x="8810794" y="3488112"/>
            <a:ext cx="0" cy="17638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03E26758-7FA3-40E7-916E-EA4008A3AB2C}"/>
              </a:ext>
            </a:extLst>
          </p:cNvPr>
          <p:cNvCxnSpPr>
            <a:cxnSpLocks/>
          </p:cNvCxnSpPr>
          <p:nvPr/>
        </p:nvCxnSpPr>
        <p:spPr>
          <a:xfrm>
            <a:off x="8805299" y="4893219"/>
            <a:ext cx="0" cy="17638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그림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5131" y="4893219"/>
            <a:ext cx="5171851" cy="1072270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5131" y="2193496"/>
            <a:ext cx="5171851" cy="2702358"/>
          </a:xfrm>
          <a:prstGeom prst="rect">
            <a:avLst/>
          </a:prstGeom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id="{C8660ECA-A8DE-410F-BE00-FBACC4ACF30D}"/>
              </a:ext>
            </a:extLst>
          </p:cNvPr>
          <p:cNvSpPr/>
          <p:nvPr/>
        </p:nvSpPr>
        <p:spPr>
          <a:xfrm>
            <a:off x="535131" y="6075401"/>
            <a:ext cx="5171851" cy="43799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47B7EF-E79A-4A1D-95B7-A65C2C8C9D00}"/>
              </a:ext>
            </a:extLst>
          </p:cNvPr>
          <p:cNvSpPr txBox="1"/>
          <p:nvPr/>
        </p:nvSpPr>
        <p:spPr>
          <a:xfrm>
            <a:off x="895960" y="6117412"/>
            <a:ext cx="459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bg1"/>
                </a:solidFill>
                <a:latin typeface="+mj-ea"/>
                <a:ea typeface="+mj-ea"/>
              </a:rPr>
              <a:t>바질 컴퍼니 클라우드 기반 엔지니어링 거래 지원 </a:t>
            </a:r>
            <a:r>
              <a:rPr lang="en-US" altLang="ko-KR" sz="1200" b="1" kern="0" spc="-90" smtClean="0">
                <a:solidFill>
                  <a:schemeClr val="bg1"/>
                </a:solidFill>
                <a:latin typeface="+mj-ea"/>
                <a:ea typeface="+mj-ea"/>
              </a:rPr>
              <a:t>VRIDGE AI </a:t>
            </a:r>
            <a:r>
              <a:rPr lang="ko-KR" altLang="en-US" sz="1200" kern="0" spc="-90" smtClean="0">
                <a:solidFill>
                  <a:schemeClr val="bg1"/>
                </a:solidFill>
                <a:latin typeface="+mj-ea"/>
                <a:ea typeface="+mj-ea"/>
              </a:rPr>
              <a:t>플랫폼</a:t>
            </a:r>
            <a:endParaRPr lang="ko-KR" altLang="en-US" sz="1200" kern="0" spc="-9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0413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사람, 노트북, 실내이(가) 표시된 사진&#10;&#10;자동 생성된 설명">
            <a:extLst>
              <a:ext uri="{FF2B5EF4-FFF2-40B4-BE49-F238E27FC236}">
                <a16:creationId xmlns:a16="http://schemas.microsoft.com/office/drawing/2014/main" id="{85093946-AEE4-4872-9AE5-DDCDBCCE2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71" y="-720090"/>
            <a:ext cx="12430740" cy="82981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690296" y="1851820"/>
            <a:ext cx="2479781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200" b="1" smtClean="0">
                <a:solidFill>
                  <a:schemeClr val="bg1"/>
                </a:solidFill>
                <a:latin typeface="맑은 고딕" panose="020B0503020000020004" pitchFamily="50" charset="-127"/>
              </a:rPr>
              <a:t>07 </a:t>
            </a:r>
            <a:r>
              <a:rPr lang="en-US" altLang="ko-KR" sz="1200" b="1">
                <a:solidFill>
                  <a:schemeClr val="bg1"/>
                </a:solidFill>
                <a:latin typeface="맑은 고딕" panose="020B0503020000020004" pitchFamily="50" charset="-127"/>
              </a:rPr>
              <a:t>Market Size &amp; </a:t>
            </a:r>
            <a:r>
              <a:rPr lang="en-US" altLang="ko-KR" sz="1200" b="1" smtClean="0">
                <a:solidFill>
                  <a:schemeClr val="bg1"/>
                </a:solidFill>
                <a:latin typeface="맑은 고딕" panose="020B0503020000020004" pitchFamily="50" charset="-127"/>
              </a:rPr>
              <a:t>08 </a:t>
            </a:r>
            <a:r>
              <a:rPr lang="en-US" altLang="ko-KR" sz="1200" b="1">
                <a:solidFill>
                  <a:schemeClr val="bg1"/>
                </a:solidFill>
                <a:latin typeface="맑은 고딕" panose="020B0503020000020004" pitchFamily="50" charset="-127"/>
              </a:rPr>
              <a:t>Validation</a:t>
            </a:r>
            <a:endParaRPr lang="ko-KR" altLang="en-US" sz="1200" b="1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840873" y="2574530"/>
            <a:ext cx="6239196" cy="5649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ko-KR" altLang="en-US" sz="2800" b="1" spc="-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시장현황과 예상 매출 규모</a:t>
            </a:r>
            <a:endParaRPr lang="en-US" altLang="ko-KR" sz="2800" b="1" spc="-30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108D6A-F2F0-4535-9403-D8FD374A6020}"/>
              </a:ext>
            </a:extLst>
          </p:cNvPr>
          <p:cNvSpPr txBox="1"/>
          <p:nvPr/>
        </p:nvSpPr>
        <p:spPr>
          <a:xfrm>
            <a:off x="840873" y="3151060"/>
            <a:ext cx="1627690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>
                <a:solidFill>
                  <a:schemeClr val="bg1">
                    <a:lumMod val="95000"/>
                  </a:schemeClr>
                </a:solidFill>
              </a:rPr>
              <a:t>Market size + Validation</a:t>
            </a:r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1E692FA9-3651-4FCB-9AC5-6F502CCF01EC}"/>
              </a:ext>
            </a:extLst>
          </p:cNvPr>
          <p:cNvCxnSpPr>
            <a:cxnSpLocks/>
          </p:cNvCxnSpPr>
          <p:nvPr/>
        </p:nvCxnSpPr>
        <p:spPr>
          <a:xfrm>
            <a:off x="772910" y="6082937"/>
            <a:ext cx="5617477" cy="0"/>
          </a:xfrm>
          <a:prstGeom prst="line">
            <a:avLst/>
          </a:prstGeom>
          <a:ln>
            <a:solidFill>
              <a:schemeClr val="bg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BA661869-0BD3-40C7-9DB1-3D22956DB280}"/>
              </a:ext>
            </a:extLst>
          </p:cNvPr>
          <p:cNvCxnSpPr>
            <a:cxnSpLocks/>
          </p:cNvCxnSpPr>
          <p:nvPr/>
        </p:nvCxnSpPr>
        <p:spPr>
          <a:xfrm>
            <a:off x="772910" y="2220686"/>
            <a:ext cx="5617477" cy="0"/>
          </a:xfrm>
          <a:prstGeom prst="line">
            <a:avLst/>
          </a:prstGeom>
          <a:ln>
            <a:solidFill>
              <a:schemeClr val="bg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3CB74B7-E046-4571-BD36-C502AB55A9F1}"/>
              </a:ext>
            </a:extLst>
          </p:cNvPr>
          <p:cNvSpPr txBox="1"/>
          <p:nvPr/>
        </p:nvSpPr>
        <p:spPr>
          <a:xfrm>
            <a:off x="840873" y="3781371"/>
            <a:ext cx="8520842" cy="10156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2400"/>
              </a:lnSpc>
            </a:pP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메타버스 기반 로봇 엔지니어링 플랫폼의 시장 현황과 선두업체를 알아보고</a:t>
            </a:r>
            <a:endParaRPr lang="en-US" altLang="ko-KR" sz="1050" spc="-100" smtClean="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현 </a:t>
            </a:r>
            <a:r>
              <a:rPr lang="ko-KR" altLang="en-US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시장을 유지하는 주요국가별 주요 업체 현황을 서치하고 목표를 설정합니다</a:t>
            </a: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향후 로봇엔지니어링용 메타버스 시장의 국내 </a:t>
            </a:r>
            <a:r>
              <a:rPr lang="en-US" altLang="ko-KR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/ </a:t>
            </a: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글로벌 </a:t>
            </a:r>
            <a:r>
              <a:rPr lang="ko-KR" altLang="en-US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시장 규모를 확인합니다</a:t>
            </a: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165579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래픽 32">
            <a:extLst>
              <a:ext uri="{FF2B5EF4-FFF2-40B4-BE49-F238E27FC236}">
                <a16:creationId xmlns:a16="http://schemas.microsoft.com/office/drawing/2014/main" id="{A441EB1B-4DA9-4D45-9376-76E2EC5E1D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9" name="직사각형 58">
            <a:extLst>
              <a:ext uri="{FF2B5EF4-FFF2-40B4-BE49-F238E27FC236}">
                <a16:creationId xmlns:a16="http://schemas.microsoft.com/office/drawing/2014/main" id="{48DD3D93-4E6D-4201-A896-BB67E75BAB53}"/>
              </a:ext>
            </a:extLst>
          </p:cNvPr>
          <p:cNvSpPr/>
          <p:nvPr/>
        </p:nvSpPr>
        <p:spPr>
          <a:xfrm>
            <a:off x="5316195" y="2641240"/>
            <a:ext cx="5962140" cy="2870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573251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07</a:t>
            </a:r>
            <a:r>
              <a:rPr lang="en-US" altLang="ko-KR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Market Size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754053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/>
              <a:t>시장현황</a:t>
            </a:r>
            <a:endParaRPr lang="ko-KR" altLang="en-US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615558" y="1553617"/>
            <a:ext cx="7295943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01. 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시장 성장 예측 </a:t>
            </a:r>
            <a:r>
              <a:rPr lang="ko-KR" altLang="en-US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추이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8D69D45-1DE3-4EF7-BD92-DC03E92C9B7A}"/>
              </a:ext>
            </a:extLst>
          </p:cNvPr>
          <p:cNvSpPr txBox="1"/>
          <p:nvPr/>
        </p:nvSpPr>
        <p:spPr>
          <a:xfrm>
            <a:off x="615559" y="2332848"/>
            <a:ext cx="4013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kern="0" spc="-90" smtClean="0">
                <a:latin typeface="+mj-ea"/>
                <a:ea typeface="+mj-ea"/>
              </a:rPr>
              <a:t>2019</a:t>
            </a:r>
            <a:r>
              <a:rPr lang="ko-KR" altLang="en-US" sz="1200" kern="0" spc="-90" smtClean="0">
                <a:latin typeface="+mj-ea"/>
                <a:ea typeface="+mj-ea"/>
              </a:rPr>
              <a:t>년 백억달러 단위에서 </a:t>
            </a:r>
            <a:r>
              <a:rPr lang="en-US" altLang="ko-KR" sz="1200" kern="0" spc="-90" smtClean="0">
                <a:latin typeface="+mj-ea"/>
                <a:ea typeface="+mj-ea"/>
              </a:rPr>
              <a:t>2025</a:t>
            </a:r>
            <a:r>
              <a:rPr lang="ko-KR" altLang="en-US" sz="1200" kern="0" spc="-90" smtClean="0">
                <a:latin typeface="+mj-ea"/>
                <a:ea typeface="+mj-ea"/>
              </a:rPr>
              <a:t>년 천억대를 넘어 </a:t>
            </a:r>
            <a:r>
              <a:rPr lang="en-US" altLang="ko-KR" sz="1200" kern="0" spc="-90" smtClean="0">
                <a:latin typeface="+mj-ea"/>
                <a:ea typeface="+mj-ea"/>
              </a:rPr>
              <a:t>2030</a:t>
            </a:r>
            <a:r>
              <a:rPr lang="ko-KR" altLang="en-US" sz="1200" kern="0" spc="-90" smtClean="0">
                <a:latin typeface="+mj-ea"/>
                <a:ea typeface="+mj-ea"/>
              </a:rPr>
              <a:t>년 조단위의 시장이 형성 될 것으로 전망하고 있으며 </a:t>
            </a:r>
            <a:r>
              <a:rPr lang="en-US" altLang="ko-KR" sz="1200" kern="0" spc="-90" smtClean="0">
                <a:latin typeface="+mj-ea"/>
                <a:ea typeface="+mj-ea"/>
              </a:rPr>
              <a:t>VR, AR</a:t>
            </a:r>
            <a:r>
              <a:rPr lang="ko-KR" altLang="en-US" sz="1200" kern="0" spc="-90" smtClean="0">
                <a:latin typeface="+mj-ea"/>
                <a:ea typeface="+mj-ea"/>
              </a:rPr>
              <a:t>을 넘어 </a:t>
            </a:r>
            <a:r>
              <a:rPr lang="en-US" altLang="ko-KR" sz="1200" kern="0" spc="-90" smtClean="0">
                <a:latin typeface="+mj-ea"/>
                <a:ea typeface="+mj-ea"/>
              </a:rPr>
              <a:t>XR(Extended Reality)</a:t>
            </a:r>
            <a:r>
              <a:rPr lang="ko-KR" altLang="en-US" sz="1200" kern="0" spc="-90" smtClean="0">
                <a:latin typeface="+mj-ea"/>
                <a:ea typeface="+mj-ea"/>
              </a:rPr>
              <a:t>로 발전할 것으로 전망</a:t>
            </a:r>
            <a:endParaRPr lang="ko-KR" altLang="en-US" sz="1200" b="1" kern="0" spc="-9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3CE4F16-FE00-46C1-94E1-DDAFF6D913FD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29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DBB4BF-47E8-40E6-B867-AC43C0E67D72}"/>
              </a:ext>
            </a:extLst>
          </p:cNvPr>
          <p:cNvSpPr txBox="1"/>
          <p:nvPr/>
        </p:nvSpPr>
        <p:spPr>
          <a:xfrm>
            <a:off x="5214703" y="2144595"/>
            <a:ext cx="5300897" cy="4257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indent="0">
              <a:lnSpc>
                <a:spcPts val="2600"/>
              </a:lnSpc>
              <a:buFont typeface="Arial" panose="020B0604020202020204" pitchFamily="34" charset="0"/>
              <a:buNone/>
              <a:defRPr sz="1400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b="1">
                <a:solidFill>
                  <a:schemeClr val="tx1"/>
                </a:solidFill>
              </a:rPr>
              <a:t>Marks &amp; Marks</a:t>
            </a:r>
            <a:r>
              <a:rPr lang="ko-KR" altLang="en-US" b="1">
                <a:solidFill>
                  <a:schemeClr val="tx1"/>
                </a:solidFill>
              </a:rPr>
              <a:t>의 배터리 재활용 시장 성장 </a:t>
            </a:r>
            <a:r>
              <a:rPr lang="ko-KR" altLang="en-US" b="1" smtClean="0">
                <a:solidFill>
                  <a:schemeClr val="tx1"/>
                </a:solidFill>
              </a:rPr>
              <a:t>전망 </a:t>
            </a:r>
            <a:r>
              <a:rPr lang="en-US" altLang="ko-KR" b="1" smtClean="0">
                <a:solidFill>
                  <a:schemeClr val="tx1"/>
                </a:solidFill>
              </a:rPr>
              <a:t>(</a:t>
            </a:r>
            <a:r>
              <a:rPr lang="ko-KR" altLang="en-US" b="1" smtClean="0">
                <a:solidFill>
                  <a:schemeClr val="tx1"/>
                </a:solidFill>
              </a:rPr>
              <a:t>메타버스 관련</a:t>
            </a:r>
            <a:r>
              <a:rPr lang="en-US" altLang="ko-KR" b="1" smtClean="0">
                <a:solidFill>
                  <a:schemeClr val="tx1"/>
                </a:solidFill>
              </a:rPr>
              <a:t>)</a:t>
            </a:r>
            <a:endParaRPr lang="ko-KR" altLang="en-US" b="1">
              <a:solidFill>
                <a:schemeClr val="tx1"/>
              </a:solidFill>
            </a:endParaRPr>
          </a:p>
        </p:txBody>
      </p: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77DA4797-45F9-4F3B-9218-A3CF6BF719C6}"/>
              </a:ext>
            </a:extLst>
          </p:cNvPr>
          <p:cNvCxnSpPr/>
          <p:nvPr/>
        </p:nvCxnSpPr>
        <p:spPr>
          <a:xfrm>
            <a:off x="4907791" y="1466850"/>
            <a:ext cx="0" cy="469159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6195" y="3174592"/>
            <a:ext cx="5962140" cy="19278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11387" y="2897593"/>
            <a:ext cx="1166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2">
                    <a:lumMod val="50000"/>
                  </a:schemeClr>
                </a:solidFill>
              </a:rPr>
              <a:t>단위 </a:t>
            </a:r>
            <a:r>
              <a:rPr lang="en-US" altLang="ko-KR" sz="1200" smtClean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ko-KR" altLang="en-US" sz="1200" smtClean="0">
                <a:solidFill>
                  <a:schemeClr val="bg2">
                    <a:lumMod val="50000"/>
                  </a:schemeClr>
                </a:solidFill>
              </a:rPr>
              <a:t>억달러</a:t>
            </a:r>
            <a:endParaRPr lang="ko-KR" altLang="en-US" sz="12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5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 descr="천장이(가) 표시된 사진&#10;&#10;자동 생성된 설명">
            <a:extLst>
              <a:ext uri="{FF2B5EF4-FFF2-40B4-BE49-F238E27FC236}">
                <a16:creationId xmlns:a16="http://schemas.microsoft.com/office/drawing/2014/main" id="{CB442B8A-73DB-40C7-A6F8-B2E9AB448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690296" y="1851820"/>
            <a:ext cx="773802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200" b="1">
                <a:solidFill>
                  <a:schemeClr val="bg1"/>
                </a:solidFill>
                <a:latin typeface="맑은 고딕" panose="020B0503020000020004" pitchFamily="50" charset="-127"/>
              </a:rPr>
              <a:t>01 Intro</a:t>
            </a:r>
            <a:endParaRPr lang="ko-KR" altLang="en-US" sz="1200" b="1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840873" y="2574530"/>
            <a:ext cx="5481550" cy="57618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ko-KR" altLang="en-US" sz="2800" b="1" spc="-30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바질컴퍼니</a:t>
            </a:r>
            <a:r>
              <a:rPr lang="ko-KR" altLang="en-US" sz="2800" b="1" spc="-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소개</a:t>
            </a:r>
            <a:endParaRPr lang="en-US" altLang="ko-KR" sz="2800" b="1" spc="-30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108D6A-F2F0-4535-9403-D8FD374A6020}"/>
              </a:ext>
            </a:extLst>
          </p:cNvPr>
          <p:cNvSpPr txBox="1"/>
          <p:nvPr/>
        </p:nvSpPr>
        <p:spPr>
          <a:xfrm>
            <a:off x="840873" y="3151060"/>
            <a:ext cx="1456488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>
                <a:solidFill>
                  <a:schemeClr val="bg1">
                    <a:lumMod val="95000"/>
                  </a:schemeClr>
                </a:solidFill>
              </a:rPr>
              <a:t>Company Introduced</a:t>
            </a:r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1E692FA9-3651-4FCB-9AC5-6F502CCF01EC}"/>
              </a:ext>
            </a:extLst>
          </p:cNvPr>
          <p:cNvCxnSpPr>
            <a:cxnSpLocks/>
          </p:cNvCxnSpPr>
          <p:nvPr/>
        </p:nvCxnSpPr>
        <p:spPr>
          <a:xfrm>
            <a:off x="772910" y="6082937"/>
            <a:ext cx="5617477" cy="0"/>
          </a:xfrm>
          <a:prstGeom prst="line">
            <a:avLst/>
          </a:prstGeom>
          <a:ln>
            <a:solidFill>
              <a:schemeClr val="bg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BA661869-0BD3-40C7-9DB1-3D22956DB280}"/>
              </a:ext>
            </a:extLst>
          </p:cNvPr>
          <p:cNvCxnSpPr>
            <a:cxnSpLocks/>
          </p:cNvCxnSpPr>
          <p:nvPr/>
        </p:nvCxnSpPr>
        <p:spPr>
          <a:xfrm>
            <a:off x="772910" y="2220686"/>
            <a:ext cx="5617477" cy="0"/>
          </a:xfrm>
          <a:prstGeom prst="line">
            <a:avLst/>
          </a:prstGeom>
          <a:ln>
            <a:solidFill>
              <a:schemeClr val="bg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3CB74B7-E046-4571-BD36-C502AB55A9F1}"/>
              </a:ext>
            </a:extLst>
          </p:cNvPr>
          <p:cNvSpPr txBox="1"/>
          <p:nvPr/>
        </p:nvSpPr>
        <p:spPr>
          <a:xfrm>
            <a:off x="840873" y="4090583"/>
            <a:ext cx="8520842" cy="15836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2400"/>
              </a:lnSpc>
            </a:pPr>
            <a:r>
              <a:rPr lang="ko-KR" altLang="en-US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고속으로 변화하는 세상에 </a:t>
            </a:r>
            <a:r>
              <a:rPr lang="ko-KR" altLang="en-US" sz="1050" spc="-100" err="1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한발빠른</a:t>
            </a:r>
            <a:r>
              <a:rPr lang="ko-KR" altLang="en-US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 대응과 아이디어로 끊임없이 변화하고 성장하는 </a:t>
            </a: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100</a:t>
            </a:r>
            <a:r>
              <a:rPr lang="ko-KR" altLang="en-US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년 기업을 목표로 “</a:t>
            </a: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Hit the Run” </a:t>
            </a:r>
            <a:r>
              <a:rPr lang="ko-KR" altLang="en-US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실행을 위한</a:t>
            </a:r>
            <a:endParaRPr lang="en-US" altLang="ko-KR" sz="1050" spc="-10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ko-KR" altLang="en-US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인간중심의 새로운 제품과 서비스 개발을 추진하고 있는 젊은 기업</a:t>
            </a: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기술중심 </a:t>
            </a: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VAZIL COMPANY</a:t>
            </a:r>
            <a:r>
              <a:rPr lang="ko-KR" altLang="en-US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입니다</a:t>
            </a: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endParaRPr lang="en-US" altLang="ko-KR" sz="1050" spc="-10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VAZIL COMPANY</a:t>
            </a:r>
            <a:r>
              <a:rPr lang="ko-KR" altLang="en-US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는 시장의 흐름과 기술의 발전에 따른 시대와 시장의 요구에 대응해 뛰어난 성능과 기능을 발휘할 수 있는 기술을 개발하고 제공하고 있으며</a:t>
            </a: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기술이 발전될 때마다 새로운 기술을 추가하는 방법으로</a:t>
            </a: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시장이 원하는 바에 발맞추어 기술개발을 이루어 고객의 요구를 해결하고 있습니다</a:t>
            </a: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.</a:t>
            </a:r>
            <a:endParaRPr lang="en-US" altLang="ko-KR" sz="1050" spc="-10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31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래픽 17">
            <a:extLst>
              <a:ext uri="{FF2B5EF4-FFF2-40B4-BE49-F238E27FC236}">
                <a16:creationId xmlns:a16="http://schemas.microsoft.com/office/drawing/2014/main" id="{F422C210-B36F-4163-ABD3-1E61E36708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573251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07</a:t>
            </a:r>
            <a:r>
              <a:rPr lang="en-US" altLang="ko-KR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Market Size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754053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/>
              <a:t>시장현황</a:t>
            </a:r>
            <a:endParaRPr lang="ko-KR" altLang="en-US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615559" y="1553617"/>
            <a:ext cx="6053178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02. 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경쟁 업체 현황 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메타버스 플랫폼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ko-KR" altLang="en-US" sz="2800" b="1" spc="-30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8D69D45-1DE3-4EF7-BD92-DC03E92C9B7A}"/>
              </a:ext>
            </a:extLst>
          </p:cNvPr>
          <p:cNvSpPr txBox="1"/>
          <p:nvPr/>
        </p:nvSpPr>
        <p:spPr>
          <a:xfrm>
            <a:off x="615559" y="2332848"/>
            <a:ext cx="4907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다음의 업체들은 클라우드 기반의 메타버스 서비스를 계획하거나 시도하고 있는 기업으로서 향후 잠정적인 경쟁업체가 될 수 있는 기업들의 리스트를 제시하고 있습니다</a:t>
            </a:r>
            <a:endParaRPr lang="ko-KR" altLang="en-US" sz="1200" kern="0" spc="-90">
              <a:latin typeface="+mj-ea"/>
              <a:ea typeface="+mj-ea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3CE4F16-FE00-46C1-94E1-DDAFF6D913FD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30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DBB4BF-47E8-40E6-B867-AC43C0E67D72}"/>
              </a:ext>
            </a:extLst>
          </p:cNvPr>
          <p:cNvSpPr txBox="1"/>
          <p:nvPr/>
        </p:nvSpPr>
        <p:spPr>
          <a:xfrm>
            <a:off x="615558" y="3515040"/>
            <a:ext cx="4907706" cy="4257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indent="0">
              <a:lnSpc>
                <a:spcPts val="2600"/>
              </a:lnSpc>
              <a:buFont typeface="Arial" panose="020B0604020202020204" pitchFamily="34" charset="0"/>
              <a:buNone/>
              <a:defRPr sz="1400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b="1" err="1">
                <a:solidFill>
                  <a:schemeClr val="bg1">
                    <a:lumMod val="50000"/>
                  </a:schemeClr>
                </a:solidFill>
              </a:rPr>
              <a:t>Marketand</a:t>
            </a:r>
            <a:r>
              <a:rPr lang="en-US" altLang="ko-KR" b="1">
                <a:solidFill>
                  <a:schemeClr val="bg1">
                    <a:lumMod val="50000"/>
                  </a:schemeClr>
                </a:solidFill>
              </a:rPr>
              <a:t> Markets </a:t>
            </a:r>
            <a:r>
              <a:rPr lang="en-US" altLang="ko-KR" b="1" smtClean="0">
                <a:solidFill>
                  <a:schemeClr val="bg1">
                    <a:lumMod val="50000"/>
                  </a:schemeClr>
                </a:solidFill>
              </a:rPr>
              <a:t>Analysis_Cloud Robotics market 2018</a:t>
            </a:r>
            <a:endParaRPr lang="en-US" altLang="ko-KR" b="1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B9C7FE59-C1D7-4129-956F-DD5E92B36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008085"/>
              </p:ext>
            </p:extLst>
          </p:nvPr>
        </p:nvGraphicFramePr>
        <p:xfrm>
          <a:off x="714219" y="4039030"/>
          <a:ext cx="5486556" cy="147566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72308">
                  <a:extLst>
                    <a:ext uri="{9D8B030D-6E8A-4147-A177-3AD203B41FA5}">
                      <a16:colId xmlns:a16="http://schemas.microsoft.com/office/drawing/2014/main" val="3044781253"/>
                    </a:ext>
                  </a:extLst>
                </a:gridCol>
                <a:gridCol w="4314248">
                  <a:extLst>
                    <a:ext uri="{9D8B030D-6E8A-4147-A177-3AD203B41FA5}">
                      <a16:colId xmlns:a16="http://schemas.microsoft.com/office/drawing/2014/main" val="807909116"/>
                    </a:ext>
                  </a:extLst>
                </a:gridCol>
              </a:tblGrid>
              <a:tr h="3689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spc="-150"/>
                        <a:t>주요국가</a:t>
                      </a:r>
                      <a:endParaRPr lang="ko-KR" altLang="en-US" sz="1050" b="1" spc="-150">
                        <a:latin typeface="+mn-ea"/>
                        <a:ea typeface="+mn-ea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spc="-150"/>
                        <a:t>기업명</a:t>
                      </a:r>
                      <a:endParaRPr lang="ko-KR" altLang="en-US" sz="1050" b="1" spc="-150">
                        <a:latin typeface="+mn-ea"/>
                        <a:ea typeface="+mn-ea"/>
                      </a:endParaRPr>
                    </a:p>
                  </a:txBody>
                  <a:tcPr marL="83127" marR="83127" anchor="ctr"/>
                </a:tc>
                <a:extLst>
                  <a:ext uri="{0D108BD9-81ED-4DB2-BD59-A6C34878D82A}">
                    <a16:rowId xmlns:a16="http://schemas.microsoft.com/office/drawing/2014/main" val="2376186831"/>
                  </a:ext>
                </a:extLst>
              </a:tr>
              <a:tr h="3689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spc="-150" smtClean="0">
                          <a:latin typeface="+mn-lt"/>
                          <a:ea typeface="+mn-ea"/>
                        </a:rPr>
                        <a:t>미국</a:t>
                      </a:r>
                      <a:endParaRPr lang="ko-KR" altLang="en-US" sz="1050" b="1" spc="-150">
                        <a:latin typeface="+mn-ea"/>
                        <a:ea typeface="+mn-ea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-150" smtClean="0"/>
                        <a:t>Amazon ,Google,</a:t>
                      </a:r>
                      <a:r>
                        <a:rPr lang="en-US" altLang="ko-KR" sz="1050" b="1" spc="-150" baseline="0" smtClean="0"/>
                        <a:t> Facebook(meta)</a:t>
                      </a:r>
                      <a:r>
                        <a:rPr lang="ko-KR" altLang="en-US" sz="1050" b="1" spc="-150" baseline="0" smtClean="0"/>
                        <a:t>외</a:t>
                      </a:r>
                      <a:endParaRPr lang="ko-KR" altLang="en-US" sz="1050" b="1" spc="-150">
                        <a:latin typeface="+mn-ea"/>
                        <a:ea typeface="+mn-ea"/>
                      </a:endParaRPr>
                    </a:p>
                  </a:txBody>
                  <a:tcPr marL="83127" marR="83127" anchor="ctr"/>
                </a:tc>
                <a:extLst>
                  <a:ext uri="{0D108BD9-81ED-4DB2-BD59-A6C34878D82A}">
                    <a16:rowId xmlns:a16="http://schemas.microsoft.com/office/drawing/2014/main" val="3712512672"/>
                  </a:ext>
                </a:extLst>
              </a:tr>
              <a:tr h="3689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spc="-150" smtClean="0">
                          <a:latin typeface="+mn-ea"/>
                          <a:ea typeface="+mn-ea"/>
                        </a:rPr>
                        <a:t>중국</a:t>
                      </a:r>
                      <a:endParaRPr lang="ko-KR" altLang="en-US" sz="1050" b="1" spc="-150">
                        <a:latin typeface="+mn-ea"/>
                        <a:ea typeface="+mn-ea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spc="-150" smtClean="0">
                          <a:latin typeface="+mn-ea"/>
                          <a:ea typeface="+mn-ea"/>
                        </a:rPr>
                        <a:t>Huawei, </a:t>
                      </a:r>
                      <a:r>
                        <a:rPr lang="ko-KR" altLang="en-US" sz="1050" b="1" spc="-150" smtClean="0">
                          <a:latin typeface="+mn-ea"/>
                          <a:ea typeface="+mn-ea"/>
                        </a:rPr>
                        <a:t>텐센트</a:t>
                      </a:r>
                      <a:endParaRPr lang="ko-KR" altLang="en-US" sz="1050" b="1" spc="-150">
                        <a:latin typeface="+mn-ea"/>
                        <a:ea typeface="+mn-ea"/>
                      </a:endParaRPr>
                    </a:p>
                  </a:txBody>
                  <a:tcPr marL="83127" marR="83127" anchor="ctr"/>
                </a:tc>
                <a:extLst>
                  <a:ext uri="{0D108BD9-81ED-4DB2-BD59-A6C34878D82A}">
                    <a16:rowId xmlns:a16="http://schemas.microsoft.com/office/drawing/2014/main" val="2393876278"/>
                  </a:ext>
                </a:extLst>
              </a:tr>
              <a:tr h="3689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spc="-150"/>
                        <a:t>한국</a:t>
                      </a:r>
                      <a:endParaRPr lang="ko-KR" altLang="en-US" sz="1050" b="1" spc="-150">
                        <a:latin typeface="+mn-ea"/>
                        <a:ea typeface="+mn-ea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spc="-150" smtClean="0">
                          <a:latin typeface="+mn-ea"/>
                          <a:ea typeface="+mn-ea"/>
                        </a:rPr>
                        <a:t>네이버</a:t>
                      </a:r>
                      <a:r>
                        <a:rPr lang="en-US" altLang="ko-KR" sz="1050" b="1" spc="-150" smtClean="0">
                          <a:latin typeface="+mn-ea"/>
                          <a:ea typeface="+mn-ea"/>
                        </a:rPr>
                        <a:t>, LG</a:t>
                      </a:r>
                      <a:r>
                        <a:rPr lang="ko-KR" altLang="en-US" sz="1050" b="1" spc="-150" smtClean="0">
                          <a:latin typeface="+mn-ea"/>
                          <a:ea typeface="+mn-ea"/>
                        </a:rPr>
                        <a:t>외 </a:t>
                      </a:r>
                      <a:endParaRPr lang="ko-KR" altLang="en-US" sz="1050" b="1" spc="-150">
                        <a:latin typeface="+mn-ea"/>
                        <a:ea typeface="+mn-ea"/>
                      </a:endParaRPr>
                    </a:p>
                  </a:txBody>
                  <a:tcPr marL="83127" marR="83127" anchor="ctr"/>
                </a:tc>
                <a:extLst>
                  <a:ext uri="{0D108BD9-81ED-4DB2-BD59-A6C34878D82A}">
                    <a16:rowId xmlns:a16="http://schemas.microsoft.com/office/drawing/2014/main" val="3867330970"/>
                  </a:ext>
                </a:extLst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4994" y="2173910"/>
            <a:ext cx="463867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59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래픽 34">
            <a:extLst>
              <a:ext uri="{FF2B5EF4-FFF2-40B4-BE49-F238E27FC236}">
                <a16:creationId xmlns:a16="http://schemas.microsoft.com/office/drawing/2014/main" id="{2EF92C68-13F0-4423-A633-3916668FC0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573251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07</a:t>
            </a:r>
            <a:r>
              <a:rPr lang="en-US" altLang="ko-KR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Market Size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754053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/>
              <a:t>시장현황</a:t>
            </a:r>
            <a:endParaRPr lang="ko-KR" altLang="en-US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615558" y="1409807"/>
            <a:ext cx="4466692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03. 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클라우드 로봇 시장규모</a:t>
            </a:r>
            <a:endParaRPr lang="ko-KR" altLang="en-US" sz="2800" b="1" spc="-30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3CE4F16-FE00-46C1-94E1-DDAFF6D913FD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31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8D02C2-9A7C-4D0B-B49D-501E16E85A4A}"/>
              </a:ext>
            </a:extLst>
          </p:cNvPr>
          <p:cNvSpPr txBox="1"/>
          <p:nvPr/>
        </p:nvSpPr>
        <p:spPr>
          <a:xfrm>
            <a:off x="615558" y="2663806"/>
            <a:ext cx="3913306" cy="82137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algn="r">
              <a:lnSpc>
                <a:spcPts val="2600"/>
              </a:lnSpc>
              <a:defRPr sz="1100" spc="-10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ko-KR" altLang="en-US"/>
              <a:t>출처 </a:t>
            </a:r>
            <a:r>
              <a:rPr lang="en-US" altLang="ko-KR"/>
              <a:t>:  </a:t>
            </a:r>
            <a:r>
              <a:rPr lang="en-US" altLang="ko-KR" err="1"/>
              <a:t>Marketsandmarkets</a:t>
            </a:r>
            <a:r>
              <a:rPr lang="en-US" altLang="ko-KR"/>
              <a:t>, </a:t>
            </a:r>
            <a:r>
              <a:rPr lang="en-US" altLang="ko-KR" smtClean="0"/>
              <a:t>Clould Robotics 2018 </a:t>
            </a:r>
          </a:p>
          <a:p>
            <a:pPr algn="l">
              <a:lnSpc>
                <a:spcPct val="150000"/>
              </a:lnSpc>
            </a:pPr>
            <a:r>
              <a:rPr lang="en-US" altLang="ko-KR" smtClean="0"/>
              <a:t>Worldwide </a:t>
            </a:r>
            <a:r>
              <a:rPr lang="en-US" altLang="ko-KR"/>
              <a:t>commercial robotics spending guide, IDC 2017 </a:t>
            </a:r>
            <a:r>
              <a:rPr lang="ko-KR" altLang="en-US"/>
              <a:t>한국로봇산업협회</a:t>
            </a:r>
            <a:endParaRPr lang="en-US" altLang="ko-KR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A50B219-3AA7-428D-8463-DF721B50743D}"/>
              </a:ext>
            </a:extLst>
          </p:cNvPr>
          <p:cNvSpPr/>
          <p:nvPr/>
        </p:nvSpPr>
        <p:spPr>
          <a:xfrm>
            <a:off x="7288054" y="2363772"/>
            <a:ext cx="2116285" cy="523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en-US" altLang="ko-KR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2022</a:t>
            </a:r>
            <a:r>
              <a:rPr lang="ko-KR" altLang="en-US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 목표 시장 점유율 </a:t>
            </a:r>
            <a:r>
              <a:rPr lang="en-US" altLang="ko-KR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ko-KR" altLang="en-US" sz="1400" b="1" spc="-1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국내 </a:t>
            </a:r>
            <a:r>
              <a:rPr lang="en-US" altLang="ko-KR" sz="1400" b="1" spc="-1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33% (</a:t>
            </a:r>
            <a:r>
              <a:rPr lang="ko-KR" altLang="en-US" sz="1400" b="1" spc="-1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약 </a:t>
            </a:r>
            <a:r>
              <a:rPr lang="en-US" altLang="ko-KR" sz="1400" b="1" spc="-1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100</a:t>
            </a:r>
            <a:r>
              <a:rPr lang="ko-KR" altLang="en-US" sz="1400" b="1" spc="-1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억원</a:t>
            </a:r>
            <a:r>
              <a:rPr lang="en-US" altLang="ko-KR" sz="1400" b="1" spc="-1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ko-KR" altLang="en-US" sz="1400" b="1" spc="-10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7" name="그래픽 16">
            <a:extLst>
              <a:ext uri="{FF2B5EF4-FFF2-40B4-BE49-F238E27FC236}">
                <a16:creationId xmlns:a16="http://schemas.microsoft.com/office/drawing/2014/main" id="{5ABBAA7F-54E6-4F9A-B1F7-55DF895C54D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610560" y="2947996"/>
            <a:ext cx="2947480" cy="2947480"/>
          </a:xfrm>
          <a:prstGeom prst="rect">
            <a:avLst/>
          </a:prstGeom>
        </p:spPr>
      </p:pic>
      <p:sp>
        <p:nvSpPr>
          <p:cNvPr id="18" name="타원 17">
            <a:extLst>
              <a:ext uri="{FF2B5EF4-FFF2-40B4-BE49-F238E27FC236}">
                <a16:creationId xmlns:a16="http://schemas.microsoft.com/office/drawing/2014/main" id="{D0FB5151-FFF9-4BA2-A2EE-BEB8BC6B0C44}"/>
              </a:ext>
            </a:extLst>
          </p:cNvPr>
          <p:cNvSpPr/>
          <p:nvPr/>
        </p:nvSpPr>
        <p:spPr>
          <a:xfrm>
            <a:off x="4529258" y="2866694"/>
            <a:ext cx="3110084" cy="3110084"/>
          </a:xfrm>
          <a:prstGeom prst="ellipse">
            <a:avLst/>
          </a:prstGeom>
          <a:solidFill>
            <a:srgbClr val="0D3F6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885D4C82-D5A7-414D-BB43-1066FF1B06B8}"/>
              </a:ext>
            </a:extLst>
          </p:cNvPr>
          <p:cNvSpPr/>
          <p:nvPr/>
        </p:nvSpPr>
        <p:spPr>
          <a:xfrm>
            <a:off x="5082250" y="3429000"/>
            <a:ext cx="2000892" cy="2000892"/>
          </a:xfrm>
          <a:prstGeom prst="ellipse">
            <a:avLst/>
          </a:prstGeom>
          <a:solidFill>
            <a:srgbClr val="0D3F6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15F88E53-B3A4-43CB-8A1B-DEDA3FB89E12}"/>
              </a:ext>
            </a:extLst>
          </p:cNvPr>
          <p:cNvSpPr/>
          <p:nvPr/>
        </p:nvSpPr>
        <p:spPr>
          <a:xfrm>
            <a:off x="5573870" y="3911306"/>
            <a:ext cx="1020861" cy="1020861"/>
          </a:xfrm>
          <a:prstGeom prst="ellipse">
            <a:avLst/>
          </a:prstGeom>
          <a:solidFill>
            <a:srgbClr val="0D3F6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44CC5FC-1ACB-4650-BC61-8DC271CE473E}"/>
              </a:ext>
            </a:extLst>
          </p:cNvPr>
          <p:cNvSpPr/>
          <p:nvPr/>
        </p:nvSpPr>
        <p:spPr>
          <a:xfrm>
            <a:off x="8062781" y="2983542"/>
            <a:ext cx="3400981" cy="523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TAM</a:t>
            </a:r>
          </a:p>
          <a:p>
            <a:r>
              <a:rPr lang="ko-KR" altLang="en-US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글로벌 전기차 배터리 재활용 시장 규모</a:t>
            </a: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F9FAB7B4-5BEC-4B08-AF44-181E9239535C}"/>
              </a:ext>
            </a:extLst>
          </p:cNvPr>
          <p:cNvCxnSpPr>
            <a:cxnSpLocks/>
          </p:cNvCxnSpPr>
          <p:nvPr/>
        </p:nvCxnSpPr>
        <p:spPr>
          <a:xfrm>
            <a:off x="6454620" y="4390454"/>
            <a:ext cx="1779492" cy="0"/>
          </a:xfrm>
          <a:prstGeom prst="line">
            <a:avLst/>
          </a:prstGeom>
          <a:ln w="12700">
            <a:solidFill>
              <a:srgbClr val="3E658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FD8862A9-0968-4DF3-84F3-DE25B8FD2F61}"/>
              </a:ext>
            </a:extLst>
          </p:cNvPr>
          <p:cNvCxnSpPr>
            <a:cxnSpLocks/>
          </p:cNvCxnSpPr>
          <p:nvPr/>
        </p:nvCxnSpPr>
        <p:spPr>
          <a:xfrm>
            <a:off x="6538911" y="3745884"/>
            <a:ext cx="1682845" cy="0"/>
          </a:xfrm>
          <a:prstGeom prst="line">
            <a:avLst/>
          </a:prstGeom>
          <a:ln w="12700">
            <a:solidFill>
              <a:srgbClr val="53769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2CEC35B3-CA0C-42D5-B29C-A20198993086}"/>
              </a:ext>
            </a:extLst>
          </p:cNvPr>
          <p:cNvCxnSpPr>
            <a:cxnSpLocks/>
          </p:cNvCxnSpPr>
          <p:nvPr/>
        </p:nvCxnSpPr>
        <p:spPr>
          <a:xfrm>
            <a:off x="6594731" y="3193809"/>
            <a:ext cx="1639381" cy="0"/>
          </a:xfrm>
          <a:prstGeom prst="line">
            <a:avLst/>
          </a:prstGeom>
          <a:ln w="12700">
            <a:solidFill>
              <a:srgbClr val="829BB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73320FC3-E9A9-43E6-B57B-91F5CE751EC1}"/>
              </a:ext>
            </a:extLst>
          </p:cNvPr>
          <p:cNvSpPr/>
          <p:nvPr/>
        </p:nvSpPr>
        <p:spPr>
          <a:xfrm>
            <a:off x="5513599" y="4241520"/>
            <a:ext cx="1081132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ko-KR" altLang="en-US" sz="1400" b="1" spc="-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약 </a:t>
            </a:r>
            <a:r>
              <a:rPr lang="en-US" altLang="ko-KR" sz="1400" b="1" spc="-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300</a:t>
            </a:r>
            <a:r>
              <a:rPr lang="ko-KR" altLang="en-US" sz="1400" b="1" spc="-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억 원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42685B32-06A3-4C22-885D-59B7876147C0}"/>
              </a:ext>
            </a:extLst>
          </p:cNvPr>
          <p:cNvSpPr/>
          <p:nvPr/>
        </p:nvSpPr>
        <p:spPr>
          <a:xfrm>
            <a:off x="5407012" y="3593511"/>
            <a:ext cx="1228370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ko-KR" altLang="en-US" sz="1400" b="1" spc="-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약 </a:t>
            </a:r>
            <a:r>
              <a:rPr lang="en-US" altLang="ko-KR" sz="1400" b="1" spc="-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1900</a:t>
            </a:r>
            <a:r>
              <a:rPr lang="ko-KR" altLang="en-US" sz="1400" b="1" spc="-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억 원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2DE1527D-94ED-48CE-9EDB-51615D389FF0}"/>
              </a:ext>
            </a:extLst>
          </p:cNvPr>
          <p:cNvSpPr/>
          <p:nvPr/>
        </p:nvSpPr>
        <p:spPr>
          <a:xfrm>
            <a:off x="5553545" y="3039921"/>
            <a:ext cx="1058303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/>
            <a:r>
              <a:rPr lang="ko-KR" altLang="en-US" sz="1400" b="1" spc="-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약 </a:t>
            </a:r>
            <a:r>
              <a:rPr lang="en-US" altLang="ko-KR" sz="1400" b="1" spc="-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1.5</a:t>
            </a:r>
            <a:r>
              <a:rPr lang="ko-KR" altLang="en-US" sz="1400" b="1" spc="-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조원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5525FE85-469F-413F-86EE-7FCFD0EB264D}"/>
              </a:ext>
            </a:extLst>
          </p:cNvPr>
          <p:cNvSpPr/>
          <p:nvPr/>
        </p:nvSpPr>
        <p:spPr>
          <a:xfrm>
            <a:off x="8062781" y="3547271"/>
            <a:ext cx="3332241" cy="523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SAM</a:t>
            </a:r>
          </a:p>
          <a:p>
            <a:r>
              <a:rPr lang="ko-KR" altLang="en-US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국내 전기차 배터리 재활용 시장 규모</a:t>
            </a:r>
            <a:endParaRPr lang="en-US" altLang="ko-KR" sz="1400" b="1" spc="-1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FE94CB89-D7B8-4A55-977E-BD70E44A98DC}"/>
              </a:ext>
            </a:extLst>
          </p:cNvPr>
          <p:cNvSpPr/>
          <p:nvPr/>
        </p:nvSpPr>
        <p:spPr>
          <a:xfrm>
            <a:off x="8087494" y="4177244"/>
            <a:ext cx="3488948" cy="523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SOM</a:t>
            </a:r>
          </a:p>
          <a:p>
            <a:r>
              <a:rPr lang="ko-KR" altLang="en-US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국내 전기차 배터리 재활용 해체 시장규모</a:t>
            </a:r>
            <a:endParaRPr lang="en-US" altLang="ko-KR" sz="1400" b="1" spc="-1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4983D98E-3843-4D5E-9073-6BBF46EB2CD7}"/>
              </a:ext>
            </a:extLst>
          </p:cNvPr>
          <p:cNvSpPr/>
          <p:nvPr/>
        </p:nvSpPr>
        <p:spPr>
          <a:xfrm>
            <a:off x="6587062" y="3140568"/>
            <a:ext cx="106482" cy="106482"/>
          </a:xfrm>
          <a:prstGeom prst="ellipse">
            <a:avLst/>
          </a:prstGeom>
          <a:solidFill>
            <a:schemeClr val="bg1"/>
          </a:solidFill>
          <a:ln>
            <a:solidFill>
              <a:srgbClr val="3E6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ea typeface="맑은 고딕" panose="020B0503020000020004" pitchFamily="50" charset="-127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22F5CEC0-ADC9-423E-BFAA-00131E8ECD46}"/>
              </a:ext>
            </a:extLst>
          </p:cNvPr>
          <p:cNvSpPr/>
          <p:nvPr/>
        </p:nvSpPr>
        <p:spPr>
          <a:xfrm>
            <a:off x="6587062" y="3691084"/>
            <a:ext cx="106482" cy="106482"/>
          </a:xfrm>
          <a:prstGeom prst="ellipse">
            <a:avLst/>
          </a:prstGeom>
          <a:solidFill>
            <a:schemeClr val="bg1"/>
          </a:solidFill>
          <a:ln>
            <a:solidFill>
              <a:srgbClr val="3E6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ea typeface="맑은 고딕" panose="020B0503020000020004" pitchFamily="50" charset="-127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5BD7932E-6B73-4D49-845B-1ACE20AD8C0A}"/>
              </a:ext>
            </a:extLst>
          </p:cNvPr>
          <p:cNvSpPr/>
          <p:nvPr/>
        </p:nvSpPr>
        <p:spPr>
          <a:xfrm>
            <a:off x="6582141" y="4337213"/>
            <a:ext cx="106482" cy="106482"/>
          </a:xfrm>
          <a:prstGeom prst="ellipse">
            <a:avLst/>
          </a:prstGeom>
          <a:solidFill>
            <a:schemeClr val="bg1"/>
          </a:solidFill>
          <a:ln>
            <a:solidFill>
              <a:srgbClr val="3E6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ea typeface="맑은 고딕" panose="020B0503020000020004" pitchFamily="50" charset="-127"/>
            </a:endParaRPr>
          </a:p>
        </p:txBody>
      </p:sp>
      <p:pic>
        <p:nvPicPr>
          <p:cNvPr id="34" name="그래픽 33">
            <a:extLst>
              <a:ext uri="{FF2B5EF4-FFF2-40B4-BE49-F238E27FC236}">
                <a16:creationId xmlns:a16="http://schemas.microsoft.com/office/drawing/2014/main" id="{7F27BCF3-A53F-412E-ADD7-A69B71453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186536" y="2006473"/>
            <a:ext cx="319322" cy="31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23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래픽 39">
            <a:extLst>
              <a:ext uri="{FF2B5EF4-FFF2-40B4-BE49-F238E27FC236}">
                <a16:creationId xmlns:a16="http://schemas.microsoft.com/office/drawing/2014/main" id="{62766390-BD43-4C25-B073-15D5486CC0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371" b="2371"/>
          <a:stretch/>
        </p:blipFill>
        <p:spPr>
          <a:xfrm>
            <a:off x="14851" y="0"/>
            <a:ext cx="12192000" cy="6858000"/>
          </a:xfrm>
          <a:prstGeom prst="rect">
            <a:avLst/>
          </a:prstGeom>
        </p:spPr>
      </p:pic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53305611-6252-4E61-AE54-EAE5488D4899}"/>
              </a:ext>
            </a:extLst>
          </p:cNvPr>
          <p:cNvCxnSpPr>
            <a:cxnSpLocks/>
          </p:cNvCxnSpPr>
          <p:nvPr/>
        </p:nvCxnSpPr>
        <p:spPr>
          <a:xfrm flipV="1">
            <a:off x="4861235" y="1971426"/>
            <a:ext cx="4461120" cy="2930667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5918B67-934A-423C-B695-644EF51D9DB8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658F1E-2C41-425D-B1AF-4FCE0AD6F97B}"/>
              </a:ext>
            </a:extLst>
          </p:cNvPr>
          <p:cNvSpPr txBox="1"/>
          <p:nvPr/>
        </p:nvSpPr>
        <p:spPr>
          <a:xfrm>
            <a:off x="319616" y="287755"/>
            <a:ext cx="2564035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08</a:t>
            </a:r>
            <a:r>
              <a:rPr lang="en-US" altLang="ko-KR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Market Size Validation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8C992A-1A89-4F7C-8C0E-D636591392B8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32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8B3DE90E-8081-4413-806A-20F88EBE1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E6BECABA-F218-43E6-B555-4F7CC7F55268}"/>
              </a:ext>
            </a:extLst>
          </p:cNvPr>
          <p:cNvSpPr/>
          <p:nvPr/>
        </p:nvSpPr>
        <p:spPr>
          <a:xfrm>
            <a:off x="4861235" y="3286937"/>
            <a:ext cx="1002181" cy="10450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</a:endParaRPr>
          </a:p>
        </p:txBody>
      </p:sp>
      <p:sp>
        <p:nvSpPr>
          <p:cNvPr id="13" name="대각선 줄무늬 12">
            <a:extLst>
              <a:ext uri="{FF2B5EF4-FFF2-40B4-BE49-F238E27FC236}">
                <a16:creationId xmlns:a16="http://schemas.microsoft.com/office/drawing/2014/main" id="{0B886809-7EFC-4224-A994-DA2421132F04}"/>
              </a:ext>
            </a:extLst>
          </p:cNvPr>
          <p:cNvSpPr/>
          <p:nvPr/>
        </p:nvSpPr>
        <p:spPr>
          <a:xfrm rot="8100000">
            <a:off x="5290457" y="3523745"/>
            <a:ext cx="1132090" cy="1116081"/>
          </a:xfrm>
          <a:prstGeom prst="diagStripe">
            <a:avLst>
              <a:gd name="adj" fmla="val 7230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004D6794-4200-4500-9F60-EC91065D49BF}"/>
              </a:ext>
            </a:extLst>
          </p:cNvPr>
          <p:cNvSpPr/>
          <p:nvPr/>
        </p:nvSpPr>
        <p:spPr>
          <a:xfrm>
            <a:off x="6357223" y="2679679"/>
            <a:ext cx="1002181" cy="104503"/>
          </a:xfrm>
          <a:prstGeom prst="rect">
            <a:avLst/>
          </a:prstGeom>
          <a:solidFill>
            <a:srgbClr val="092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</a:endParaRPr>
          </a:p>
        </p:txBody>
      </p:sp>
      <p:sp>
        <p:nvSpPr>
          <p:cNvPr id="37" name="대각선 줄무늬 36">
            <a:extLst>
              <a:ext uri="{FF2B5EF4-FFF2-40B4-BE49-F238E27FC236}">
                <a16:creationId xmlns:a16="http://schemas.microsoft.com/office/drawing/2014/main" id="{158241FA-E52A-4BB0-9686-54811A186037}"/>
              </a:ext>
            </a:extLst>
          </p:cNvPr>
          <p:cNvSpPr/>
          <p:nvPr/>
        </p:nvSpPr>
        <p:spPr>
          <a:xfrm rot="8100000">
            <a:off x="6580334" y="2998494"/>
            <a:ext cx="1552124" cy="1553894"/>
          </a:xfrm>
          <a:prstGeom prst="diagStripe">
            <a:avLst>
              <a:gd name="adj" fmla="val 80187"/>
            </a:avLst>
          </a:prstGeom>
          <a:solidFill>
            <a:srgbClr val="092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5C6EFD14-3D82-4CB9-85FF-4AAE3086E2B5}"/>
              </a:ext>
            </a:extLst>
          </p:cNvPr>
          <p:cNvSpPr/>
          <p:nvPr/>
        </p:nvSpPr>
        <p:spPr>
          <a:xfrm>
            <a:off x="8037191" y="2087603"/>
            <a:ext cx="1002181" cy="104503"/>
          </a:xfrm>
          <a:prstGeom prst="rect">
            <a:avLst/>
          </a:prstGeom>
          <a:solidFill>
            <a:srgbClr val="BE1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</a:endParaRPr>
          </a:p>
        </p:txBody>
      </p:sp>
      <p:sp>
        <p:nvSpPr>
          <p:cNvPr id="41" name="대각선 줄무늬 40">
            <a:extLst>
              <a:ext uri="{FF2B5EF4-FFF2-40B4-BE49-F238E27FC236}">
                <a16:creationId xmlns:a16="http://schemas.microsoft.com/office/drawing/2014/main" id="{385E524E-55A3-4021-A350-8E70EF362C4B}"/>
              </a:ext>
            </a:extLst>
          </p:cNvPr>
          <p:cNvSpPr/>
          <p:nvPr/>
        </p:nvSpPr>
        <p:spPr>
          <a:xfrm rot="8100000">
            <a:off x="8044609" y="2499647"/>
            <a:ext cx="1979343" cy="1964944"/>
          </a:xfrm>
          <a:prstGeom prst="diagStripe">
            <a:avLst>
              <a:gd name="adj" fmla="val 82785"/>
            </a:avLst>
          </a:prstGeom>
          <a:solidFill>
            <a:srgbClr val="BE1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9BCE8B2-E7E6-458D-A428-B62C0CF33BCF}"/>
              </a:ext>
            </a:extLst>
          </p:cNvPr>
          <p:cNvSpPr/>
          <p:nvPr/>
        </p:nvSpPr>
        <p:spPr>
          <a:xfrm>
            <a:off x="4769991" y="2686193"/>
            <a:ext cx="700833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ko-KR" altLang="en-US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매출</a:t>
            </a:r>
            <a:endParaRPr lang="en-US" altLang="ko-KR" sz="1400" b="1" spc="-1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r>
              <a:rPr lang="en-US" altLang="ko-KR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14</a:t>
            </a:r>
            <a:r>
              <a:rPr lang="ko-KR" altLang="en-US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억원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CF7875BD-23F9-4B85-AA6B-CDEB9B31A2CE}"/>
              </a:ext>
            </a:extLst>
          </p:cNvPr>
          <p:cNvSpPr/>
          <p:nvPr/>
        </p:nvSpPr>
        <p:spPr>
          <a:xfrm>
            <a:off x="4773163" y="3465924"/>
            <a:ext cx="582211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400" spc="-10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2019</a:t>
            </a:r>
            <a:endParaRPr lang="ko-KR" altLang="en-US" sz="1400" spc="-100">
              <a:solidFill>
                <a:schemeClr val="bg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4BBB3631-A461-402E-99AA-F5E94F97BBE4}"/>
              </a:ext>
            </a:extLst>
          </p:cNvPr>
          <p:cNvSpPr/>
          <p:nvPr/>
        </p:nvSpPr>
        <p:spPr>
          <a:xfrm>
            <a:off x="6248175" y="2087602"/>
            <a:ext cx="700833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ko-KR" altLang="en-US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매출</a:t>
            </a:r>
            <a:endParaRPr lang="en-US" altLang="ko-KR" sz="1400" b="1" spc="-1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r>
              <a:rPr lang="en-US" altLang="ko-KR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15</a:t>
            </a:r>
            <a:r>
              <a:rPr lang="ko-KR" altLang="en-US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억원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7CEE6018-0FDB-4D50-A438-F3FED03C6112}"/>
              </a:ext>
            </a:extLst>
          </p:cNvPr>
          <p:cNvSpPr/>
          <p:nvPr/>
        </p:nvSpPr>
        <p:spPr>
          <a:xfrm>
            <a:off x="6260321" y="2850468"/>
            <a:ext cx="582211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400" spc="-10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2020</a:t>
            </a:r>
            <a:endParaRPr lang="ko-KR" altLang="en-US" sz="1400" spc="-100">
              <a:solidFill>
                <a:schemeClr val="bg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DAE6C5CD-5A9C-4AF1-84A4-B390F9DDD03D}"/>
              </a:ext>
            </a:extLst>
          </p:cNvPr>
          <p:cNvSpPr/>
          <p:nvPr/>
        </p:nvSpPr>
        <p:spPr>
          <a:xfrm>
            <a:off x="7964059" y="1490026"/>
            <a:ext cx="901209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ko-KR" altLang="en-US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목표 매출</a:t>
            </a:r>
            <a:endParaRPr lang="en-US" altLang="ko-KR" sz="1400" b="1" spc="-1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r>
              <a:rPr lang="en-US" altLang="ko-KR" sz="1400" b="1" spc="-1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30</a:t>
            </a:r>
            <a:r>
              <a:rPr lang="ko-KR" altLang="en-US" sz="1400" b="1" spc="-1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억원</a:t>
            </a:r>
            <a:endParaRPr lang="ko-KR" altLang="en-US" sz="1400" b="1" spc="-1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AF897E37-E3EE-4148-837C-01CB629E64E7}"/>
              </a:ext>
            </a:extLst>
          </p:cNvPr>
          <p:cNvSpPr/>
          <p:nvPr/>
        </p:nvSpPr>
        <p:spPr>
          <a:xfrm>
            <a:off x="7964059" y="2235366"/>
            <a:ext cx="582211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400" spc="-10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2021</a:t>
            </a:r>
            <a:endParaRPr lang="ko-KR" altLang="en-US" sz="1400" spc="-100">
              <a:solidFill>
                <a:schemeClr val="bg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3FC0E13-B64F-4D08-9D33-D11B7DFF2B46}"/>
              </a:ext>
            </a:extLst>
          </p:cNvPr>
          <p:cNvSpPr txBox="1"/>
          <p:nvPr/>
        </p:nvSpPr>
        <p:spPr>
          <a:xfrm>
            <a:off x="9338824" y="1326740"/>
            <a:ext cx="2273743" cy="6463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defRPr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r>
              <a:rPr lang="en-US" altLang="ko-KR" sz="1200"/>
              <a:t>2021</a:t>
            </a:r>
            <a:r>
              <a:rPr lang="ko-KR" altLang="en-US" sz="1200"/>
              <a:t>년 </a:t>
            </a:r>
            <a:r>
              <a:rPr lang="en-US" altLang="ko-KR" sz="1200" smtClean="0"/>
              <a:t>12</a:t>
            </a:r>
            <a:r>
              <a:rPr lang="ko-KR" altLang="en-US" sz="1200" smtClean="0"/>
              <a:t>월 </a:t>
            </a:r>
            <a:r>
              <a:rPr lang="ko-KR" altLang="en-US" sz="1200"/>
              <a:t>기준</a:t>
            </a:r>
            <a:endParaRPr lang="en-US" altLang="ko-KR" sz="1200"/>
          </a:p>
          <a:p>
            <a:r>
              <a:rPr lang="ko-KR" altLang="en-US" sz="1200"/>
              <a:t>매출 </a:t>
            </a:r>
            <a:r>
              <a:rPr lang="en-US" altLang="ko-KR" sz="1200" smtClean="0"/>
              <a:t>23</a:t>
            </a:r>
            <a:r>
              <a:rPr lang="ko-KR" altLang="en-US" sz="1200" smtClean="0"/>
              <a:t>억 </a:t>
            </a:r>
            <a:r>
              <a:rPr lang="ko-KR" altLang="en-US" sz="1200"/>
              <a:t>달성 예상</a:t>
            </a:r>
            <a:endParaRPr lang="en-US" altLang="ko-KR" sz="1200"/>
          </a:p>
          <a:p>
            <a:r>
              <a:rPr lang="ko-KR" altLang="en-US" sz="1200"/>
              <a:t>수주 잔량 </a:t>
            </a:r>
            <a:r>
              <a:rPr lang="en-US" altLang="ko-KR" sz="1200" smtClean="0"/>
              <a:t>12</a:t>
            </a:r>
            <a:r>
              <a:rPr lang="ko-KR" altLang="en-US" sz="1200" smtClean="0"/>
              <a:t>월 </a:t>
            </a:r>
            <a:r>
              <a:rPr lang="ko-KR" altLang="en-US" sz="1200"/>
              <a:t>현재 약 </a:t>
            </a:r>
            <a:r>
              <a:rPr lang="en-US" altLang="ko-KR" sz="1200" smtClean="0"/>
              <a:t>6</a:t>
            </a:r>
            <a:r>
              <a:rPr lang="ko-KR" altLang="en-US" sz="1200" smtClean="0"/>
              <a:t>억 </a:t>
            </a:r>
            <a:endParaRPr lang="ko-KR" altLang="en-US" sz="1200"/>
          </a:p>
        </p:txBody>
      </p:sp>
      <p:pic>
        <p:nvPicPr>
          <p:cNvPr id="56" name="그래픽 55">
            <a:extLst>
              <a:ext uri="{FF2B5EF4-FFF2-40B4-BE49-F238E27FC236}">
                <a16:creationId xmlns:a16="http://schemas.microsoft.com/office/drawing/2014/main" id="{11534EC9-9132-4C38-8634-95305800BF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017444" y="4451970"/>
            <a:ext cx="574294" cy="450123"/>
          </a:xfrm>
          <a:prstGeom prst="rect">
            <a:avLst/>
          </a:prstGeom>
        </p:spPr>
      </p:pic>
      <p:pic>
        <p:nvPicPr>
          <p:cNvPr id="57" name="그래픽 56">
            <a:extLst>
              <a:ext uri="{FF2B5EF4-FFF2-40B4-BE49-F238E27FC236}">
                <a16:creationId xmlns:a16="http://schemas.microsoft.com/office/drawing/2014/main" id="{369764EC-6DD8-472E-A128-63BD171A81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398910" y="4314748"/>
            <a:ext cx="741030" cy="568790"/>
          </a:xfrm>
          <a:prstGeom prst="rect">
            <a:avLst/>
          </a:prstGeom>
        </p:spPr>
      </p:pic>
      <p:pic>
        <p:nvPicPr>
          <p:cNvPr id="59" name="그래픽 58">
            <a:extLst>
              <a:ext uri="{FF2B5EF4-FFF2-40B4-BE49-F238E27FC236}">
                <a16:creationId xmlns:a16="http://schemas.microsoft.com/office/drawing/2014/main" id="{EC17CA0F-AB8C-492E-8519-43A2BA674F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730467" y="4158771"/>
            <a:ext cx="574294" cy="450123"/>
          </a:xfrm>
          <a:prstGeom prst="rect">
            <a:avLst/>
          </a:prstGeom>
        </p:spPr>
      </p:pic>
      <p:pic>
        <p:nvPicPr>
          <p:cNvPr id="58" name="그래픽 57">
            <a:extLst>
              <a:ext uri="{FF2B5EF4-FFF2-40B4-BE49-F238E27FC236}">
                <a16:creationId xmlns:a16="http://schemas.microsoft.com/office/drawing/2014/main" id="{6C7AECC3-60EB-4318-B09C-570819C1C8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067592" y="3743401"/>
            <a:ext cx="741030" cy="568790"/>
          </a:xfrm>
          <a:prstGeom prst="rect">
            <a:avLst/>
          </a:prstGeom>
        </p:spPr>
      </p:pic>
      <p:pic>
        <p:nvPicPr>
          <p:cNvPr id="60" name="그래픽 59">
            <a:extLst>
              <a:ext uri="{FF2B5EF4-FFF2-40B4-BE49-F238E27FC236}">
                <a16:creationId xmlns:a16="http://schemas.microsoft.com/office/drawing/2014/main" id="{7318C8F6-CF75-4B9C-A29B-EBE9EFF7E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297467" y="4230695"/>
            <a:ext cx="574294" cy="45012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955D6F5-2C26-4FD1-BFCA-BD09412EF38D}"/>
              </a:ext>
            </a:extLst>
          </p:cNvPr>
          <p:cNvSpPr txBox="1"/>
          <p:nvPr/>
        </p:nvSpPr>
        <p:spPr>
          <a:xfrm>
            <a:off x="615558" y="2502800"/>
            <a:ext cx="2974358" cy="4257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2600"/>
              </a:lnSpc>
            </a:pPr>
            <a:r>
              <a:rPr lang="en-US" altLang="ko-KR" sz="1600" b="1" spc="-1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2018~2021</a:t>
            </a:r>
            <a:r>
              <a:rPr lang="ko-KR" altLang="en-US" sz="1600" b="1" spc="-1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년도 </a:t>
            </a:r>
            <a:r>
              <a:rPr lang="ko-KR" altLang="en-US" sz="1600" b="1" spc="-1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매출현황</a:t>
            </a:r>
            <a:endParaRPr lang="en-US" altLang="ko-KR" sz="1600" b="1" spc="-1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E39638-9CEF-42C3-931A-2F19575D0290}"/>
              </a:ext>
            </a:extLst>
          </p:cNvPr>
          <p:cNvSpPr txBox="1"/>
          <p:nvPr/>
        </p:nvSpPr>
        <p:spPr>
          <a:xfrm>
            <a:off x="4621386" y="5201570"/>
            <a:ext cx="6386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kern="0" spc="-90">
                <a:latin typeface="+mj-ea"/>
                <a:ea typeface="+mj-ea"/>
              </a:rPr>
              <a:t>창업 시작 연도인 </a:t>
            </a:r>
            <a:r>
              <a:rPr lang="en-US" altLang="ko-KR" sz="1200" kern="0" spc="-90">
                <a:latin typeface="+mj-ea"/>
                <a:ea typeface="+mj-ea"/>
              </a:rPr>
              <a:t>2018</a:t>
            </a:r>
            <a:r>
              <a:rPr lang="ko-KR" altLang="en-US" sz="1200" kern="0" spc="-90">
                <a:latin typeface="+mj-ea"/>
                <a:ea typeface="+mj-ea"/>
              </a:rPr>
              <a:t>년 부터 매출 발생</a:t>
            </a:r>
            <a:r>
              <a:rPr lang="en-US" altLang="ko-KR" sz="1200" kern="0" spc="-90">
                <a:latin typeface="+mj-ea"/>
                <a:ea typeface="+mj-ea"/>
              </a:rPr>
              <a:t>(</a:t>
            </a:r>
            <a:r>
              <a:rPr lang="ko-KR" altLang="en-US" sz="1200" kern="0" spc="-90">
                <a:latin typeface="+mj-ea"/>
                <a:ea typeface="+mj-ea"/>
              </a:rPr>
              <a:t>로봇 납품 및 기타수익</a:t>
            </a:r>
            <a:r>
              <a:rPr lang="en-US" altLang="ko-KR" sz="1200" kern="0" spc="-90">
                <a:latin typeface="+mj-ea"/>
                <a:ea typeface="+mj-ea"/>
              </a:rPr>
              <a:t>) : 8.4</a:t>
            </a:r>
            <a:r>
              <a:rPr lang="ko-KR" altLang="en-US" sz="1200" kern="0" spc="-90">
                <a:latin typeface="+mj-ea"/>
                <a:ea typeface="+mj-ea"/>
              </a:rPr>
              <a:t>억 원 매출 달성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kern="0" spc="-90">
                <a:latin typeface="+mj-ea"/>
                <a:ea typeface="+mj-ea"/>
              </a:rPr>
              <a:t>2019</a:t>
            </a:r>
            <a:r>
              <a:rPr lang="ko-KR" altLang="en-US" sz="1200" kern="0" spc="-90">
                <a:latin typeface="+mj-ea"/>
                <a:ea typeface="+mj-ea"/>
              </a:rPr>
              <a:t>년 ‘머신 비전 솔루션 </a:t>
            </a:r>
            <a:r>
              <a:rPr lang="en-US" altLang="ko-KR" sz="1200" kern="0" spc="-90">
                <a:latin typeface="+mj-ea"/>
                <a:ea typeface="+mj-ea"/>
              </a:rPr>
              <a:t>+ </a:t>
            </a:r>
            <a:r>
              <a:rPr lang="ko-KR" altLang="en-US" sz="1200" kern="0" spc="-90" err="1">
                <a:latin typeface="+mj-ea"/>
                <a:ea typeface="+mj-ea"/>
              </a:rPr>
              <a:t>로봇’이</a:t>
            </a:r>
            <a:r>
              <a:rPr lang="ko-KR" altLang="en-US" sz="1200" kern="0" spc="-90">
                <a:latin typeface="+mj-ea"/>
                <a:ea typeface="+mj-ea"/>
              </a:rPr>
              <a:t> 결합된 플랫폼 납품 </a:t>
            </a:r>
            <a:r>
              <a:rPr lang="en-US" altLang="ko-KR" sz="1200" kern="0" spc="-90">
                <a:latin typeface="+mj-ea"/>
                <a:ea typeface="+mj-ea"/>
              </a:rPr>
              <a:t>: 14</a:t>
            </a:r>
            <a:r>
              <a:rPr lang="ko-KR" altLang="en-US" sz="1200" kern="0" spc="-90">
                <a:latin typeface="+mj-ea"/>
                <a:ea typeface="+mj-ea"/>
              </a:rPr>
              <a:t>억 원 매출  달성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kern="0" spc="-90">
                <a:latin typeface="+mj-ea"/>
                <a:ea typeface="+mj-ea"/>
              </a:rPr>
              <a:t>2020</a:t>
            </a:r>
            <a:r>
              <a:rPr lang="ko-KR" altLang="en-US" sz="1200" kern="0" spc="-90">
                <a:latin typeface="+mj-ea"/>
                <a:ea typeface="+mj-ea"/>
              </a:rPr>
              <a:t>년 ‘머신 비전솔루션 </a:t>
            </a:r>
            <a:r>
              <a:rPr lang="en-US" altLang="ko-KR" sz="1200" kern="0" spc="-90">
                <a:latin typeface="+mj-ea"/>
                <a:ea typeface="+mj-ea"/>
              </a:rPr>
              <a:t>+ </a:t>
            </a:r>
            <a:r>
              <a:rPr lang="ko-KR" altLang="en-US" sz="1200" kern="0" spc="-90">
                <a:latin typeface="+mj-ea"/>
                <a:ea typeface="+mj-ea"/>
              </a:rPr>
              <a:t>로봇 </a:t>
            </a:r>
            <a:r>
              <a:rPr lang="en-US" altLang="ko-KR" sz="1200" kern="0" spc="-90">
                <a:latin typeface="+mj-ea"/>
                <a:ea typeface="+mj-ea"/>
              </a:rPr>
              <a:t>+ </a:t>
            </a:r>
            <a:r>
              <a:rPr lang="ko-KR" altLang="en-US" sz="1200" kern="0" spc="-90">
                <a:latin typeface="+mj-ea"/>
                <a:ea typeface="+mj-ea"/>
              </a:rPr>
              <a:t>클라우드</a:t>
            </a:r>
            <a:r>
              <a:rPr lang="en-US" altLang="ko-KR" sz="1200" kern="0" spc="-90">
                <a:latin typeface="+mj-ea"/>
                <a:ea typeface="+mj-ea"/>
              </a:rPr>
              <a:t>QSPC’ </a:t>
            </a:r>
            <a:r>
              <a:rPr lang="ko-KR" altLang="en-US" sz="1200" kern="0" spc="-90">
                <a:latin typeface="+mj-ea"/>
                <a:ea typeface="+mj-ea"/>
              </a:rPr>
              <a:t>결합된 플랫폼 납품 </a:t>
            </a:r>
            <a:r>
              <a:rPr lang="en-US" altLang="ko-KR" sz="1200" kern="0" spc="-90">
                <a:latin typeface="+mj-ea"/>
                <a:ea typeface="+mj-ea"/>
              </a:rPr>
              <a:t>: 15</a:t>
            </a:r>
            <a:r>
              <a:rPr lang="ko-KR" altLang="en-US" sz="1200" kern="0" spc="-90">
                <a:latin typeface="+mj-ea"/>
                <a:ea typeface="+mj-ea"/>
              </a:rPr>
              <a:t>억 매출 달성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kern="0" spc="-90">
                <a:latin typeface="+mj-ea"/>
                <a:ea typeface="+mj-ea"/>
              </a:rPr>
              <a:t>2021</a:t>
            </a:r>
            <a:r>
              <a:rPr lang="ko-KR" altLang="en-US" sz="1200" kern="0" spc="-90">
                <a:latin typeface="+mj-ea"/>
                <a:ea typeface="+mj-ea"/>
              </a:rPr>
              <a:t>년 ‘머신 비전솔루션 </a:t>
            </a:r>
            <a:r>
              <a:rPr lang="en-US" altLang="ko-KR" sz="1200" kern="0" spc="-90">
                <a:latin typeface="+mj-ea"/>
                <a:ea typeface="+mj-ea"/>
              </a:rPr>
              <a:t>+ </a:t>
            </a:r>
            <a:r>
              <a:rPr lang="ko-KR" altLang="en-US" sz="1200" kern="0" spc="-90">
                <a:latin typeface="+mj-ea"/>
                <a:ea typeface="+mj-ea"/>
              </a:rPr>
              <a:t>로봇 </a:t>
            </a:r>
            <a:r>
              <a:rPr lang="en-US" altLang="ko-KR" sz="1200" kern="0" spc="-90">
                <a:latin typeface="+mj-ea"/>
                <a:ea typeface="+mj-ea"/>
              </a:rPr>
              <a:t>+ </a:t>
            </a:r>
            <a:r>
              <a:rPr lang="ko-KR" altLang="en-US" sz="1200" kern="0" spc="-90">
                <a:latin typeface="+mj-ea"/>
                <a:ea typeface="+mj-ea"/>
              </a:rPr>
              <a:t>클라우드 </a:t>
            </a:r>
            <a:r>
              <a:rPr lang="en-US" altLang="ko-KR" sz="1200" kern="0" spc="-90">
                <a:latin typeface="+mj-ea"/>
                <a:ea typeface="+mj-ea"/>
              </a:rPr>
              <a:t>AI ‘</a:t>
            </a:r>
            <a:r>
              <a:rPr lang="ko-KR" altLang="en-US" sz="1200" kern="0" spc="-90">
                <a:latin typeface="+mj-ea"/>
                <a:ea typeface="+mj-ea"/>
              </a:rPr>
              <a:t>결합 플랫폼 납품 </a:t>
            </a:r>
            <a:r>
              <a:rPr lang="en-US" altLang="ko-KR" sz="1200" kern="0" spc="-90">
                <a:latin typeface="+mj-ea"/>
                <a:ea typeface="+mj-ea"/>
              </a:rPr>
              <a:t>: 50</a:t>
            </a:r>
            <a:r>
              <a:rPr lang="ko-KR" altLang="en-US" sz="1200" kern="0" spc="-90">
                <a:latin typeface="+mj-ea"/>
                <a:ea typeface="+mj-ea"/>
              </a:rPr>
              <a:t>억 이상 달성 </a:t>
            </a:r>
            <a:r>
              <a:rPr lang="ko-KR" altLang="en-US" sz="1200" kern="0" spc="-90" smtClean="0">
                <a:latin typeface="+mj-ea"/>
                <a:ea typeface="+mj-ea"/>
              </a:rPr>
              <a:t>목표</a:t>
            </a:r>
            <a:endParaRPr lang="ko-KR" altLang="en-US" sz="1200" kern="0" spc="-90">
              <a:latin typeface="+mj-ea"/>
              <a:ea typeface="+mj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7AC270-26BD-42FB-B7E4-8E31C19C40F9}"/>
              </a:ext>
            </a:extLst>
          </p:cNvPr>
          <p:cNvSpPr txBox="1"/>
          <p:nvPr/>
        </p:nvSpPr>
        <p:spPr>
          <a:xfrm>
            <a:off x="615558" y="858952"/>
            <a:ext cx="754053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/>
              <a:t>매출규모</a:t>
            </a:r>
          </a:p>
        </p:txBody>
      </p:sp>
      <p:pic>
        <p:nvPicPr>
          <p:cNvPr id="34" name="그래픽 33">
            <a:extLst>
              <a:ext uri="{FF2B5EF4-FFF2-40B4-BE49-F238E27FC236}">
                <a16:creationId xmlns:a16="http://schemas.microsoft.com/office/drawing/2014/main" id="{6307B9DE-5596-48EA-A612-727DA9F098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1FA6257-9CD1-43C3-B4C5-4CAECC26C577}"/>
              </a:ext>
            </a:extLst>
          </p:cNvPr>
          <p:cNvSpPr txBox="1"/>
          <p:nvPr/>
        </p:nvSpPr>
        <p:spPr>
          <a:xfrm>
            <a:off x="615558" y="1400282"/>
            <a:ext cx="2794392" cy="109074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ko-KR" altLang="en-US" sz="2800" b="1" spc="-300" err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바질컴퍼니</a:t>
            </a:r>
            <a:endParaRPr lang="ko-KR" altLang="en-US" sz="2800" b="1" spc="-30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>
              <a:lnSpc>
                <a:spcPts val="4100"/>
              </a:lnSpc>
            </a:pPr>
            <a:r>
              <a:rPr lang="ko-KR" altLang="en-US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매출현황</a:t>
            </a:r>
          </a:p>
        </p:txBody>
      </p: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C93B0B87-C5A5-40B6-9AD4-16E66C881F58}"/>
              </a:ext>
            </a:extLst>
          </p:cNvPr>
          <p:cNvCxnSpPr/>
          <p:nvPr/>
        </p:nvCxnSpPr>
        <p:spPr>
          <a:xfrm>
            <a:off x="3821940" y="1466850"/>
            <a:ext cx="0" cy="469159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592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텍스트, 사람이(가) 표시된 사진&#10;&#10;자동 생성된 설명">
            <a:extLst>
              <a:ext uri="{FF2B5EF4-FFF2-40B4-BE49-F238E27FC236}">
                <a16:creationId xmlns:a16="http://schemas.microsoft.com/office/drawing/2014/main" id="{108011F6-BF5F-4881-B342-5B006F0B0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493" y="-123825"/>
            <a:ext cx="12634586" cy="82981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690296" y="1851820"/>
            <a:ext cx="2806089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200" b="1">
                <a:solidFill>
                  <a:schemeClr val="bg1"/>
                </a:solidFill>
                <a:latin typeface="맑은 고딕" panose="020B0503020000020004" pitchFamily="50" charset="-127"/>
              </a:rPr>
              <a:t>08 </a:t>
            </a:r>
            <a:r>
              <a:rPr lang="en-US" altLang="ko-KR" sz="1200" b="1" err="1">
                <a:solidFill>
                  <a:schemeClr val="bg1"/>
                </a:solidFill>
                <a:latin typeface="맑은 고딕" panose="020B0503020000020004" pitchFamily="50" charset="-127"/>
              </a:rPr>
              <a:t>Milestorne</a:t>
            </a:r>
            <a:r>
              <a:rPr lang="en-US" altLang="ko-KR" sz="1200" b="1">
                <a:solidFill>
                  <a:schemeClr val="bg1"/>
                </a:solidFill>
                <a:latin typeface="맑은 고딕" panose="020B0503020000020004" pitchFamily="50" charset="-127"/>
              </a:rPr>
              <a:t> &amp; 09 Team &amp; 10 End</a:t>
            </a:r>
            <a:endParaRPr lang="ko-KR" altLang="en-US" sz="1200" b="1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840873" y="2574530"/>
            <a:ext cx="6239196" cy="5649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ko-KR" altLang="en-US" sz="2800" b="1" spc="-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매출목표와 납품실적</a:t>
            </a:r>
            <a:r>
              <a:rPr lang="en-US" altLang="ko-KR" sz="2800" b="1" spc="-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2800" b="1" spc="-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팀 소개</a:t>
            </a:r>
            <a:endParaRPr lang="en-US" altLang="ko-KR" sz="2800" b="1" spc="-30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108D6A-F2F0-4535-9403-D8FD374A6020}"/>
              </a:ext>
            </a:extLst>
          </p:cNvPr>
          <p:cNvSpPr txBox="1"/>
          <p:nvPr/>
        </p:nvSpPr>
        <p:spPr>
          <a:xfrm>
            <a:off x="840873" y="3151060"/>
            <a:ext cx="3307957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>
                <a:solidFill>
                  <a:schemeClr val="bg1">
                    <a:lumMod val="95000"/>
                  </a:schemeClr>
                </a:solidFill>
              </a:rPr>
              <a:t>Sales target, delivery performance, team introduction</a:t>
            </a:r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1E692FA9-3651-4FCB-9AC5-6F502CCF01EC}"/>
              </a:ext>
            </a:extLst>
          </p:cNvPr>
          <p:cNvCxnSpPr>
            <a:cxnSpLocks/>
          </p:cNvCxnSpPr>
          <p:nvPr/>
        </p:nvCxnSpPr>
        <p:spPr>
          <a:xfrm>
            <a:off x="772910" y="6082937"/>
            <a:ext cx="5617477" cy="0"/>
          </a:xfrm>
          <a:prstGeom prst="line">
            <a:avLst/>
          </a:prstGeom>
          <a:ln>
            <a:solidFill>
              <a:schemeClr val="bg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BA661869-0BD3-40C7-9DB1-3D22956DB280}"/>
              </a:ext>
            </a:extLst>
          </p:cNvPr>
          <p:cNvCxnSpPr>
            <a:cxnSpLocks/>
          </p:cNvCxnSpPr>
          <p:nvPr/>
        </p:nvCxnSpPr>
        <p:spPr>
          <a:xfrm>
            <a:off x="772910" y="2220686"/>
            <a:ext cx="5617477" cy="0"/>
          </a:xfrm>
          <a:prstGeom prst="line">
            <a:avLst/>
          </a:prstGeom>
          <a:ln>
            <a:solidFill>
              <a:schemeClr val="bg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3CB74B7-E046-4571-BD36-C502AB55A9F1}"/>
              </a:ext>
            </a:extLst>
          </p:cNvPr>
          <p:cNvSpPr txBox="1"/>
          <p:nvPr/>
        </p:nvSpPr>
        <p:spPr>
          <a:xfrm>
            <a:off x="840873" y="3781371"/>
            <a:ext cx="8520842" cy="9680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2400"/>
              </a:lnSpc>
            </a:pPr>
            <a:r>
              <a:rPr lang="ko-KR" altLang="en-US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꾸준한 성장과 노력</a:t>
            </a: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기술력을 기반으로 미래로 나아가는 </a:t>
            </a:r>
            <a:r>
              <a:rPr lang="ko-KR" altLang="en-US" sz="1050" spc="-100" err="1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바질컴퍼니의</a:t>
            </a:r>
            <a:endParaRPr lang="en-US" altLang="ko-KR" sz="1050" spc="-10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ko-KR" altLang="en-US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매출목표와 현황을 알려드립니다</a:t>
            </a: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r>
              <a:rPr lang="ko-KR" altLang="en-US" sz="1050" spc="-100" err="1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실력있는</a:t>
            </a:r>
            <a:r>
              <a:rPr lang="ko-KR" altLang="en-US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 전문가들로 구성된 팀은 좋은 시너지를 퍼뜨리는 추진력을 가지고 있습니다</a:t>
            </a: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0296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래픽 16">
            <a:extLst>
              <a:ext uri="{FF2B5EF4-FFF2-40B4-BE49-F238E27FC236}">
                <a16:creationId xmlns:a16="http://schemas.microsoft.com/office/drawing/2014/main" id="{33AC9F90-2BC8-4B0D-9FF2-D681C86ADB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5918B67-934A-423C-B695-644EF51D9DB8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658F1E-2C41-425D-B1AF-4FCE0AD6F97B}"/>
              </a:ext>
            </a:extLst>
          </p:cNvPr>
          <p:cNvSpPr txBox="1"/>
          <p:nvPr/>
        </p:nvSpPr>
        <p:spPr>
          <a:xfrm>
            <a:off x="319616" y="287755"/>
            <a:ext cx="1394805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09</a:t>
            </a:r>
            <a:r>
              <a:rPr lang="en-US" altLang="ko-KR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Milestone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8C992A-1A89-4F7C-8C0E-D636591392B8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34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8B3DE90E-8081-4413-806A-20F88EBE1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05EB0DBA-F0FF-4E80-9FA2-1E0208CDC3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306477"/>
              </p:ext>
            </p:extLst>
          </p:nvPr>
        </p:nvGraphicFramePr>
        <p:xfrm>
          <a:off x="3371849" y="1466850"/>
          <a:ext cx="8204593" cy="469159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07953">
                  <a:extLst>
                    <a:ext uri="{9D8B030D-6E8A-4147-A177-3AD203B41FA5}">
                      <a16:colId xmlns:a16="http://schemas.microsoft.com/office/drawing/2014/main" val="636571311"/>
                    </a:ext>
                  </a:extLst>
                </a:gridCol>
                <a:gridCol w="1359328">
                  <a:extLst>
                    <a:ext uri="{9D8B030D-6E8A-4147-A177-3AD203B41FA5}">
                      <a16:colId xmlns:a16="http://schemas.microsoft.com/office/drawing/2014/main" val="4126066707"/>
                    </a:ext>
                  </a:extLst>
                </a:gridCol>
                <a:gridCol w="1359328">
                  <a:extLst>
                    <a:ext uri="{9D8B030D-6E8A-4147-A177-3AD203B41FA5}">
                      <a16:colId xmlns:a16="http://schemas.microsoft.com/office/drawing/2014/main" val="2648602951"/>
                    </a:ext>
                  </a:extLst>
                </a:gridCol>
                <a:gridCol w="1359328">
                  <a:extLst>
                    <a:ext uri="{9D8B030D-6E8A-4147-A177-3AD203B41FA5}">
                      <a16:colId xmlns:a16="http://schemas.microsoft.com/office/drawing/2014/main" val="2021021661"/>
                    </a:ext>
                  </a:extLst>
                </a:gridCol>
                <a:gridCol w="1359328">
                  <a:extLst>
                    <a:ext uri="{9D8B030D-6E8A-4147-A177-3AD203B41FA5}">
                      <a16:colId xmlns:a16="http://schemas.microsoft.com/office/drawing/2014/main" val="768707115"/>
                    </a:ext>
                  </a:extLst>
                </a:gridCol>
                <a:gridCol w="1359328">
                  <a:extLst>
                    <a:ext uri="{9D8B030D-6E8A-4147-A177-3AD203B41FA5}">
                      <a16:colId xmlns:a16="http://schemas.microsoft.com/office/drawing/2014/main" val="3674358406"/>
                    </a:ext>
                  </a:extLst>
                </a:gridCol>
              </a:tblGrid>
              <a:tr h="469159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구분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2021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2022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2023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2024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2025</a:t>
                      </a: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년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601417"/>
                  </a:ext>
                </a:extLst>
              </a:tr>
              <a:tr h="46915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매 출 액</a:t>
                      </a:r>
                      <a:endParaRPr lang="en-US" altLang="ko-KR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100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350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700</a:t>
                      </a: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6663724"/>
                  </a:ext>
                </a:extLst>
              </a:tr>
              <a:tr h="46915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영업이익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1.6</a:t>
                      </a: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16</a:t>
                      </a: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45.7</a:t>
                      </a: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89.9</a:t>
                      </a: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178.1</a:t>
                      </a: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2832606"/>
                  </a:ext>
                </a:extLst>
              </a:tr>
              <a:tr h="46915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영업이익율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5.6%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16%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22.9%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25.7%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25.4%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974655"/>
                  </a:ext>
                </a:extLst>
              </a:tr>
              <a:tr h="46915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RND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투자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</a:t>
                      </a: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15</a:t>
                      </a: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25</a:t>
                      </a: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40</a:t>
                      </a: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6656996"/>
                  </a:ext>
                </a:extLst>
              </a:tr>
              <a:tr h="46915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시설투자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공장부지확보</a:t>
                      </a: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80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050" b="1" spc="-15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신공장건설</a:t>
                      </a: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100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해외진출</a:t>
                      </a: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공장증설</a:t>
                      </a: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9203652"/>
                  </a:ext>
                </a:extLst>
              </a:tr>
              <a:tr h="46915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내재가치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100</a:t>
                      </a: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300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600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1,000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3,000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2157558"/>
                  </a:ext>
                </a:extLst>
              </a:tr>
              <a:tr h="46915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50" b="1" spc="-15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원천특허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7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15</a:t>
                      </a: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건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8720591"/>
                  </a:ext>
                </a:extLst>
              </a:tr>
              <a:tr h="46915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사 원 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70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100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200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0670087"/>
                  </a:ext>
                </a:extLst>
              </a:tr>
              <a:tr h="46915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투자유치 목표액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15</a:t>
                      </a: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40</a:t>
                      </a:r>
                      <a:r>
                        <a:rPr lang="ko-KR" altLang="en-US" sz="1050" b="1" spc="-15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100</a:t>
                      </a:r>
                      <a:r>
                        <a:rPr lang="ko-KR" altLang="en-US" sz="1050" b="1" spc="-15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억</a:t>
                      </a: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050" b="1" spc="-15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696809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A771B7C-A3DE-42E1-AE7A-6BA01B0D0F32}"/>
              </a:ext>
            </a:extLst>
          </p:cNvPr>
          <p:cNvSpPr txBox="1"/>
          <p:nvPr/>
        </p:nvSpPr>
        <p:spPr>
          <a:xfrm>
            <a:off x="615558" y="2502800"/>
            <a:ext cx="2203842" cy="3870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2600"/>
              </a:lnSpc>
            </a:pPr>
            <a:r>
              <a:rPr lang="en-US" altLang="ko-KR" sz="1600" b="1" spc="-1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2021~2025</a:t>
            </a:r>
            <a:r>
              <a:rPr lang="ko-KR" altLang="en-US" sz="1600" b="1" spc="-1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년도</a:t>
            </a:r>
            <a:endParaRPr lang="en-US" altLang="ko-KR" sz="1600" b="1" spc="-1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C1874593-796E-4959-A98F-40FB72B15B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FCCBEA-9598-4E08-83D3-2DAA27CF7470}"/>
              </a:ext>
            </a:extLst>
          </p:cNvPr>
          <p:cNvSpPr txBox="1"/>
          <p:nvPr/>
        </p:nvSpPr>
        <p:spPr>
          <a:xfrm>
            <a:off x="615558" y="1391166"/>
            <a:ext cx="2520582" cy="109074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ko-KR" altLang="en-US" sz="2800" b="1" spc="-300" err="1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바질컴퍼니</a:t>
            </a:r>
            <a:endParaRPr lang="ko-KR" altLang="en-US" sz="2800" b="1" spc="-30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>
              <a:lnSpc>
                <a:spcPts val="4100"/>
              </a:lnSpc>
            </a:pPr>
            <a:r>
              <a:rPr lang="ko-KR" altLang="en-US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성장전망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1BBF72-A09A-46F1-BFD3-6452807F07D0}"/>
              </a:ext>
            </a:extLst>
          </p:cNvPr>
          <p:cNvSpPr txBox="1"/>
          <p:nvPr/>
        </p:nvSpPr>
        <p:spPr>
          <a:xfrm>
            <a:off x="615558" y="858952"/>
            <a:ext cx="754053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/>
              <a:t>성장목표</a:t>
            </a:r>
            <a:endParaRPr lang="ko-KR" altLang="en-US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CB30F6DC-3011-4F33-86A8-0B3E4EA4AC42}"/>
              </a:ext>
            </a:extLst>
          </p:cNvPr>
          <p:cNvCxnSpPr/>
          <p:nvPr/>
        </p:nvCxnSpPr>
        <p:spPr>
          <a:xfrm>
            <a:off x="3098040" y="1466850"/>
            <a:ext cx="0" cy="469159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498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래픽 33">
            <a:extLst>
              <a:ext uri="{FF2B5EF4-FFF2-40B4-BE49-F238E27FC236}">
                <a16:creationId xmlns:a16="http://schemas.microsoft.com/office/drawing/2014/main" id="{BACBC0AE-F02E-4B4E-AC29-2C6F2E1707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44FBD40E-BC35-4525-9078-B3D94CD648C8}"/>
              </a:ext>
            </a:extLst>
          </p:cNvPr>
          <p:cNvSpPr/>
          <p:nvPr/>
        </p:nvSpPr>
        <p:spPr>
          <a:xfrm>
            <a:off x="3383472" y="4425642"/>
            <a:ext cx="7943850" cy="71394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5918B67-934A-423C-B695-644EF51D9DB8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658F1E-2C41-425D-B1AF-4FCE0AD6F97B}"/>
              </a:ext>
            </a:extLst>
          </p:cNvPr>
          <p:cNvSpPr txBox="1"/>
          <p:nvPr/>
        </p:nvSpPr>
        <p:spPr>
          <a:xfrm>
            <a:off x="319616" y="287755"/>
            <a:ext cx="969753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10</a:t>
            </a:r>
            <a:r>
              <a:rPr lang="en-US" altLang="ko-KR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Team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8C992A-1A89-4F7C-8C0E-D636591392B8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35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8B3DE90E-8081-4413-806A-20F88EBE1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27EE25E-5D86-42BF-AFA2-BF1D6231ECC7}"/>
              </a:ext>
            </a:extLst>
          </p:cNvPr>
          <p:cNvSpPr/>
          <p:nvPr/>
        </p:nvSpPr>
        <p:spPr>
          <a:xfrm>
            <a:off x="3630584" y="2085435"/>
            <a:ext cx="1085554" cy="71500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ts val="2600"/>
              </a:lnSpc>
            </a:pPr>
            <a:r>
              <a:rPr lang="en-US" altLang="ko-KR" sz="1400" b="1" spc="-100">
                <a:solidFill>
                  <a:srgbClr val="254399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CEO</a:t>
            </a:r>
          </a:p>
          <a:p>
            <a:pPr algn="ctr">
              <a:lnSpc>
                <a:spcPts val="2600"/>
              </a:lnSpc>
            </a:pPr>
            <a:r>
              <a:rPr lang="ko-KR" altLang="en-US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황희경</a:t>
            </a: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327EE25E-5D86-42BF-AFA2-BF1D6231ECC7}"/>
              </a:ext>
            </a:extLst>
          </p:cNvPr>
          <p:cNvSpPr/>
          <p:nvPr/>
        </p:nvSpPr>
        <p:spPr>
          <a:xfrm>
            <a:off x="5832228" y="2085435"/>
            <a:ext cx="1047723" cy="71500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ts val="2600"/>
              </a:lnSpc>
            </a:pPr>
            <a:r>
              <a:rPr lang="en-US" altLang="ko-KR" sz="1400" b="1" spc="-1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CTO</a:t>
            </a:r>
          </a:p>
          <a:p>
            <a:pPr algn="ctr">
              <a:lnSpc>
                <a:spcPts val="2600"/>
              </a:lnSpc>
            </a:pPr>
            <a:r>
              <a:rPr lang="ko-KR" altLang="en-US" sz="1400" b="1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김성원</a:t>
            </a: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327EE25E-5D86-42BF-AFA2-BF1D6231ECC7}"/>
              </a:ext>
            </a:extLst>
          </p:cNvPr>
          <p:cNvSpPr/>
          <p:nvPr/>
        </p:nvSpPr>
        <p:spPr>
          <a:xfrm>
            <a:off x="9727697" y="2085435"/>
            <a:ext cx="1273105" cy="75918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ts val="2600"/>
              </a:lnSpc>
            </a:pPr>
            <a:r>
              <a:rPr lang="ko-KR" altLang="en-US" sz="1400" b="1" spc="-10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설계책임</a:t>
            </a:r>
            <a:endParaRPr lang="en-US" altLang="ko-KR" sz="1400" b="1" spc="-100">
              <a:solidFill>
                <a:schemeClr val="bg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>
              <a:lnSpc>
                <a:spcPts val="2600"/>
              </a:lnSpc>
            </a:pPr>
            <a:r>
              <a:rPr lang="ko-KR" altLang="en-US" sz="1400" b="1" spc="-1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신희성</a:t>
            </a:r>
            <a:endParaRPr lang="ko-KR" altLang="en-US" sz="1400" b="1" spc="-1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327EE25E-5D86-42BF-AFA2-BF1D6231ECC7}"/>
              </a:ext>
            </a:extLst>
          </p:cNvPr>
          <p:cNvSpPr/>
          <p:nvPr/>
        </p:nvSpPr>
        <p:spPr>
          <a:xfrm>
            <a:off x="7669367" y="2085435"/>
            <a:ext cx="1439818" cy="75918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ts val="2600"/>
              </a:lnSpc>
            </a:pPr>
            <a:r>
              <a:rPr lang="ko-KR" altLang="en-US" sz="1400" b="1" spc="-10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인공지능팀장</a:t>
            </a:r>
            <a:endParaRPr lang="en-US" altLang="ko-KR" sz="1400" b="1" spc="-100">
              <a:solidFill>
                <a:schemeClr val="bg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>
              <a:lnSpc>
                <a:spcPts val="2600"/>
              </a:lnSpc>
            </a:pPr>
            <a:r>
              <a:rPr lang="en-US" altLang="ko-KR" sz="1400" b="1" spc="-1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Ph.D Mark</a:t>
            </a:r>
            <a:endParaRPr lang="ko-KR" altLang="en-US" sz="1400" b="1" spc="-1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327EE25E-5D86-42BF-AFA2-BF1D6231ECC7}"/>
              </a:ext>
            </a:extLst>
          </p:cNvPr>
          <p:cNvSpPr/>
          <p:nvPr/>
        </p:nvSpPr>
        <p:spPr>
          <a:xfrm>
            <a:off x="6382214" y="4331116"/>
            <a:ext cx="1946367" cy="75918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ts val="2600"/>
              </a:lnSpc>
            </a:pPr>
            <a:r>
              <a:rPr lang="en-US" altLang="ko-KR" sz="1400" spc="-10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…</a:t>
            </a:r>
          </a:p>
          <a:p>
            <a:pPr algn="ctr">
              <a:lnSpc>
                <a:spcPts val="2600"/>
              </a:lnSpc>
            </a:pPr>
            <a:r>
              <a:rPr lang="ko-KR" altLang="en-US" sz="1400" spc="-10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외 </a:t>
            </a:r>
            <a:r>
              <a:rPr lang="en-US" altLang="ko-KR" sz="1400" spc="-10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26</a:t>
            </a:r>
            <a:r>
              <a:rPr lang="ko-KR" altLang="en-US" sz="1400" spc="-10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명 </a:t>
            </a:r>
            <a:r>
              <a:rPr lang="en-US" altLang="ko-KR" sz="1400" spc="-10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(2021. </a:t>
            </a:r>
            <a:r>
              <a:rPr lang="en-US" altLang="ko-KR" sz="1400" spc="-10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09 </a:t>
            </a:r>
            <a:r>
              <a:rPr lang="ko-KR" altLang="en-US" sz="1400" spc="-10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현재</a:t>
            </a:r>
            <a:r>
              <a:rPr lang="en-US" altLang="ko-KR" sz="1400" spc="-10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ko-KR" altLang="en-US" sz="1400" spc="-10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42DAF81-A5C6-4985-8594-B7127B49D857}"/>
              </a:ext>
            </a:extLst>
          </p:cNvPr>
          <p:cNvSpPr txBox="1"/>
          <p:nvPr/>
        </p:nvSpPr>
        <p:spPr>
          <a:xfrm>
            <a:off x="3173911" y="2886164"/>
            <a:ext cx="1998899" cy="5298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285750" indent="-285750">
              <a:lnSpc>
                <a:spcPts val="2600"/>
              </a:lnSpc>
              <a:buFont typeface="Arial" panose="020B0604020202020204" pitchFamily="34" charset="0"/>
              <a:buChar char="•"/>
              <a:defRPr sz="1400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marL="0" indent="0" algn="ctr">
              <a:lnSpc>
                <a:spcPts val="1800"/>
              </a:lnSpc>
              <a:buNone/>
            </a:pPr>
            <a:r>
              <a:rPr lang="ko-KR" altLang="en-US" sz="1200"/>
              <a:t>로봇 제어 경력 </a:t>
            </a:r>
            <a:r>
              <a:rPr lang="en-US" altLang="ko-KR" sz="1200"/>
              <a:t>10</a:t>
            </a:r>
            <a:r>
              <a:rPr lang="ko-KR" altLang="en-US" sz="1200"/>
              <a:t>년</a:t>
            </a:r>
            <a:endParaRPr lang="en-US" altLang="ko-KR" sz="1200"/>
          </a:p>
          <a:p>
            <a:pPr marL="0" indent="0" algn="ctr">
              <a:lnSpc>
                <a:spcPts val="1800"/>
              </a:lnSpc>
              <a:buNone/>
            </a:pPr>
            <a:r>
              <a:rPr lang="ko-KR" altLang="en-US" sz="1200"/>
              <a:t>경영 </a:t>
            </a:r>
            <a:r>
              <a:rPr lang="en-US" altLang="ko-KR" sz="1200"/>
              <a:t>5</a:t>
            </a:r>
            <a:r>
              <a:rPr lang="ko-KR" altLang="en-US" sz="1200"/>
              <a:t>년 경력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F18343-B6A6-4094-BBAF-82E43F320897}"/>
              </a:ext>
            </a:extLst>
          </p:cNvPr>
          <p:cNvSpPr txBox="1"/>
          <p:nvPr/>
        </p:nvSpPr>
        <p:spPr>
          <a:xfrm>
            <a:off x="5356640" y="2886164"/>
            <a:ext cx="1998899" cy="5298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285750" indent="-285750">
              <a:lnSpc>
                <a:spcPts val="2600"/>
              </a:lnSpc>
              <a:buFont typeface="Arial" panose="020B0604020202020204" pitchFamily="34" charset="0"/>
              <a:buChar char="•"/>
              <a:defRPr sz="1400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marL="0" indent="0" algn="ctr">
              <a:lnSpc>
                <a:spcPts val="1800"/>
              </a:lnSpc>
              <a:buNone/>
            </a:pPr>
            <a:r>
              <a:rPr lang="ko-KR" altLang="en-US" sz="1200"/>
              <a:t>로봇 제어 경력 </a:t>
            </a:r>
            <a:r>
              <a:rPr lang="en-US" altLang="ko-KR" sz="1200"/>
              <a:t>20</a:t>
            </a:r>
            <a:r>
              <a:rPr lang="ko-KR" altLang="en-US" sz="1200"/>
              <a:t>년</a:t>
            </a:r>
            <a:endParaRPr lang="en-US" altLang="ko-KR" sz="1200"/>
          </a:p>
          <a:p>
            <a:pPr marL="0" indent="0" algn="ctr">
              <a:lnSpc>
                <a:spcPts val="1800"/>
              </a:lnSpc>
              <a:buNone/>
            </a:pPr>
            <a:r>
              <a:rPr lang="ko-KR" altLang="en-US" sz="1200"/>
              <a:t>기술경영 </a:t>
            </a:r>
            <a:r>
              <a:rPr lang="en-US" altLang="ko-KR" sz="1200"/>
              <a:t>15</a:t>
            </a:r>
            <a:r>
              <a:rPr lang="ko-KR" altLang="en-US" sz="1200"/>
              <a:t>년 경력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A780E75-EE51-4782-A5C8-583D2C8375DB}"/>
              </a:ext>
            </a:extLst>
          </p:cNvPr>
          <p:cNvSpPr txBox="1"/>
          <p:nvPr/>
        </p:nvSpPr>
        <p:spPr>
          <a:xfrm>
            <a:off x="7556166" y="2896431"/>
            <a:ext cx="1666220" cy="5539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285750" indent="-285750">
              <a:lnSpc>
                <a:spcPts val="2600"/>
              </a:lnSpc>
              <a:buFont typeface="Arial" panose="020B0604020202020204" pitchFamily="34" charset="0"/>
              <a:buChar char="•"/>
              <a:defRPr sz="1400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marL="0" indent="0" algn="ctr">
              <a:lnSpc>
                <a:spcPts val="1800"/>
              </a:lnSpc>
              <a:buNone/>
            </a:pPr>
            <a:r>
              <a:rPr lang="ko-KR" altLang="en-US" sz="1200" smtClean="0"/>
              <a:t>인공지능 박사학위</a:t>
            </a:r>
            <a:endParaRPr lang="en-US" altLang="ko-KR" sz="1200"/>
          </a:p>
          <a:p>
            <a:pPr marL="0" indent="0" algn="ctr">
              <a:lnSpc>
                <a:spcPts val="1800"/>
              </a:lnSpc>
              <a:buNone/>
            </a:pPr>
            <a:r>
              <a:rPr lang="en-US" altLang="ko-KR" sz="1200" smtClean="0"/>
              <a:t>S/W </a:t>
            </a:r>
            <a:r>
              <a:rPr lang="ko-KR" altLang="en-US" sz="1200" smtClean="0"/>
              <a:t>개발 </a:t>
            </a:r>
            <a:r>
              <a:rPr lang="en-US" altLang="ko-KR" sz="1200" smtClean="0"/>
              <a:t>12</a:t>
            </a:r>
            <a:r>
              <a:rPr lang="ko-KR" altLang="en-US" sz="1200" smtClean="0"/>
              <a:t>년</a:t>
            </a:r>
            <a:endParaRPr lang="ko-KR" altLang="en-US" sz="12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D4990E4-2CB7-49C5-8C31-A113F6459DCB}"/>
              </a:ext>
            </a:extLst>
          </p:cNvPr>
          <p:cNvSpPr txBox="1"/>
          <p:nvPr/>
        </p:nvSpPr>
        <p:spPr>
          <a:xfrm>
            <a:off x="9501503" y="2896431"/>
            <a:ext cx="1725492" cy="5298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285750" indent="-285750">
              <a:lnSpc>
                <a:spcPts val="2600"/>
              </a:lnSpc>
              <a:buFont typeface="Arial" panose="020B0604020202020204" pitchFamily="34" charset="0"/>
              <a:buChar char="•"/>
              <a:defRPr sz="1400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marL="0" indent="0" algn="ctr">
              <a:lnSpc>
                <a:spcPts val="1800"/>
              </a:lnSpc>
              <a:buNone/>
            </a:pPr>
            <a:r>
              <a:rPr lang="ko-KR" altLang="en-US" sz="1200"/>
              <a:t>설계</a:t>
            </a:r>
            <a:r>
              <a:rPr lang="en-US" altLang="ko-KR" sz="1200"/>
              <a:t>, </a:t>
            </a:r>
            <a:r>
              <a:rPr lang="ko-KR" altLang="en-US" sz="1200"/>
              <a:t>제어 경력 </a:t>
            </a:r>
            <a:r>
              <a:rPr lang="en-US" altLang="ko-KR" sz="1200"/>
              <a:t>20</a:t>
            </a:r>
            <a:r>
              <a:rPr lang="ko-KR" altLang="en-US" sz="1200"/>
              <a:t>년</a:t>
            </a:r>
            <a:endParaRPr lang="en-US" altLang="ko-KR" sz="1200"/>
          </a:p>
          <a:p>
            <a:pPr marL="0" indent="0" algn="ctr">
              <a:lnSpc>
                <a:spcPts val="1800"/>
              </a:lnSpc>
              <a:buNone/>
            </a:pPr>
            <a:r>
              <a:rPr lang="ko-KR" altLang="en-US" sz="1200"/>
              <a:t>기술경영 </a:t>
            </a:r>
            <a:r>
              <a:rPr lang="en-US" altLang="ko-KR" sz="1200"/>
              <a:t>5</a:t>
            </a:r>
            <a:r>
              <a:rPr lang="ko-KR" altLang="en-US" sz="1200"/>
              <a:t>년 경력</a:t>
            </a:r>
          </a:p>
        </p:txBody>
      </p:sp>
      <p:pic>
        <p:nvPicPr>
          <p:cNvPr id="79" name="그림 78" descr="텍스트, 게이지, 장치이(가) 표시된 사진&#10;&#10;자동 생성된 설명">
            <a:extLst>
              <a:ext uri="{FF2B5EF4-FFF2-40B4-BE49-F238E27FC236}">
                <a16:creationId xmlns:a16="http://schemas.microsoft.com/office/drawing/2014/main" id="{EB53B109-26B4-477D-BD7D-26192DD30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804007" y="3597806"/>
            <a:ext cx="377979" cy="334957"/>
          </a:xfrm>
          <a:prstGeom prst="rect">
            <a:avLst/>
          </a:prstGeom>
        </p:spPr>
      </p:pic>
      <p:pic>
        <p:nvPicPr>
          <p:cNvPr id="80" name="그림 79">
            <a:extLst>
              <a:ext uri="{FF2B5EF4-FFF2-40B4-BE49-F238E27FC236}">
                <a16:creationId xmlns:a16="http://schemas.microsoft.com/office/drawing/2014/main" id="{4453B7A9-3818-432A-812A-B4B7BFCFAA3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054916" y="3618554"/>
            <a:ext cx="331155" cy="293463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D146DD45-27A5-4A6C-9B11-704EF8A9BFE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462495" y="3632133"/>
            <a:ext cx="300508" cy="266304"/>
          </a:xfrm>
          <a:prstGeom prst="rect">
            <a:avLst/>
          </a:prstGeom>
        </p:spPr>
      </p:pic>
      <p:pic>
        <p:nvPicPr>
          <p:cNvPr id="85" name="그림 84">
            <a:extLst>
              <a:ext uri="{FF2B5EF4-FFF2-40B4-BE49-F238E27FC236}">
                <a16:creationId xmlns:a16="http://schemas.microsoft.com/office/drawing/2014/main" id="{5AFD34FE-A939-47E1-8312-B1B21B37F1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226514" y="3632133"/>
            <a:ext cx="300508" cy="266304"/>
          </a:xfrm>
          <a:prstGeom prst="rect">
            <a:avLst/>
          </a:prstGeom>
        </p:spPr>
      </p:pic>
      <p:pic>
        <p:nvPicPr>
          <p:cNvPr id="87" name="그림 86">
            <a:extLst>
              <a:ext uri="{FF2B5EF4-FFF2-40B4-BE49-F238E27FC236}">
                <a16:creationId xmlns:a16="http://schemas.microsoft.com/office/drawing/2014/main" id="{192C59DE-F8BF-468F-A663-15AAC78277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480982" y="3632133"/>
            <a:ext cx="300508" cy="266304"/>
          </a:xfrm>
          <a:prstGeom prst="rect">
            <a:avLst/>
          </a:prstGeom>
        </p:spPr>
      </p:pic>
      <p:pic>
        <p:nvPicPr>
          <p:cNvPr id="88" name="그림 87">
            <a:extLst>
              <a:ext uri="{FF2B5EF4-FFF2-40B4-BE49-F238E27FC236}">
                <a16:creationId xmlns:a16="http://schemas.microsoft.com/office/drawing/2014/main" id="{4A51DED0-074A-4724-99CD-1AF74DD1F4D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043682" y="3618554"/>
            <a:ext cx="331155" cy="293463"/>
          </a:xfrm>
          <a:prstGeom prst="rect">
            <a:avLst/>
          </a:prstGeom>
        </p:spPr>
      </p:pic>
      <p:pic>
        <p:nvPicPr>
          <p:cNvPr id="90" name="그림 89">
            <a:extLst>
              <a:ext uri="{FF2B5EF4-FFF2-40B4-BE49-F238E27FC236}">
                <a16:creationId xmlns:a16="http://schemas.microsoft.com/office/drawing/2014/main" id="{4C3B9A0A-1718-4CB5-A1A4-848A748315F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38378" y="3618554"/>
            <a:ext cx="331155" cy="293463"/>
          </a:xfrm>
          <a:prstGeom prst="rect">
            <a:avLst/>
          </a:prstGeom>
        </p:spPr>
      </p:pic>
      <p:pic>
        <p:nvPicPr>
          <p:cNvPr id="91" name="그림 90" descr="텍스트, 게이지, 장치이(가) 표시된 사진&#10;&#10;자동 생성된 설명">
            <a:extLst>
              <a:ext uri="{FF2B5EF4-FFF2-40B4-BE49-F238E27FC236}">
                <a16:creationId xmlns:a16="http://schemas.microsoft.com/office/drawing/2014/main" id="{FE38AD5E-69CB-4E44-8FB9-1FE665B7C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997590" y="3597806"/>
            <a:ext cx="377979" cy="3349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0A2CFD6-BACC-4D71-9215-684FE865D961}"/>
              </a:ext>
            </a:extLst>
          </p:cNvPr>
          <p:cNvSpPr txBox="1"/>
          <p:nvPr/>
        </p:nvSpPr>
        <p:spPr>
          <a:xfrm>
            <a:off x="615558" y="2005770"/>
            <a:ext cx="2203842" cy="3870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2600"/>
              </a:lnSpc>
            </a:pPr>
            <a:r>
              <a:rPr lang="ko-KR" altLang="en-US" sz="1600" b="1" spc="-1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주요 경력 및 실적</a:t>
            </a:r>
            <a:endParaRPr lang="en-US" altLang="ko-KR" sz="1600" b="1" spc="-1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29" name="그래픽 28">
            <a:extLst>
              <a:ext uri="{FF2B5EF4-FFF2-40B4-BE49-F238E27FC236}">
                <a16:creationId xmlns:a16="http://schemas.microsoft.com/office/drawing/2014/main" id="{B29DE159-1E6C-4532-AD8B-F7F2BFBCDA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C053B94-596C-44DB-9B10-1B154AB1D0FA}"/>
              </a:ext>
            </a:extLst>
          </p:cNvPr>
          <p:cNvSpPr txBox="1"/>
          <p:nvPr/>
        </p:nvSpPr>
        <p:spPr>
          <a:xfrm>
            <a:off x="615558" y="1391166"/>
            <a:ext cx="2520582" cy="5649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Members</a:t>
            </a:r>
            <a:endParaRPr lang="ko-KR" altLang="en-US" sz="2800" b="1" spc="-30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255958-355A-4D8E-AD42-49AA3837FFE2}"/>
              </a:ext>
            </a:extLst>
          </p:cNvPr>
          <p:cNvSpPr txBox="1"/>
          <p:nvPr/>
        </p:nvSpPr>
        <p:spPr>
          <a:xfrm>
            <a:off x="615558" y="858952"/>
            <a:ext cx="654666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/>
              <a:t>팀 구성</a:t>
            </a:r>
            <a:endParaRPr lang="ko-KR" altLang="en-US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2B3F5673-8AE1-4A65-B252-3287A61E9699}"/>
              </a:ext>
            </a:extLst>
          </p:cNvPr>
          <p:cNvCxnSpPr/>
          <p:nvPr/>
        </p:nvCxnSpPr>
        <p:spPr>
          <a:xfrm>
            <a:off x="2898015" y="1466850"/>
            <a:ext cx="0" cy="469159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327EE25E-5D86-42BF-AFA2-BF1D6231ECC7}"/>
              </a:ext>
            </a:extLst>
          </p:cNvPr>
          <p:cNvSpPr/>
          <p:nvPr/>
        </p:nvSpPr>
        <p:spPr>
          <a:xfrm>
            <a:off x="6302221" y="5184824"/>
            <a:ext cx="1828709" cy="75918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ts val="2600"/>
              </a:lnSpc>
            </a:pPr>
            <a:r>
              <a:rPr lang="ko-KR" altLang="en-US" sz="1400" b="1" spc="-10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로봇기술 사외이사</a:t>
            </a:r>
            <a:endParaRPr lang="en-US" altLang="ko-KR" sz="1400" b="1" spc="-100">
              <a:solidFill>
                <a:schemeClr val="bg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>
              <a:lnSpc>
                <a:spcPts val="2600"/>
              </a:lnSpc>
            </a:pPr>
            <a:r>
              <a:rPr lang="en-US" altLang="ko-KR" sz="1400" b="1" spc="-1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Ph.D Inho Lee</a:t>
            </a:r>
            <a:endParaRPr lang="ko-KR" altLang="en-US" sz="1400" b="1" spc="-1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780E75-EE51-4782-A5C8-583D2C8375DB}"/>
              </a:ext>
            </a:extLst>
          </p:cNvPr>
          <p:cNvSpPr txBox="1"/>
          <p:nvPr/>
        </p:nvSpPr>
        <p:spPr>
          <a:xfrm>
            <a:off x="6386671" y="5879383"/>
            <a:ext cx="1666220" cy="5539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285750" indent="-285750">
              <a:lnSpc>
                <a:spcPts val="2600"/>
              </a:lnSpc>
              <a:buFont typeface="Arial" panose="020B0604020202020204" pitchFamily="34" charset="0"/>
              <a:buChar char="•"/>
              <a:defRPr sz="1400" spc="-1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pPr marL="0" indent="0" algn="ctr">
              <a:lnSpc>
                <a:spcPts val="1800"/>
              </a:lnSpc>
              <a:buNone/>
            </a:pPr>
            <a:r>
              <a:rPr lang="ko-KR" altLang="en-US" sz="1200" smtClean="0"/>
              <a:t>부산대학교 교수</a:t>
            </a:r>
            <a:endParaRPr lang="en-US" altLang="ko-KR" sz="1200" smtClean="0"/>
          </a:p>
          <a:p>
            <a:pPr marL="0" indent="0" algn="ctr">
              <a:lnSpc>
                <a:spcPts val="1800"/>
              </a:lnSpc>
              <a:buNone/>
            </a:pPr>
            <a:r>
              <a:rPr lang="en-US" altLang="ko-KR" sz="1200" smtClean="0"/>
              <a:t>HUBO</a:t>
            </a:r>
            <a:r>
              <a:rPr lang="ko-KR" altLang="en-US" sz="1200" smtClean="0"/>
              <a:t> 개발 팀장</a:t>
            </a:r>
            <a:endParaRPr lang="ko-KR" altLang="en-US" sz="1200"/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4453B7A9-3818-432A-812A-B4B7BFCFAA3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95593" y="6467220"/>
            <a:ext cx="331155" cy="293463"/>
          </a:xfrm>
          <a:prstGeom prst="rect">
            <a:avLst/>
          </a:prstGeom>
        </p:spPr>
      </p:pic>
      <p:pic>
        <p:nvPicPr>
          <p:cNvPr id="46" name="그림 45" descr="텍스트, 게이지, 장치이(가) 표시된 사진&#10;&#10;자동 생성된 설명">
            <a:extLst>
              <a:ext uri="{FF2B5EF4-FFF2-40B4-BE49-F238E27FC236}">
                <a16:creationId xmlns:a16="http://schemas.microsoft.com/office/drawing/2014/main" id="{FE38AD5E-69CB-4E44-8FB9-1FE665B7C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62008" y="6446473"/>
            <a:ext cx="377979" cy="33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97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래픽 34">
            <a:extLst>
              <a:ext uri="{FF2B5EF4-FFF2-40B4-BE49-F238E27FC236}">
                <a16:creationId xmlns:a16="http://schemas.microsoft.com/office/drawing/2014/main" id="{0C7FB84A-73C4-4BED-9C63-F50F69AB03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5918B67-934A-423C-B695-644EF51D9DB8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658F1E-2C41-425D-B1AF-4FCE0AD6F97B}"/>
              </a:ext>
            </a:extLst>
          </p:cNvPr>
          <p:cNvSpPr txBox="1"/>
          <p:nvPr/>
        </p:nvSpPr>
        <p:spPr>
          <a:xfrm>
            <a:off x="319616" y="287755"/>
            <a:ext cx="832279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11</a:t>
            </a:r>
            <a:r>
              <a:rPr lang="en-US" altLang="ko-KR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End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8C992A-1A89-4F7C-8C0E-D636591392B8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36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8B3DE90E-8081-4413-806A-20F88EBE1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0A2CFD6-BACC-4D71-9215-684FE865D961}"/>
              </a:ext>
            </a:extLst>
          </p:cNvPr>
          <p:cNvSpPr txBox="1"/>
          <p:nvPr/>
        </p:nvSpPr>
        <p:spPr>
          <a:xfrm>
            <a:off x="615558" y="2005770"/>
            <a:ext cx="2203842" cy="3870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2600"/>
              </a:lnSpc>
            </a:pPr>
            <a:r>
              <a:rPr lang="ko-KR" altLang="en-US" sz="1600" b="1" spc="-1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주요 경력 및 실적</a:t>
            </a:r>
            <a:endParaRPr lang="en-US" altLang="ko-KR" sz="1600" b="1" spc="-1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29" name="그래픽 28">
            <a:extLst>
              <a:ext uri="{FF2B5EF4-FFF2-40B4-BE49-F238E27FC236}">
                <a16:creationId xmlns:a16="http://schemas.microsoft.com/office/drawing/2014/main" id="{B29DE159-1E6C-4532-AD8B-F7F2BFBCDA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C053B94-596C-44DB-9B10-1B154AB1D0FA}"/>
              </a:ext>
            </a:extLst>
          </p:cNvPr>
          <p:cNvSpPr txBox="1"/>
          <p:nvPr/>
        </p:nvSpPr>
        <p:spPr>
          <a:xfrm>
            <a:off x="615558" y="1391166"/>
            <a:ext cx="2520582" cy="5649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ko-KR" altLang="en-US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납품사례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255958-355A-4D8E-AD42-49AA3837FFE2}"/>
              </a:ext>
            </a:extLst>
          </p:cNvPr>
          <p:cNvSpPr txBox="1"/>
          <p:nvPr/>
        </p:nvSpPr>
        <p:spPr>
          <a:xfrm>
            <a:off x="615558" y="858952"/>
            <a:ext cx="754053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mtClean="0"/>
              <a:t>납품사례</a:t>
            </a:r>
            <a:endParaRPr lang="ko-KR" altLang="en-US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2B3F5673-8AE1-4A65-B252-3287A61E9699}"/>
              </a:ext>
            </a:extLst>
          </p:cNvPr>
          <p:cNvCxnSpPr/>
          <p:nvPr/>
        </p:nvCxnSpPr>
        <p:spPr>
          <a:xfrm>
            <a:off x="2621790" y="1419741"/>
            <a:ext cx="0" cy="469159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47A85D90-D23B-4FCC-9FCD-4C15DBBE08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9957" y="1362591"/>
            <a:ext cx="8529568" cy="418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48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C168F924-DA78-4B7E-BE84-AB292802DD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377" b="5648"/>
          <a:stretch/>
        </p:blipFill>
        <p:spPr>
          <a:xfrm>
            <a:off x="0" y="1"/>
            <a:ext cx="12188952" cy="6959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A87B0E-6323-4A81-98F8-81CA3B03A66C}"/>
              </a:ext>
            </a:extLst>
          </p:cNvPr>
          <p:cNvSpPr txBox="1"/>
          <p:nvPr/>
        </p:nvSpPr>
        <p:spPr>
          <a:xfrm>
            <a:off x="840873" y="2574530"/>
            <a:ext cx="5481550" cy="57618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ko-KR" altLang="en-US" sz="2800" b="1" spc="-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감사합니다</a:t>
            </a:r>
            <a:r>
              <a:rPr lang="en-US" altLang="ko-KR" sz="2800" b="1" spc="-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F8CF27-A38D-402B-B7FE-C3B13601F85C}"/>
              </a:ext>
            </a:extLst>
          </p:cNvPr>
          <p:cNvSpPr txBox="1"/>
          <p:nvPr/>
        </p:nvSpPr>
        <p:spPr>
          <a:xfrm>
            <a:off x="840873" y="3707288"/>
            <a:ext cx="8520842" cy="5458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ct val="150000"/>
              </a:lnSpc>
            </a:pP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TEL     :  051 – 609 – 963.3</a:t>
            </a:r>
          </a:p>
          <a:p>
            <a:pPr>
              <a:lnSpc>
                <a:spcPct val="150000"/>
              </a:lnSpc>
            </a:pP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Email  </a:t>
            </a:r>
            <a:r>
              <a:rPr lang="en-US" altLang="ko-KR" sz="1050" spc="-1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:  </a:t>
            </a:r>
            <a:r>
              <a:rPr lang="en-US" altLang="ko-KR" sz="1050" spc="0">
                <a:solidFill>
                  <a:schemeClr val="bg1"/>
                </a:solidFill>
                <a:latin typeface="+mn-lt"/>
              </a:rPr>
              <a:t>admin@vazilcompany.com</a:t>
            </a:r>
            <a:endParaRPr lang="en-US" altLang="ko-KR" sz="1050" spc="-10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7" name="그림 16" descr="텍스트이(가) 표시된 사진&#10;&#10;자동 생성된 설명">
            <a:extLst>
              <a:ext uri="{FF2B5EF4-FFF2-40B4-BE49-F238E27FC236}">
                <a16:creationId xmlns:a16="http://schemas.microsoft.com/office/drawing/2014/main" id="{31401430-A727-4F1E-94A0-E61E7F2B83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929"/>
            <a:ext cx="2687612" cy="6887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01F654-FA80-4BEB-927E-715AD010C4F0}"/>
              </a:ext>
            </a:extLst>
          </p:cNvPr>
          <p:cNvSpPr txBox="1"/>
          <p:nvPr/>
        </p:nvSpPr>
        <p:spPr>
          <a:xfrm>
            <a:off x="840873" y="3150712"/>
            <a:ext cx="4907705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>
                <a:solidFill>
                  <a:schemeClr val="bg1"/>
                </a:solidFill>
                <a:latin typeface="+mj-ea"/>
                <a:ea typeface="+mj-ea"/>
              </a:rPr>
              <a:t>기술력으로 세상을 </a:t>
            </a:r>
            <a:r>
              <a:rPr lang="ko-KR" altLang="en-US" sz="1200" kern="0" spc="-90" err="1">
                <a:solidFill>
                  <a:schemeClr val="bg1"/>
                </a:solidFill>
                <a:latin typeface="+mj-ea"/>
                <a:ea typeface="+mj-ea"/>
              </a:rPr>
              <a:t>바꿔나가는</a:t>
            </a:r>
            <a:r>
              <a:rPr lang="en-US" altLang="ko-KR" sz="1200" kern="0" spc="-9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ko-KR" altLang="en-US" sz="1200" kern="0" spc="-90" err="1">
                <a:solidFill>
                  <a:schemeClr val="bg1"/>
                </a:solidFill>
                <a:latin typeface="+mj-ea"/>
                <a:ea typeface="+mj-ea"/>
              </a:rPr>
              <a:t>바질컴퍼니입니다</a:t>
            </a:r>
            <a:r>
              <a:rPr lang="en-US" altLang="ko-KR" sz="1200" kern="0" spc="-90">
                <a:solidFill>
                  <a:schemeClr val="bg1"/>
                </a:solidFill>
                <a:latin typeface="+mj-ea"/>
                <a:ea typeface="+mj-ea"/>
              </a:rPr>
              <a:t>.</a:t>
            </a:r>
            <a:endParaRPr lang="ko-KR" altLang="en-US" sz="1200" kern="0" spc="-9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8900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26">
            <a:extLst>
              <a:ext uri="{FF2B5EF4-FFF2-40B4-BE49-F238E27FC236}">
                <a16:creationId xmlns:a16="http://schemas.microsoft.com/office/drawing/2014/main" id="{0545F996-A4F7-47D2-B62B-9A7603785748}"/>
              </a:ext>
            </a:extLst>
          </p:cNvPr>
          <p:cNvSpPr/>
          <p:nvPr/>
        </p:nvSpPr>
        <p:spPr>
          <a:xfrm>
            <a:off x="9564525" y="3284456"/>
            <a:ext cx="1771048" cy="2002055"/>
          </a:xfrm>
          <a:prstGeom prst="roundRect">
            <a:avLst>
              <a:gd name="adj" fmla="val 4115"/>
            </a:avLst>
          </a:prstGeom>
          <a:solidFill>
            <a:srgbClr val="BE1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FE31DA-596F-47A5-9A36-15E63555BE55}"/>
              </a:ext>
            </a:extLst>
          </p:cNvPr>
          <p:cNvSpPr txBox="1"/>
          <p:nvPr/>
        </p:nvSpPr>
        <p:spPr>
          <a:xfrm>
            <a:off x="9618925" y="4285483"/>
            <a:ext cx="1662248" cy="7205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ts val="2600"/>
              </a:lnSpc>
            </a:pPr>
            <a:r>
              <a:rPr lang="ko-KR" altLang="en-US" sz="1600" b="1" spc="-1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인공지능</a:t>
            </a:r>
            <a:endParaRPr lang="en-US" altLang="ko-KR" sz="1600" b="1" spc="-15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>
              <a:lnSpc>
                <a:spcPts val="2600"/>
              </a:lnSpc>
            </a:pPr>
            <a:r>
              <a:rPr lang="ko-KR" altLang="en-US" sz="1600" b="1" spc="-1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비전</a:t>
            </a:r>
            <a:r>
              <a:rPr lang="ko-KR" altLang="en-US" sz="1600" b="1" spc="-15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인지</a:t>
            </a:r>
            <a:r>
              <a:rPr lang="ko-KR" altLang="en-US" sz="1600" b="1" spc="-1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기술</a:t>
            </a:r>
            <a:endParaRPr lang="en-US" altLang="ko-KR" sz="1600" b="1" spc="-15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6" name="사각형: 둥근 모서리 28">
            <a:extLst>
              <a:ext uri="{FF2B5EF4-FFF2-40B4-BE49-F238E27FC236}">
                <a16:creationId xmlns:a16="http://schemas.microsoft.com/office/drawing/2014/main" id="{E3FF3052-52A1-41BF-AEE4-09C5CAB630FF}"/>
              </a:ext>
            </a:extLst>
          </p:cNvPr>
          <p:cNvSpPr/>
          <p:nvPr/>
        </p:nvSpPr>
        <p:spPr>
          <a:xfrm>
            <a:off x="7555354" y="3284455"/>
            <a:ext cx="1771048" cy="2002055"/>
          </a:xfrm>
          <a:prstGeom prst="roundRect">
            <a:avLst>
              <a:gd name="adj" fmla="val 4115"/>
            </a:avLst>
          </a:prstGeom>
          <a:solidFill>
            <a:srgbClr val="404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793ED44-2987-4FEF-AB75-C24686275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753" y="3653824"/>
            <a:ext cx="476250" cy="47625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0DA2B01-A0A9-41DC-B475-7B1215FA6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924" y="3646808"/>
            <a:ext cx="476250" cy="476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24A88A-0FCF-4511-B2F8-1808E3CB0785}"/>
              </a:ext>
            </a:extLst>
          </p:cNvPr>
          <p:cNvSpPr txBox="1"/>
          <p:nvPr/>
        </p:nvSpPr>
        <p:spPr>
          <a:xfrm>
            <a:off x="7609754" y="4285482"/>
            <a:ext cx="1662248" cy="7205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ts val="2600"/>
              </a:lnSpc>
            </a:pPr>
            <a:r>
              <a:rPr lang="ko-KR" altLang="en-US" sz="1600" b="1" spc="-1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인공지능</a:t>
            </a:r>
            <a:endParaRPr lang="en-US" altLang="ko-KR" sz="1600" b="1" spc="-15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>
              <a:lnSpc>
                <a:spcPts val="2600"/>
              </a:lnSpc>
            </a:pPr>
            <a:r>
              <a:rPr lang="ko-KR" altLang="en-US" sz="1600" b="1" spc="-1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로봇</a:t>
            </a:r>
            <a:r>
              <a:rPr lang="ko-KR" altLang="en-US" sz="1600" b="1" spc="-15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제어</a:t>
            </a:r>
            <a:r>
              <a:rPr lang="ko-KR" altLang="en-US" sz="1600" b="1" spc="-15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기술</a:t>
            </a:r>
            <a:endParaRPr lang="en-US" altLang="ko-KR" sz="1600" b="1" spc="-15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917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래픽 17">
            <a:extLst>
              <a:ext uri="{FF2B5EF4-FFF2-40B4-BE49-F238E27FC236}">
                <a16:creationId xmlns:a16="http://schemas.microsoft.com/office/drawing/2014/main" id="{8728386C-A2E6-412D-A8A3-240B7BB10B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-5725" y="0"/>
            <a:ext cx="12192000" cy="6858000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455F1644-0B21-47D8-BEB8-A74ED69A41E9}"/>
              </a:ext>
            </a:extLst>
          </p:cNvPr>
          <p:cNvSpPr/>
          <p:nvPr/>
        </p:nvSpPr>
        <p:spPr>
          <a:xfrm>
            <a:off x="716488" y="3012197"/>
            <a:ext cx="6959383" cy="396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922368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01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Intro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1453283" cy="610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 err="1"/>
              <a:t>바질컴퍼니</a:t>
            </a:r>
            <a:r>
              <a:rPr lang="ko-KR" altLang="en-US" b="1"/>
              <a:t> 소개</a:t>
            </a:r>
            <a:endParaRPr lang="en-US" altLang="ko-KR" b="1"/>
          </a:p>
          <a:p>
            <a:pPr>
              <a:lnSpc>
                <a:spcPct val="150000"/>
              </a:lnSpc>
            </a:pPr>
            <a:r>
              <a:rPr lang="en-US" altLang="ko-KR">
                <a:solidFill>
                  <a:schemeClr val="bg1">
                    <a:lumMod val="50000"/>
                  </a:schemeClr>
                </a:solidFill>
              </a:rPr>
              <a:t>Company introduced</a:t>
            </a:r>
            <a:endParaRPr lang="ko-KR" altLang="en-US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>
            <a:cxnSpLocks/>
          </p:cNvCxnSpPr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108D6A-F2F0-4535-9403-D8FD374A6020}"/>
              </a:ext>
            </a:extLst>
          </p:cNvPr>
          <p:cNvSpPr txBox="1"/>
          <p:nvPr/>
        </p:nvSpPr>
        <p:spPr>
          <a:xfrm>
            <a:off x="772546" y="3081323"/>
            <a:ext cx="6524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kern="0" spc="-90" smtClean="0">
                <a:latin typeface="+mj-ea"/>
                <a:ea typeface="+mj-ea"/>
              </a:rPr>
              <a:t>클라우드 기반 로봇 </a:t>
            </a:r>
            <a:r>
              <a:rPr lang="en-US" altLang="ko-KR" sz="1200" b="1" kern="0" spc="-90" smtClean="0">
                <a:latin typeface="+mj-ea"/>
                <a:ea typeface="+mj-ea"/>
              </a:rPr>
              <a:t>RaaS </a:t>
            </a:r>
            <a:r>
              <a:rPr lang="ko-KR" altLang="en-US" sz="1200" b="1" kern="0" spc="-90" smtClean="0">
                <a:latin typeface="+mj-ea"/>
                <a:ea typeface="+mj-ea"/>
              </a:rPr>
              <a:t>플랫폼과 로봇용</a:t>
            </a:r>
            <a:r>
              <a:rPr lang="en-US" altLang="ko-KR" sz="1200" b="1" kern="0" spc="-90">
                <a:latin typeface="+mj-ea"/>
              </a:rPr>
              <a:t> Edge </a:t>
            </a:r>
            <a:r>
              <a:rPr lang="en-US" altLang="ko-KR" sz="1200" b="1" kern="0" spc="-90" smtClean="0">
                <a:latin typeface="+mj-ea"/>
              </a:rPr>
              <a:t>AI</a:t>
            </a:r>
            <a:r>
              <a:rPr lang="ko-KR" altLang="en-US" sz="1200" b="1" kern="0" spc="-90" smtClean="0">
                <a:latin typeface="+mj-ea"/>
                <a:ea typeface="+mj-ea"/>
              </a:rPr>
              <a:t>를 직관적으로 구현할 수 있는 멀티 플랫폼 기술</a:t>
            </a:r>
            <a:endParaRPr lang="ko-KR" altLang="en-US" sz="1200" b="1" kern="0" spc="-90">
              <a:latin typeface="+mj-ea"/>
              <a:ea typeface="+mj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C93174-5330-464B-895E-102672AA812F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04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FE6FBE-64AC-46D3-8987-FAE06C1685B9}"/>
              </a:ext>
            </a:extLst>
          </p:cNvPr>
          <p:cNvSpPr txBox="1"/>
          <p:nvPr/>
        </p:nvSpPr>
        <p:spPr>
          <a:xfrm>
            <a:off x="615558" y="1667496"/>
            <a:ext cx="11019732" cy="12003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ko-KR" altLang="en-US" sz="3600" b="1" spc="-300" smtClean="0">
                <a:cs typeface="Arial" panose="020B0604020202020204" pitchFamily="34" charset="0"/>
              </a:rPr>
              <a:t>산업용로봇 인공지능 데이터 수집</a:t>
            </a:r>
            <a:r>
              <a:rPr lang="en-US" altLang="ko-KR" sz="3600" b="1" spc="-300" smtClean="0">
                <a:cs typeface="Arial" panose="020B0604020202020204" pitchFamily="34" charset="0"/>
              </a:rPr>
              <a:t>, </a:t>
            </a:r>
            <a:r>
              <a:rPr lang="ko-KR" altLang="en-US" sz="3600" b="1" spc="-300" smtClean="0">
                <a:cs typeface="Arial" panose="020B0604020202020204" pitchFamily="34" charset="0"/>
              </a:rPr>
              <a:t>저장</a:t>
            </a:r>
            <a:r>
              <a:rPr lang="en-US" altLang="ko-KR" sz="3600" b="1" spc="-300" smtClean="0">
                <a:cs typeface="Arial" panose="020B0604020202020204" pitchFamily="34" charset="0"/>
              </a:rPr>
              <a:t>, </a:t>
            </a:r>
            <a:r>
              <a:rPr lang="ko-KR" altLang="en-US" sz="3600" b="1" spc="-300" smtClean="0">
                <a:cs typeface="Arial" panose="020B0604020202020204" pitchFamily="34" charset="0"/>
              </a:rPr>
              <a:t>모니터링</a:t>
            </a:r>
            <a:r>
              <a:rPr lang="en-US" altLang="ko-KR" sz="3600" b="1" spc="-300" smtClean="0">
                <a:cs typeface="Arial" panose="020B0604020202020204" pitchFamily="34" charset="0"/>
              </a:rPr>
              <a:t>, </a:t>
            </a:r>
            <a:r>
              <a:rPr lang="ko-KR" altLang="en-US" sz="3600" b="1" spc="-300" smtClean="0">
                <a:cs typeface="Arial" panose="020B0604020202020204" pitchFamily="34" charset="0"/>
              </a:rPr>
              <a:t>학습</a:t>
            </a:r>
            <a:r>
              <a:rPr lang="en-US" altLang="ko-KR" sz="3600" b="1" spc="-300" smtClean="0">
                <a:cs typeface="Arial" panose="020B0604020202020204" pitchFamily="34" charset="0"/>
              </a:rPr>
              <a:t>, </a:t>
            </a:r>
            <a:r>
              <a:rPr lang="ko-KR" altLang="en-US" sz="3600" b="1" spc="-300" smtClean="0">
                <a:cs typeface="Arial" panose="020B0604020202020204" pitchFamily="34" charset="0"/>
              </a:rPr>
              <a:t>배포를 위한 고속 학습용 클라우드 기반 </a:t>
            </a:r>
            <a:r>
              <a:rPr lang="en-US" altLang="ko-KR" sz="3600" b="1" spc="-300" smtClean="0">
                <a:cs typeface="Arial" panose="020B0604020202020204" pitchFamily="34" charset="0"/>
              </a:rPr>
              <a:t>XR </a:t>
            </a:r>
            <a:r>
              <a:rPr lang="ko-KR" altLang="en-US" sz="3600" b="1" spc="-300" smtClean="0">
                <a:cs typeface="Arial" panose="020B0604020202020204" pitchFamily="34" charset="0"/>
              </a:rPr>
              <a:t>플랫폼</a:t>
            </a:r>
            <a:r>
              <a:rPr lang="en-US" altLang="ko-KR" sz="3600" b="1" spc="-300" smtClean="0">
                <a:cs typeface="Arial" panose="020B0604020202020204" pitchFamily="34" charset="0"/>
              </a:rPr>
              <a:t> </a:t>
            </a:r>
            <a:endParaRPr lang="ko-KR" altLang="en-US" sz="3600" b="1" spc="-300">
              <a:cs typeface="Arial" panose="020B0604020202020204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178264" y="5433871"/>
            <a:ext cx="4488782" cy="1134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115673" y="5905158"/>
            <a:ext cx="261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solidFill>
                  <a:schemeClr val="bg1"/>
                </a:solidFill>
              </a:rPr>
              <a:t>산업용로봇</a:t>
            </a:r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854190" y="5224708"/>
            <a:ext cx="1136929" cy="3868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mtClean="0"/>
              <a:t>Edge AI</a:t>
            </a:r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866329" y="3682002"/>
            <a:ext cx="10537294" cy="1134207"/>
          </a:xfrm>
          <a:prstGeom prst="rect">
            <a:avLst/>
          </a:prstGeom>
          <a:solidFill>
            <a:srgbClr val="DEDE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1178264" y="3953813"/>
            <a:ext cx="1534104" cy="386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수집모듈</a:t>
            </a:r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2980534" y="3949931"/>
            <a:ext cx="1651899" cy="386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데이터베이스</a:t>
            </a:r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4985180" y="3938475"/>
            <a:ext cx="1651899" cy="386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모니터링 모듈</a:t>
            </a:r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6903949" y="3949931"/>
            <a:ext cx="1651899" cy="386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학습</a:t>
            </a:r>
            <a:r>
              <a:rPr lang="en-US" altLang="ko-KR" smtClean="0"/>
              <a:t>/</a:t>
            </a:r>
            <a:r>
              <a:rPr lang="ko-KR" altLang="en-US" smtClean="0"/>
              <a:t>배포모듈</a:t>
            </a:r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5332802" y="3460041"/>
            <a:ext cx="2163686" cy="3868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 </a:t>
            </a:r>
            <a:r>
              <a:rPr lang="en-US" altLang="ko-KR" smtClean="0"/>
              <a:t>Vridge AI  </a:t>
            </a:r>
            <a:r>
              <a:rPr lang="ko-KR" altLang="en-US" smtClean="0"/>
              <a:t>플랫폼</a:t>
            </a:r>
            <a:endParaRPr lang="ko-KR" altLang="en-US"/>
          </a:p>
        </p:txBody>
      </p:sp>
      <p:cxnSp>
        <p:nvCxnSpPr>
          <p:cNvPr id="34" name="꺾인 연결선 33"/>
          <p:cNvCxnSpPr>
            <a:stCxn id="25" idx="2"/>
            <a:endCxn id="6" idx="0"/>
          </p:cNvCxnSpPr>
          <p:nvPr/>
        </p:nvCxnSpPr>
        <p:spPr>
          <a:xfrm rot="5400000">
            <a:off x="4574567" y="3664298"/>
            <a:ext cx="408499" cy="2712321"/>
          </a:xfrm>
          <a:prstGeom prst="bentConnector3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/>
          <p:cNvSpPr/>
          <p:nvPr/>
        </p:nvSpPr>
        <p:spPr>
          <a:xfrm>
            <a:off x="1696047" y="4387772"/>
            <a:ext cx="1738983" cy="386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mtClean="0"/>
              <a:t>AI </a:t>
            </a:r>
            <a:r>
              <a:rPr lang="ko-KR" altLang="en-US" smtClean="0"/>
              <a:t>검증모델</a:t>
            </a:r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3924113" y="4378257"/>
            <a:ext cx="1738983" cy="386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과금 모듈</a:t>
            </a:r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6147877" y="4387772"/>
            <a:ext cx="1992750" cy="386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mtClean="0"/>
              <a:t>AI </a:t>
            </a:r>
            <a:r>
              <a:rPr lang="ko-KR" altLang="en-US" smtClean="0"/>
              <a:t>모델 압출모듈</a:t>
            </a:r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8983360" y="3936499"/>
            <a:ext cx="1992750" cy="386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시뮬레이터 모듈</a:t>
            </a:r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6519217" y="5433871"/>
            <a:ext cx="4488782" cy="11342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7456626" y="5905158"/>
            <a:ext cx="261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solidFill>
                  <a:schemeClr val="bg1"/>
                </a:solidFill>
              </a:rPr>
              <a:t>서비스용로봇</a:t>
            </a:r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8195143" y="5224708"/>
            <a:ext cx="1136929" cy="386862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mtClean="0"/>
              <a:t>Edge AI</a:t>
            </a:r>
            <a:endParaRPr lang="ko-KR" altLang="en-US"/>
          </a:p>
        </p:txBody>
      </p:sp>
      <p:cxnSp>
        <p:nvCxnSpPr>
          <p:cNvPr id="39" name="꺾인 연결선 38"/>
          <p:cNvCxnSpPr>
            <a:stCxn id="25" idx="2"/>
            <a:endCxn id="38" idx="0"/>
          </p:cNvCxnSpPr>
          <p:nvPr/>
        </p:nvCxnSpPr>
        <p:spPr>
          <a:xfrm rot="16200000" flipH="1">
            <a:off x="7245043" y="3706142"/>
            <a:ext cx="408499" cy="2628632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직사각형 39"/>
          <p:cNvSpPr/>
          <p:nvPr/>
        </p:nvSpPr>
        <p:spPr>
          <a:xfrm>
            <a:off x="8625408" y="4383197"/>
            <a:ext cx="1992750" cy="386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mtClean="0"/>
              <a:t>Q&amp;A AI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820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래픽 27">
            <a:extLst>
              <a:ext uri="{FF2B5EF4-FFF2-40B4-BE49-F238E27FC236}">
                <a16:creationId xmlns:a16="http://schemas.microsoft.com/office/drawing/2014/main" id="{B9D3FBAF-CC0D-4022-B18E-FD6CE679FF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922368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01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Intro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1453283" cy="610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 err="1"/>
              <a:t>바질컴퍼니</a:t>
            </a:r>
            <a:r>
              <a:rPr lang="ko-KR" altLang="en-US" b="1"/>
              <a:t> 소개</a:t>
            </a:r>
            <a:endParaRPr lang="en-US" altLang="ko-KR" b="1"/>
          </a:p>
          <a:p>
            <a:pPr>
              <a:lnSpc>
                <a:spcPct val="150000"/>
              </a:lnSpc>
            </a:pPr>
            <a:r>
              <a:rPr lang="en-US" altLang="ko-KR">
                <a:solidFill>
                  <a:schemeClr val="bg1">
                    <a:lumMod val="50000"/>
                  </a:schemeClr>
                </a:solidFill>
              </a:rPr>
              <a:t>Company introduced</a:t>
            </a:r>
            <a:endParaRPr lang="ko-KR" altLang="en-US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2BE77E8B-B521-4149-9EF0-1114DD774F40}"/>
              </a:ext>
            </a:extLst>
          </p:cNvPr>
          <p:cNvCxnSpPr>
            <a:cxnSpLocks/>
          </p:cNvCxnSpPr>
          <p:nvPr/>
        </p:nvCxnSpPr>
        <p:spPr>
          <a:xfrm>
            <a:off x="912421" y="1847893"/>
            <a:ext cx="1036715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1366627-84C0-483A-9F11-B065BDAD2817}"/>
              </a:ext>
            </a:extLst>
          </p:cNvPr>
          <p:cNvSpPr txBox="1"/>
          <p:nvPr/>
        </p:nvSpPr>
        <p:spPr>
          <a:xfrm>
            <a:off x="1091808" y="1732270"/>
            <a:ext cx="1127232" cy="28484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업체명</a:t>
            </a:r>
            <a:endParaRPr lang="en-US" altLang="ko-KR" sz="1050" b="1" spc="0"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사업자등록번호</a:t>
            </a:r>
            <a:endParaRPr lang="en-US" altLang="ko-KR" sz="1050" b="1" spc="0"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설립일자</a:t>
            </a:r>
            <a:endParaRPr lang="en-US" altLang="ko-KR" sz="1050" b="1" spc="0"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소재지</a:t>
            </a:r>
            <a:endParaRPr lang="en-US" altLang="ko-KR" sz="1050" b="1" spc="0"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기업부설연구소</a:t>
            </a:r>
            <a:endParaRPr lang="en-US" altLang="ko-KR" sz="1050" b="1" spc="0"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근로자수</a:t>
            </a:r>
            <a:endParaRPr lang="en-US" altLang="ko-KR" sz="1050" b="1" spc="0"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주요생산품</a:t>
            </a:r>
            <a:endParaRPr lang="en-US" altLang="ko-KR" sz="1050" b="1" spc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726F9E-BBA2-4EED-9133-E2B94097D93A}"/>
              </a:ext>
            </a:extLst>
          </p:cNvPr>
          <p:cNvSpPr txBox="1"/>
          <p:nvPr/>
        </p:nvSpPr>
        <p:spPr>
          <a:xfrm>
            <a:off x="2349149" y="1732270"/>
            <a:ext cx="3980577" cy="2920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250000"/>
              </a:lnSpc>
            </a:pPr>
            <a:r>
              <a:rPr lang="ko-KR" altLang="en-US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㈜</a:t>
            </a:r>
            <a:r>
              <a:rPr lang="ko-KR" altLang="en-US" sz="1050" spc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바질컴퍼니</a:t>
            </a:r>
            <a:endParaRPr lang="en-US" altLang="ko-KR" sz="1050" spc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en-US" altLang="ko-KR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180 - 88 - 00809</a:t>
            </a:r>
          </a:p>
          <a:p>
            <a:pPr>
              <a:lnSpc>
                <a:spcPct val="250000"/>
              </a:lnSpc>
            </a:pPr>
            <a:r>
              <a:rPr lang="en-US" altLang="ko-KR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2018.03</a:t>
            </a:r>
            <a:endParaRPr lang="en-US" altLang="ko-KR" sz="1050" spc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ko-KR" altLang="en-US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부산광역시 사상구 </a:t>
            </a:r>
            <a:r>
              <a:rPr lang="ko-KR" altLang="en-US" sz="1050" spc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모라로</a:t>
            </a:r>
            <a:r>
              <a:rPr lang="ko-KR" altLang="en-US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altLang="ko-KR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22,</a:t>
            </a:r>
            <a:r>
              <a:rPr lang="ko-KR" altLang="en-US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</a:t>
            </a:r>
            <a:r>
              <a:rPr lang="en-US" altLang="ko-KR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1504</a:t>
            </a:r>
            <a:r>
              <a:rPr lang="ko-KR" altLang="en-US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호 </a:t>
            </a:r>
            <a:r>
              <a:rPr lang="en-US" altLang="ko-KR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</a:t>
            </a:r>
            <a:r>
              <a:rPr lang="ko-KR" altLang="en-US" sz="1050" spc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모라동</a:t>
            </a:r>
            <a:r>
              <a:rPr lang="en-US" altLang="ko-KR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ko-KR" altLang="en-US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부산벤처타워 </a:t>
            </a:r>
            <a:r>
              <a:rPr lang="en-US" altLang="ko-KR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)</a:t>
            </a:r>
          </a:p>
          <a:p>
            <a:pPr>
              <a:lnSpc>
                <a:spcPct val="250000"/>
              </a:lnSpc>
            </a:pPr>
            <a:r>
              <a:rPr lang="ko-KR" altLang="en-US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유</a:t>
            </a:r>
            <a:endParaRPr lang="en-US" altLang="ko-KR" sz="1050" spc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en-US" altLang="ko-KR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30</a:t>
            </a:r>
            <a:r>
              <a:rPr lang="ko-KR" altLang="en-US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명</a:t>
            </a:r>
            <a:endParaRPr lang="en-US" altLang="ko-KR" sz="1050" spc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ko-KR" altLang="en-US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로봇</a:t>
            </a:r>
            <a:r>
              <a:rPr lang="en-US" altLang="ko-KR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SI, </a:t>
            </a:r>
            <a:r>
              <a:rPr lang="ko-KR" altLang="en-US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인공지능 플랫폼</a:t>
            </a:r>
            <a:r>
              <a:rPr lang="en-US" altLang="ko-KR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ko-KR" altLang="en-US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클라우드 플랫폼</a:t>
            </a:r>
            <a:r>
              <a:rPr lang="en-US" altLang="ko-KR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endParaRPr lang="ko-KR" altLang="en-US" sz="1050" spc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20F6BC2B-4D3B-4900-B3FE-DCDFDB954D85}"/>
              </a:ext>
            </a:extLst>
          </p:cNvPr>
          <p:cNvCxnSpPr>
            <a:cxnSpLocks/>
          </p:cNvCxnSpPr>
          <p:nvPr/>
        </p:nvCxnSpPr>
        <p:spPr>
          <a:xfrm>
            <a:off x="912421" y="2248005"/>
            <a:ext cx="1036715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3AAE21B1-A0B9-40A9-92D9-83034EB1A35F}"/>
              </a:ext>
            </a:extLst>
          </p:cNvPr>
          <p:cNvCxnSpPr>
            <a:cxnSpLocks/>
          </p:cNvCxnSpPr>
          <p:nvPr/>
        </p:nvCxnSpPr>
        <p:spPr>
          <a:xfrm>
            <a:off x="912421" y="2648117"/>
            <a:ext cx="1036715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B3937E91-BC96-4D06-8F0E-15AB35B79B26}"/>
              </a:ext>
            </a:extLst>
          </p:cNvPr>
          <p:cNvCxnSpPr>
            <a:cxnSpLocks/>
          </p:cNvCxnSpPr>
          <p:nvPr/>
        </p:nvCxnSpPr>
        <p:spPr>
          <a:xfrm>
            <a:off x="912421" y="3048229"/>
            <a:ext cx="1036715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EB4964E2-C5C6-48B7-A479-A0D3D1E2B322}"/>
              </a:ext>
            </a:extLst>
          </p:cNvPr>
          <p:cNvCxnSpPr>
            <a:cxnSpLocks/>
          </p:cNvCxnSpPr>
          <p:nvPr/>
        </p:nvCxnSpPr>
        <p:spPr>
          <a:xfrm>
            <a:off x="912421" y="3448341"/>
            <a:ext cx="1036715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78EE0B2E-01AC-4928-9FFA-71FD3D60757F}"/>
              </a:ext>
            </a:extLst>
          </p:cNvPr>
          <p:cNvCxnSpPr>
            <a:cxnSpLocks/>
          </p:cNvCxnSpPr>
          <p:nvPr/>
        </p:nvCxnSpPr>
        <p:spPr>
          <a:xfrm>
            <a:off x="912421" y="4248565"/>
            <a:ext cx="1036715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671B3F19-C501-419B-A035-C25CD4C0BD42}"/>
              </a:ext>
            </a:extLst>
          </p:cNvPr>
          <p:cNvCxnSpPr>
            <a:cxnSpLocks/>
          </p:cNvCxnSpPr>
          <p:nvPr/>
        </p:nvCxnSpPr>
        <p:spPr>
          <a:xfrm>
            <a:off x="912421" y="3848453"/>
            <a:ext cx="1036715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12AF8718-D716-422B-B81E-9C36F72FEAE7}"/>
              </a:ext>
            </a:extLst>
          </p:cNvPr>
          <p:cNvCxnSpPr>
            <a:cxnSpLocks/>
          </p:cNvCxnSpPr>
          <p:nvPr/>
        </p:nvCxnSpPr>
        <p:spPr>
          <a:xfrm>
            <a:off x="912421" y="4648676"/>
            <a:ext cx="1036715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18B6B60-C8E4-407C-89FE-96069B9AB220}"/>
              </a:ext>
            </a:extLst>
          </p:cNvPr>
          <p:cNvSpPr txBox="1"/>
          <p:nvPr/>
        </p:nvSpPr>
        <p:spPr>
          <a:xfrm>
            <a:off x="6736242" y="1732270"/>
            <a:ext cx="992580" cy="2444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대표자</a:t>
            </a:r>
            <a:endParaRPr lang="en-US" altLang="ko-KR" sz="1050" b="1" spc="0"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법인등록번호</a:t>
            </a:r>
            <a:endParaRPr lang="en-US" altLang="ko-KR" sz="1050" b="1" spc="0"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연락처</a:t>
            </a:r>
            <a:endParaRPr lang="en-US" altLang="ko-KR" sz="1050" b="1" spc="0"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업종</a:t>
            </a:r>
            <a:r>
              <a:rPr lang="en-US" altLang="ko-KR" sz="1050" b="1" spc="0">
                <a:latin typeface="+mn-lt"/>
              </a:rPr>
              <a:t>/</a:t>
            </a:r>
            <a:r>
              <a:rPr lang="ko-KR" altLang="en-US" sz="1050" b="1" spc="0">
                <a:latin typeface="+mn-lt"/>
              </a:rPr>
              <a:t>업태</a:t>
            </a:r>
            <a:endParaRPr lang="en-US" altLang="ko-KR" sz="1050" b="1" spc="0"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연구인력</a:t>
            </a:r>
            <a:endParaRPr lang="en-US" altLang="ko-KR" sz="1050" b="1" spc="0"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홈페이지</a:t>
            </a:r>
            <a:endParaRPr lang="en-US" altLang="ko-KR" sz="1050" b="1" spc="0"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27080A-8460-470D-A381-67E070A19B4A}"/>
              </a:ext>
            </a:extLst>
          </p:cNvPr>
          <p:cNvSpPr txBox="1"/>
          <p:nvPr/>
        </p:nvSpPr>
        <p:spPr>
          <a:xfrm>
            <a:off x="7993584" y="1732270"/>
            <a:ext cx="1627369" cy="2516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250000"/>
              </a:lnSpc>
            </a:pPr>
            <a:r>
              <a:rPr lang="ko-KR" altLang="en-US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황희경</a:t>
            </a:r>
            <a:endParaRPr lang="en-US" altLang="ko-KR" sz="1050" spc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en-US" altLang="ko-KR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234111 - 0098149</a:t>
            </a:r>
          </a:p>
          <a:p>
            <a:pPr>
              <a:lnSpc>
                <a:spcPct val="250000"/>
              </a:lnSpc>
            </a:pPr>
            <a:r>
              <a:rPr lang="en-US" altLang="ko-KR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051-609-9633</a:t>
            </a:r>
          </a:p>
          <a:p>
            <a:pPr>
              <a:lnSpc>
                <a:spcPct val="250000"/>
              </a:lnSpc>
            </a:pPr>
            <a:r>
              <a:rPr lang="ko-KR" altLang="en-US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제조업</a:t>
            </a:r>
            <a:r>
              <a:rPr lang="en-US" altLang="ko-KR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ko-KR" altLang="en-US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서비스업</a:t>
            </a:r>
            <a:endParaRPr lang="en-US" altLang="ko-KR" sz="1050" spc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en-US" altLang="ko-KR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23</a:t>
            </a:r>
            <a:r>
              <a:rPr lang="ko-KR" altLang="en-US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명</a:t>
            </a:r>
            <a:endParaRPr lang="en-US" altLang="ko-KR" sz="1050" spc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en-US" altLang="ko-KR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www.vazilcompany.com</a:t>
            </a:r>
            <a:endParaRPr lang="ko-KR" altLang="en-US" sz="1050" spc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FDB244-8F92-4D48-BFB1-8C3D69139B49}"/>
              </a:ext>
            </a:extLst>
          </p:cNvPr>
          <p:cNvSpPr txBox="1"/>
          <p:nvPr/>
        </p:nvSpPr>
        <p:spPr>
          <a:xfrm>
            <a:off x="1091808" y="4714085"/>
            <a:ext cx="857927" cy="1636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총괄책임자</a:t>
            </a:r>
            <a:endParaRPr lang="en-US" altLang="ko-KR" sz="1050" b="1" spc="0"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연락처</a:t>
            </a:r>
            <a:endParaRPr lang="en-US" altLang="ko-KR" sz="1050" b="1" spc="0"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실무담당자</a:t>
            </a:r>
            <a:endParaRPr lang="en-US" altLang="ko-KR" sz="1050" b="1" spc="0"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연락처</a:t>
            </a:r>
            <a:endParaRPr lang="en-US" altLang="ko-KR" sz="1050" b="1" spc="0">
              <a:latin typeface="+mn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7A05AD-2386-4D68-AB96-76B308AC4317}"/>
              </a:ext>
            </a:extLst>
          </p:cNvPr>
          <p:cNvSpPr txBox="1"/>
          <p:nvPr/>
        </p:nvSpPr>
        <p:spPr>
          <a:xfrm>
            <a:off x="2349149" y="4714085"/>
            <a:ext cx="1104790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250000"/>
              </a:lnSpc>
            </a:pPr>
            <a:r>
              <a:rPr lang="ko-KR" altLang="en-US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㈜</a:t>
            </a:r>
            <a:r>
              <a:rPr lang="ko-KR" altLang="en-US" sz="1050" spc="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바질컴퍼니</a:t>
            </a:r>
          </a:p>
          <a:p>
            <a:pPr>
              <a:lnSpc>
                <a:spcPct val="250000"/>
              </a:lnSpc>
            </a:pPr>
            <a:r>
              <a:rPr lang="en-US" altLang="ko-KR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051-609-9633</a:t>
            </a:r>
            <a:endParaRPr lang="en-US" altLang="ko-KR" sz="1050" spc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ko-KR" altLang="en-US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김성원</a:t>
            </a:r>
            <a:endParaRPr lang="en-US" altLang="ko-KR" sz="1050" spc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en-US" altLang="ko-KR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010-4505-5232</a:t>
            </a:r>
            <a:endParaRPr lang="en-US" altLang="ko-KR" sz="1050" spc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5D8C7CF-169A-42F2-8223-395215BD2A0C}"/>
              </a:ext>
            </a:extLst>
          </p:cNvPr>
          <p:cNvSpPr txBox="1"/>
          <p:nvPr/>
        </p:nvSpPr>
        <p:spPr>
          <a:xfrm>
            <a:off x="6736243" y="4714085"/>
            <a:ext cx="782587" cy="1636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부서</a:t>
            </a:r>
            <a:r>
              <a:rPr lang="en-US" altLang="ko-KR" sz="1050" b="1" spc="0">
                <a:latin typeface="+mn-lt"/>
              </a:rPr>
              <a:t>/</a:t>
            </a:r>
            <a:r>
              <a:rPr lang="ko-KR" altLang="en-US" sz="1050" b="1" spc="0">
                <a:latin typeface="+mn-lt"/>
              </a:rPr>
              <a:t>직책</a:t>
            </a:r>
            <a:endParaRPr lang="en-US" altLang="ko-KR" sz="1050" b="1" spc="0"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en-US" altLang="ko-KR" sz="1050" b="1" spc="0">
                <a:latin typeface="+mn-lt"/>
              </a:rPr>
              <a:t>E-mail</a:t>
            </a:r>
          </a:p>
          <a:p>
            <a:pPr>
              <a:lnSpc>
                <a:spcPct val="250000"/>
              </a:lnSpc>
            </a:pPr>
            <a:r>
              <a:rPr lang="ko-KR" altLang="en-US" sz="1050" b="1" spc="0">
                <a:latin typeface="+mn-lt"/>
              </a:rPr>
              <a:t>부서</a:t>
            </a:r>
            <a:r>
              <a:rPr lang="en-US" altLang="ko-KR" sz="1050" b="1" spc="0">
                <a:latin typeface="+mn-lt"/>
              </a:rPr>
              <a:t>/</a:t>
            </a:r>
            <a:r>
              <a:rPr lang="ko-KR" altLang="en-US" sz="1050" b="1" spc="0">
                <a:latin typeface="+mn-lt"/>
              </a:rPr>
              <a:t>직책</a:t>
            </a:r>
            <a:endParaRPr lang="en-US" altLang="ko-KR" sz="1050" b="1" spc="0"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en-US" altLang="ko-KR" sz="1050" b="1" spc="0">
                <a:latin typeface="+mn-lt"/>
              </a:rPr>
              <a:t>E-mail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E7FDCA9-6011-41B5-82B0-6529ADF3B139}"/>
              </a:ext>
            </a:extLst>
          </p:cNvPr>
          <p:cNvSpPr txBox="1"/>
          <p:nvPr/>
        </p:nvSpPr>
        <p:spPr>
          <a:xfrm>
            <a:off x="7993583" y="4714085"/>
            <a:ext cx="1814920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250000"/>
              </a:lnSpc>
            </a:pPr>
            <a:r>
              <a:rPr lang="ko-KR" altLang="en-US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황희경</a:t>
            </a:r>
            <a:endParaRPr lang="en-US" altLang="ko-KR" sz="1050" spc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en-US" altLang="ko-KR" sz="1050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admin@vazilcompany.com</a:t>
            </a:r>
          </a:p>
          <a:p>
            <a:pPr>
              <a:lnSpc>
                <a:spcPct val="250000"/>
              </a:lnSpc>
            </a:pPr>
            <a:r>
              <a:rPr lang="en-US" altLang="ko-KR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CTO</a:t>
            </a:r>
            <a:endParaRPr lang="en-US" altLang="ko-KR" sz="1050" spc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lnSpc>
                <a:spcPct val="250000"/>
              </a:lnSpc>
            </a:pPr>
            <a:r>
              <a:rPr lang="en-US" altLang="ko-KR" sz="1050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swk@vazilcompany.com</a:t>
            </a:r>
            <a:endParaRPr lang="ko-KR" altLang="en-US" sz="1050" spc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26901710-B436-4697-9A60-935B3861EE62}"/>
              </a:ext>
            </a:extLst>
          </p:cNvPr>
          <p:cNvCxnSpPr>
            <a:cxnSpLocks/>
          </p:cNvCxnSpPr>
          <p:nvPr/>
        </p:nvCxnSpPr>
        <p:spPr>
          <a:xfrm>
            <a:off x="912421" y="5210280"/>
            <a:ext cx="1036715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FA359577-44BB-41D6-996C-D503ED4DE965}"/>
              </a:ext>
            </a:extLst>
          </p:cNvPr>
          <p:cNvCxnSpPr>
            <a:cxnSpLocks/>
          </p:cNvCxnSpPr>
          <p:nvPr/>
        </p:nvCxnSpPr>
        <p:spPr>
          <a:xfrm>
            <a:off x="912421" y="5610392"/>
            <a:ext cx="1036715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B47D7455-D708-4C69-AAFA-4DD27F9FC8DF}"/>
              </a:ext>
            </a:extLst>
          </p:cNvPr>
          <p:cNvCxnSpPr>
            <a:cxnSpLocks/>
          </p:cNvCxnSpPr>
          <p:nvPr/>
        </p:nvCxnSpPr>
        <p:spPr>
          <a:xfrm>
            <a:off x="912421" y="6010504"/>
            <a:ext cx="1036715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A6B207C-3914-440B-86DA-0226443A8C01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05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075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서류이(가) 표시된 사진&#10;&#10;자동 생성된 설명">
            <a:extLst>
              <a:ext uri="{FF2B5EF4-FFF2-40B4-BE49-F238E27FC236}">
                <a16:creationId xmlns:a16="http://schemas.microsoft.com/office/drawing/2014/main" id="{0FE78EE3-CFBC-4F6B-A196-8578BABB8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690296" y="1851820"/>
            <a:ext cx="2449710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200" b="1">
                <a:solidFill>
                  <a:schemeClr val="bg1"/>
                </a:solidFill>
                <a:latin typeface="맑은 고딕" panose="020B0503020000020004" pitchFamily="50" charset="-127"/>
              </a:rPr>
              <a:t>02 Market Issue &amp; 03 </a:t>
            </a:r>
            <a:r>
              <a:rPr lang="en-US" altLang="ko-KR" sz="1200" b="1" smtClean="0">
                <a:solidFill>
                  <a:schemeClr val="bg1"/>
                </a:solidFill>
                <a:latin typeface="맑은 고딕" panose="020B0503020000020004" pitchFamily="50" charset="-127"/>
              </a:rPr>
              <a:t>Problem</a:t>
            </a:r>
            <a:endParaRPr lang="ko-KR" altLang="en-US" sz="1200" b="1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840873" y="2574530"/>
            <a:ext cx="6239196" cy="5649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ko-KR" altLang="en-US" sz="2800" b="1" spc="-3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솔루션이 필요한 시장과 비즈니스 영역</a:t>
            </a:r>
            <a:endParaRPr lang="en-US" altLang="ko-KR" sz="2800" b="1" spc="-30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108D6A-F2F0-4535-9403-D8FD374A6020}"/>
              </a:ext>
            </a:extLst>
          </p:cNvPr>
          <p:cNvSpPr txBox="1"/>
          <p:nvPr/>
        </p:nvSpPr>
        <p:spPr>
          <a:xfrm>
            <a:off x="840873" y="3151060"/>
            <a:ext cx="1934504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>
                <a:solidFill>
                  <a:schemeClr val="bg1">
                    <a:lumMod val="95000"/>
                  </a:schemeClr>
                </a:solidFill>
              </a:rPr>
              <a:t>Market needs+ Business area</a:t>
            </a:r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1E692FA9-3651-4FCB-9AC5-6F502CCF01EC}"/>
              </a:ext>
            </a:extLst>
          </p:cNvPr>
          <p:cNvCxnSpPr>
            <a:cxnSpLocks/>
          </p:cNvCxnSpPr>
          <p:nvPr/>
        </p:nvCxnSpPr>
        <p:spPr>
          <a:xfrm>
            <a:off x="772910" y="6082937"/>
            <a:ext cx="5617477" cy="0"/>
          </a:xfrm>
          <a:prstGeom prst="line">
            <a:avLst/>
          </a:prstGeom>
          <a:ln>
            <a:solidFill>
              <a:schemeClr val="bg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BA661869-0BD3-40C7-9DB1-3D22956DB280}"/>
              </a:ext>
            </a:extLst>
          </p:cNvPr>
          <p:cNvCxnSpPr>
            <a:cxnSpLocks/>
          </p:cNvCxnSpPr>
          <p:nvPr/>
        </p:nvCxnSpPr>
        <p:spPr>
          <a:xfrm>
            <a:off x="772910" y="2220686"/>
            <a:ext cx="5617477" cy="0"/>
          </a:xfrm>
          <a:prstGeom prst="line">
            <a:avLst/>
          </a:prstGeom>
          <a:ln>
            <a:solidFill>
              <a:schemeClr val="bg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3CB74B7-E046-4571-BD36-C502AB55A9F1}"/>
              </a:ext>
            </a:extLst>
          </p:cNvPr>
          <p:cNvSpPr txBox="1"/>
          <p:nvPr/>
        </p:nvSpPr>
        <p:spPr>
          <a:xfrm>
            <a:off x="840873" y="4090583"/>
            <a:ext cx="8520842" cy="10156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2400"/>
              </a:lnSpc>
            </a:pP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모든 영역에서 메타버스 기술을 활용한 다양한 시도가 이뤄지고 있으며 진입장벽이 높고 고경력의 엔지니어가 부족한 </a:t>
            </a:r>
            <a:endParaRPr lang="en-US" altLang="ko-KR" sz="1050" spc="-100" smtClean="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로봇 엔지니어링의 저변확대와 로봇엔지니어링 기술의 교육</a:t>
            </a:r>
            <a:r>
              <a:rPr lang="en-US" altLang="ko-KR" sz="1050" spc="-10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및 거래지원을 위한 메타버스 기반 로봇엔지니어링 플랫폼을 </a:t>
            </a:r>
            <a:endParaRPr lang="en-US" altLang="ko-KR" sz="1050" spc="-100" smtClean="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통한 로봇 엔지니어링 혁신을 가속화 하고자 한다</a:t>
            </a:r>
            <a:r>
              <a:rPr lang="en-US" altLang="ko-KR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.</a:t>
            </a:r>
            <a:r>
              <a:rPr lang="ko-KR" altLang="en-US" sz="1050" spc="-100" smtClean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 </a:t>
            </a:r>
            <a:endParaRPr lang="en-US" altLang="ko-KR" sz="1050" spc="-10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240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래픽 28">
            <a:extLst>
              <a:ext uri="{FF2B5EF4-FFF2-40B4-BE49-F238E27FC236}">
                <a16:creationId xmlns:a16="http://schemas.microsoft.com/office/drawing/2014/main" id="{2A1726CA-A0E3-48A9-8E16-543A99384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666225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02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Market Issue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 smtClean="0"/>
              <a:t>시뮬레이션 시장의 진화 시점</a:t>
            </a:r>
            <a:endParaRPr lang="ko-KR" altLang="en-US" b="1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615558" y="1429856"/>
            <a:ext cx="10295696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메타버스 기술 진화로 인한 다양한 커뮤니케이션 도구 등장</a:t>
            </a:r>
            <a:endParaRPr lang="ko-KR" altLang="en-US" sz="2800" b="1" spc="-30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8D69D45-1DE3-4EF7-BD92-DC03E92C9B7A}"/>
              </a:ext>
            </a:extLst>
          </p:cNvPr>
          <p:cNvSpPr txBox="1"/>
          <p:nvPr/>
        </p:nvSpPr>
        <p:spPr>
          <a:xfrm>
            <a:off x="615558" y="2035075"/>
            <a:ext cx="76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인공지능과 메타버스 플랫폼 결합을 통한 다양한 산업의 변화가 도래하고 있으며 </a:t>
            </a:r>
            <a:r>
              <a:rPr lang="en-US" altLang="ko-KR" sz="1200" kern="0" spc="-90" smtClean="0">
                <a:latin typeface="+mj-ea"/>
                <a:ea typeface="+mj-ea"/>
              </a:rPr>
              <a:t>VR, AR</a:t>
            </a:r>
            <a:r>
              <a:rPr lang="ko-KR" altLang="en-US" sz="1200" kern="0" spc="-90" smtClean="0">
                <a:latin typeface="+mj-ea"/>
                <a:ea typeface="+mj-ea"/>
              </a:rPr>
              <a:t>을 넘어 </a:t>
            </a:r>
            <a:r>
              <a:rPr lang="en-US" altLang="ko-KR" sz="1200" kern="0" spc="-90">
                <a:latin typeface="+mj-ea"/>
                <a:ea typeface="+mj-ea"/>
              </a:rPr>
              <a:t>XR(eXtended Reality)</a:t>
            </a:r>
          </a:p>
          <a:p>
            <a:pPr>
              <a:lnSpc>
                <a:spcPct val="150000"/>
              </a:lnSpc>
            </a:pPr>
            <a:r>
              <a:rPr lang="ko-KR" altLang="en-US" sz="1200" kern="0" spc="-90">
                <a:latin typeface="+mj-ea"/>
                <a:ea typeface="+mj-ea"/>
              </a:rPr>
              <a:t>의 시대가 도래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ED486CD0-5D35-4029-8D9E-12BC3750E402}"/>
              </a:ext>
            </a:extLst>
          </p:cNvPr>
          <p:cNvSpPr/>
          <p:nvPr/>
        </p:nvSpPr>
        <p:spPr>
          <a:xfrm>
            <a:off x="454705" y="2874317"/>
            <a:ext cx="11069666" cy="37726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AC2FDA-2132-43CB-AA09-3FF3B5276326}"/>
              </a:ext>
            </a:extLst>
          </p:cNvPr>
          <p:cNvSpPr txBox="1"/>
          <p:nvPr/>
        </p:nvSpPr>
        <p:spPr>
          <a:xfrm>
            <a:off x="981904" y="4590950"/>
            <a:ext cx="2908489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b="1" kern="0" spc="-90" smtClean="0">
                <a:latin typeface="+mj-ea"/>
                <a:ea typeface="+mj-ea"/>
              </a:rPr>
              <a:t>메타</a:t>
            </a:r>
            <a:r>
              <a:rPr lang="en-US" altLang="ko-KR" sz="1050" b="1" kern="0" spc="-90" smtClean="0">
                <a:latin typeface="+mj-ea"/>
                <a:ea typeface="+mj-ea"/>
              </a:rPr>
              <a:t>(</a:t>
            </a:r>
            <a:r>
              <a:rPr lang="ko-KR" altLang="en-US" sz="1050" b="1" kern="0" spc="-90" smtClean="0">
                <a:latin typeface="+mj-ea"/>
                <a:ea typeface="+mj-ea"/>
              </a:rPr>
              <a:t>페이스북</a:t>
            </a:r>
            <a:r>
              <a:rPr lang="en-US" altLang="ko-KR" sz="1050" b="1" kern="0" spc="-90" smtClean="0">
                <a:latin typeface="+mj-ea"/>
                <a:ea typeface="+mj-ea"/>
              </a:rPr>
              <a:t>)</a:t>
            </a:r>
            <a:endParaRPr lang="en-US" altLang="ko-KR" sz="1050" b="1" kern="0" spc="-90"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세상의 모든 커뮤니티를 메타버스에 구현하고 </a:t>
            </a:r>
            <a:endParaRPr lang="en-US" altLang="ko-KR" sz="105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</a:t>
            </a: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연결하고자 함</a:t>
            </a:r>
            <a:endParaRPr lang="en-US" altLang="ko-KR" sz="105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en-US" altLang="ko-KR" sz="105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“ </a:t>
            </a:r>
            <a:r>
              <a:rPr lang="ko-KR" altLang="en-US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우리의 </a:t>
            </a:r>
            <a:r>
              <a:rPr lang="en-US" altLang="ko-KR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DNA</a:t>
            </a:r>
            <a:r>
              <a:rPr lang="ko-KR" altLang="en-US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는 사람들을 연결하는 기술을</a:t>
            </a:r>
            <a:endParaRPr lang="en-US" altLang="ko-KR" sz="1200" b="1" kern="0" spc="-9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 구축하는데 있다 </a:t>
            </a:r>
            <a:r>
              <a:rPr lang="en-US" altLang="ko-KR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“</a:t>
            </a:r>
            <a:endParaRPr lang="ko-KR" altLang="en-US" sz="1200" b="1" kern="0" spc="-9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3259" t="3354" r="2765" b="5143"/>
          <a:stretch/>
        </p:blipFill>
        <p:spPr>
          <a:xfrm>
            <a:off x="1431495" y="3156819"/>
            <a:ext cx="2009308" cy="89667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0066" y="3184692"/>
            <a:ext cx="2024796" cy="91232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CAC2FDA-2132-43CB-AA09-3FF3B5276326}"/>
              </a:ext>
            </a:extLst>
          </p:cNvPr>
          <p:cNvSpPr txBox="1"/>
          <p:nvPr/>
        </p:nvSpPr>
        <p:spPr>
          <a:xfrm>
            <a:off x="4778219" y="4590949"/>
            <a:ext cx="2793072" cy="1408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b="1" kern="0" spc="-90" smtClean="0">
                <a:latin typeface="+mj-ea"/>
                <a:ea typeface="+mj-ea"/>
              </a:rPr>
              <a:t>마이크로소프트</a:t>
            </a:r>
            <a:endParaRPr lang="en-US" altLang="ko-KR" sz="1050" b="1" kern="0" spc="-90"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모든 업무를 메타버스 상에서 구현하고자 함 </a:t>
            </a:r>
            <a:endParaRPr lang="en-US" altLang="ko-KR" sz="105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endParaRPr lang="en-US" altLang="ko-KR" sz="1200" b="1" kern="0" spc="-9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“ </a:t>
            </a:r>
            <a:r>
              <a:rPr lang="ko-KR" altLang="en-US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원격 근무와 협업을 위한 툴을 </a:t>
            </a:r>
            <a:endParaRPr lang="en-US" altLang="ko-KR" sz="1200" b="1" kern="0" spc="-9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제공하는 것에 목표를 가짐 </a:t>
            </a:r>
            <a:r>
              <a:rPr lang="en-US" altLang="ko-KR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“</a:t>
            </a:r>
            <a:endParaRPr lang="ko-KR" altLang="en-US" sz="1200" b="1" kern="0" spc="-9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3027" y="3198651"/>
            <a:ext cx="2002985" cy="89836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CAC2FDA-2132-43CB-AA09-3FF3B5276326}"/>
              </a:ext>
            </a:extLst>
          </p:cNvPr>
          <p:cNvSpPr txBox="1"/>
          <p:nvPr/>
        </p:nvSpPr>
        <p:spPr>
          <a:xfrm>
            <a:off x="8459117" y="4556325"/>
            <a:ext cx="2905604" cy="1650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b="1" kern="0" spc="-90" smtClean="0">
                <a:latin typeface="+mj-ea"/>
                <a:ea typeface="+mj-ea"/>
              </a:rPr>
              <a:t>엔비디아</a:t>
            </a:r>
            <a:endParaRPr lang="en-US" altLang="ko-KR" sz="1050" b="1" kern="0" spc="-90"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메타버스 시장의 최강자가 되기 위한 </a:t>
            </a:r>
            <a:r>
              <a:rPr lang="en-US" altLang="ko-KR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H/W, S/W</a:t>
            </a:r>
          </a:p>
          <a:p>
            <a:pPr>
              <a:lnSpc>
                <a:spcPct val="150000"/>
              </a:lnSpc>
            </a:pPr>
            <a:r>
              <a:rPr lang="en-US" altLang="ko-KR" sz="105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 </a:t>
            </a:r>
            <a:r>
              <a:rPr lang="en-US" altLang="ko-KR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    </a:t>
            </a: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기반 기술을 제공 </a:t>
            </a:r>
            <a:endParaRPr lang="en-US" altLang="ko-KR" sz="105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endParaRPr lang="en-US" altLang="ko-KR" sz="1200" b="1" kern="0" spc="-9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“ </a:t>
            </a:r>
            <a:r>
              <a:rPr lang="ko-KR" altLang="en-US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메타버스를 제작하기 위한 인프라를 </a:t>
            </a:r>
            <a:endParaRPr lang="en-US" altLang="ko-KR" sz="1200" b="1" kern="0" spc="-9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장악하고 기반기술 및 제작기술을 제공 </a:t>
            </a:r>
            <a:r>
              <a:rPr lang="en-US" altLang="ko-KR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“</a:t>
            </a:r>
            <a:endParaRPr lang="ko-KR" altLang="en-US" sz="1200" b="1" kern="0" spc="-9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35078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래픽 28">
            <a:extLst>
              <a:ext uri="{FF2B5EF4-FFF2-40B4-BE49-F238E27FC236}">
                <a16:creationId xmlns:a16="http://schemas.microsoft.com/office/drawing/2014/main" id="{2A1726CA-A0E3-48A9-8E16-543A99384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" name="직사각형 47">
            <a:extLst>
              <a:ext uri="{FF2B5EF4-FFF2-40B4-BE49-F238E27FC236}">
                <a16:creationId xmlns:a16="http://schemas.microsoft.com/office/drawing/2014/main" id="{ED486CD0-5D35-4029-8D9E-12BC3750E402}"/>
              </a:ext>
            </a:extLst>
          </p:cNvPr>
          <p:cNvSpPr/>
          <p:nvPr/>
        </p:nvSpPr>
        <p:spPr>
          <a:xfrm>
            <a:off x="364123" y="2839992"/>
            <a:ext cx="3490458" cy="34611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666225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02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Market Issue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939360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 smtClean="0"/>
              <a:t>니즈의 정의</a:t>
            </a:r>
            <a:endParaRPr lang="ko-KR" altLang="en-US" b="1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615558" y="1429856"/>
            <a:ext cx="10295696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산업용 로봇을 활용한 교육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개발</a:t>
            </a:r>
            <a:r>
              <a:rPr lang="en-US" altLang="ko-KR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검증을 위한 협업 플랫폼  </a:t>
            </a:r>
            <a:endParaRPr lang="ko-KR" altLang="en-US" sz="2800" b="1" spc="-300"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CAC2FDA-2132-43CB-AA09-3FF3B5276326}"/>
              </a:ext>
            </a:extLst>
          </p:cNvPr>
          <p:cNvSpPr txBox="1"/>
          <p:nvPr/>
        </p:nvSpPr>
        <p:spPr>
          <a:xfrm>
            <a:off x="434182" y="4477083"/>
            <a:ext cx="3408625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b="1" kern="0" spc="-90" smtClean="0">
                <a:latin typeface="+mj-ea"/>
                <a:ea typeface="+mj-ea"/>
              </a:rPr>
              <a:t>산업계의 니즈</a:t>
            </a:r>
            <a:endParaRPr lang="en-US" altLang="ko-KR" sz="1050" b="1" kern="0" spc="-90" smtClean="0"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산업용 로봇 자동화를 위한 엔지니어가 절대적으로 부족</a:t>
            </a:r>
            <a:endParaRPr lang="en-US" altLang="ko-KR" sz="105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고경력 엔지니어의 높은 연봉 및 이직율</a:t>
            </a:r>
            <a:endParaRPr lang="en-US" altLang="ko-KR" sz="105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설계된 자동화 시스템의 성능 검증 방안 궁색</a:t>
            </a:r>
            <a:endParaRPr lang="en-US" altLang="ko-KR" sz="105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산업용 로봇들의 각기 다른 인터페이스 환경</a:t>
            </a:r>
            <a:endParaRPr lang="en-US" altLang="ko-KR" sz="105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산업용 로봇과 인공지능의 결합 방법 필요</a:t>
            </a:r>
            <a:endParaRPr lang="ko-KR" altLang="en-US" sz="105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8D69D45-1DE3-4EF7-BD92-DC03E92C9B7A}"/>
              </a:ext>
            </a:extLst>
          </p:cNvPr>
          <p:cNvSpPr txBox="1"/>
          <p:nvPr/>
        </p:nvSpPr>
        <p:spPr>
          <a:xfrm>
            <a:off x="615558" y="2035075"/>
            <a:ext cx="8503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산업용 로봇을 활용한 생산현장</a:t>
            </a:r>
            <a:r>
              <a:rPr lang="en-US" altLang="ko-KR" sz="1200" kern="0" spc="-90" smtClean="0">
                <a:latin typeface="+mj-ea"/>
                <a:ea typeface="+mj-ea"/>
              </a:rPr>
              <a:t>, </a:t>
            </a:r>
            <a:r>
              <a:rPr lang="ko-KR" altLang="en-US" sz="1200" kern="0" spc="-90" smtClean="0">
                <a:latin typeface="+mj-ea"/>
                <a:ea typeface="+mj-ea"/>
              </a:rPr>
              <a:t>산업용로봇 자동화 공정 개발자</a:t>
            </a:r>
            <a:r>
              <a:rPr lang="en-US" altLang="ko-KR" sz="1200" kern="0" spc="-90" smtClean="0">
                <a:latin typeface="+mj-ea"/>
                <a:ea typeface="+mj-ea"/>
              </a:rPr>
              <a:t>, </a:t>
            </a:r>
            <a:r>
              <a:rPr lang="ko-KR" altLang="en-US" sz="1200" kern="0" spc="-90" smtClean="0">
                <a:latin typeface="+mj-ea"/>
                <a:ea typeface="+mj-ea"/>
              </a:rPr>
              <a:t>산업용 로봇 교육자 등의 산업용 로봇을 활용한 협업의 필요성 절실</a:t>
            </a:r>
            <a:endParaRPr lang="ko-KR" altLang="en-US" sz="1200" b="1" kern="0" spc="-9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1" name="육각형 30">
            <a:extLst>
              <a:ext uri="{FF2B5EF4-FFF2-40B4-BE49-F238E27FC236}">
                <a16:creationId xmlns:a16="http://schemas.microsoft.com/office/drawing/2014/main" id="{6536C36A-CBCF-4F06-AEC9-A1A3136FC2A3}"/>
              </a:ext>
            </a:extLst>
          </p:cNvPr>
          <p:cNvSpPr/>
          <p:nvPr/>
        </p:nvSpPr>
        <p:spPr>
          <a:xfrm>
            <a:off x="1561627" y="3182054"/>
            <a:ext cx="821826" cy="708471"/>
          </a:xfrm>
          <a:prstGeom prst="hex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그래픽 62">
            <a:extLst>
              <a:ext uri="{FF2B5EF4-FFF2-40B4-BE49-F238E27FC236}">
                <a16:creationId xmlns:a16="http://schemas.microsoft.com/office/drawing/2014/main" id="{A2A82066-117F-480F-A8C0-CAD09AF933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786266" y="3340319"/>
            <a:ext cx="371637" cy="331241"/>
          </a:xfrm>
          <a:prstGeom prst="rect">
            <a:avLst/>
          </a:prstGeom>
        </p:spPr>
      </p:pic>
      <p:sp>
        <p:nvSpPr>
          <p:cNvPr id="35" name="직사각형 34">
            <a:extLst>
              <a:ext uri="{FF2B5EF4-FFF2-40B4-BE49-F238E27FC236}">
                <a16:creationId xmlns:a16="http://schemas.microsoft.com/office/drawing/2014/main" id="{ED486CD0-5D35-4029-8D9E-12BC3750E402}"/>
              </a:ext>
            </a:extLst>
          </p:cNvPr>
          <p:cNvSpPr/>
          <p:nvPr/>
        </p:nvSpPr>
        <p:spPr>
          <a:xfrm>
            <a:off x="4251794" y="2816968"/>
            <a:ext cx="3490458" cy="34611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AC2FDA-2132-43CB-AA09-3FF3B5276326}"/>
              </a:ext>
            </a:extLst>
          </p:cNvPr>
          <p:cNvSpPr txBox="1"/>
          <p:nvPr/>
        </p:nvSpPr>
        <p:spPr>
          <a:xfrm>
            <a:off x="4321853" y="4454059"/>
            <a:ext cx="3358612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b="1" kern="0" spc="-90" smtClean="0">
                <a:latin typeface="+mj-ea"/>
                <a:ea typeface="+mj-ea"/>
              </a:rPr>
              <a:t>교육계의 니즈</a:t>
            </a:r>
            <a:endParaRPr lang="en-US" altLang="ko-KR" sz="1050" b="1" kern="0" spc="-90" smtClean="0"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고가의 산업용 로봇 자동화 교육 장비 도입 어려움 호소</a:t>
            </a:r>
            <a:endParaRPr lang="en-US" altLang="ko-KR" sz="105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각기 다른 산업용 로봇공급사의 교육 시스템</a:t>
            </a:r>
            <a:endParaRPr lang="en-US" altLang="ko-KR" sz="105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체험 위주의 산업용 로봇 교육 기회 제공 필요</a:t>
            </a:r>
            <a:endParaRPr lang="en-US" altLang="ko-KR" sz="105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절대적으로 부족한 로봇 자동화 고경력 강사진</a:t>
            </a:r>
            <a:endParaRPr lang="en-US" altLang="ko-KR" sz="105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로봇과 인공지능의 결합 방안에 대한 교육의 부재</a:t>
            </a:r>
            <a:endParaRPr lang="ko-KR" altLang="en-US" sz="105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3" name="육각형 32">
            <a:extLst>
              <a:ext uri="{FF2B5EF4-FFF2-40B4-BE49-F238E27FC236}">
                <a16:creationId xmlns:a16="http://schemas.microsoft.com/office/drawing/2014/main" id="{C33292E1-AF0F-4345-8128-B8EDF58FD26F}"/>
              </a:ext>
            </a:extLst>
          </p:cNvPr>
          <p:cNvSpPr/>
          <p:nvPr/>
        </p:nvSpPr>
        <p:spPr>
          <a:xfrm>
            <a:off x="5607667" y="3551529"/>
            <a:ext cx="821826" cy="708471"/>
          </a:xfrm>
          <a:prstGeom prst="hex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그래픽 60">
            <a:extLst>
              <a:ext uri="{FF2B5EF4-FFF2-40B4-BE49-F238E27FC236}">
                <a16:creationId xmlns:a16="http://schemas.microsoft.com/office/drawing/2014/main" id="{F01046DA-2F60-4D22-8A0F-9B8906F01E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844399" y="3767581"/>
            <a:ext cx="337852" cy="293784"/>
          </a:xfrm>
          <a:prstGeom prst="rect">
            <a:avLst/>
          </a:prstGeom>
        </p:spPr>
      </p:pic>
      <p:sp>
        <p:nvSpPr>
          <p:cNvPr id="46" name="직사각형 45">
            <a:extLst>
              <a:ext uri="{FF2B5EF4-FFF2-40B4-BE49-F238E27FC236}">
                <a16:creationId xmlns:a16="http://schemas.microsoft.com/office/drawing/2014/main" id="{ED486CD0-5D35-4029-8D9E-12BC3750E402}"/>
              </a:ext>
            </a:extLst>
          </p:cNvPr>
          <p:cNvSpPr/>
          <p:nvPr/>
        </p:nvSpPr>
        <p:spPr>
          <a:xfrm>
            <a:off x="8209524" y="2825382"/>
            <a:ext cx="3490458" cy="34611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AC2FDA-2132-43CB-AA09-3FF3B5276326}"/>
              </a:ext>
            </a:extLst>
          </p:cNvPr>
          <p:cNvSpPr txBox="1"/>
          <p:nvPr/>
        </p:nvSpPr>
        <p:spPr>
          <a:xfrm>
            <a:off x="8279583" y="4462473"/>
            <a:ext cx="3285515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b="1" kern="0" spc="-90" smtClean="0">
                <a:latin typeface="+mj-ea"/>
                <a:ea typeface="+mj-ea"/>
              </a:rPr>
              <a:t>엔지니어의 니즈</a:t>
            </a:r>
            <a:endParaRPr lang="en-US" altLang="ko-KR" sz="1050" b="1" kern="0" spc="-90" smtClean="0"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다양한 산업용 로봇 접할 기회가 적음</a:t>
            </a:r>
            <a:endParaRPr lang="en-US" altLang="ko-KR" sz="105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산업용 로봇 </a:t>
            </a:r>
            <a:r>
              <a:rPr lang="en-US" altLang="ko-KR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+ </a:t>
            </a: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센서 결합 시스템의 성능 예측 주관적</a:t>
            </a:r>
            <a:endParaRPr lang="en-US" altLang="ko-KR" sz="105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프로젝트 성공에 대한 투입시간대비 높은 위험성 내포</a:t>
            </a:r>
            <a:endParaRPr lang="en-US" altLang="ko-KR" sz="105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로봇 </a:t>
            </a:r>
            <a:r>
              <a:rPr lang="en-US" altLang="ko-KR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PLC </a:t>
            </a: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고경력 엔지니어의 수익 한계선 존재</a:t>
            </a:r>
            <a:endParaRPr lang="en-US" altLang="ko-KR" sz="105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5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시간이 돈으로 환산되는 산업계 시스템  </a:t>
            </a:r>
            <a:endParaRPr lang="ko-KR" altLang="en-US" sz="105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9" name="육각형 48">
            <a:extLst>
              <a:ext uri="{FF2B5EF4-FFF2-40B4-BE49-F238E27FC236}">
                <a16:creationId xmlns:a16="http://schemas.microsoft.com/office/drawing/2014/main" id="{6536C36A-CBCF-4F06-AEC9-A1A3136FC2A3}"/>
              </a:ext>
            </a:extLst>
          </p:cNvPr>
          <p:cNvSpPr/>
          <p:nvPr/>
        </p:nvSpPr>
        <p:spPr>
          <a:xfrm>
            <a:off x="9407028" y="3167444"/>
            <a:ext cx="821826" cy="708471"/>
          </a:xfrm>
          <a:prstGeom prst="hex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8FEFDB1F-A9C7-4736-87BE-16398FDB4ADA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246">
                        <a14:backgroundMark x1="8772" y1="5263" x2="8772" y2="5263"/>
                        <a14:backgroundMark x1="8772" y1="91228" x2="8772" y2="912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5988" y="3352421"/>
            <a:ext cx="383905" cy="38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40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래픽 19">
            <a:extLst>
              <a:ext uri="{FF2B5EF4-FFF2-40B4-BE49-F238E27FC236}">
                <a16:creationId xmlns:a16="http://schemas.microsoft.com/office/drawing/2014/main" id="{B7B8A9BE-F963-40DF-A4EA-CC35AF8A02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71" b="2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B7A418B3-9822-4846-A5EC-CDEA702D1701}"/>
              </a:ext>
            </a:extLst>
          </p:cNvPr>
          <p:cNvSpPr/>
          <p:nvPr/>
        </p:nvSpPr>
        <p:spPr>
          <a:xfrm>
            <a:off x="7559043" y="2532185"/>
            <a:ext cx="4014653" cy="3516923"/>
          </a:xfrm>
          <a:prstGeom prst="rect">
            <a:avLst/>
          </a:prstGeom>
          <a:solidFill>
            <a:srgbClr val="C2C2C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BFFDE7-0925-465F-8D5C-6C572DBA2901}"/>
              </a:ext>
            </a:extLst>
          </p:cNvPr>
          <p:cNvSpPr txBox="1"/>
          <p:nvPr/>
        </p:nvSpPr>
        <p:spPr>
          <a:xfrm>
            <a:off x="319616" y="287755"/>
            <a:ext cx="1260602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16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</a:rPr>
              <a:t>03</a:t>
            </a:r>
            <a:r>
              <a:rPr lang="en-US" altLang="ko-KR" sz="160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</a:rPr>
              <a:t> Problem</a:t>
            </a:r>
            <a:endParaRPr lang="ko-KR" altLang="en-US" sz="160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6BDB2-6317-4382-8C66-27EAF2A6726F}"/>
              </a:ext>
            </a:extLst>
          </p:cNvPr>
          <p:cNvSpPr txBox="1"/>
          <p:nvPr/>
        </p:nvSpPr>
        <p:spPr>
          <a:xfrm>
            <a:off x="615558" y="858952"/>
            <a:ext cx="319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kern="0" spc="-90">
                <a:latin typeface="+mj-ea"/>
                <a:ea typeface="+mj-ea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b="1" smtClean="0"/>
              <a:t>산업용 로봇 자동화 수요</a:t>
            </a:r>
            <a:r>
              <a:rPr lang="en-US" altLang="ko-KR" b="1" smtClean="0"/>
              <a:t>, </a:t>
            </a:r>
            <a:r>
              <a:rPr lang="ko-KR" altLang="en-US" b="1" smtClean="0"/>
              <a:t>공급처의 니즈</a:t>
            </a:r>
            <a:r>
              <a:rPr lang="en-US" altLang="ko-KR" b="1"/>
              <a:t>(Needs)</a:t>
            </a:r>
            <a:endParaRPr lang="ko-KR" altLang="en-US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97631A5-F269-4795-A287-F4CB5C4DD865}"/>
              </a:ext>
            </a:extLst>
          </p:cNvPr>
          <p:cNvCxnSpPr/>
          <p:nvPr/>
        </p:nvCxnSpPr>
        <p:spPr>
          <a:xfrm>
            <a:off x="394063" y="670980"/>
            <a:ext cx="114038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>
            <a:extLst>
              <a:ext uri="{FF2B5EF4-FFF2-40B4-BE49-F238E27FC236}">
                <a16:creationId xmlns:a16="http://schemas.microsoft.com/office/drawing/2014/main" id="{5792AF72-B519-454F-A01C-E41A44A5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7999" y="361984"/>
            <a:ext cx="789938" cy="200919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71CB015-D33F-4E8C-8C34-F0E51980B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4705" y="963008"/>
            <a:ext cx="160853" cy="160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E13C81-218A-486A-A6C6-B089760A0003}"/>
              </a:ext>
            </a:extLst>
          </p:cNvPr>
          <p:cNvSpPr txBox="1"/>
          <p:nvPr/>
        </p:nvSpPr>
        <p:spPr>
          <a:xfrm>
            <a:off x="615558" y="1808901"/>
            <a:ext cx="6515004" cy="6181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100"/>
              </a:lnSpc>
            </a:pPr>
            <a:r>
              <a:rPr lang="en-US" altLang="ko-KR" sz="2800" b="1" spc="-30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01. </a:t>
            </a:r>
            <a:r>
              <a:rPr lang="ko-KR" altLang="en-US" sz="2800" b="1" spc="-30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산업계의 산업용 로봇 자동화 </a:t>
            </a:r>
            <a:r>
              <a:rPr lang="ko-KR" altLang="en-US" sz="2800" b="1" spc="-3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시장의 </a:t>
            </a:r>
            <a:r>
              <a:rPr lang="ko-KR" altLang="en-US" sz="2800" b="1" spc="-30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니즈</a:t>
            </a:r>
            <a:endParaRPr lang="ko-KR" altLang="en-US" sz="2800" b="1" spc="-3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8D69D45-1DE3-4EF7-BD92-DC03E92C9B7A}"/>
              </a:ext>
            </a:extLst>
          </p:cNvPr>
          <p:cNvSpPr txBox="1"/>
          <p:nvPr/>
        </p:nvSpPr>
        <p:spPr>
          <a:xfrm>
            <a:off x="615558" y="2414120"/>
            <a:ext cx="575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kern="0" spc="-90" smtClean="0">
                <a:latin typeface="+mj-ea"/>
                <a:ea typeface="+mj-ea"/>
              </a:rPr>
              <a:t>절대적으로 부족한 산업용 로봇 및 </a:t>
            </a:r>
            <a:r>
              <a:rPr lang="en-US" altLang="ko-KR" sz="1200" kern="0" spc="-90" smtClean="0">
                <a:latin typeface="+mj-ea"/>
                <a:ea typeface="+mj-ea"/>
              </a:rPr>
              <a:t>PLC </a:t>
            </a:r>
            <a:r>
              <a:rPr lang="ko-KR" altLang="en-US" sz="1200" kern="0" spc="-90" smtClean="0">
                <a:latin typeface="+mj-ea"/>
                <a:ea typeface="+mj-ea"/>
              </a:rPr>
              <a:t>코딩 고급 인력 공급 및  </a:t>
            </a:r>
            <a:r>
              <a:rPr lang="ko-KR" altLang="en-US" sz="1200" b="1" kern="0" spc="-90" smtClean="0">
                <a:solidFill>
                  <a:srgbClr val="FF0000"/>
                </a:solidFill>
                <a:latin typeface="+mj-ea"/>
                <a:ea typeface="+mj-ea"/>
              </a:rPr>
              <a:t>높은 프로젝트 실패 확율</a:t>
            </a:r>
            <a:endParaRPr lang="ko-KR" altLang="en-US" sz="1200" b="1" kern="0" spc="-9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785B90-9D01-45E8-8C01-AE7F772865E2}"/>
              </a:ext>
            </a:extLst>
          </p:cNvPr>
          <p:cNvSpPr txBox="1"/>
          <p:nvPr/>
        </p:nvSpPr>
        <p:spPr>
          <a:xfrm>
            <a:off x="1189190" y="3344711"/>
            <a:ext cx="571791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latin typeface="+mj-ea"/>
                <a:ea typeface="+mj-ea"/>
              </a:rPr>
              <a:t>높은 산업용 로봇 자동화 프로젝트 실패 확률</a:t>
            </a:r>
            <a:endParaRPr lang="en-US" altLang="ko-KR" sz="1200" b="1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소단위 랩 위주의 테스트로서 전체 시스템 라인의 성능을 검증 불가능으로 인해 현장</a:t>
            </a:r>
            <a:endParaRPr lang="en-US" altLang="ko-KR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설치 후 트러블 슈팅을 진행하나 실패확율 </a:t>
            </a:r>
            <a:r>
              <a:rPr lang="en-US" altLang="ko-KR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30%</a:t>
            </a:r>
            <a:r>
              <a:rPr lang="ko-KR" altLang="en-US" sz="1200" kern="0" spc="-9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이상 상존 및 과다한 트러블 슈팅기간</a:t>
            </a:r>
            <a:endParaRPr lang="en-US" altLang="ko-KR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en-US" altLang="ko-KR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latin typeface="+mj-ea"/>
                <a:ea typeface="+mj-ea"/>
              </a:rPr>
              <a:t>산업용 로봇 및 </a:t>
            </a:r>
            <a:r>
              <a:rPr lang="en-US" altLang="ko-KR" sz="1200" b="1" kern="0" spc="-90" smtClean="0">
                <a:latin typeface="+mj-ea"/>
                <a:ea typeface="+mj-ea"/>
              </a:rPr>
              <a:t>PLC </a:t>
            </a:r>
            <a:r>
              <a:rPr lang="ko-KR" altLang="en-US" sz="1200" b="1" kern="0" spc="-90" smtClean="0">
                <a:latin typeface="+mj-ea"/>
                <a:ea typeface="+mj-ea"/>
              </a:rPr>
              <a:t>코딩 고급인력의 절대적인 부족</a:t>
            </a:r>
            <a:endParaRPr lang="en-US" altLang="ko-KR" sz="1200" b="1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프로젝트 실패 방지를 위한 산업용 로봇 자동화 설계 시점에서 부터 기구설계자와 </a:t>
            </a:r>
            <a:endParaRPr lang="en-US" altLang="ko-KR" sz="120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제어프로그래머의 협업의 중요성 매우 절실</a:t>
            </a:r>
            <a:endParaRPr lang="ko-KR" altLang="en-US" sz="1200" kern="0" spc="-9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en-US" altLang="ko-KR" sz="1200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kern="0" spc="-90" smtClean="0">
                <a:latin typeface="+mj-ea"/>
                <a:ea typeface="+mj-ea"/>
              </a:rPr>
              <a:t>기존 기구설계자 </a:t>
            </a:r>
            <a:r>
              <a:rPr lang="en-US" altLang="ko-KR" sz="1200" b="1" kern="0" spc="-90" smtClean="0">
                <a:latin typeface="+mj-ea"/>
                <a:ea typeface="+mj-ea"/>
              </a:rPr>
              <a:t>+ </a:t>
            </a:r>
            <a:r>
              <a:rPr lang="ko-KR" altLang="en-US" sz="1200" b="1" kern="0" spc="-90" smtClean="0">
                <a:latin typeface="+mj-ea"/>
                <a:ea typeface="+mj-ea"/>
              </a:rPr>
              <a:t>제어프로그래머가 필요하나 고경력</a:t>
            </a:r>
            <a:r>
              <a:rPr lang="en-US" altLang="ko-KR" sz="1200" b="1" kern="0" spc="-90" smtClean="0">
                <a:latin typeface="+mj-ea"/>
                <a:ea typeface="+mj-ea"/>
              </a:rPr>
              <a:t>, </a:t>
            </a:r>
            <a:r>
              <a:rPr lang="ko-KR" altLang="en-US" sz="1200" b="1" kern="0" spc="-90" smtClean="0">
                <a:latin typeface="+mj-ea"/>
                <a:ea typeface="+mj-ea"/>
              </a:rPr>
              <a:t>고능력의 엔지니어 매우 부족 </a:t>
            </a:r>
            <a:endParaRPr lang="ko-KR" altLang="en-US" sz="1200" b="1" kern="0" spc="-9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고도화된 산업용 로봇 자동화 프로젝트에서 실패 확률을 줄이는 것은 매우 중요하나</a:t>
            </a:r>
            <a:endParaRPr lang="en-US" altLang="ko-KR" sz="120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고경력</a:t>
            </a:r>
            <a:r>
              <a:rPr lang="en-US" altLang="ko-KR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200" kern="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고능력 엔지니어의 비중이 매우 적으며 구술형태와 체험형태의 노하우 전수</a:t>
            </a:r>
            <a:endParaRPr lang="en-US" altLang="ko-KR" sz="1200" kern="0" spc="-90" smtClean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442485F4-43D8-4849-9383-E828D0B55603}"/>
              </a:ext>
            </a:extLst>
          </p:cNvPr>
          <p:cNvSpPr/>
          <p:nvPr/>
        </p:nvSpPr>
        <p:spPr>
          <a:xfrm>
            <a:off x="745053" y="3320353"/>
            <a:ext cx="444137" cy="4441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793105D0-4A37-4133-9B9C-46B591ACD28D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00000"/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37483" y="3460369"/>
            <a:ext cx="264405" cy="190959"/>
          </a:xfrm>
          <a:prstGeom prst="rect">
            <a:avLst/>
          </a:prstGeom>
        </p:spPr>
      </p:pic>
      <p:sp>
        <p:nvSpPr>
          <p:cNvPr id="33" name="타원 32">
            <a:extLst>
              <a:ext uri="{FF2B5EF4-FFF2-40B4-BE49-F238E27FC236}">
                <a16:creationId xmlns:a16="http://schemas.microsoft.com/office/drawing/2014/main" id="{9EFDFAE3-1597-4E9C-89C7-2A1CA1F65460}"/>
              </a:ext>
            </a:extLst>
          </p:cNvPr>
          <p:cNvSpPr/>
          <p:nvPr/>
        </p:nvSpPr>
        <p:spPr>
          <a:xfrm>
            <a:off x="727848" y="4399415"/>
            <a:ext cx="444137" cy="44413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그래픽 33">
            <a:extLst>
              <a:ext uri="{FF2B5EF4-FFF2-40B4-BE49-F238E27FC236}">
                <a16:creationId xmlns:a16="http://schemas.microsoft.com/office/drawing/2014/main" id="{B088C470-7D66-4BD6-898A-11E4D1D7D6B8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00000"/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20278" y="4539087"/>
            <a:ext cx="264405" cy="190959"/>
          </a:xfrm>
          <a:prstGeom prst="rect">
            <a:avLst/>
          </a:prstGeom>
        </p:spPr>
      </p:pic>
      <p:sp>
        <p:nvSpPr>
          <p:cNvPr id="35" name="타원 34">
            <a:extLst>
              <a:ext uri="{FF2B5EF4-FFF2-40B4-BE49-F238E27FC236}">
                <a16:creationId xmlns:a16="http://schemas.microsoft.com/office/drawing/2014/main" id="{3A0F0383-E167-43AE-9251-68B8C8FE6A13}"/>
              </a:ext>
            </a:extLst>
          </p:cNvPr>
          <p:cNvSpPr/>
          <p:nvPr/>
        </p:nvSpPr>
        <p:spPr>
          <a:xfrm>
            <a:off x="736450" y="5530792"/>
            <a:ext cx="444137" cy="44413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6" name="그래픽 35">
            <a:extLst>
              <a:ext uri="{FF2B5EF4-FFF2-40B4-BE49-F238E27FC236}">
                <a16:creationId xmlns:a16="http://schemas.microsoft.com/office/drawing/2014/main" id="{8E36C7DD-6963-4EE1-8105-014DCBEAAE5D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00000"/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28880" y="5670808"/>
            <a:ext cx="264405" cy="19095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EB4DDE1-AC74-4269-8A59-C99F418D6814}"/>
              </a:ext>
            </a:extLst>
          </p:cNvPr>
          <p:cNvSpPr txBox="1"/>
          <p:nvPr/>
        </p:nvSpPr>
        <p:spPr>
          <a:xfrm>
            <a:off x="11628660" y="6433611"/>
            <a:ext cx="354584" cy="2769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120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08</a:t>
            </a:r>
            <a:endParaRPr lang="ko-KR" altLang="en-US" sz="120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9534" y="2699237"/>
            <a:ext cx="3733670" cy="316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05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22412</TotalTime>
  <Words>2868</Words>
  <Application>Microsoft Office PowerPoint</Application>
  <PresentationFormat>와이드스크린</PresentationFormat>
  <Paragraphs>610</Paragraphs>
  <Slides>38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38</vt:i4>
      </vt:variant>
    </vt:vector>
  </HeadingPairs>
  <TitlesOfParts>
    <vt:vector size="43" baseType="lpstr">
      <vt:lpstr>맑은 고딕</vt:lpstr>
      <vt:lpstr>Arial</vt:lpstr>
      <vt:lpstr>Calibri</vt:lpstr>
      <vt:lpstr>times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LG</dc:creator>
  <cp:lastModifiedBy>1719</cp:lastModifiedBy>
  <cp:revision>811</cp:revision>
  <dcterms:created xsi:type="dcterms:W3CDTF">2020-03-17T08:31:34Z</dcterms:created>
  <dcterms:modified xsi:type="dcterms:W3CDTF">2022-01-17T01:43:35Z</dcterms:modified>
</cp:coreProperties>
</file>