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491" r:id="rId2"/>
    <p:sldId id="262" r:id="rId3"/>
    <p:sldId id="655" r:id="rId4"/>
    <p:sldId id="657" r:id="rId5"/>
    <p:sldId id="264" r:id="rId6"/>
    <p:sldId id="654" r:id="rId7"/>
    <p:sldId id="650" r:id="rId8"/>
    <p:sldId id="656" r:id="rId9"/>
    <p:sldId id="659" r:id="rId10"/>
    <p:sldId id="660" r:id="rId11"/>
    <p:sldId id="665" r:id="rId12"/>
    <p:sldId id="666" r:id="rId13"/>
    <p:sldId id="662" r:id="rId14"/>
    <p:sldId id="661" r:id="rId15"/>
    <p:sldId id="663" r:id="rId16"/>
    <p:sldId id="664" r:id="rId17"/>
  </p:sldIdLst>
  <p:sldSz cx="12192000" cy="6858000"/>
  <p:notesSz cx="6858000" cy="9144000"/>
  <p:embeddedFontLst>
    <p:embeddedFont>
      <p:font typeface="HY견고딕" panose="02030600000101010101" pitchFamily="18" charset="-127"/>
      <p:regular r:id="rId19"/>
    </p:embeddedFont>
    <p:embeddedFont>
      <p:font typeface="HY헤드라인M" panose="02030600000101010101" pitchFamily="18" charset="-127"/>
      <p:regular r:id="rId20"/>
    </p:embeddedFont>
    <p:embeddedFont>
      <p:font typeface="나눔바른고딕" panose="020B0603020101020101" pitchFamily="50" charset="-127"/>
      <p:regular r:id="rId21"/>
      <p:bold r:id="rId22"/>
    </p:embeddedFont>
    <p:embeddedFont>
      <p:font typeface="나눔스퀘어" panose="020B0600000101010101" pitchFamily="50" charset="-127"/>
      <p:regular r:id="rId23"/>
    </p:embeddedFont>
    <p:embeddedFont>
      <p:font typeface="나눔스퀘어 네오 Bold" panose="00000800000000000000" pitchFamily="2" charset="-127"/>
      <p:bold r:id="rId24"/>
    </p:embeddedFont>
    <p:embeddedFont>
      <p:font typeface="나눔스퀘어_ac" panose="020B0600000101010101" pitchFamily="50" charset="-127"/>
      <p:regular r:id="rId25"/>
    </p:embeddedFont>
    <p:embeddedFont>
      <p:font typeface="나눔스퀘어_ac Bold" panose="020B0600000101010101" pitchFamily="50" charset="-127"/>
      <p:bold r:id="rId26"/>
    </p:embeddedFont>
    <p:embeddedFont>
      <p:font typeface="맑은 고딕" panose="020B0503020000020004" pitchFamily="50" charset="-127"/>
      <p:regular r:id="rId27"/>
      <p:bold r:id="rId2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0B0F0"/>
    <a:srgbClr val="0000CC"/>
    <a:srgbClr val="FFFFFF"/>
    <a:srgbClr val="F79534"/>
    <a:srgbClr val="FF6600"/>
    <a:srgbClr val="F05A73"/>
    <a:srgbClr val="2ABB9E"/>
    <a:srgbClr val="FF0000"/>
    <a:srgbClr val="6B47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61" autoAdjust="0"/>
    <p:restoredTop sz="95216" autoAdjust="0"/>
  </p:normalViewPr>
  <p:slideViewPr>
    <p:cSldViewPr snapToGrid="0" showGuides="1">
      <p:cViewPr varScale="1">
        <p:scale>
          <a:sx n="77" d="100"/>
          <a:sy n="77" d="100"/>
        </p:scale>
        <p:origin x="714" y="2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FCB45-D561-4F3E-A16F-121DBD389D30}" type="datetimeFigureOut">
              <a:rPr lang="ko-KR" altLang="en-US" smtClean="0"/>
              <a:t>2025-03-25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B1C99-6733-4F85-9213-BC9490C5D46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887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dirty="0"/>
              <a:t>안녕하십니까</a:t>
            </a:r>
            <a:endParaRPr lang="en-US" altLang="ko-KR" sz="1200" dirty="0"/>
          </a:p>
          <a:p>
            <a:r>
              <a:rPr lang="en-US" altLang="ko-KR" sz="1200" dirty="0"/>
              <a:t>2025 </a:t>
            </a:r>
            <a:r>
              <a:rPr lang="ko-KR" altLang="en-US" sz="1200" dirty="0" err="1"/>
              <a:t>석장리박물관</a:t>
            </a:r>
            <a:r>
              <a:rPr lang="ko-KR" altLang="en-US" sz="1200" dirty="0"/>
              <a:t> </a:t>
            </a:r>
            <a:r>
              <a:rPr lang="en-US" altLang="ko-KR" sz="1200" dirty="0"/>
              <a:t>2025</a:t>
            </a:r>
            <a:r>
              <a:rPr lang="ko-KR" altLang="en-US" sz="1200" dirty="0"/>
              <a:t>년 특별기획전 전시영상 콘텐츠개발용역 발표를 </a:t>
            </a:r>
            <a:r>
              <a:rPr lang="ko-KR" altLang="en-US" sz="1200" dirty="0" err="1"/>
              <a:t>맡게된</a:t>
            </a:r>
            <a:r>
              <a:rPr lang="ko-KR" altLang="en-US" sz="1200" dirty="0"/>
              <a:t> 제안사 대표입니다</a:t>
            </a:r>
            <a:r>
              <a:rPr lang="en-US" altLang="ko-KR" sz="1200" dirty="0"/>
              <a:t>.</a:t>
            </a:r>
            <a:endParaRPr lang="ko-KR" altLang="en-US" sz="1200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B1C99-6733-4F85-9213-BC9490C5D467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6828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2E0D8-A834-E31A-C27A-6ACC4EE98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437D383-C6C7-4D00-9E04-FEBE1BDC05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450778E-6D29-6A07-4721-2D5B38BA56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3D</a:t>
            </a:r>
            <a:r>
              <a:rPr lang="ko-KR" altLang="en-US" dirty="0"/>
              <a:t>기반 애니메이션 실감형 콘텐츠 포트폴리오 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유니티 엔진을 활용한 콘텐츠를 제작하여</a:t>
            </a:r>
            <a:r>
              <a:rPr lang="en-US" altLang="ko-KR" dirty="0"/>
              <a:t>, </a:t>
            </a:r>
            <a:r>
              <a:rPr lang="ko-KR" altLang="en-US" dirty="0"/>
              <a:t>다양한 연출 및 인터렉티브가 가능합니다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2A775BE-192E-9D78-0E82-D2307A6EAF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A78CA-0DBD-4C12-A2A7-1DB299951FDC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3080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064A3-4BC2-59CB-C215-D7D53BF68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4127855-0D53-8A62-3878-2301FF7223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08E9FE0-CD56-B9BE-2E62-D4A28C22D2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3D</a:t>
            </a:r>
            <a:r>
              <a:rPr lang="ko-KR" altLang="en-US" dirty="0"/>
              <a:t>기반 애니메이션 실감형 콘텐츠 포트폴리오 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유니티 엔진을 활용한 콘텐츠를 제작하여</a:t>
            </a:r>
            <a:r>
              <a:rPr lang="en-US" altLang="ko-KR" dirty="0"/>
              <a:t>, </a:t>
            </a:r>
            <a:r>
              <a:rPr lang="ko-KR" altLang="en-US" dirty="0"/>
              <a:t>다양한 연출 및 인터렉티브가 가능합니다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9B31288-4867-AB80-D78A-6ACF16B84A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A78CA-0DBD-4C12-A2A7-1DB299951FDC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5644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AFB93-0107-817D-7332-3DB71256E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34EC478-549D-F2EE-AC0D-74E000E64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ABF2674-08D2-9D51-DBB6-3DAAABFB97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3D</a:t>
            </a:r>
            <a:r>
              <a:rPr lang="ko-KR" altLang="en-US" dirty="0"/>
              <a:t>기반 애니메이션 실감형 콘텐츠 포트폴리오 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유니티 엔진을 활용한 콘텐츠를 제작하여</a:t>
            </a:r>
            <a:r>
              <a:rPr lang="en-US" altLang="ko-KR" dirty="0"/>
              <a:t>, </a:t>
            </a:r>
            <a:r>
              <a:rPr lang="ko-KR" altLang="en-US" dirty="0"/>
              <a:t>다양한 연출 및 인터렉티브가 가능합니다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80243E6-0820-7588-AFB6-984B199E25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A78CA-0DBD-4C12-A2A7-1DB299951FDC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2297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F8603-BE42-CFE2-97A3-D8FAD84F7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56705C9-E8D6-0BEB-6B23-9BC7C9A99D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D2FCCB3-8A24-FFDA-FECF-04EF69F679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3D</a:t>
            </a:r>
            <a:r>
              <a:rPr lang="ko-KR" altLang="en-US" dirty="0"/>
              <a:t>기반 애니메이션 실감형 콘텐츠 포트폴리오 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유니티 엔진을 활용한 콘텐츠를 제작하여</a:t>
            </a:r>
            <a:r>
              <a:rPr lang="en-US" altLang="ko-KR" dirty="0"/>
              <a:t>, </a:t>
            </a:r>
            <a:r>
              <a:rPr lang="ko-KR" altLang="en-US" dirty="0"/>
              <a:t>다양한 연출 및 인터렉티브가 가능합니다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795199B-1B6F-AF75-266D-63AB598E82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A78CA-0DBD-4C12-A2A7-1DB299951FDC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7748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D3C0A-9F1D-4EDA-6F18-CF2AF283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F85BEDF-01CB-361F-C219-EBF885C544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98A66D2-AC2B-8FB7-E47F-310B24188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3D</a:t>
            </a:r>
            <a:r>
              <a:rPr lang="ko-KR" altLang="en-US" dirty="0"/>
              <a:t>기반 애니메이션 실감형 콘텐츠 포트폴리오 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유니티 엔진을 활용한 콘텐츠를 제작하여</a:t>
            </a:r>
            <a:r>
              <a:rPr lang="en-US" altLang="ko-KR" dirty="0"/>
              <a:t>, </a:t>
            </a:r>
            <a:r>
              <a:rPr lang="ko-KR" altLang="en-US" dirty="0"/>
              <a:t>다양한 연출 및 인터렉티브가 가능합니다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C73008A-9D40-6540-33FB-32B105FF95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A78CA-0DBD-4C12-A2A7-1DB299951FDC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6831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BBC9D-5574-2967-40C8-F0906E91B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35AE386-326E-AE13-C1E0-B179591EC3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F0B242C-A931-119C-29A2-8ECC8E0137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3D</a:t>
            </a:r>
            <a:r>
              <a:rPr lang="ko-KR" altLang="en-US" dirty="0"/>
              <a:t>기반 애니메이션 실감형 콘텐츠 포트폴리오 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유니티 엔진을 활용한 콘텐츠를 제작하여</a:t>
            </a:r>
            <a:r>
              <a:rPr lang="en-US" altLang="ko-KR" dirty="0"/>
              <a:t>, </a:t>
            </a:r>
            <a:r>
              <a:rPr lang="ko-KR" altLang="en-US" dirty="0"/>
              <a:t>다양한 연출 및 인터렉티브가 가능합니다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A3F1784-5592-AD34-0738-6239CD79FD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A78CA-0DBD-4C12-A2A7-1DB299951FDC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8767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2EF36-42AB-E8D9-C4AB-3794D8E55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38A035E-776F-E69E-C3B6-62F0724169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A7A8F50-1953-6D58-1879-9A34303851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3D</a:t>
            </a:r>
            <a:r>
              <a:rPr lang="ko-KR" altLang="en-US" dirty="0"/>
              <a:t>기반 애니메이션 실감형 콘텐츠 포트폴리오 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유니티 엔진을 활용한 콘텐츠를 제작하여</a:t>
            </a:r>
            <a:r>
              <a:rPr lang="en-US" altLang="ko-KR" dirty="0"/>
              <a:t>, </a:t>
            </a:r>
            <a:r>
              <a:rPr lang="ko-KR" altLang="en-US" dirty="0"/>
              <a:t>다양한 연출 및 인터렉티브가 가능합니다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F543627-9708-2C04-A0FE-149E879F5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A78CA-0DBD-4C12-A2A7-1DB299951FDC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792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일반현황 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제안업체는 </a:t>
            </a:r>
            <a:r>
              <a:rPr lang="en-US" altLang="ko-KR" dirty="0"/>
              <a:t>2011</a:t>
            </a:r>
            <a:r>
              <a:rPr lang="ko-KR" altLang="en-US" dirty="0"/>
              <a:t>년에 설립된 회사로 사업영업은 디지털 콘텐츠 실감형 콘텐츠 미디어 아트 </a:t>
            </a:r>
            <a:r>
              <a:rPr lang="ko-KR" altLang="en-US" dirty="0" err="1"/>
              <a:t>콘텐즈</a:t>
            </a:r>
            <a:r>
              <a:rPr lang="ko-KR" altLang="en-US" dirty="0"/>
              <a:t> 제작 서비스를 하는 업체입니다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조직도는 대표이사를 포함하여 경영지원부와 콘텐츠 제작 운영팀으로 나뉘어져 있습니다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보유기술은 </a:t>
            </a:r>
            <a:r>
              <a:rPr lang="en-US" altLang="ko-KR" dirty="0"/>
              <a:t>2D/3D </a:t>
            </a:r>
            <a:r>
              <a:rPr lang="ko-KR" altLang="en-US" dirty="0"/>
              <a:t>애니메이션 콘텐츠 제작기술과 </a:t>
            </a:r>
            <a:endParaRPr lang="en-US" altLang="ko-KR" dirty="0"/>
          </a:p>
          <a:p>
            <a:r>
              <a:rPr lang="ko-KR" altLang="en-US" dirty="0"/>
              <a:t>유니티 엔진을 활용한 실감형 콘텐츠 제작 기술을 보유하고 있으며</a:t>
            </a:r>
            <a:endParaRPr lang="en-US" altLang="ko-KR" dirty="0"/>
          </a:p>
          <a:p>
            <a:r>
              <a:rPr lang="ko-KR" altLang="en-US" dirty="0"/>
              <a:t>콘텐츠 제작경력 </a:t>
            </a:r>
            <a:r>
              <a:rPr lang="en-US" altLang="ko-KR" dirty="0"/>
              <a:t>A~Z</a:t>
            </a:r>
            <a:r>
              <a:rPr lang="ko-KR" altLang="en-US" dirty="0"/>
              <a:t>까지 전문인력을 보유하고 있습니다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A78CA-0DBD-4C12-A2A7-1DB299951FDC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7185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517E1-77B7-0910-9E35-427A6A772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959D34C-A367-E671-A088-04A16E55AA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8C61645-2902-6D2C-98F5-E073C04C09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일반현황 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제안업체는 </a:t>
            </a:r>
            <a:r>
              <a:rPr lang="en-US" altLang="ko-KR" dirty="0"/>
              <a:t>2011</a:t>
            </a:r>
            <a:r>
              <a:rPr lang="ko-KR" altLang="en-US" dirty="0"/>
              <a:t>년에 설립된 회사로 사업영업은 디지털 콘텐츠 실감형 콘텐츠 미디어 아트 </a:t>
            </a:r>
            <a:r>
              <a:rPr lang="ko-KR" altLang="en-US" dirty="0" err="1"/>
              <a:t>콘텐즈</a:t>
            </a:r>
            <a:r>
              <a:rPr lang="ko-KR" altLang="en-US" dirty="0"/>
              <a:t> 제작 서비스를 하는 업체입니다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조직도는 대표이사를 포함하여 경영지원부와 콘텐츠 제작 운영팀으로 나뉘어져 있습니다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보유기술은 </a:t>
            </a:r>
            <a:r>
              <a:rPr lang="en-US" altLang="ko-KR" dirty="0"/>
              <a:t>2D/3D </a:t>
            </a:r>
            <a:r>
              <a:rPr lang="ko-KR" altLang="en-US" dirty="0"/>
              <a:t>애니메이션 콘텐츠 제작기술과 </a:t>
            </a:r>
            <a:endParaRPr lang="en-US" altLang="ko-KR" dirty="0"/>
          </a:p>
          <a:p>
            <a:r>
              <a:rPr lang="ko-KR" altLang="en-US" dirty="0"/>
              <a:t>유니티 엔진을 활용한 실감형 콘텐츠 제작 기술을 보유하고 있으며</a:t>
            </a:r>
            <a:endParaRPr lang="en-US" altLang="ko-KR" dirty="0"/>
          </a:p>
          <a:p>
            <a:r>
              <a:rPr lang="ko-KR" altLang="en-US" dirty="0"/>
              <a:t>콘텐츠 제작경력 </a:t>
            </a:r>
            <a:r>
              <a:rPr lang="en-US" altLang="ko-KR" dirty="0"/>
              <a:t>A~Z</a:t>
            </a:r>
            <a:r>
              <a:rPr lang="ko-KR" altLang="en-US" dirty="0"/>
              <a:t>까지 전문인력을 보유하고 있습니다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F1997F2-4476-5F7C-6995-679CCF161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A78CA-0DBD-4C12-A2A7-1DB299951FDC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6312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C7142-40C0-FE6F-C7E3-BBABD8D50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4DE67B2-7224-06E4-C085-9D17AD5514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135C836-95E1-360D-722D-043AF7C4E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일반현황 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제안업체는 </a:t>
            </a:r>
            <a:r>
              <a:rPr lang="en-US" altLang="ko-KR" dirty="0"/>
              <a:t>2011</a:t>
            </a:r>
            <a:r>
              <a:rPr lang="ko-KR" altLang="en-US" dirty="0"/>
              <a:t>년에 설립된 회사로 사업영업은 디지털 콘텐츠 실감형 콘텐츠 미디어 아트 </a:t>
            </a:r>
            <a:r>
              <a:rPr lang="ko-KR" altLang="en-US" dirty="0" err="1"/>
              <a:t>콘텐즈</a:t>
            </a:r>
            <a:r>
              <a:rPr lang="ko-KR" altLang="en-US" dirty="0"/>
              <a:t> 제작 서비스를 하는 업체입니다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조직도는 대표이사를 포함하여 경영지원부와 콘텐츠 제작 운영팀으로 나뉘어져 있습니다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보유기술은 </a:t>
            </a:r>
            <a:r>
              <a:rPr lang="en-US" altLang="ko-KR" dirty="0"/>
              <a:t>2D/3D </a:t>
            </a:r>
            <a:r>
              <a:rPr lang="ko-KR" altLang="en-US" dirty="0"/>
              <a:t>애니메이션 콘텐츠 제작기술과 </a:t>
            </a:r>
            <a:endParaRPr lang="en-US" altLang="ko-KR" dirty="0"/>
          </a:p>
          <a:p>
            <a:r>
              <a:rPr lang="ko-KR" altLang="en-US" dirty="0"/>
              <a:t>유니티 엔진을 활용한 실감형 콘텐츠 제작 기술을 보유하고 있으며</a:t>
            </a:r>
            <a:endParaRPr lang="en-US" altLang="ko-KR" dirty="0"/>
          </a:p>
          <a:p>
            <a:r>
              <a:rPr lang="ko-KR" altLang="en-US" dirty="0"/>
              <a:t>콘텐츠 제작경력 </a:t>
            </a:r>
            <a:r>
              <a:rPr lang="en-US" altLang="ko-KR" dirty="0"/>
              <a:t>A~Z</a:t>
            </a:r>
            <a:r>
              <a:rPr lang="ko-KR" altLang="en-US" dirty="0"/>
              <a:t>까지 전문인력을 보유하고 있습니다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11E0289-E3B6-9991-753C-DCEA74909F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A78CA-0DBD-4C12-A2A7-1DB299951FDC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8339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유사과업 포트폴리오 입니다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2D, 3D, </a:t>
            </a:r>
            <a:r>
              <a:rPr lang="ko-KR" altLang="en-US" dirty="0"/>
              <a:t>애니메이션 실감형 콘텐츠</a:t>
            </a:r>
            <a:r>
              <a:rPr lang="en-US" altLang="ko-KR" dirty="0"/>
              <a:t>,</a:t>
            </a:r>
            <a:r>
              <a:rPr lang="ko-KR" altLang="en-US" dirty="0"/>
              <a:t> 미디어아트 콘텐츠 과업 수행 등 다양한 유사과업을 수행하였습니다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오른쪽은 미디어 아트 콘텐츠 포트폴리오 입니다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A78CA-0DBD-4C12-A2A7-1DB299951FDC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5676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3D</a:t>
            </a:r>
            <a:r>
              <a:rPr lang="ko-KR" altLang="en-US" dirty="0"/>
              <a:t>기반 애니메이션 실감형 콘텐츠 포트폴리오 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유니티 엔진을 활용한 콘텐츠를 제작하여</a:t>
            </a:r>
            <a:r>
              <a:rPr lang="en-US" altLang="ko-KR" dirty="0"/>
              <a:t>, </a:t>
            </a:r>
            <a:r>
              <a:rPr lang="ko-KR" altLang="en-US" dirty="0"/>
              <a:t>다양한 연출 및 인터렉티브가 가능합니다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A78CA-0DBD-4C12-A2A7-1DB299951FDC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6616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본 과업 중 하나인 애니메이션 포트폴리오 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본사는 </a:t>
            </a:r>
            <a:r>
              <a:rPr lang="en-US" altLang="ko-KR" dirty="0"/>
              <a:t>2D</a:t>
            </a:r>
            <a:r>
              <a:rPr lang="ko-KR" altLang="en-US" dirty="0"/>
              <a:t>는 물론 </a:t>
            </a:r>
            <a:r>
              <a:rPr lang="en-US" altLang="ko-KR" dirty="0"/>
              <a:t>3D </a:t>
            </a:r>
            <a:r>
              <a:rPr lang="ko-KR" altLang="en-US" dirty="0"/>
              <a:t>리소스를 기반으로 한 애니메이션 콘텐츠 제작이 가능합니다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A78CA-0DBD-4C12-A2A7-1DB299951FDC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4557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EC88B-C814-9DC4-471C-A82014294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636D292-038C-F66F-4A55-86930CD8C0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5A17257-3DDF-EF12-AF5A-25D744C951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3D</a:t>
            </a:r>
            <a:r>
              <a:rPr lang="ko-KR" altLang="en-US" dirty="0"/>
              <a:t>기반 애니메이션 실감형 콘텐츠 포트폴리오 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유니티 엔진을 활용한 콘텐츠를 제작하여</a:t>
            </a:r>
            <a:r>
              <a:rPr lang="en-US" altLang="ko-KR" dirty="0"/>
              <a:t>, </a:t>
            </a:r>
            <a:r>
              <a:rPr lang="ko-KR" altLang="en-US" dirty="0"/>
              <a:t>다양한 연출 및 인터렉티브가 가능합니다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CAA1F0E-21EA-B8E1-5BCB-FC21AB88F0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A78CA-0DBD-4C12-A2A7-1DB299951FDC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4411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082C0-F817-0B0F-3EDF-EF349E05C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DB77B25-6FFB-58A0-9D60-AA25202B34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C215E16-52D6-990E-264C-B4B3AFB8E3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3D</a:t>
            </a:r>
            <a:r>
              <a:rPr lang="ko-KR" altLang="en-US" dirty="0"/>
              <a:t>기반 애니메이션 실감형 콘텐츠 포트폴리오 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유니티 엔진을 활용한 콘텐츠를 제작하여</a:t>
            </a:r>
            <a:r>
              <a:rPr lang="en-US" altLang="ko-KR" dirty="0"/>
              <a:t>, </a:t>
            </a:r>
            <a:r>
              <a:rPr lang="ko-KR" altLang="en-US" dirty="0"/>
              <a:t>다양한 연출 및 인터렉티브가 가능합니다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C887552-A07F-B3CD-8B53-9F3912C471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A78CA-0DBD-4C12-A2A7-1DB299951FDC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7092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7" indent="0" algn="ctr">
              <a:buNone/>
              <a:defRPr sz="2000"/>
            </a:lvl2pPr>
            <a:lvl3pPr marL="914434" indent="0" algn="ctr">
              <a:buNone/>
              <a:defRPr sz="1801"/>
            </a:lvl3pPr>
            <a:lvl4pPr marL="1371651" indent="0" algn="ctr">
              <a:buNone/>
              <a:defRPr sz="1600"/>
            </a:lvl4pPr>
            <a:lvl5pPr marL="1828869" indent="0" algn="ctr">
              <a:buNone/>
              <a:defRPr sz="1600"/>
            </a:lvl5pPr>
            <a:lvl6pPr marL="2286086" indent="0" algn="ctr">
              <a:buNone/>
              <a:defRPr sz="1600"/>
            </a:lvl6pPr>
            <a:lvl7pPr marL="2743304" indent="0" algn="ctr">
              <a:buNone/>
              <a:defRPr sz="1600"/>
            </a:lvl7pPr>
            <a:lvl8pPr marL="3200520" indent="0" algn="ctr">
              <a:buNone/>
              <a:defRPr sz="1600"/>
            </a:lvl8pPr>
            <a:lvl9pPr marL="3657737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69035-6BE3-4AF8-BE3D-C85F7FD026B7}" type="datetimeFigureOut">
              <a:rPr lang="ko-KR" altLang="en-US" smtClean="0"/>
              <a:t>2025-03-25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B77C-C5E2-4A37-B55A-D62595C23D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2689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69035-6BE3-4AF8-BE3D-C85F7FD026B7}" type="datetimeFigureOut">
              <a:rPr lang="ko-KR" altLang="en-US" smtClean="0"/>
              <a:t>2025-03-25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B77C-C5E2-4A37-B55A-D62595C23D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6423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69035-6BE3-4AF8-BE3D-C85F7FD026B7}" type="datetimeFigureOut">
              <a:rPr lang="ko-KR" altLang="en-US" smtClean="0"/>
              <a:t>2025-03-25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B77C-C5E2-4A37-B55A-D62595C23D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5021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69035-6BE3-4AF8-BE3D-C85F7FD026B7}" type="datetimeFigureOut">
              <a:rPr lang="ko-KR" altLang="en-US" smtClean="0"/>
              <a:t>2025-03-25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B77C-C5E2-4A37-B55A-D62595C23D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675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3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69035-6BE3-4AF8-BE3D-C85F7FD026B7}" type="datetimeFigureOut">
              <a:rPr lang="ko-KR" altLang="en-US" smtClean="0"/>
              <a:t>2025-03-25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B77C-C5E2-4A37-B55A-D62595C23D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883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69035-6BE3-4AF8-BE3D-C85F7FD026B7}" type="datetimeFigureOut">
              <a:rPr lang="ko-KR" altLang="en-US" smtClean="0"/>
              <a:t>2025-03-25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B77C-C5E2-4A37-B55A-D62595C23D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904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7" indent="0">
              <a:buNone/>
              <a:defRPr sz="2000" b="1"/>
            </a:lvl2pPr>
            <a:lvl3pPr marL="914434" indent="0">
              <a:buNone/>
              <a:defRPr sz="1801" b="1"/>
            </a:lvl3pPr>
            <a:lvl4pPr marL="1371651" indent="0">
              <a:buNone/>
              <a:defRPr sz="1600" b="1"/>
            </a:lvl4pPr>
            <a:lvl5pPr marL="1828869" indent="0">
              <a:buNone/>
              <a:defRPr sz="1600" b="1"/>
            </a:lvl5pPr>
            <a:lvl6pPr marL="2286086" indent="0">
              <a:buNone/>
              <a:defRPr sz="1600" b="1"/>
            </a:lvl6pPr>
            <a:lvl7pPr marL="2743304" indent="0">
              <a:buNone/>
              <a:defRPr sz="1600" b="1"/>
            </a:lvl7pPr>
            <a:lvl8pPr marL="3200520" indent="0">
              <a:buNone/>
              <a:defRPr sz="1600" b="1"/>
            </a:lvl8pPr>
            <a:lvl9pPr marL="365773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7" indent="0">
              <a:buNone/>
              <a:defRPr sz="2000" b="1"/>
            </a:lvl2pPr>
            <a:lvl3pPr marL="914434" indent="0">
              <a:buNone/>
              <a:defRPr sz="1801" b="1"/>
            </a:lvl3pPr>
            <a:lvl4pPr marL="1371651" indent="0">
              <a:buNone/>
              <a:defRPr sz="1600" b="1"/>
            </a:lvl4pPr>
            <a:lvl5pPr marL="1828869" indent="0">
              <a:buNone/>
              <a:defRPr sz="1600" b="1"/>
            </a:lvl5pPr>
            <a:lvl6pPr marL="2286086" indent="0">
              <a:buNone/>
              <a:defRPr sz="1600" b="1"/>
            </a:lvl6pPr>
            <a:lvl7pPr marL="2743304" indent="0">
              <a:buNone/>
              <a:defRPr sz="1600" b="1"/>
            </a:lvl7pPr>
            <a:lvl8pPr marL="3200520" indent="0">
              <a:buNone/>
              <a:defRPr sz="1600" b="1"/>
            </a:lvl8pPr>
            <a:lvl9pPr marL="365773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69035-6BE3-4AF8-BE3D-C85F7FD026B7}" type="datetimeFigureOut">
              <a:rPr lang="ko-KR" altLang="en-US" smtClean="0"/>
              <a:t>2025-03-25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B77C-C5E2-4A37-B55A-D62595C23D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5199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69035-6BE3-4AF8-BE3D-C85F7FD026B7}" type="datetimeFigureOut">
              <a:rPr lang="ko-KR" altLang="en-US" smtClean="0"/>
              <a:t>2025-03-25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B77C-C5E2-4A37-B55A-D62595C23D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6890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69035-6BE3-4AF8-BE3D-C85F7FD026B7}" type="datetimeFigureOut">
              <a:rPr lang="ko-KR" altLang="en-US" smtClean="0"/>
              <a:t>2025-03-25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B77C-C5E2-4A37-B55A-D62595C23D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5041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90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7" indent="0">
              <a:buNone/>
              <a:defRPr sz="1401"/>
            </a:lvl2pPr>
            <a:lvl3pPr marL="914434" indent="0">
              <a:buNone/>
              <a:defRPr sz="1200"/>
            </a:lvl3pPr>
            <a:lvl4pPr marL="1371651" indent="0">
              <a:buNone/>
              <a:defRPr sz="1001"/>
            </a:lvl4pPr>
            <a:lvl5pPr marL="1828869" indent="0">
              <a:buNone/>
              <a:defRPr sz="1001"/>
            </a:lvl5pPr>
            <a:lvl6pPr marL="2286086" indent="0">
              <a:buNone/>
              <a:defRPr sz="1001"/>
            </a:lvl6pPr>
            <a:lvl7pPr marL="2743304" indent="0">
              <a:buNone/>
              <a:defRPr sz="1001"/>
            </a:lvl7pPr>
            <a:lvl8pPr marL="3200520" indent="0">
              <a:buNone/>
              <a:defRPr sz="1001"/>
            </a:lvl8pPr>
            <a:lvl9pPr marL="3657737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69035-6BE3-4AF8-BE3D-C85F7FD026B7}" type="datetimeFigureOut">
              <a:rPr lang="ko-KR" altLang="en-US" smtClean="0"/>
              <a:t>2025-03-25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B77C-C5E2-4A37-B55A-D62595C23D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7680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90" y="987428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7" indent="0">
              <a:buNone/>
              <a:defRPr sz="2800"/>
            </a:lvl2pPr>
            <a:lvl3pPr marL="914434" indent="0">
              <a:buNone/>
              <a:defRPr sz="2400"/>
            </a:lvl3pPr>
            <a:lvl4pPr marL="1371651" indent="0">
              <a:buNone/>
              <a:defRPr sz="2000"/>
            </a:lvl4pPr>
            <a:lvl5pPr marL="1828869" indent="0">
              <a:buNone/>
              <a:defRPr sz="2000"/>
            </a:lvl5pPr>
            <a:lvl6pPr marL="2286086" indent="0">
              <a:buNone/>
              <a:defRPr sz="2000"/>
            </a:lvl6pPr>
            <a:lvl7pPr marL="2743304" indent="0">
              <a:buNone/>
              <a:defRPr sz="2000"/>
            </a:lvl7pPr>
            <a:lvl8pPr marL="3200520" indent="0">
              <a:buNone/>
              <a:defRPr sz="2000"/>
            </a:lvl8pPr>
            <a:lvl9pPr marL="3657737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7" indent="0">
              <a:buNone/>
              <a:defRPr sz="1401"/>
            </a:lvl2pPr>
            <a:lvl3pPr marL="914434" indent="0">
              <a:buNone/>
              <a:defRPr sz="1200"/>
            </a:lvl3pPr>
            <a:lvl4pPr marL="1371651" indent="0">
              <a:buNone/>
              <a:defRPr sz="1001"/>
            </a:lvl4pPr>
            <a:lvl5pPr marL="1828869" indent="0">
              <a:buNone/>
              <a:defRPr sz="1001"/>
            </a:lvl5pPr>
            <a:lvl6pPr marL="2286086" indent="0">
              <a:buNone/>
              <a:defRPr sz="1001"/>
            </a:lvl6pPr>
            <a:lvl7pPr marL="2743304" indent="0">
              <a:buNone/>
              <a:defRPr sz="1001"/>
            </a:lvl7pPr>
            <a:lvl8pPr marL="3200520" indent="0">
              <a:buNone/>
              <a:defRPr sz="1001"/>
            </a:lvl8pPr>
            <a:lvl9pPr marL="3657737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69035-6BE3-4AF8-BE3D-C85F7FD026B7}" type="datetimeFigureOut">
              <a:rPr lang="ko-KR" altLang="en-US" smtClean="0"/>
              <a:t>2025-03-25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B77C-C5E2-4A37-B55A-D62595C23D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2200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2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69035-6BE3-4AF8-BE3D-C85F7FD026B7}" type="datetimeFigureOut">
              <a:rPr lang="ko-KR" altLang="en-US" smtClean="0"/>
              <a:t>2025-03-25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2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DB77C-C5E2-4A37-B55A-D62595C23D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250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34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9" indent="-228609" algn="l" defTabSz="914434" rtl="0" eaLnBrk="1" latinLnBrk="1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6" indent="-228609" algn="l" defTabSz="91443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43" indent="-228609" algn="l" defTabSz="91443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61" indent="-228609" algn="l" defTabSz="91443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78" indent="-228609" algn="l" defTabSz="91443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95" indent="-228609" algn="l" defTabSz="91443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12" indent="-228609" algn="l" defTabSz="91443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129" indent="-228609" algn="l" defTabSz="91443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347" indent="-228609" algn="l" defTabSz="91443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34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7" algn="l" defTabSz="914434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34" algn="l" defTabSz="914434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1" algn="l" defTabSz="914434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69" algn="l" defTabSz="914434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86" algn="l" defTabSz="914434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04" algn="l" defTabSz="914434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20" algn="l" defTabSz="914434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737" algn="l" defTabSz="914434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39988836-71E4-4FEC-832D-E32BC83B24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40199"/>
              </p:ext>
            </p:extLst>
          </p:nvPr>
        </p:nvGraphicFramePr>
        <p:xfrm>
          <a:off x="2706029" y="2668777"/>
          <a:ext cx="6779942" cy="1520445"/>
        </p:xfrm>
        <a:graphic>
          <a:graphicData uri="http://schemas.openxmlformats.org/drawingml/2006/table">
            <a:tbl>
              <a:tblPr/>
              <a:tblGrid>
                <a:gridCol w="6779942">
                  <a:extLst>
                    <a:ext uri="{9D8B030D-6E8A-4147-A177-3AD203B41FA5}">
                      <a16:colId xmlns:a16="http://schemas.microsoft.com/office/drawing/2014/main" val="3041511981"/>
                    </a:ext>
                  </a:extLst>
                </a:gridCol>
              </a:tblGrid>
              <a:tr h="503936">
                <a:tc>
                  <a:txBody>
                    <a:bodyPr/>
                    <a:lstStyle/>
                    <a:p>
                      <a:pPr marL="0" marR="0" indent="0" algn="ctr" defTabSz="914434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3500" kern="0" spc="-50" dirty="0" err="1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레이징덕</a:t>
                      </a:r>
                      <a:r>
                        <a:rPr lang="ko-KR" altLang="en-US" sz="3500" kern="0" spc="-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 주식회사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554271"/>
                  </a:ext>
                </a:extLst>
              </a:tr>
              <a:tr h="6240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3500" kern="0" spc="-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회사소개서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002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43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C0329-3F0F-13E3-F96C-B7876DF3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선 연결선 4">
            <a:extLst>
              <a:ext uri="{FF2B5EF4-FFF2-40B4-BE49-F238E27FC236}">
                <a16:creationId xmlns:a16="http://schemas.microsoft.com/office/drawing/2014/main" id="{32E391E0-4269-8C15-FD8D-90C2DC750CAB}"/>
              </a:ext>
            </a:extLst>
          </p:cNvPr>
          <p:cNvSpPr/>
          <p:nvPr/>
        </p:nvSpPr>
        <p:spPr>
          <a:xfrm>
            <a:off x="255372" y="485001"/>
            <a:ext cx="11763634" cy="1"/>
          </a:xfrm>
          <a:prstGeom prst="line">
            <a:avLst/>
          </a:prstGeom>
          <a:ln>
            <a:solidFill>
              <a:schemeClr val="tx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5" name="사각형: 둥근 위쪽 모서리 26">
            <a:extLst>
              <a:ext uri="{FF2B5EF4-FFF2-40B4-BE49-F238E27FC236}">
                <a16:creationId xmlns:a16="http://schemas.microsoft.com/office/drawing/2014/main" id="{578C2EB7-0544-8DE8-E160-80108B1E6093}"/>
              </a:ext>
            </a:extLst>
          </p:cNvPr>
          <p:cNvGrpSpPr/>
          <p:nvPr/>
        </p:nvGrpSpPr>
        <p:grpSpPr>
          <a:xfrm>
            <a:off x="533400" y="757300"/>
            <a:ext cx="2408572" cy="328827"/>
            <a:chOff x="0" y="0"/>
            <a:chExt cx="1298563" cy="328826"/>
          </a:xfrm>
        </p:grpSpPr>
        <p:sp>
          <p:nvSpPr>
            <p:cNvPr id="6" name="도형">
              <a:extLst>
                <a:ext uri="{FF2B5EF4-FFF2-40B4-BE49-F238E27FC236}">
                  <a16:creationId xmlns:a16="http://schemas.microsoft.com/office/drawing/2014/main" id="{AC4AA053-D0FC-7B52-28E5-1F539991F1E6}"/>
                </a:ext>
              </a:extLst>
            </p:cNvPr>
            <p:cNvSpPr/>
            <p:nvPr/>
          </p:nvSpPr>
          <p:spPr>
            <a:xfrm>
              <a:off x="0" y="0"/>
              <a:ext cx="1298563" cy="31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" y="0"/>
                  </a:moveTo>
                  <a:lnTo>
                    <a:pt x="19895" y="0"/>
                  </a:lnTo>
                  <a:cubicBezTo>
                    <a:pt x="20837" y="0"/>
                    <a:pt x="21600" y="3100"/>
                    <a:pt x="21600" y="692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6923"/>
                  </a:lnTo>
                  <a:cubicBezTo>
                    <a:pt x="0" y="3100"/>
                    <a:pt x="763" y="0"/>
                    <a:pt x="170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EE45A"/>
                </a:gs>
                <a:gs pos="100000">
                  <a:srgbClr val="F0E97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사업개요">
              <a:extLst>
                <a:ext uri="{FF2B5EF4-FFF2-40B4-BE49-F238E27FC236}">
                  <a16:creationId xmlns:a16="http://schemas.microsoft.com/office/drawing/2014/main" id="{1F1CB789-E29D-2230-8A3D-2FE26C2F526C}"/>
                </a:ext>
              </a:extLst>
            </p:cNvPr>
            <p:cNvSpPr txBox="1"/>
            <p:nvPr/>
          </p:nvSpPr>
          <p:spPr>
            <a:xfrm>
              <a:off x="342221" y="21054"/>
              <a:ext cx="614132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1400" b="1">
                  <a:latin typeface="나눔스퀘어_ac Bold"/>
                  <a:ea typeface="나눔스퀘어_ac Bold"/>
                  <a:cs typeface="나눔스퀘어_ac Bold"/>
                  <a:sym typeface="나눔스퀘어_ac Bold"/>
                </a:defRPr>
              </a:lvl1pPr>
            </a:lstStyle>
            <a:p>
              <a:r>
                <a:rPr lang="en-US" altLang="ko-KR" dirty="0"/>
                <a:t>4D </a:t>
              </a:r>
              <a:r>
                <a:rPr lang="ko-KR" altLang="en-US" dirty="0"/>
                <a:t>애니메이션</a:t>
              </a:r>
              <a:endParaRPr dirty="0"/>
            </a:p>
          </p:txBody>
        </p:sp>
      </p:grpSp>
      <p:sp>
        <p:nvSpPr>
          <p:cNvPr id="13" name="직사각형 6">
            <a:extLst>
              <a:ext uri="{FF2B5EF4-FFF2-40B4-BE49-F238E27FC236}">
                <a16:creationId xmlns:a16="http://schemas.microsoft.com/office/drawing/2014/main" id="{9AAA38B7-C798-E3DE-BDEF-7C37A1A341AC}"/>
              </a:ext>
            </a:extLst>
          </p:cNvPr>
          <p:cNvSpPr txBox="1"/>
          <p:nvPr/>
        </p:nvSpPr>
        <p:spPr>
          <a:xfrm>
            <a:off x="301091" y="-2"/>
            <a:ext cx="3893336" cy="42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b="1" spc="-30">
                <a:solidFill>
                  <a:srgbClr val="FFFFFF"/>
                </a:solidFill>
                <a:latin typeface="나눔스퀘어_ac Bold"/>
                <a:ea typeface="나눔스퀘어_ac Bold"/>
                <a:cs typeface="나눔스퀘어_ac Bold"/>
                <a:sym typeface="나눔스퀘어_ac Bold"/>
              </a:defRPr>
            </a:lvl1pPr>
          </a:lstStyle>
          <a:p>
            <a:r>
              <a:rPr lang="en-US" altLang="ko-KR" dirty="0">
                <a:solidFill>
                  <a:schemeClr val="tx1"/>
                </a:solidFill>
              </a:rPr>
              <a:t>3. </a:t>
            </a:r>
            <a:r>
              <a:rPr lang="ko-KR" altLang="en-US" dirty="0">
                <a:solidFill>
                  <a:schemeClr val="tx1"/>
                </a:solidFill>
              </a:rPr>
              <a:t>포트폴리오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D4D46CDE-495D-FBBC-037F-647C76CD71A0}"/>
              </a:ext>
            </a:extLst>
          </p:cNvPr>
          <p:cNvGrpSpPr/>
          <p:nvPr/>
        </p:nvGrpSpPr>
        <p:grpSpPr>
          <a:xfrm>
            <a:off x="0" y="1643954"/>
            <a:ext cx="12192000" cy="4284785"/>
            <a:chOff x="370809" y="3350637"/>
            <a:chExt cx="8631735" cy="3159147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49BBDB67-1764-85F1-677D-4735F0553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3145" y="4931710"/>
              <a:ext cx="2948569" cy="1578073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C3C80454-3701-0BE1-8683-55ABF55AD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99" t="4715" r="5243" b="7642"/>
            <a:stretch/>
          </p:blipFill>
          <p:spPr>
            <a:xfrm>
              <a:off x="370809" y="3353636"/>
              <a:ext cx="2922335" cy="1578073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A9D2A215-4F65-AE40-543C-601E5A771F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82" t="8986" r="6890" b="8256"/>
            <a:stretch/>
          </p:blipFill>
          <p:spPr>
            <a:xfrm>
              <a:off x="370809" y="4931710"/>
              <a:ext cx="2922335" cy="157807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30C16957-E24A-E86E-7BF2-73C71E3D9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3145" y="3353636"/>
              <a:ext cx="2948569" cy="1578073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0E7B44D5-6147-4A37-F762-6C9C3071F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1714" y="4925387"/>
              <a:ext cx="2760830" cy="1584397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D1420ED4-8344-9080-5AEB-A70C7DE29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12752"/>
            <a:stretch/>
          </p:blipFill>
          <p:spPr>
            <a:xfrm>
              <a:off x="6241714" y="3350637"/>
              <a:ext cx="2760829" cy="1574751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D14BBF8-5D4A-2439-F56E-A4D906D18491}"/>
              </a:ext>
            </a:extLst>
          </p:cNvPr>
          <p:cNvSpPr txBox="1"/>
          <p:nvPr/>
        </p:nvSpPr>
        <p:spPr>
          <a:xfrm>
            <a:off x="460311" y="116478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KoPubWorld돋움체_Pro Bold" pitchFamily="50" charset="-127"/>
              </a:rPr>
              <a:t>(</a:t>
            </a:r>
            <a:r>
              <a:rPr lang="ko-KR" altLang="en-US" sz="1800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KoPubWorld돋움체_Pro Bold" pitchFamily="50" charset="-127"/>
              </a:rPr>
              <a:t>울진 보물찾기</a:t>
            </a:r>
            <a:r>
              <a:rPr lang="en-US" altLang="ko-KR" sz="1800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KoPubWorld돋움체_Pro Bold" pitchFamily="50" charset="-127"/>
              </a:rPr>
              <a:t>, </a:t>
            </a:r>
            <a:r>
              <a:rPr lang="ko-KR" altLang="en-US" sz="1800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KoPubWorld돋움체_Pro Bold" pitchFamily="50" charset="-127"/>
              </a:rPr>
              <a:t>서천 </a:t>
            </a:r>
            <a:r>
              <a:rPr lang="ko-KR" altLang="en-US" sz="1800" spc="-3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KoPubWorld돋움체_Pro Bold" pitchFamily="50" charset="-127"/>
              </a:rPr>
              <a:t>까미와</a:t>
            </a:r>
            <a:r>
              <a:rPr lang="ko-KR" altLang="en-US" sz="1800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KoPubWorld돋움체_Pro Bold" pitchFamily="50" charset="-127"/>
              </a:rPr>
              <a:t> </a:t>
            </a:r>
            <a:r>
              <a:rPr lang="ko-KR" altLang="en-US" sz="1800" spc="-3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KoPubWorld돋움체_Pro Bold" pitchFamily="50" charset="-127"/>
              </a:rPr>
              <a:t>또요</a:t>
            </a:r>
            <a:r>
              <a:rPr lang="en-US" altLang="ko-KR" sz="1800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KoPubWorld돋움체_Pro Bold" pitchFamily="50" charset="-127"/>
              </a:rPr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71649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3FCA7-82A4-CB3F-0F6F-31A3D7C05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선 연결선 4">
            <a:extLst>
              <a:ext uri="{FF2B5EF4-FFF2-40B4-BE49-F238E27FC236}">
                <a16:creationId xmlns:a16="http://schemas.microsoft.com/office/drawing/2014/main" id="{8A4682BE-BB9A-CD60-E496-8A8DF778CBB1}"/>
              </a:ext>
            </a:extLst>
          </p:cNvPr>
          <p:cNvSpPr/>
          <p:nvPr/>
        </p:nvSpPr>
        <p:spPr>
          <a:xfrm>
            <a:off x="255372" y="485001"/>
            <a:ext cx="11763634" cy="1"/>
          </a:xfrm>
          <a:prstGeom prst="line">
            <a:avLst/>
          </a:prstGeom>
          <a:ln>
            <a:solidFill>
              <a:schemeClr val="tx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5" name="사각형: 둥근 위쪽 모서리 26">
            <a:extLst>
              <a:ext uri="{FF2B5EF4-FFF2-40B4-BE49-F238E27FC236}">
                <a16:creationId xmlns:a16="http://schemas.microsoft.com/office/drawing/2014/main" id="{15E1F32C-CC63-BE60-FC3A-FC5725B0C149}"/>
              </a:ext>
            </a:extLst>
          </p:cNvPr>
          <p:cNvGrpSpPr/>
          <p:nvPr/>
        </p:nvGrpSpPr>
        <p:grpSpPr>
          <a:xfrm>
            <a:off x="533400" y="757300"/>
            <a:ext cx="2408572" cy="328827"/>
            <a:chOff x="0" y="0"/>
            <a:chExt cx="1298563" cy="328826"/>
          </a:xfrm>
        </p:grpSpPr>
        <p:sp>
          <p:nvSpPr>
            <p:cNvPr id="6" name="도형">
              <a:extLst>
                <a:ext uri="{FF2B5EF4-FFF2-40B4-BE49-F238E27FC236}">
                  <a16:creationId xmlns:a16="http://schemas.microsoft.com/office/drawing/2014/main" id="{19C58E71-8F46-4DEB-D535-64F1F30463D0}"/>
                </a:ext>
              </a:extLst>
            </p:cNvPr>
            <p:cNvSpPr/>
            <p:nvPr/>
          </p:nvSpPr>
          <p:spPr>
            <a:xfrm>
              <a:off x="0" y="0"/>
              <a:ext cx="1298563" cy="31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" y="0"/>
                  </a:moveTo>
                  <a:lnTo>
                    <a:pt x="19895" y="0"/>
                  </a:lnTo>
                  <a:cubicBezTo>
                    <a:pt x="20837" y="0"/>
                    <a:pt x="21600" y="3100"/>
                    <a:pt x="21600" y="692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6923"/>
                  </a:lnTo>
                  <a:cubicBezTo>
                    <a:pt x="0" y="3100"/>
                    <a:pt x="763" y="0"/>
                    <a:pt x="170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EE45A"/>
                </a:gs>
                <a:gs pos="100000">
                  <a:srgbClr val="F0E97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사업개요">
              <a:extLst>
                <a:ext uri="{FF2B5EF4-FFF2-40B4-BE49-F238E27FC236}">
                  <a16:creationId xmlns:a16="http://schemas.microsoft.com/office/drawing/2014/main" id="{DEA98F38-AC91-AAE7-9B41-B895685B811A}"/>
                </a:ext>
              </a:extLst>
            </p:cNvPr>
            <p:cNvSpPr txBox="1"/>
            <p:nvPr/>
          </p:nvSpPr>
          <p:spPr>
            <a:xfrm>
              <a:off x="458463" y="21054"/>
              <a:ext cx="381649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1400" b="1">
                  <a:latin typeface="나눔스퀘어_ac Bold"/>
                  <a:ea typeface="나눔스퀘어_ac Bold"/>
                  <a:cs typeface="나눔스퀘어_ac Bold"/>
                  <a:sym typeface="나눔스퀘어_ac Bold"/>
                </a:defRPr>
              </a:lvl1pPr>
            </a:lstStyle>
            <a:p>
              <a:r>
                <a:rPr lang="ko-KR" altLang="en-US" dirty="0"/>
                <a:t>메타버스</a:t>
              </a:r>
              <a:endParaRPr dirty="0"/>
            </a:p>
          </p:txBody>
        </p:sp>
      </p:grpSp>
      <p:sp>
        <p:nvSpPr>
          <p:cNvPr id="13" name="직사각형 6">
            <a:extLst>
              <a:ext uri="{FF2B5EF4-FFF2-40B4-BE49-F238E27FC236}">
                <a16:creationId xmlns:a16="http://schemas.microsoft.com/office/drawing/2014/main" id="{D55ACFF3-FB00-E070-296B-F71E4E9AD7B0}"/>
              </a:ext>
            </a:extLst>
          </p:cNvPr>
          <p:cNvSpPr txBox="1"/>
          <p:nvPr/>
        </p:nvSpPr>
        <p:spPr>
          <a:xfrm>
            <a:off x="301091" y="-2"/>
            <a:ext cx="3893336" cy="42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b="1" spc="-30">
                <a:solidFill>
                  <a:srgbClr val="FFFFFF"/>
                </a:solidFill>
                <a:latin typeface="나눔스퀘어_ac Bold"/>
                <a:ea typeface="나눔스퀘어_ac Bold"/>
                <a:cs typeface="나눔스퀘어_ac Bold"/>
                <a:sym typeface="나눔스퀘어_ac Bold"/>
              </a:defRPr>
            </a:lvl1pPr>
          </a:lstStyle>
          <a:p>
            <a:r>
              <a:rPr lang="en-US" altLang="ko-KR" dirty="0">
                <a:solidFill>
                  <a:schemeClr val="tx1"/>
                </a:solidFill>
              </a:rPr>
              <a:t>3. </a:t>
            </a:r>
            <a:r>
              <a:rPr lang="ko-KR" altLang="en-US" dirty="0">
                <a:solidFill>
                  <a:schemeClr val="tx1"/>
                </a:solidFill>
              </a:rPr>
              <a:t>포트폴리오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9A054D5E-B55F-4DDA-9C3D-80982268F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6" y="1367407"/>
            <a:ext cx="5488942" cy="251431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3D949E7-91EE-AC5F-FC64-3318C3DDCC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396"/>
          <a:stretch/>
        </p:blipFill>
        <p:spPr>
          <a:xfrm>
            <a:off x="6005452" y="1367408"/>
            <a:ext cx="5767449" cy="251431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5526B1A-3EC5-7BCB-8437-E340AF491D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585"/>
          <a:stretch/>
        </p:blipFill>
        <p:spPr>
          <a:xfrm>
            <a:off x="409575" y="3997693"/>
            <a:ext cx="5488942" cy="2392897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7BCB856-192F-1FC8-6270-2C6BF6A886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811" b="11378"/>
          <a:stretch/>
        </p:blipFill>
        <p:spPr>
          <a:xfrm>
            <a:off x="6005451" y="4014678"/>
            <a:ext cx="5767450" cy="251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22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A2D5D-53B4-4E87-A426-BF3C4AE03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선 연결선 4">
            <a:extLst>
              <a:ext uri="{FF2B5EF4-FFF2-40B4-BE49-F238E27FC236}">
                <a16:creationId xmlns:a16="http://schemas.microsoft.com/office/drawing/2014/main" id="{7D648028-CCDC-878C-7977-CAA01A0AB45C}"/>
              </a:ext>
            </a:extLst>
          </p:cNvPr>
          <p:cNvSpPr/>
          <p:nvPr/>
        </p:nvSpPr>
        <p:spPr>
          <a:xfrm>
            <a:off x="255372" y="485001"/>
            <a:ext cx="11763634" cy="1"/>
          </a:xfrm>
          <a:prstGeom prst="line">
            <a:avLst/>
          </a:prstGeom>
          <a:ln>
            <a:solidFill>
              <a:schemeClr val="tx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5" name="사각형: 둥근 위쪽 모서리 26">
            <a:extLst>
              <a:ext uri="{FF2B5EF4-FFF2-40B4-BE49-F238E27FC236}">
                <a16:creationId xmlns:a16="http://schemas.microsoft.com/office/drawing/2014/main" id="{E75BFF34-9414-952D-24CC-A85CDA6F8E70}"/>
              </a:ext>
            </a:extLst>
          </p:cNvPr>
          <p:cNvGrpSpPr/>
          <p:nvPr/>
        </p:nvGrpSpPr>
        <p:grpSpPr>
          <a:xfrm>
            <a:off x="533400" y="757300"/>
            <a:ext cx="2408572" cy="328827"/>
            <a:chOff x="0" y="0"/>
            <a:chExt cx="1298563" cy="328826"/>
          </a:xfrm>
        </p:grpSpPr>
        <p:sp>
          <p:nvSpPr>
            <p:cNvPr id="6" name="도형">
              <a:extLst>
                <a:ext uri="{FF2B5EF4-FFF2-40B4-BE49-F238E27FC236}">
                  <a16:creationId xmlns:a16="http://schemas.microsoft.com/office/drawing/2014/main" id="{4C900BA6-057A-9ACE-9DB5-F2EDB6B4AC34}"/>
                </a:ext>
              </a:extLst>
            </p:cNvPr>
            <p:cNvSpPr/>
            <p:nvPr/>
          </p:nvSpPr>
          <p:spPr>
            <a:xfrm>
              <a:off x="0" y="0"/>
              <a:ext cx="1298563" cy="31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" y="0"/>
                  </a:moveTo>
                  <a:lnTo>
                    <a:pt x="19895" y="0"/>
                  </a:lnTo>
                  <a:cubicBezTo>
                    <a:pt x="20837" y="0"/>
                    <a:pt x="21600" y="3100"/>
                    <a:pt x="21600" y="692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6923"/>
                  </a:lnTo>
                  <a:cubicBezTo>
                    <a:pt x="0" y="3100"/>
                    <a:pt x="763" y="0"/>
                    <a:pt x="170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EE45A"/>
                </a:gs>
                <a:gs pos="100000">
                  <a:srgbClr val="F0E97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사업개요">
              <a:extLst>
                <a:ext uri="{FF2B5EF4-FFF2-40B4-BE49-F238E27FC236}">
                  <a16:creationId xmlns:a16="http://schemas.microsoft.com/office/drawing/2014/main" id="{7FDEDA86-04F5-48AF-28CE-408F2F0A66C8}"/>
                </a:ext>
              </a:extLst>
            </p:cNvPr>
            <p:cNvSpPr txBox="1"/>
            <p:nvPr/>
          </p:nvSpPr>
          <p:spPr>
            <a:xfrm>
              <a:off x="458463" y="21054"/>
              <a:ext cx="381649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1400" b="1">
                  <a:latin typeface="나눔스퀘어_ac Bold"/>
                  <a:ea typeface="나눔스퀘어_ac Bold"/>
                  <a:cs typeface="나눔스퀘어_ac Bold"/>
                  <a:sym typeface="나눔스퀘어_ac Bold"/>
                </a:defRPr>
              </a:lvl1pPr>
            </a:lstStyle>
            <a:p>
              <a:r>
                <a:rPr lang="ko-KR" altLang="en-US" dirty="0"/>
                <a:t>메타버스</a:t>
              </a:r>
              <a:endParaRPr dirty="0"/>
            </a:p>
          </p:txBody>
        </p:sp>
      </p:grpSp>
      <p:sp>
        <p:nvSpPr>
          <p:cNvPr id="13" name="직사각형 6">
            <a:extLst>
              <a:ext uri="{FF2B5EF4-FFF2-40B4-BE49-F238E27FC236}">
                <a16:creationId xmlns:a16="http://schemas.microsoft.com/office/drawing/2014/main" id="{81D090F4-9A1F-A690-1F79-084EE1DD90B6}"/>
              </a:ext>
            </a:extLst>
          </p:cNvPr>
          <p:cNvSpPr txBox="1"/>
          <p:nvPr/>
        </p:nvSpPr>
        <p:spPr>
          <a:xfrm>
            <a:off x="301091" y="-2"/>
            <a:ext cx="3893336" cy="42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b="1" spc="-30">
                <a:solidFill>
                  <a:srgbClr val="FFFFFF"/>
                </a:solidFill>
                <a:latin typeface="나눔스퀘어_ac Bold"/>
                <a:ea typeface="나눔스퀘어_ac Bold"/>
                <a:cs typeface="나눔스퀘어_ac Bold"/>
                <a:sym typeface="나눔스퀘어_ac Bold"/>
              </a:defRPr>
            </a:lvl1pPr>
          </a:lstStyle>
          <a:p>
            <a:r>
              <a:rPr lang="en-US" altLang="ko-KR" dirty="0">
                <a:solidFill>
                  <a:schemeClr val="tx1"/>
                </a:solidFill>
              </a:rPr>
              <a:t>3. </a:t>
            </a:r>
            <a:r>
              <a:rPr lang="ko-KR" altLang="en-US" dirty="0">
                <a:solidFill>
                  <a:schemeClr val="tx1"/>
                </a:solidFill>
              </a:rPr>
              <a:t>포트폴리오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6849209E-48BA-EDBE-1A50-1F3BDFF8A7E5}"/>
              </a:ext>
            </a:extLst>
          </p:cNvPr>
          <p:cNvGrpSpPr/>
          <p:nvPr/>
        </p:nvGrpSpPr>
        <p:grpSpPr>
          <a:xfrm>
            <a:off x="409575" y="1237038"/>
            <a:ext cx="11363326" cy="5272738"/>
            <a:chOff x="580457" y="1237038"/>
            <a:chExt cx="10241280" cy="5272738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3DC6CFC9-7845-9C57-B3FF-75CA9BCD5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57" y="1237038"/>
              <a:ext cx="10241280" cy="5272738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83415D74-E75A-AA1D-E1FF-846F7AF23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3621" y="1385681"/>
              <a:ext cx="2277061" cy="1280847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0167B961-0569-4E48-1DFA-50D66AF81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303" y="1385681"/>
              <a:ext cx="2277061" cy="1280847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BA2C3816-FBA6-1D17-EBCA-BA8CF9725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3621" y="2714685"/>
              <a:ext cx="2277061" cy="1280847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BDFC34A9-D1B7-A7D0-8DB5-3DE26F461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303" y="2714685"/>
              <a:ext cx="2277061" cy="1280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2170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3F392-203D-C181-783F-73B69C20D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선 연결선 4">
            <a:extLst>
              <a:ext uri="{FF2B5EF4-FFF2-40B4-BE49-F238E27FC236}">
                <a16:creationId xmlns:a16="http://schemas.microsoft.com/office/drawing/2014/main" id="{BEE54A13-D698-5A94-6324-E3C01F43FC10}"/>
              </a:ext>
            </a:extLst>
          </p:cNvPr>
          <p:cNvSpPr/>
          <p:nvPr/>
        </p:nvSpPr>
        <p:spPr>
          <a:xfrm>
            <a:off x="255372" y="485001"/>
            <a:ext cx="11763634" cy="1"/>
          </a:xfrm>
          <a:prstGeom prst="line">
            <a:avLst/>
          </a:prstGeom>
          <a:ln>
            <a:solidFill>
              <a:schemeClr val="tx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5" name="사각형: 둥근 위쪽 모서리 26">
            <a:extLst>
              <a:ext uri="{FF2B5EF4-FFF2-40B4-BE49-F238E27FC236}">
                <a16:creationId xmlns:a16="http://schemas.microsoft.com/office/drawing/2014/main" id="{C1A0E228-3E65-0DC7-D495-544AF35BBB8B}"/>
              </a:ext>
            </a:extLst>
          </p:cNvPr>
          <p:cNvGrpSpPr/>
          <p:nvPr/>
        </p:nvGrpSpPr>
        <p:grpSpPr>
          <a:xfrm>
            <a:off x="533400" y="757300"/>
            <a:ext cx="2408572" cy="328827"/>
            <a:chOff x="0" y="0"/>
            <a:chExt cx="1298563" cy="328826"/>
          </a:xfrm>
        </p:grpSpPr>
        <p:sp>
          <p:nvSpPr>
            <p:cNvPr id="6" name="도형">
              <a:extLst>
                <a:ext uri="{FF2B5EF4-FFF2-40B4-BE49-F238E27FC236}">
                  <a16:creationId xmlns:a16="http://schemas.microsoft.com/office/drawing/2014/main" id="{78928FCC-FA35-9DA6-CE51-9DE3F8B7EDED}"/>
                </a:ext>
              </a:extLst>
            </p:cNvPr>
            <p:cNvSpPr/>
            <p:nvPr/>
          </p:nvSpPr>
          <p:spPr>
            <a:xfrm>
              <a:off x="0" y="0"/>
              <a:ext cx="1298563" cy="31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" y="0"/>
                  </a:moveTo>
                  <a:lnTo>
                    <a:pt x="19895" y="0"/>
                  </a:lnTo>
                  <a:cubicBezTo>
                    <a:pt x="20837" y="0"/>
                    <a:pt x="21600" y="3100"/>
                    <a:pt x="21600" y="692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6923"/>
                  </a:lnTo>
                  <a:cubicBezTo>
                    <a:pt x="0" y="3100"/>
                    <a:pt x="763" y="0"/>
                    <a:pt x="170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EE45A"/>
                </a:gs>
                <a:gs pos="100000">
                  <a:srgbClr val="F0E97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사업개요">
              <a:extLst>
                <a:ext uri="{FF2B5EF4-FFF2-40B4-BE49-F238E27FC236}">
                  <a16:creationId xmlns:a16="http://schemas.microsoft.com/office/drawing/2014/main" id="{3197E741-612E-1150-EB04-82F839488ED4}"/>
                </a:ext>
              </a:extLst>
            </p:cNvPr>
            <p:cNvSpPr txBox="1"/>
            <p:nvPr/>
          </p:nvSpPr>
          <p:spPr>
            <a:xfrm>
              <a:off x="360805" y="21054"/>
              <a:ext cx="576970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1400" b="1">
                  <a:latin typeface="나눔스퀘어_ac Bold"/>
                  <a:ea typeface="나눔스퀘어_ac Bold"/>
                  <a:cs typeface="나눔스퀘어_ac Bold"/>
                  <a:sym typeface="나눔스퀘어_ac Bold"/>
                </a:defRPr>
              </a:lvl1pPr>
            </a:lstStyle>
            <a:p>
              <a:r>
                <a:rPr lang="ko-KR" altLang="en-US" dirty="0"/>
                <a:t>전시관 콘텐츠</a:t>
              </a:r>
              <a:endParaRPr dirty="0"/>
            </a:p>
          </p:txBody>
        </p:sp>
      </p:grpSp>
      <p:sp>
        <p:nvSpPr>
          <p:cNvPr id="13" name="직사각형 6">
            <a:extLst>
              <a:ext uri="{FF2B5EF4-FFF2-40B4-BE49-F238E27FC236}">
                <a16:creationId xmlns:a16="http://schemas.microsoft.com/office/drawing/2014/main" id="{13FECF6F-F3B1-4210-C1B4-F4A2A53FA836}"/>
              </a:ext>
            </a:extLst>
          </p:cNvPr>
          <p:cNvSpPr txBox="1"/>
          <p:nvPr/>
        </p:nvSpPr>
        <p:spPr>
          <a:xfrm>
            <a:off x="301091" y="-2"/>
            <a:ext cx="3893336" cy="42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b="1" spc="-30">
                <a:solidFill>
                  <a:srgbClr val="FFFFFF"/>
                </a:solidFill>
                <a:latin typeface="나눔스퀘어_ac Bold"/>
                <a:ea typeface="나눔스퀘어_ac Bold"/>
                <a:cs typeface="나눔스퀘어_ac Bold"/>
                <a:sym typeface="나눔스퀘어_ac Bold"/>
              </a:defRPr>
            </a:lvl1pPr>
          </a:lstStyle>
          <a:p>
            <a:r>
              <a:rPr lang="en-US" altLang="ko-KR" dirty="0">
                <a:solidFill>
                  <a:schemeClr val="tx1"/>
                </a:solidFill>
              </a:rPr>
              <a:t>3. </a:t>
            </a:r>
            <a:r>
              <a:rPr lang="ko-KR" altLang="en-US" dirty="0">
                <a:solidFill>
                  <a:schemeClr val="tx1"/>
                </a:solidFill>
              </a:rPr>
              <a:t>포트폴리오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48B0F094-F18F-6713-76C0-E8827633C045}"/>
              </a:ext>
            </a:extLst>
          </p:cNvPr>
          <p:cNvGrpSpPr/>
          <p:nvPr/>
        </p:nvGrpSpPr>
        <p:grpSpPr>
          <a:xfrm>
            <a:off x="575701" y="1332432"/>
            <a:ext cx="11005619" cy="5109278"/>
            <a:chOff x="539750" y="1628775"/>
            <a:chExt cx="8064500" cy="41767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1253B35-ACFD-A7C4-7820-5BBAEC38F3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13320" r="17253"/>
            <a:stretch>
              <a:fillRect/>
            </a:stretch>
          </p:blipFill>
          <p:spPr bwMode="auto">
            <a:xfrm>
              <a:off x="3441442" y="1628775"/>
              <a:ext cx="5162808" cy="417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10" descr="C:\Users\Administrator\Desktop\JPEG\전체UI.jpg">
              <a:extLst>
                <a:ext uri="{FF2B5EF4-FFF2-40B4-BE49-F238E27FC236}">
                  <a16:creationId xmlns:a16="http://schemas.microsoft.com/office/drawing/2014/main" id="{F5BE7569-A153-4776-A6D1-968F7CFD7D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750" y="3682854"/>
              <a:ext cx="2901692" cy="2122410"/>
            </a:xfrm>
            <a:prstGeom prst="rect">
              <a:avLst/>
            </a:prstGeom>
            <a:noFill/>
          </p:spPr>
        </p:pic>
        <p:pic>
          <p:nvPicPr>
            <p:cNvPr id="8" name="Picture 14" descr="C:\Users\오병선\Documents\사업관련\과학관 사업\그래픽 리소스\planet_choice\선택화면.jpg">
              <a:extLst>
                <a:ext uri="{FF2B5EF4-FFF2-40B4-BE49-F238E27FC236}">
                  <a16:creationId xmlns:a16="http://schemas.microsoft.com/office/drawing/2014/main" id="{FB765A3E-216C-FE2B-BFA3-AABD8DD9F3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1628775"/>
              <a:ext cx="2901692" cy="2053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0467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B9262-C43F-99A8-CCA1-0B29F5AC6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선 연결선 4">
            <a:extLst>
              <a:ext uri="{FF2B5EF4-FFF2-40B4-BE49-F238E27FC236}">
                <a16:creationId xmlns:a16="http://schemas.microsoft.com/office/drawing/2014/main" id="{010E53E0-C4E4-E330-54C6-12412EBF5B54}"/>
              </a:ext>
            </a:extLst>
          </p:cNvPr>
          <p:cNvSpPr/>
          <p:nvPr/>
        </p:nvSpPr>
        <p:spPr>
          <a:xfrm>
            <a:off x="255372" y="485001"/>
            <a:ext cx="11763634" cy="1"/>
          </a:xfrm>
          <a:prstGeom prst="line">
            <a:avLst/>
          </a:prstGeom>
          <a:ln>
            <a:solidFill>
              <a:schemeClr val="tx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5" name="사각형: 둥근 위쪽 모서리 26">
            <a:extLst>
              <a:ext uri="{FF2B5EF4-FFF2-40B4-BE49-F238E27FC236}">
                <a16:creationId xmlns:a16="http://schemas.microsoft.com/office/drawing/2014/main" id="{D343155B-7E55-2159-00C6-D19BD93C2098}"/>
              </a:ext>
            </a:extLst>
          </p:cNvPr>
          <p:cNvGrpSpPr/>
          <p:nvPr/>
        </p:nvGrpSpPr>
        <p:grpSpPr>
          <a:xfrm>
            <a:off x="533400" y="757300"/>
            <a:ext cx="2408572" cy="328827"/>
            <a:chOff x="0" y="0"/>
            <a:chExt cx="1298563" cy="328826"/>
          </a:xfrm>
        </p:grpSpPr>
        <p:sp>
          <p:nvSpPr>
            <p:cNvPr id="6" name="도형">
              <a:extLst>
                <a:ext uri="{FF2B5EF4-FFF2-40B4-BE49-F238E27FC236}">
                  <a16:creationId xmlns:a16="http://schemas.microsoft.com/office/drawing/2014/main" id="{6B80F122-48A6-7FD8-139B-7FFB8B5B0F6D}"/>
                </a:ext>
              </a:extLst>
            </p:cNvPr>
            <p:cNvSpPr/>
            <p:nvPr/>
          </p:nvSpPr>
          <p:spPr>
            <a:xfrm>
              <a:off x="0" y="0"/>
              <a:ext cx="1298563" cy="31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" y="0"/>
                  </a:moveTo>
                  <a:lnTo>
                    <a:pt x="19895" y="0"/>
                  </a:lnTo>
                  <a:cubicBezTo>
                    <a:pt x="20837" y="0"/>
                    <a:pt x="21600" y="3100"/>
                    <a:pt x="21600" y="692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6923"/>
                  </a:lnTo>
                  <a:cubicBezTo>
                    <a:pt x="0" y="3100"/>
                    <a:pt x="763" y="0"/>
                    <a:pt x="170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EE45A"/>
                </a:gs>
                <a:gs pos="100000">
                  <a:srgbClr val="F0E97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사업개요">
              <a:extLst>
                <a:ext uri="{FF2B5EF4-FFF2-40B4-BE49-F238E27FC236}">
                  <a16:creationId xmlns:a16="http://schemas.microsoft.com/office/drawing/2014/main" id="{08120CD5-3E44-8F50-296D-EF2EA0B35EEB}"/>
                </a:ext>
              </a:extLst>
            </p:cNvPr>
            <p:cNvSpPr txBox="1"/>
            <p:nvPr/>
          </p:nvSpPr>
          <p:spPr>
            <a:xfrm>
              <a:off x="173262" y="21054"/>
              <a:ext cx="952052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1400" b="1">
                  <a:latin typeface="나눔스퀘어_ac Bold"/>
                  <a:ea typeface="나눔스퀘어_ac Bold"/>
                  <a:cs typeface="나눔스퀘어_ac Bold"/>
                  <a:sym typeface="나눔스퀘어_ac Bold"/>
                </a:defRPr>
              </a:lvl1pPr>
            </a:lstStyle>
            <a:p>
              <a:r>
                <a:rPr lang="ko-KR" altLang="en-US" dirty="0"/>
                <a:t>지중해 마을 미디어 아트</a:t>
              </a:r>
              <a:endParaRPr dirty="0"/>
            </a:p>
          </p:txBody>
        </p:sp>
      </p:grpSp>
      <p:sp>
        <p:nvSpPr>
          <p:cNvPr id="13" name="직사각형 6">
            <a:extLst>
              <a:ext uri="{FF2B5EF4-FFF2-40B4-BE49-F238E27FC236}">
                <a16:creationId xmlns:a16="http://schemas.microsoft.com/office/drawing/2014/main" id="{74B151E2-EE3E-0B87-69E0-B013B0D1212F}"/>
              </a:ext>
            </a:extLst>
          </p:cNvPr>
          <p:cNvSpPr txBox="1"/>
          <p:nvPr/>
        </p:nvSpPr>
        <p:spPr>
          <a:xfrm>
            <a:off x="301091" y="-2"/>
            <a:ext cx="3893336" cy="42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b="1" spc="-30">
                <a:solidFill>
                  <a:srgbClr val="FFFFFF"/>
                </a:solidFill>
                <a:latin typeface="나눔스퀘어_ac Bold"/>
                <a:ea typeface="나눔스퀘어_ac Bold"/>
                <a:cs typeface="나눔스퀘어_ac Bold"/>
                <a:sym typeface="나눔스퀘어_ac Bold"/>
              </a:defRPr>
            </a:lvl1pPr>
          </a:lstStyle>
          <a:p>
            <a:r>
              <a:rPr lang="en-US" altLang="ko-KR" dirty="0">
                <a:solidFill>
                  <a:schemeClr val="tx1"/>
                </a:solidFill>
              </a:rPr>
              <a:t>3. </a:t>
            </a:r>
            <a:r>
              <a:rPr lang="ko-KR" altLang="en-US" dirty="0">
                <a:solidFill>
                  <a:schemeClr val="tx1"/>
                </a:solidFill>
              </a:rPr>
              <a:t>포트폴리오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2D36ED86-776A-6E40-D777-FF9B2ACFA837}"/>
              </a:ext>
            </a:extLst>
          </p:cNvPr>
          <p:cNvGrpSpPr/>
          <p:nvPr/>
        </p:nvGrpSpPr>
        <p:grpSpPr>
          <a:xfrm>
            <a:off x="409574" y="1332431"/>
            <a:ext cx="11363325" cy="5119161"/>
            <a:chOff x="911225" y="1773238"/>
            <a:chExt cx="10638560" cy="4500562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9C47E01D-D42E-D8BF-450B-E605EFFB1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786" y="1773238"/>
              <a:ext cx="8000999" cy="4500562"/>
            </a:xfrm>
            <a:prstGeom prst="rect">
              <a:avLst/>
            </a:prstGeom>
          </p:spPr>
        </p:pic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E7C07833-19A0-F3BE-5B0F-7793752AE983}"/>
                </a:ext>
              </a:extLst>
            </p:cNvPr>
            <p:cNvGrpSpPr/>
            <p:nvPr/>
          </p:nvGrpSpPr>
          <p:grpSpPr>
            <a:xfrm>
              <a:off x="911225" y="1773238"/>
              <a:ext cx="2547400" cy="4500562"/>
              <a:chOff x="911225" y="1773238"/>
              <a:chExt cx="2455899" cy="4338905"/>
            </a:xfrm>
          </p:grpSpPr>
          <p:pic>
            <p:nvPicPr>
              <p:cNvPr id="16" name="그림 15">
                <a:extLst>
                  <a:ext uri="{FF2B5EF4-FFF2-40B4-BE49-F238E27FC236}">
                    <a16:creationId xmlns:a16="http://schemas.microsoft.com/office/drawing/2014/main" id="{2AB83D45-7704-0CA4-9277-727A734DEA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225" y="3251969"/>
                <a:ext cx="2455899" cy="1381443"/>
              </a:xfrm>
              <a:prstGeom prst="rect">
                <a:avLst/>
              </a:prstGeom>
            </p:spPr>
          </p:pic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897BC0C8-F92E-D7B4-AA28-F34D767FD6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225" y="1773238"/>
                <a:ext cx="2455899" cy="1381443"/>
              </a:xfrm>
              <a:prstGeom prst="rect">
                <a:avLst/>
              </a:prstGeom>
            </p:spPr>
          </p:pic>
          <p:pic>
            <p:nvPicPr>
              <p:cNvPr id="19" name="그림 18">
                <a:extLst>
                  <a:ext uri="{FF2B5EF4-FFF2-40B4-BE49-F238E27FC236}">
                    <a16:creationId xmlns:a16="http://schemas.microsoft.com/office/drawing/2014/main" id="{1507529E-66A3-1C35-E29A-0450AFD62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225" y="4730700"/>
                <a:ext cx="2455899" cy="1381443"/>
              </a:xfrm>
              <a:prstGeom prst="rect">
                <a:avLst/>
              </a:prstGeom>
            </p:spPr>
          </p:pic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4DF61EAB-AE0F-C04B-C7A1-44CE2E815914}"/>
              </a:ext>
            </a:extLst>
          </p:cNvPr>
          <p:cNvGrpSpPr/>
          <p:nvPr/>
        </p:nvGrpSpPr>
        <p:grpSpPr>
          <a:xfrm>
            <a:off x="7917461" y="3849155"/>
            <a:ext cx="3703039" cy="2453656"/>
            <a:chOff x="4412261" y="1773236"/>
            <a:chExt cx="6776229" cy="4489970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C6FAF341-7B2F-95DC-5A0B-2B651B6FE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2261" y="1773237"/>
              <a:ext cx="3367477" cy="4489969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14FFB6A7-49B1-57BF-444D-85B8C928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1013" y="1773236"/>
              <a:ext cx="3367477" cy="4489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0418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F264D-8BB9-FEB6-07CF-D241170D2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선 연결선 4">
            <a:extLst>
              <a:ext uri="{FF2B5EF4-FFF2-40B4-BE49-F238E27FC236}">
                <a16:creationId xmlns:a16="http://schemas.microsoft.com/office/drawing/2014/main" id="{A17CE00E-3172-B375-4B43-0894EECF2BA9}"/>
              </a:ext>
            </a:extLst>
          </p:cNvPr>
          <p:cNvSpPr/>
          <p:nvPr/>
        </p:nvSpPr>
        <p:spPr>
          <a:xfrm>
            <a:off x="255372" y="485001"/>
            <a:ext cx="11763634" cy="1"/>
          </a:xfrm>
          <a:prstGeom prst="line">
            <a:avLst/>
          </a:prstGeom>
          <a:ln>
            <a:solidFill>
              <a:schemeClr val="tx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5" name="사각형: 둥근 위쪽 모서리 26">
            <a:extLst>
              <a:ext uri="{FF2B5EF4-FFF2-40B4-BE49-F238E27FC236}">
                <a16:creationId xmlns:a16="http://schemas.microsoft.com/office/drawing/2014/main" id="{F60D04FD-914C-57E0-E771-A58453B30EC0}"/>
              </a:ext>
            </a:extLst>
          </p:cNvPr>
          <p:cNvGrpSpPr/>
          <p:nvPr/>
        </p:nvGrpSpPr>
        <p:grpSpPr>
          <a:xfrm>
            <a:off x="533400" y="757300"/>
            <a:ext cx="2408572" cy="328827"/>
            <a:chOff x="0" y="0"/>
            <a:chExt cx="1298563" cy="328826"/>
          </a:xfrm>
        </p:grpSpPr>
        <p:sp>
          <p:nvSpPr>
            <p:cNvPr id="6" name="도형">
              <a:extLst>
                <a:ext uri="{FF2B5EF4-FFF2-40B4-BE49-F238E27FC236}">
                  <a16:creationId xmlns:a16="http://schemas.microsoft.com/office/drawing/2014/main" id="{F2DEA425-ECFE-1339-0042-EFD636176497}"/>
                </a:ext>
              </a:extLst>
            </p:cNvPr>
            <p:cNvSpPr/>
            <p:nvPr/>
          </p:nvSpPr>
          <p:spPr>
            <a:xfrm>
              <a:off x="0" y="0"/>
              <a:ext cx="1298563" cy="31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" y="0"/>
                  </a:moveTo>
                  <a:lnTo>
                    <a:pt x="19895" y="0"/>
                  </a:lnTo>
                  <a:cubicBezTo>
                    <a:pt x="20837" y="0"/>
                    <a:pt x="21600" y="3100"/>
                    <a:pt x="21600" y="692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6923"/>
                  </a:lnTo>
                  <a:cubicBezTo>
                    <a:pt x="0" y="3100"/>
                    <a:pt x="763" y="0"/>
                    <a:pt x="170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EE45A"/>
                </a:gs>
                <a:gs pos="100000">
                  <a:srgbClr val="F0E97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사업개요">
              <a:extLst>
                <a:ext uri="{FF2B5EF4-FFF2-40B4-BE49-F238E27FC236}">
                  <a16:creationId xmlns:a16="http://schemas.microsoft.com/office/drawing/2014/main" id="{7AEB64B0-3A6B-0735-D340-4F7757ACEF39}"/>
                </a:ext>
              </a:extLst>
            </p:cNvPr>
            <p:cNvSpPr txBox="1"/>
            <p:nvPr/>
          </p:nvSpPr>
          <p:spPr>
            <a:xfrm>
              <a:off x="360805" y="21054"/>
              <a:ext cx="576970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1400" b="1">
                  <a:latin typeface="나눔스퀘어_ac Bold"/>
                  <a:ea typeface="나눔스퀘어_ac Bold"/>
                  <a:cs typeface="나눔스퀘어_ac Bold"/>
                  <a:sym typeface="나눔스퀘어_ac Bold"/>
                </a:defRPr>
              </a:lvl1pPr>
            </a:lstStyle>
            <a:p>
              <a:r>
                <a:rPr lang="ko-KR" altLang="en-US" dirty="0"/>
                <a:t>전시관 콘텐츠</a:t>
              </a:r>
              <a:endParaRPr dirty="0"/>
            </a:p>
          </p:txBody>
        </p:sp>
      </p:grpSp>
      <p:sp>
        <p:nvSpPr>
          <p:cNvPr id="13" name="직사각형 6">
            <a:extLst>
              <a:ext uri="{FF2B5EF4-FFF2-40B4-BE49-F238E27FC236}">
                <a16:creationId xmlns:a16="http://schemas.microsoft.com/office/drawing/2014/main" id="{C65568F5-1F13-E5BB-F880-250A971BAED9}"/>
              </a:ext>
            </a:extLst>
          </p:cNvPr>
          <p:cNvSpPr txBox="1"/>
          <p:nvPr/>
        </p:nvSpPr>
        <p:spPr>
          <a:xfrm>
            <a:off x="301091" y="-2"/>
            <a:ext cx="3893336" cy="42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b="1" spc="-30">
                <a:solidFill>
                  <a:srgbClr val="FFFFFF"/>
                </a:solidFill>
                <a:latin typeface="나눔스퀘어_ac Bold"/>
                <a:ea typeface="나눔스퀘어_ac Bold"/>
                <a:cs typeface="나눔스퀘어_ac Bold"/>
                <a:sym typeface="나눔스퀘어_ac Bold"/>
              </a:defRPr>
            </a:lvl1pPr>
          </a:lstStyle>
          <a:p>
            <a:r>
              <a:rPr lang="en-US" altLang="ko-KR" dirty="0">
                <a:solidFill>
                  <a:schemeClr val="tx1"/>
                </a:solidFill>
              </a:rPr>
              <a:t>3. </a:t>
            </a:r>
            <a:r>
              <a:rPr lang="ko-KR" altLang="en-US" dirty="0">
                <a:solidFill>
                  <a:schemeClr val="tx1"/>
                </a:solidFill>
              </a:rPr>
              <a:t>포트폴리오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4ECE80D7-164D-E825-4C6E-72C145D26127}"/>
              </a:ext>
            </a:extLst>
          </p:cNvPr>
          <p:cNvGrpSpPr/>
          <p:nvPr/>
        </p:nvGrpSpPr>
        <p:grpSpPr>
          <a:xfrm>
            <a:off x="409575" y="1222466"/>
            <a:ext cx="11363325" cy="5111278"/>
            <a:chOff x="457532" y="1871210"/>
            <a:chExt cx="11132247" cy="4462534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C2CE7BB7-1051-FBB4-3CF1-F25B59736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533" y="1871210"/>
              <a:ext cx="2663824" cy="1421133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2FE99BA8-702C-88C7-D97B-DBCCC6BB2E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5996"/>
            <a:stretch/>
          </p:blipFill>
          <p:spPr>
            <a:xfrm>
              <a:off x="457532" y="3392803"/>
              <a:ext cx="2648892" cy="1419347"/>
            </a:xfrm>
            <a:prstGeom prst="rect">
              <a:avLst/>
            </a:prstGeom>
          </p:spPr>
        </p:pic>
        <p:pic>
          <p:nvPicPr>
            <p:cNvPr id="12" name="Picture 6" descr="C:\Users\Administrator\Documents\네이트온 받은 파일\미디어테이블.PNG">
              <a:extLst>
                <a:ext uri="{FF2B5EF4-FFF2-40B4-BE49-F238E27FC236}">
                  <a16:creationId xmlns:a16="http://schemas.microsoft.com/office/drawing/2014/main" id="{5F9A0011-1D09-F4CD-FFD1-570602BA9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61464" y="1871210"/>
              <a:ext cx="8328315" cy="4462534"/>
            </a:xfrm>
            <a:prstGeom prst="rect">
              <a:avLst/>
            </a:prstGeom>
            <a:noFill/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9103CE5E-34D1-F36D-CE63-4BBC6E457B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5692"/>
            <a:stretch/>
          </p:blipFill>
          <p:spPr>
            <a:xfrm>
              <a:off x="457532" y="4913629"/>
              <a:ext cx="2655888" cy="1420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2528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7C868-6AC3-5C1D-F94B-2D0256A87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선 연결선 4">
            <a:extLst>
              <a:ext uri="{FF2B5EF4-FFF2-40B4-BE49-F238E27FC236}">
                <a16:creationId xmlns:a16="http://schemas.microsoft.com/office/drawing/2014/main" id="{1CD0AAEE-18BD-8CCB-B240-07A648A55715}"/>
              </a:ext>
            </a:extLst>
          </p:cNvPr>
          <p:cNvSpPr/>
          <p:nvPr/>
        </p:nvSpPr>
        <p:spPr>
          <a:xfrm>
            <a:off x="255372" y="485001"/>
            <a:ext cx="11763634" cy="1"/>
          </a:xfrm>
          <a:prstGeom prst="line">
            <a:avLst/>
          </a:prstGeom>
          <a:ln>
            <a:solidFill>
              <a:schemeClr val="tx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5" name="사각형: 둥근 위쪽 모서리 26">
            <a:extLst>
              <a:ext uri="{FF2B5EF4-FFF2-40B4-BE49-F238E27FC236}">
                <a16:creationId xmlns:a16="http://schemas.microsoft.com/office/drawing/2014/main" id="{6C960329-3110-B375-E1F2-7D9F603E80D4}"/>
              </a:ext>
            </a:extLst>
          </p:cNvPr>
          <p:cNvGrpSpPr/>
          <p:nvPr/>
        </p:nvGrpSpPr>
        <p:grpSpPr>
          <a:xfrm>
            <a:off x="533400" y="757300"/>
            <a:ext cx="2408572" cy="328827"/>
            <a:chOff x="0" y="0"/>
            <a:chExt cx="1298563" cy="328826"/>
          </a:xfrm>
        </p:grpSpPr>
        <p:sp>
          <p:nvSpPr>
            <p:cNvPr id="6" name="도형">
              <a:extLst>
                <a:ext uri="{FF2B5EF4-FFF2-40B4-BE49-F238E27FC236}">
                  <a16:creationId xmlns:a16="http://schemas.microsoft.com/office/drawing/2014/main" id="{B031EFC9-2554-A8ED-E978-1E93517649A8}"/>
                </a:ext>
              </a:extLst>
            </p:cNvPr>
            <p:cNvSpPr/>
            <p:nvPr/>
          </p:nvSpPr>
          <p:spPr>
            <a:xfrm>
              <a:off x="0" y="0"/>
              <a:ext cx="1298563" cy="31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" y="0"/>
                  </a:moveTo>
                  <a:lnTo>
                    <a:pt x="19895" y="0"/>
                  </a:lnTo>
                  <a:cubicBezTo>
                    <a:pt x="20837" y="0"/>
                    <a:pt x="21600" y="3100"/>
                    <a:pt x="21600" y="692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6923"/>
                  </a:lnTo>
                  <a:cubicBezTo>
                    <a:pt x="0" y="3100"/>
                    <a:pt x="763" y="0"/>
                    <a:pt x="170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EE45A"/>
                </a:gs>
                <a:gs pos="100000">
                  <a:srgbClr val="F0E97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사업개요">
              <a:extLst>
                <a:ext uri="{FF2B5EF4-FFF2-40B4-BE49-F238E27FC236}">
                  <a16:creationId xmlns:a16="http://schemas.microsoft.com/office/drawing/2014/main" id="{D5BD7767-44BC-7517-D5C6-F1F84A3D252F}"/>
                </a:ext>
              </a:extLst>
            </p:cNvPr>
            <p:cNvSpPr txBox="1"/>
            <p:nvPr/>
          </p:nvSpPr>
          <p:spPr>
            <a:xfrm>
              <a:off x="360805" y="21054"/>
              <a:ext cx="576970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1400" b="1">
                  <a:latin typeface="나눔스퀘어_ac Bold"/>
                  <a:ea typeface="나눔스퀘어_ac Bold"/>
                  <a:cs typeface="나눔스퀘어_ac Bold"/>
                  <a:sym typeface="나눔스퀘어_ac Bold"/>
                </a:defRPr>
              </a:lvl1pPr>
            </a:lstStyle>
            <a:p>
              <a:r>
                <a:rPr lang="ko-KR" altLang="en-US" dirty="0"/>
                <a:t>전시관 콘텐츠</a:t>
              </a:r>
              <a:endParaRPr dirty="0"/>
            </a:p>
          </p:txBody>
        </p:sp>
      </p:grpSp>
      <p:sp>
        <p:nvSpPr>
          <p:cNvPr id="13" name="직사각형 6">
            <a:extLst>
              <a:ext uri="{FF2B5EF4-FFF2-40B4-BE49-F238E27FC236}">
                <a16:creationId xmlns:a16="http://schemas.microsoft.com/office/drawing/2014/main" id="{7CA86719-E17C-98C1-30D8-0380B9F06667}"/>
              </a:ext>
            </a:extLst>
          </p:cNvPr>
          <p:cNvSpPr txBox="1"/>
          <p:nvPr/>
        </p:nvSpPr>
        <p:spPr>
          <a:xfrm>
            <a:off x="301091" y="-2"/>
            <a:ext cx="3893336" cy="42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b="1" spc="-30">
                <a:solidFill>
                  <a:srgbClr val="FFFFFF"/>
                </a:solidFill>
                <a:latin typeface="나눔스퀘어_ac Bold"/>
                <a:ea typeface="나눔스퀘어_ac Bold"/>
                <a:cs typeface="나눔스퀘어_ac Bold"/>
                <a:sym typeface="나눔스퀘어_ac Bold"/>
              </a:defRPr>
            </a:lvl1pPr>
          </a:lstStyle>
          <a:p>
            <a:r>
              <a:rPr lang="en-US" altLang="ko-KR" dirty="0">
                <a:solidFill>
                  <a:schemeClr val="tx1"/>
                </a:solidFill>
              </a:rPr>
              <a:t>3. </a:t>
            </a:r>
            <a:r>
              <a:rPr lang="ko-KR" altLang="en-US" dirty="0">
                <a:solidFill>
                  <a:schemeClr val="tx1"/>
                </a:solidFill>
              </a:rPr>
              <a:t>포트폴리오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BBF609A-7F82-95DA-CBB4-159ED6A93D95}"/>
              </a:ext>
            </a:extLst>
          </p:cNvPr>
          <p:cNvGrpSpPr/>
          <p:nvPr/>
        </p:nvGrpSpPr>
        <p:grpSpPr>
          <a:xfrm>
            <a:off x="409575" y="1222466"/>
            <a:ext cx="11363326" cy="5367909"/>
            <a:chOff x="2159702" y="1549046"/>
            <a:chExt cx="7676757" cy="4162438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E8274A9D-87CB-78F0-9939-DC89E27A53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344278" y="1549046"/>
              <a:ext cx="2492181" cy="4162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9A8E1455-82CA-97B2-8FF2-947829075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372" y="1549046"/>
              <a:ext cx="2341373" cy="4162438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5DF017AD-397C-0E85-4E4F-2F49C391D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702" y="1551241"/>
              <a:ext cx="2340137" cy="4160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6782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6">
            <a:extLst>
              <a:ext uri="{FF2B5EF4-FFF2-40B4-BE49-F238E27FC236}">
                <a16:creationId xmlns:a16="http://schemas.microsoft.com/office/drawing/2014/main" id="{B17F9BA3-2F71-1A54-5BAA-2E8CD1EA323A}"/>
              </a:ext>
            </a:extLst>
          </p:cNvPr>
          <p:cNvSpPr txBox="1"/>
          <p:nvPr/>
        </p:nvSpPr>
        <p:spPr>
          <a:xfrm>
            <a:off x="301091" y="-2"/>
            <a:ext cx="3893336" cy="42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b="1" spc="-30">
                <a:solidFill>
                  <a:srgbClr val="FFFFFF"/>
                </a:solidFill>
                <a:latin typeface="나눔스퀘어_ac Bold"/>
                <a:ea typeface="나눔스퀘어_ac Bold"/>
                <a:cs typeface="나눔스퀘어_ac Bold"/>
                <a:sym typeface="나눔스퀘어_ac Bold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1. </a:t>
            </a:r>
            <a:r>
              <a:rPr lang="ko-KR" altLang="en-US" dirty="0">
                <a:solidFill>
                  <a:schemeClr val="tx1"/>
                </a:solidFill>
              </a:rPr>
              <a:t>제안사 소개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8" name="직선 연결선 4">
            <a:extLst>
              <a:ext uri="{FF2B5EF4-FFF2-40B4-BE49-F238E27FC236}">
                <a16:creationId xmlns:a16="http://schemas.microsoft.com/office/drawing/2014/main" id="{7EEB6F65-EE26-F8CD-44F6-DAF1B99E9549}"/>
              </a:ext>
            </a:extLst>
          </p:cNvPr>
          <p:cNvSpPr/>
          <p:nvPr/>
        </p:nvSpPr>
        <p:spPr>
          <a:xfrm>
            <a:off x="255372" y="485001"/>
            <a:ext cx="11763634" cy="1"/>
          </a:xfrm>
          <a:prstGeom prst="line">
            <a:avLst/>
          </a:prstGeom>
          <a:ln>
            <a:solidFill>
              <a:schemeClr val="tx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" name="Text Box 85">
            <a:extLst>
              <a:ext uri="{FF2B5EF4-FFF2-40B4-BE49-F238E27FC236}">
                <a16:creationId xmlns:a16="http://schemas.microsoft.com/office/drawing/2014/main" id="{F07033E2-D26F-699B-C6AB-9314B07AD10E}"/>
              </a:ext>
            </a:extLst>
          </p:cNvPr>
          <p:cNvSpPr txBox="1"/>
          <p:nvPr/>
        </p:nvSpPr>
        <p:spPr>
          <a:xfrm>
            <a:off x="587643" y="642576"/>
            <a:ext cx="3155788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spcBef>
                <a:spcPts val="400"/>
              </a:spcBef>
              <a:defRPr b="1" spc="-30">
                <a:solidFill>
                  <a:srgbClr val="FFFFFF"/>
                </a:solidFill>
                <a:latin typeface="나눔스퀘어_ac Bold"/>
                <a:ea typeface="나눔스퀘어_ac Bold"/>
                <a:cs typeface="나눔스퀘어_ac Bold"/>
                <a:sym typeface="나눔스퀘어_ac Bold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1. </a:t>
            </a:r>
            <a:r>
              <a:rPr lang="ko-KR" altLang="en-US" dirty="0">
                <a:solidFill>
                  <a:schemeClr val="tx1"/>
                </a:solidFill>
              </a:rPr>
              <a:t>일반현황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82" name="사각형: 둥근 위쪽 모서리 26">
            <a:extLst>
              <a:ext uri="{FF2B5EF4-FFF2-40B4-BE49-F238E27FC236}">
                <a16:creationId xmlns:a16="http://schemas.microsoft.com/office/drawing/2014/main" id="{606AF8F7-6B76-DF69-D134-CAEC6842BC29}"/>
              </a:ext>
            </a:extLst>
          </p:cNvPr>
          <p:cNvGrpSpPr/>
          <p:nvPr/>
        </p:nvGrpSpPr>
        <p:grpSpPr>
          <a:xfrm>
            <a:off x="589232" y="1169478"/>
            <a:ext cx="1417847" cy="328827"/>
            <a:chOff x="0" y="0"/>
            <a:chExt cx="1298563" cy="328826"/>
          </a:xfrm>
        </p:grpSpPr>
        <p:sp>
          <p:nvSpPr>
            <p:cNvPr id="83" name="도형">
              <a:extLst>
                <a:ext uri="{FF2B5EF4-FFF2-40B4-BE49-F238E27FC236}">
                  <a16:creationId xmlns:a16="http://schemas.microsoft.com/office/drawing/2014/main" id="{E231A935-3A5B-BC45-8BD3-F9D79D614BC8}"/>
                </a:ext>
              </a:extLst>
            </p:cNvPr>
            <p:cNvSpPr/>
            <p:nvPr/>
          </p:nvSpPr>
          <p:spPr>
            <a:xfrm>
              <a:off x="0" y="0"/>
              <a:ext cx="1298563" cy="31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" y="0"/>
                  </a:moveTo>
                  <a:lnTo>
                    <a:pt x="19895" y="0"/>
                  </a:lnTo>
                  <a:cubicBezTo>
                    <a:pt x="20837" y="0"/>
                    <a:pt x="21600" y="3100"/>
                    <a:pt x="21600" y="692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6923"/>
                  </a:lnTo>
                  <a:cubicBezTo>
                    <a:pt x="0" y="3100"/>
                    <a:pt x="763" y="0"/>
                    <a:pt x="170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EE45A"/>
                </a:gs>
                <a:gs pos="100000">
                  <a:srgbClr val="F0E97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" name="사업개요">
              <a:extLst>
                <a:ext uri="{FF2B5EF4-FFF2-40B4-BE49-F238E27FC236}">
                  <a16:creationId xmlns:a16="http://schemas.microsoft.com/office/drawing/2014/main" id="{6D4564FA-62FE-E74C-4531-C481219491D4}"/>
                </a:ext>
              </a:extLst>
            </p:cNvPr>
            <p:cNvSpPr txBox="1"/>
            <p:nvPr/>
          </p:nvSpPr>
          <p:spPr>
            <a:xfrm>
              <a:off x="325116" y="21054"/>
              <a:ext cx="648329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1400" b="1">
                  <a:latin typeface="나눔스퀘어_ac Bold"/>
                  <a:ea typeface="나눔스퀘어_ac Bold"/>
                  <a:cs typeface="나눔스퀘어_ac Bold"/>
                  <a:sym typeface="나눔스퀘어_ac Bold"/>
                </a:defRPr>
              </a:lvl1pPr>
            </a:lstStyle>
            <a:p>
              <a:r>
                <a:rPr lang="ko-KR" altLang="en-US" dirty="0"/>
                <a:t>기관소개</a:t>
              </a:r>
              <a:endParaRPr dirty="0"/>
            </a:p>
          </p:txBody>
        </p:sp>
      </p:grpSp>
      <p:grpSp>
        <p:nvGrpSpPr>
          <p:cNvPr id="85" name="사각형: 둥근 위쪽 모서리 26">
            <a:extLst>
              <a:ext uri="{FF2B5EF4-FFF2-40B4-BE49-F238E27FC236}">
                <a16:creationId xmlns:a16="http://schemas.microsoft.com/office/drawing/2014/main" id="{62692569-DE26-0099-E6F2-3CD5BC5562B4}"/>
              </a:ext>
            </a:extLst>
          </p:cNvPr>
          <p:cNvGrpSpPr/>
          <p:nvPr/>
        </p:nvGrpSpPr>
        <p:grpSpPr>
          <a:xfrm>
            <a:off x="589232" y="3584875"/>
            <a:ext cx="1417847" cy="328827"/>
            <a:chOff x="0" y="0"/>
            <a:chExt cx="1298563" cy="328826"/>
          </a:xfrm>
        </p:grpSpPr>
        <p:sp>
          <p:nvSpPr>
            <p:cNvPr id="86" name="도형">
              <a:extLst>
                <a:ext uri="{FF2B5EF4-FFF2-40B4-BE49-F238E27FC236}">
                  <a16:creationId xmlns:a16="http://schemas.microsoft.com/office/drawing/2014/main" id="{7201F20F-16CB-C5A5-08F7-F867B57D4F17}"/>
                </a:ext>
              </a:extLst>
            </p:cNvPr>
            <p:cNvSpPr/>
            <p:nvPr/>
          </p:nvSpPr>
          <p:spPr>
            <a:xfrm>
              <a:off x="0" y="0"/>
              <a:ext cx="1298563" cy="31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" y="0"/>
                  </a:moveTo>
                  <a:lnTo>
                    <a:pt x="19895" y="0"/>
                  </a:lnTo>
                  <a:cubicBezTo>
                    <a:pt x="20837" y="0"/>
                    <a:pt x="21600" y="3100"/>
                    <a:pt x="21600" y="692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6923"/>
                  </a:lnTo>
                  <a:cubicBezTo>
                    <a:pt x="0" y="3100"/>
                    <a:pt x="763" y="0"/>
                    <a:pt x="170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EE45A"/>
                </a:gs>
                <a:gs pos="100000">
                  <a:srgbClr val="F0E97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" name="사업개요">
              <a:extLst>
                <a:ext uri="{FF2B5EF4-FFF2-40B4-BE49-F238E27FC236}">
                  <a16:creationId xmlns:a16="http://schemas.microsoft.com/office/drawing/2014/main" id="{AD50B4D7-25E2-C75F-5FA9-6AF965194C22}"/>
                </a:ext>
              </a:extLst>
            </p:cNvPr>
            <p:cNvSpPr txBox="1"/>
            <p:nvPr/>
          </p:nvSpPr>
          <p:spPr>
            <a:xfrm>
              <a:off x="391183" y="21054"/>
              <a:ext cx="516195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1400" b="1">
                  <a:latin typeface="나눔스퀘어_ac Bold"/>
                  <a:ea typeface="나눔스퀘어_ac Bold"/>
                  <a:cs typeface="나눔스퀘어_ac Bold"/>
                  <a:sym typeface="나눔스퀘어_ac Bold"/>
                </a:defRPr>
              </a:lvl1pPr>
            </a:lstStyle>
            <a:p>
              <a:r>
                <a:rPr lang="ko-KR" altLang="en-US" dirty="0"/>
                <a:t>조직도</a:t>
              </a:r>
              <a:endParaRPr dirty="0"/>
            </a:p>
          </p:txBody>
        </p:sp>
      </p:grpSp>
      <p:grpSp>
        <p:nvGrpSpPr>
          <p:cNvPr id="88" name="사각형: 둥근 위쪽 모서리 26">
            <a:extLst>
              <a:ext uri="{FF2B5EF4-FFF2-40B4-BE49-F238E27FC236}">
                <a16:creationId xmlns:a16="http://schemas.microsoft.com/office/drawing/2014/main" id="{D521C375-AF43-42A3-DA29-BE6D8E5A656F}"/>
              </a:ext>
            </a:extLst>
          </p:cNvPr>
          <p:cNvGrpSpPr/>
          <p:nvPr/>
        </p:nvGrpSpPr>
        <p:grpSpPr>
          <a:xfrm>
            <a:off x="6096000" y="1169478"/>
            <a:ext cx="1417847" cy="328827"/>
            <a:chOff x="0" y="0"/>
            <a:chExt cx="1298563" cy="328826"/>
          </a:xfrm>
        </p:grpSpPr>
        <p:sp>
          <p:nvSpPr>
            <p:cNvPr id="89" name="도형">
              <a:extLst>
                <a:ext uri="{FF2B5EF4-FFF2-40B4-BE49-F238E27FC236}">
                  <a16:creationId xmlns:a16="http://schemas.microsoft.com/office/drawing/2014/main" id="{BFDEDD62-658B-A9D9-30D0-73F997161146}"/>
                </a:ext>
              </a:extLst>
            </p:cNvPr>
            <p:cNvSpPr/>
            <p:nvPr/>
          </p:nvSpPr>
          <p:spPr>
            <a:xfrm>
              <a:off x="0" y="0"/>
              <a:ext cx="1298563" cy="31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" y="0"/>
                  </a:moveTo>
                  <a:lnTo>
                    <a:pt x="19895" y="0"/>
                  </a:lnTo>
                  <a:cubicBezTo>
                    <a:pt x="20837" y="0"/>
                    <a:pt x="21600" y="3100"/>
                    <a:pt x="21600" y="692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6923"/>
                  </a:lnTo>
                  <a:cubicBezTo>
                    <a:pt x="0" y="3100"/>
                    <a:pt x="763" y="0"/>
                    <a:pt x="170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EE45A"/>
                </a:gs>
                <a:gs pos="100000">
                  <a:srgbClr val="F0E97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" name="사업개요">
              <a:extLst>
                <a:ext uri="{FF2B5EF4-FFF2-40B4-BE49-F238E27FC236}">
                  <a16:creationId xmlns:a16="http://schemas.microsoft.com/office/drawing/2014/main" id="{3FC8026B-C40E-3E3A-FC62-ADB64500B201}"/>
                </a:ext>
              </a:extLst>
            </p:cNvPr>
            <p:cNvSpPr txBox="1"/>
            <p:nvPr/>
          </p:nvSpPr>
          <p:spPr>
            <a:xfrm>
              <a:off x="163622" y="21054"/>
              <a:ext cx="971320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1400" b="1">
                  <a:latin typeface="나눔스퀘어_ac Bold"/>
                  <a:ea typeface="나눔스퀘어_ac Bold"/>
                  <a:cs typeface="나눔스퀘어_ac Bold"/>
                  <a:sym typeface="나눔스퀘어_ac Bold"/>
                </a:defRPr>
              </a:lvl1pPr>
            </a:lstStyle>
            <a:p>
              <a:r>
                <a:rPr lang="ko-KR" altLang="en-US" dirty="0"/>
                <a:t>보유기술 현황</a:t>
              </a:r>
              <a:endParaRPr dirty="0"/>
            </a:p>
          </p:txBody>
        </p:sp>
      </p:grpSp>
      <p:graphicFrame>
        <p:nvGraphicFramePr>
          <p:cNvPr id="91" name="표 90">
            <a:extLst>
              <a:ext uri="{FF2B5EF4-FFF2-40B4-BE49-F238E27FC236}">
                <a16:creationId xmlns:a16="http://schemas.microsoft.com/office/drawing/2014/main" id="{F4CAA97D-3C02-18A5-2473-3ACE1B34B2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458251"/>
              </p:ext>
            </p:extLst>
          </p:nvPr>
        </p:nvGraphicFramePr>
        <p:xfrm>
          <a:off x="587643" y="1723401"/>
          <a:ext cx="5248631" cy="1576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8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0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80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회사명</a:t>
                      </a:r>
                    </a:p>
                  </a:txBody>
                  <a:tcPr marT="45721" marB="45721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b="0" kern="1200" spc="-3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레이징덕</a:t>
                      </a:r>
                      <a:r>
                        <a:rPr lang="ko-KR" altLang="en-US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 주식회사</a:t>
                      </a:r>
                    </a:p>
                  </a:txBody>
                  <a:tcPr marT="45721" marB="4572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업종</a:t>
                      </a:r>
                    </a:p>
                  </a:txBody>
                  <a:tcPr marT="45721" marB="4572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소프트웨어 공급 및 서비스</a:t>
                      </a:r>
                    </a:p>
                  </a:txBody>
                  <a:tcPr marT="45721" marB="4572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80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설립연월</a:t>
                      </a:r>
                    </a:p>
                  </a:txBody>
                  <a:tcPr marT="45721" marB="45721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2011</a:t>
                      </a:r>
                      <a:r>
                        <a:rPr lang="ko-KR" altLang="en-US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년 </a:t>
                      </a:r>
                      <a:r>
                        <a:rPr lang="en-US" altLang="ko-KR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8</a:t>
                      </a:r>
                      <a:r>
                        <a:rPr lang="ko-KR" altLang="en-US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월</a:t>
                      </a:r>
                    </a:p>
                  </a:txBody>
                  <a:tcPr marT="45721" marB="4572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벤처기업 인증</a:t>
                      </a:r>
                    </a:p>
                  </a:txBody>
                  <a:tcPr marT="45721" marB="4572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2022</a:t>
                      </a:r>
                      <a:r>
                        <a:rPr lang="ko-KR" altLang="en-US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년 </a:t>
                      </a:r>
                      <a:r>
                        <a:rPr lang="en-US" altLang="ko-KR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5</a:t>
                      </a:r>
                      <a:r>
                        <a:rPr lang="ko-KR" altLang="en-US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월</a:t>
                      </a:r>
                      <a:r>
                        <a:rPr lang="en-US" altLang="ko-KR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(</a:t>
                      </a:r>
                      <a:r>
                        <a:rPr lang="ko-KR" altLang="en-US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갱신</a:t>
                      </a:r>
                      <a:r>
                        <a:rPr lang="en-US" altLang="ko-KR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)</a:t>
                      </a:r>
                      <a:endParaRPr lang="ko-KR" altLang="en-US" sz="1100" b="0" kern="1200" spc="-3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KoPubWorld돋움체_Pro Bold" pitchFamily="50" charset="-127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27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임직원수</a:t>
                      </a:r>
                    </a:p>
                  </a:txBody>
                  <a:tcPr marT="45721" marB="45721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8</a:t>
                      </a:r>
                      <a:r>
                        <a:rPr lang="ko-KR" altLang="en-US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명</a:t>
                      </a:r>
                      <a:r>
                        <a:rPr lang="en-US" altLang="ko-KR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(</a:t>
                      </a:r>
                      <a:r>
                        <a:rPr lang="ko-KR" altLang="en-US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대표이사 포함</a:t>
                      </a:r>
                      <a:r>
                        <a:rPr lang="en-US" altLang="ko-KR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)</a:t>
                      </a:r>
                      <a:endParaRPr lang="ko-KR" altLang="en-US" sz="1100" b="0" kern="1200" spc="-3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KoPubWorld돋움체_Pro Bold" pitchFamily="50" charset="-127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부설연구소</a:t>
                      </a:r>
                      <a:r>
                        <a:rPr lang="ko-KR" altLang="en-US" sz="1100" b="0" kern="1200" spc="-3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 보유</a:t>
                      </a:r>
                      <a:endParaRPr lang="ko-KR" altLang="en-US" sz="1100" b="0" kern="1200" spc="-3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KoPubWorld돋움체_Pro Bold" pitchFamily="50" charset="-127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2021</a:t>
                      </a:r>
                      <a:r>
                        <a:rPr lang="ko-KR" altLang="en-US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년 </a:t>
                      </a:r>
                      <a:r>
                        <a:rPr lang="en-US" altLang="ko-KR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5</a:t>
                      </a:r>
                      <a:r>
                        <a:rPr lang="ko-KR" altLang="en-US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월</a:t>
                      </a:r>
                      <a:r>
                        <a:rPr lang="en-US" altLang="ko-KR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(</a:t>
                      </a:r>
                      <a:r>
                        <a:rPr lang="ko-KR" altLang="en-US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갱신</a:t>
                      </a:r>
                      <a:r>
                        <a:rPr lang="en-US" altLang="ko-KR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)</a:t>
                      </a:r>
                      <a:endParaRPr lang="ko-KR" altLang="en-US" sz="1100" b="0" kern="1200" spc="-3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KoPubWorld돋움체_Pro Bold" pitchFamily="50" charset="-127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6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사업영역</a:t>
                      </a:r>
                    </a:p>
                  </a:txBody>
                  <a:tcPr marT="45721" marB="45721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71450" indent="-171450" latinLnBrk="1"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디지털 콘텐츠 제작 서비스</a:t>
                      </a:r>
                      <a:endParaRPr lang="en-US" altLang="ko-KR" sz="1100" b="0" kern="1200" spc="-3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KoPubWorld돋움체_Pro Bold" pitchFamily="50" charset="-127"/>
                      </a:endParaRPr>
                    </a:p>
                    <a:p>
                      <a:pPr marL="171450" indent="-171450" latinLnBrk="1"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실감형 콘텐츠 제작 서비스</a:t>
                      </a:r>
                      <a:endParaRPr lang="en-US" altLang="ko-KR" sz="1100" b="0" kern="1200" spc="-3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KoPubWorld돋움체_Pro Bold" pitchFamily="50" charset="-127"/>
                      </a:endParaRPr>
                    </a:p>
                    <a:p>
                      <a:pPr marL="171450" indent="-171450" latinLnBrk="1"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100" b="0" kern="1200" spc="-3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KoPubWorld돋움체_Pro Bold" pitchFamily="50" charset="-127"/>
                        </a:rPr>
                        <a:t>미디어 아트 콘텐츠 제작 서비스</a:t>
                      </a:r>
                    </a:p>
                  </a:txBody>
                  <a:tcPr marT="45721" marB="4572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7" name="Text Box 57">
            <a:extLst>
              <a:ext uri="{FF2B5EF4-FFF2-40B4-BE49-F238E27FC236}">
                <a16:creationId xmlns:a16="http://schemas.microsoft.com/office/drawing/2014/main" id="{C4E983DC-9676-3A63-E4D9-D457AD54F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7624" y="5587396"/>
            <a:ext cx="5645278" cy="8989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square" lIns="90000" tIns="46800" rIns="90000" bIns="46800" anchor="ctr">
            <a:spAutoFit/>
          </a:bodyPr>
          <a:lstStyle>
            <a:lvl1pPr marL="88900" indent="-88900" algn="ctr" fontAlgn="ctr">
              <a:spcBef>
                <a:spcPct val="100000"/>
              </a:spcBef>
              <a:buFont typeface="Wingdings" panose="05000000000000000000" pitchFamily="2" charset="2"/>
              <a:defRPr kumimoji="1" sz="1100">
                <a:solidFill>
                  <a:schemeClr val="tx1"/>
                </a:solidFill>
                <a:latin typeface="산돌고딕B" panose="020B0600000101010101" charset="-127"/>
                <a:ea typeface="산돌고딕B" panose="020B0600000101010101" charset="-127"/>
              </a:defRPr>
            </a:lvl1pPr>
            <a:lvl2pPr marL="742950" indent="-285750" algn="ctr" fontAlgn="ctr">
              <a:spcBef>
                <a:spcPct val="100000"/>
              </a:spcBef>
              <a:buFont typeface="Wingdings" panose="05000000000000000000" pitchFamily="2" charset="2"/>
              <a:defRPr kumimoji="1" sz="1100">
                <a:solidFill>
                  <a:schemeClr val="tx1"/>
                </a:solidFill>
                <a:latin typeface="산돌고딕B" panose="020B0600000101010101" charset="-127"/>
                <a:ea typeface="산돌고딕B" panose="020B0600000101010101" charset="-127"/>
              </a:defRPr>
            </a:lvl2pPr>
            <a:lvl3pPr marL="1143000" indent="-228600" algn="ctr" fontAlgn="ctr">
              <a:spcBef>
                <a:spcPct val="100000"/>
              </a:spcBef>
              <a:buFont typeface="Wingdings" panose="05000000000000000000" pitchFamily="2" charset="2"/>
              <a:defRPr kumimoji="1" sz="1100">
                <a:solidFill>
                  <a:schemeClr val="tx1"/>
                </a:solidFill>
                <a:latin typeface="산돌고딕B" panose="020B0600000101010101" charset="-127"/>
                <a:ea typeface="산돌고딕B" panose="020B0600000101010101" charset="-127"/>
              </a:defRPr>
            </a:lvl3pPr>
            <a:lvl4pPr marL="1600200" indent="-228600" algn="ctr" fontAlgn="ctr">
              <a:spcBef>
                <a:spcPct val="100000"/>
              </a:spcBef>
              <a:buFont typeface="Wingdings" panose="05000000000000000000" pitchFamily="2" charset="2"/>
              <a:defRPr kumimoji="1" sz="1100">
                <a:solidFill>
                  <a:schemeClr val="tx1"/>
                </a:solidFill>
                <a:latin typeface="산돌고딕B" panose="020B0600000101010101" charset="-127"/>
                <a:ea typeface="산돌고딕B" panose="020B0600000101010101" charset="-127"/>
              </a:defRPr>
            </a:lvl4pPr>
            <a:lvl5pPr marL="2057400" indent="-228600" algn="ctr" fontAlgn="ctr">
              <a:spcBef>
                <a:spcPct val="100000"/>
              </a:spcBef>
              <a:buFont typeface="Wingdings" panose="05000000000000000000" pitchFamily="2" charset="2"/>
              <a:defRPr kumimoji="1" sz="1100">
                <a:solidFill>
                  <a:schemeClr val="tx1"/>
                </a:solidFill>
                <a:latin typeface="산돌고딕B" panose="020B0600000101010101" charset="-127"/>
                <a:ea typeface="산돌고딕B" panose="020B0600000101010101" charset="-127"/>
              </a:defRPr>
            </a:lvl5pPr>
            <a:lvl6pPr marL="2514600" indent="-228600" algn="ctr" eaLnBrk="0" fontAlgn="ctr" hangingPunct="0">
              <a:spcBef>
                <a:spcPct val="100000"/>
              </a:spcBef>
              <a:spcAft>
                <a:spcPct val="0"/>
              </a:spcAft>
              <a:buFont typeface="Wingdings" panose="05000000000000000000" pitchFamily="2" charset="2"/>
              <a:defRPr kumimoji="1" sz="1100">
                <a:solidFill>
                  <a:schemeClr val="tx1"/>
                </a:solidFill>
                <a:latin typeface="산돌고딕B" panose="020B0600000101010101" charset="-127"/>
                <a:ea typeface="산돌고딕B" panose="020B0600000101010101" charset="-127"/>
              </a:defRPr>
            </a:lvl6pPr>
            <a:lvl7pPr marL="2971800" indent="-228600" algn="ctr" eaLnBrk="0" fontAlgn="ctr" hangingPunct="0">
              <a:spcBef>
                <a:spcPct val="100000"/>
              </a:spcBef>
              <a:spcAft>
                <a:spcPct val="0"/>
              </a:spcAft>
              <a:buFont typeface="Wingdings" panose="05000000000000000000" pitchFamily="2" charset="2"/>
              <a:defRPr kumimoji="1" sz="1100">
                <a:solidFill>
                  <a:schemeClr val="tx1"/>
                </a:solidFill>
                <a:latin typeface="산돌고딕B" panose="020B0600000101010101" charset="-127"/>
                <a:ea typeface="산돌고딕B" panose="020B0600000101010101" charset="-127"/>
              </a:defRPr>
            </a:lvl7pPr>
            <a:lvl8pPr marL="3429000" indent="-228600" algn="ctr" eaLnBrk="0" fontAlgn="ctr" hangingPunct="0">
              <a:spcBef>
                <a:spcPct val="100000"/>
              </a:spcBef>
              <a:spcAft>
                <a:spcPct val="0"/>
              </a:spcAft>
              <a:buFont typeface="Wingdings" panose="05000000000000000000" pitchFamily="2" charset="2"/>
              <a:defRPr kumimoji="1" sz="1100">
                <a:solidFill>
                  <a:schemeClr val="tx1"/>
                </a:solidFill>
                <a:latin typeface="산돌고딕B" panose="020B0600000101010101" charset="-127"/>
                <a:ea typeface="산돌고딕B" panose="020B0600000101010101" charset="-127"/>
              </a:defRPr>
            </a:lvl8pPr>
            <a:lvl9pPr marL="3886200" indent="-228600" algn="ctr" eaLnBrk="0" fontAlgn="ctr" hangingPunct="0">
              <a:spcBef>
                <a:spcPct val="100000"/>
              </a:spcBef>
              <a:spcAft>
                <a:spcPct val="0"/>
              </a:spcAft>
              <a:buFont typeface="Wingdings" panose="05000000000000000000" pitchFamily="2" charset="2"/>
              <a:defRPr kumimoji="1" sz="1100">
                <a:solidFill>
                  <a:schemeClr val="tx1"/>
                </a:solidFill>
                <a:latin typeface="산돌고딕B" panose="020B0600000101010101" charset="-127"/>
                <a:ea typeface="산돌고딕B" panose="020B0600000101010101" charset="-127"/>
              </a:defRPr>
            </a:lvl9pPr>
          </a:lstStyle>
          <a:p>
            <a:pPr marL="0" indent="-171450" algn="l" fontAlgn="base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altLang="ko-KR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ICT </a:t>
            </a:r>
            <a:r>
              <a:rPr lang="ko-KR" altLang="en-US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기술기반 디지털 콘텐츠 제작 전문회사</a:t>
            </a:r>
            <a:endParaRPr lang="en-US" altLang="ko-KR" sz="1200" spc="-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0" indent="-171450" algn="l" fontAlgn="base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ko-KR" altLang="en-US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기획 </a:t>
            </a:r>
            <a:r>
              <a:rPr lang="en-US" altLang="ko-KR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/ </a:t>
            </a:r>
            <a:r>
              <a:rPr lang="ko-KR" altLang="en-US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디자인 </a:t>
            </a:r>
            <a:r>
              <a:rPr lang="en-US" altLang="ko-KR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/ </a:t>
            </a:r>
            <a:r>
              <a:rPr lang="ko-KR" altLang="en-US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개발 각 파트의 전문인력 보유</a:t>
            </a:r>
          </a:p>
          <a:p>
            <a:pPr marL="0" indent="-171450" algn="l" fontAlgn="base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ko-KR" altLang="en-US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다수의 디지털 콘텐츠</a:t>
            </a:r>
            <a:r>
              <a:rPr lang="en-US" altLang="ko-KR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lang="ko-KR" altLang="en-US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관련 프로젝트 진행</a:t>
            </a:r>
            <a:r>
              <a:rPr lang="en-US" altLang="ko-KR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,</a:t>
            </a:r>
            <a:r>
              <a:rPr lang="ko-KR" altLang="en-US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노하우를 바탕으로 본 과업 진행 가능</a:t>
            </a:r>
            <a:endParaRPr lang="en-US" altLang="ko-KR" sz="1200" spc="-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00" name="직사각형 99">
            <a:extLst>
              <a:ext uri="{FF2B5EF4-FFF2-40B4-BE49-F238E27FC236}">
                <a16:creationId xmlns:a16="http://schemas.microsoft.com/office/drawing/2014/main" id="{5B7130CE-D686-F350-4918-CC4EB36C7872}"/>
              </a:ext>
            </a:extLst>
          </p:cNvPr>
          <p:cNvSpPr/>
          <p:nvPr/>
        </p:nvSpPr>
        <p:spPr>
          <a:xfrm>
            <a:off x="6287623" y="3891572"/>
            <a:ext cx="5645278" cy="8967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-171450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kumimoji="1" lang="en-US" altLang="ko-KR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3D </a:t>
            </a:r>
            <a:r>
              <a:rPr kumimoji="1" lang="ko-KR" altLang="en-US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및 </a:t>
            </a:r>
            <a:r>
              <a:rPr kumimoji="1" lang="en-US" altLang="ko-KR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2D </a:t>
            </a:r>
            <a:r>
              <a:rPr kumimoji="1" lang="ko-KR" altLang="en-US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비디오 게임의 개발 환경을 제공하는 게임엔진</a:t>
            </a:r>
            <a:endParaRPr kumimoji="1" lang="en-US" altLang="ko-KR" sz="1200" spc="-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indent="-171450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kumimoji="1" lang="en-US" altLang="ko-KR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3D </a:t>
            </a:r>
            <a:r>
              <a:rPr kumimoji="1" lang="ko-KR" altLang="en-US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애니메이션과 건축 시각화</a:t>
            </a:r>
            <a:r>
              <a:rPr kumimoji="1" lang="en-US" altLang="ko-KR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, </a:t>
            </a:r>
            <a:r>
              <a:rPr kumimoji="1" lang="ko-KR" altLang="en-US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가상현실</a:t>
            </a:r>
            <a:r>
              <a:rPr kumimoji="1" lang="en-US" altLang="ko-KR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(VR)</a:t>
            </a:r>
            <a:r>
              <a:rPr kumimoji="1" lang="ko-KR" altLang="en-US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등 인터랙티브 콘텐츠 제작 도구</a:t>
            </a:r>
            <a:endParaRPr kumimoji="1" lang="en-US" altLang="ko-KR" sz="1200" spc="-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indent="-171450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kumimoji="1" lang="en-US" altLang="ko-KR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PC, </a:t>
            </a:r>
            <a:r>
              <a:rPr kumimoji="1" lang="ko-KR" altLang="en-US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안드로이드</a:t>
            </a:r>
            <a:r>
              <a:rPr kumimoji="1" lang="en-US" altLang="ko-KR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, IOS, </a:t>
            </a:r>
            <a:r>
              <a:rPr kumimoji="1" lang="ko-KR" altLang="en-US" sz="1200" spc="-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웹브라우저</a:t>
            </a:r>
            <a:r>
              <a:rPr kumimoji="1" lang="ko-KR" altLang="en-US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등 멀티 플랫폼 지원</a:t>
            </a:r>
            <a:endParaRPr kumimoji="1" lang="en-US" altLang="ko-KR" sz="1200" spc="-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0BAE0D05-B996-A68C-DE4D-B1F8110C5B82}"/>
              </a:ext>
            </a:extLst>
          </p:cNvPr>
          <p:cNvSpPr/>
          <p:nvPr/>
        </p:nvSpPr>
        <p:spPr>
          <a:xfrm>
            <a:off x="6287623" y="2147852"/>
            <a:ext cx="5645278" cy="8967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-171450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kumimoji="1" lang="ko-KR" altLang="en-US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kumimoji="1" lang="ko-KR" altLang="en-US" sz="1200" spc="-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블렌더</a:t>
            </a:r>
            <a:r>
              <a:rPr kumimoji="1" lang="ko-KR" altLang="en-US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kumimoji="1" lang="en-US" altLang="ko-KR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3D </a:t>
            </a:r>
            <a:r>
              <a:rPr kumimoji="1" lang="ko-KR" altLang="en-US" sz="1200" spc="-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제작툴을</a:t>
            </a:r>
            <a:r>
              <a:rPr kumimoji="1" lang="ko-KR" altLang="en-US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기반으로 </a:t>
            </a:r>
            <a:r>
              <a:rPr kumimoji="1" lang="en-US" altLang="ko-KR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3D </a:t>
            </a:r>
            <a:r>
              <a:rPr kumimoji="1" lang="ko-KR" altLang="en-US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캐릭터 디자인 및 애니메이션 제작</a:t>
            </a:r>
            <a:endParaRPr kumimoji="1" lang="en-US" altLang="ko-KR" sz="1200" spc="-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indent="-171450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kumimoji="1" lang="ko-KR" altLang="en-US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캐릭터 디자인 </a:t>
            </a:r>
            <a:r>
              <a:rPr kumimoji="1" lang="en-US" altLang="ko-KR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/ 3D </a:t>
            </a:r>
            <a:r>
              <a:rPr kumimoji="1" lang="ko-KR" altLang="en-US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모델링 </a:t>
            </a:r>
            <a:r>
              <a:rPr kumimoji="1" lang="en-US" altLang="ko-KR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/ </a:t>
            </a:r>
            <a:r>
              <a:rPr kumimoji="1" lang="ko-KR" altLang="en-US" sz="1200" spc="-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애니메이터</a:t>
            </a:r>
            <a:r>
              <a:rPr kumimoji="1" lang="ko-KR" altLang="en-US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등 디자인 전문인력 보유</a:t>
            </a:r>
            <a:endParaRPr kumimoji="1" lang="en-US" altLang="ko-KR" sz="1200" spc="-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indent="-171450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kumimoji="1" lang="ko-KR" altLang="en-US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다수의 </a:t>
            </a:r>
            <a:r>
              <a:rPr kumimoji="1" lang="en-US" altLang="ko-KR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2D/3D</a:t>
            </a:r>
            <a:r>
              <a:rPr kumimoji="1" lang="ko-KR" altLang="en-US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애니메이션 프로젝트 진행</a:t>
            </a:r>
            <a:r>
              <a:rPr kumimoji="1" lang="en-US" altLang="ko-KR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,</a:t>
            </a:r>
            <a:r>
              <a:rPr kumimoji="1" lang="ko-KR" altLang="en-US" sz="12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 노하우를 바탕으로 본 과업 진행 가능</a:t>
            </a:r>
            <a:endParaRPr kumimoji="1" lang="en-US" altLang="ko-KR" sz="1200" spc="-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grpSp>
        <p:nvGrpSpPr>
          <p:cNvPr id="103" name="그룹 102">
            <a:extLst>
              <a:ext uri="{FF2B5EF4-FFF2-40B4-BE49-F238E27FC236}">
                <a16:creationId xmlns:a16="http://schemas.microsoft.com/office/drawing/2014/main" id="{725C1683-2649-CF0D-A10F-400FF251C4FD}"/>
              </a:ext>
            </a:extLst>
          </p:cNvPr>
          <p:cNvGrpSpPr/>
          <p:nvPr/>
        </p:nvGrpSpPr>
        <p:grpSpPr>
          <a:xfrm>
            <a:off x="587643" y="4069234"/>
            <a:ext cx="5140298" cy="2316673"/>
            <a:chOff x="1641308" y="1799897"/>
            <a:chExt cx="9113778" cy="4153127"/>
          </a:xfrm>
        </p:grpSpPr>
        <p:cxnSp>
          <p:nvCxnSpPr>
            <p:cNvPr id="106" name="직선 연결선 105">
              <a:extLst>
                <a:ext uri="{FF2B5EF4-FFF2-40B4-BE49-F238E27FC236}">
                  <a16:creationId xmlns:a16="http://schemas.microsoft.com/office/drawing/2014/main" id="{388738EB-E81A-3A54-D108-A8163ECD591D}"/>
                </a:ext>
              </a:extLst>
            </p:cNvPr>
            <p:cNvCxnSpPr/>
            <p:nvPr/>
          </p:nvCxnSpPr>
          <p:spPr>
            <a:xfrm>
              <a:off x="6096000" y="2303236"/>
              <a:ext cx="0" cy="166551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4" name="그룹 59">
              <a:extLst>
                <a:ext uri="{FF2B5EF4-FFF2-40B4-BE49-F238E27FC236}">
                  <a16:creationId xmlns:a16="http://schemas.microsoft.com/office/drawing/2014/main" id="{1F12CC19-416A-D59D-A89C-F31A89FC6EE7}"/>
                </a:ext>
              </a:extLst>
            </p:cNvPr>
            <p:cNvGrpSpPr/>
            <p:nvPr/>
          </p:nvGrpSpPr>
          <p:grpSpPr>
            <a:xfrm>
              <a:off x="1641308" y="4246667"/>
              <a:ext cx="9113778" cy="1706357"/>
              <a:chOff x="2815000" y="4246667"/>
              <a:chExt cx="6766394" cy="1706357"/>
            </a:xfrm>
          </p:grpSpPr>
          <p:sp>
            <p:nvSpPr>
              <p:cNvPr id="112" name="모서리가 둥근 직사각형 21">
                <a:extLst>
                  <a:ext uri="{FF2B5EF4-FFF2-40B4-BE49-F238E27FC236}">
                    <a16:creationId xmlns:a16="http://schemas.microsoft.com/office/drawing/2014/main" id="{42203CEA-B820-A68A-06AE-04D069CC88D9}"/>
                  </a:ext>
                </a:extLst>
              </p:cNvPr>
              <p:cNvSpPr/>
              <p:nvPr/>
            </p:nvSpPr>
            <p:spPr>
              <a:xfrm>
                <a:off x="2815969" y="4246667"/>
                <a:ext cx="4522140" cy="646793"/>
              </a:xfrm>
              <a:prstGeom prst="roundRect">
                <a:avLst>
                  <a:gd name="adj" fmla="val 0"/>
                </a:avLst>
              </a:prstGeom>
              <a:solidFill>
                <a:srgbClr val="0070C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dirty="0" err="1">
                    <a:solidFill>
                      <a:schemeClr val="bg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콘텐츠</a:t>
                </a:r>
                <a:r>
                  <a:rPr lang="ko-KR" altLang="en-US" sz="1400" dirty="0">
                    <a:solidFill>
                      <a:schemeClr val="bg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</a:t>
                </a:r>
                <a:r>
                  <a:rPr lang="ko-KR" altLang="en-US" sz="1400" dirty="0" err="1">
                    <a:solidFill>
                      <a:schemeClr val="bg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제작부</a:t>
                </a:r>
                <a:endParaRPr lang="ko-KR" altLang="en-US" sz="14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grpSp>
            <p:nvGrpSpPr>
              <p:cNvPr id="113" name="그룹 3">
                <a:extLst>
                  <a:ext uri="{FF2B5EF4-FFF2-40B4-BE49-F238E27FC236}">
                    <a16:creationId xmlns:a16="http://schemas.microsoft.com/office/drawing/2014/main" id="{C01A3AFB-384B-0D05-BDA8-DE53A17C4EB6}"/>
                  </a:ext>
                </a:extLst>
              </p:cNvPr>
              <p:cNvGrpSpPr/>
              <p:nvPr/>
            </p:nvGrpSpPr>
            <p:grpSpPr>
              <a:xfrm>
                <a:off x="2815000" y="5059566"/>
                <a:ext cx="4523109" cy="893456"/>
                <a:chOff x="1055688" y="4083416"/>
                <a:chExt cx="6259285" cy="1192946"/>
              </a:xfrm>
              <a:solidFill>
                <a:srgbClr val="0070C0"/>
              </a:solidFill>
            </p:grpSpPr>
            <p:sp>
              <p:nvSpPr>
                <p:cNvPr id="116" name="모서리가 둥근 직사각형 25">
                  <a:extLst>
                    <a:ext uri="{FF2B5EF4-FFF2-40B4-BE49-F238E27FC236}">
                      <a16:creationId xmlns:a16="http://schemas.microsoft.com/office/drawing/2014/main" id="{9E151A18-1A99-C277-0A77-58EE7709415E}"/>
                    </a:ext>
                  </a:extLst>
                </p:cNvPr>
                <p:cNvSpPr/>
                <p:nvPr/>
              </p:nvSpPr>
              <p:spPr>
                <a:xfrm>
                  <a:off x="1055688" y="4083416"/>
                  <a:ext cx="2013858" cy="1192945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100" dirty="0">
                      <a:solidFill>
                        <a:schemeClr val="tx1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</a:rPr>
                    <a:t>기획팀</a:t>
                  </a:r>
                </a:p>
              </p:txBody>
            </p:sp>
            <p:sp>
              <p:nvSpPr>
                <p:cNvPr id="117" name="모서리가 둥근 직사각형 26">
                  <a:extLst>
                    <a:ext uri="{FF2B5EF4-FFF2-40B4-BE49-F238E27FC236}">
                      <a16:creationId xmlns:a16="http://schemas.microsoft.com/office/drawing/2014/main" id="{1C15DC04-5EED-12DF-B0CE-CC9CDD58E8F2}"/>
                    </a:ext>
                  </a:extLst>
                </p:cNvPr>
                <p:cNvSpPr/>
                <p:nvPr/>
              </p:nvSpPr>
              <p:spPr>
                <a:xfrm>
                  <a:off x="3178402" y="4083416"/>
                  <a:ext cx="2013858" cy="1192945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100" dirty="0">
                      <a:solidFill>
                        <a:schemeClr val="tx1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</a:rPr>
                    <a:t>디자인팀</a:t>
                  </a:r>
                </a:p>
              </p:txBody>
            </p:sp>
            <p:sp>
              <p:nvSpPr>
                <p:cNvPr id="118" name="모서리가 둥근 직사각형 27">
                  <a:extLst>
                    <a:ext uri="{FF2B5EF4-FFF2-40B4-BE49-F238E27FC236}">
                      <a16:creationId xmlns:a16="http://schemas.microsoft.com/office/drawing/2014/main" id="{439A8D42-BBEC-560F-BACC-BEFBF61D684D}"/>
                    </a:ext>
                  </a:extLst>
                </p:cNvPr>
                <p:cNvSpPr/>
                <p:nvPr/>
              </p:nvSpPr>
              <p:spPr>
                <a:xfrm>
                  <a:off x="5301115" y="4083418"/>
                  <a:ext cx="2013858" cy="119294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100" dirty="0">
                      <a:solidFill>
                        <a:schemeClr val="tx1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</a:rPr>
                    <a:t>제작팀</a:t>
                  </a:r>
                </a:p>
              </p:txBody>
            </p:sp>
          </p:grpSp>
          <p:sp>
            <p:nvSpPr>
              <p:cNvPr id="114" name="모서리가 둥근 직사각형 23">
                <a:extLst>
                  <a:ext uri="{FF2B5EF4-FFF2-40B4-BE49-F238E27FC236}">
                    <a16:creationId xmlns:a16="http://schemas.microsoft.com/office/drawing/2014/main" id="{67218474-2096-8395-2C29-3B31BF912FB8}"/>
                  </a:ext>
                </a:extLst>
              </p:cNvPr>
              <p:cNvSpPr/>
              <p:nvPr/>
            </p:nvSpPr>
            <p:spPr>
              <a:xfrm>
                <a:off x="7540540" y="5059569"/>
                <a:ext cx="2040854" cy="89345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100" dirty="0">
                    <a:solidFill>
                      <a:schemeClr val="tx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하드웨어 설치 </a:t>
                </a:r>
                <a:r>
                  <a:rPr lang="en-US" altLang="ko-KR" sz="1100" dirty="0">
                    <a:solidFill>
                      <a:schemeClr val="tx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/ </a:t>
                </a:r>
                <a:r>
                  <a:rPr lang="ko-KR" altLang="en-US" sz="1100" dirty="0">
                    <a:solidFill>
                      <a:schemeClr val="tx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운영</a:t>
                </a:r>
              </a:p>
            </p:txBody>
          </p:sp>
          <p:sp>
            <p:nvSpPr>
              <p:cNvPr id="115" name="모서리가 둥근 직사각형 24">
                <a:extLst>
                  <a:ext uri="{FF2B5EF4-FFF2-40B4-BE49-F238E27FC236}">
                    <a16:creationId xmlns:a16="http://schemas.microsoft.com/office/drawing/2014/main" id="{C999B24D-EF91-866F-BE8B-08D15E62B589}"/>
                  </a:ext>
                </a:extLst>
              </p:cNvPr>
              <p:cNvSpPr/>
              <p:nvPr/>
            </p:nvSpPr>
            <p:spPr>
              <a:xfrm>
                <a:off x="7540540" y="4246667"/>
                <a:ext cx="2040854" cy="646793"/>
              </a:xfrm>
              <a:prstGeom prst="roundRect">
                <a:avLst>
                  <a:gd name="adj" fmla="val 0"/>
                </a:avLst>
              </a:prstGeom>
              <a:solidFill>
                <a:srgbClr val="00B05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dirty="0">
                    <a:solidFill>
                      <a:schemeClr val="bg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운영팀</a:t>
                </a:r>
              </a:p>
            </p:txBody>
          </p:sp>
        </p:grpSp>
        <p:sp>
          <p:nvSpPr>
            <p:cNvPr id="105" name="육각형 104">
              <a:extLst>
                <a:ext uri="{FF2B5EF4-FFF2-40B4-BE49-F238E27FC236}">
                  <a16:creationId xmlns:a16="http://schemas.microsoft.com/office/drawing/2014/main" id="{997080D2-FC7E-45D1-7BE8-68C4E576E663}"/>
                </a:ext>
              </a:extLst>
            </p:cNvPr>
            <p:cNvSpPr/>
            <p:nvPr/>
          </p:nvSpPr>
          <p:spPr>
            <a:xfrm>
              <a:off x="4784271" y="1799897"/>
              <a:ext cx="2623456" cy="674461"/>
            </a:xfrm>
            <a:prstGeom prst="hexagon">
              <a:avLst/>
            </a:prstGeom>
            <a:solidFill>
              <a:srgbClr val="00487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대표이사</a:t>
              </a:r>
            </a:p>
          </p:txBody>
        </p:sp>
        <p:cxnSp>
          <p:nvCxnSpPr>
            <p:cNvPr id="107" name="직선 연결선 106">
              <a:extLst>
                <a:ext uri="{FF2B5EF4-FFF2-40B4-BE49-F238E27FC236}">
                  <a16:creationId xmlns:a16="http://schemas.microsoft.com/office/drawing/2014/main" id="{C981D0B4-0C00-3DAB-764D-6DD09A3363F4}"/>
                </a:ext>
              </a:extLst>
            </p:cNvPr>
            <p:cNvCxnSpPr/>
            <p:nvPr/>
          </p:nvCxnSpPr>
          <p:spPr>
            <a:xfrm flipH="1">
              <a:off x="4688088" y="3968750"/>
              <a:ext cx="4700281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직선 연결선 107">
              <a:extLst>
                <a:ext uri="{FF2B5EF4-FFF2-40B4-BE49-F238E27FC236}">
                  <a16:creationId xmlns:a16="http://schemas.microsoft.com/office/drawing/2014/main" id="{EF1F227D-8905-F00F-61B3-DECE7E76959E}"/>
                </a:ext>
              </a:extLst>
            </p:cNvPr>
            <p:cNvCxnSpPr/>
            <p:nvPr/>
          </p:nvCxnSpPr>
          <p:spPr>
            <a:xfrm flipH="1">
              <a:off x="6095999" y="3312432"/>
              <a:ext cx="3484413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모서리가 둥근 직사각형 18">
              <a:extLst>
                <a:ext uri="{FF2B5EF4-FFF2-40B4-BE49-F238E27FC236}">
                  <a16:creationId xmlns:a16="http://schemas.microsoft.com/office/drawing/2014/main" id="{4D744AD2-B035-ECC2-A11B-84DE5829177F}"/>
                </a:ext>
              </a:extLst>
            </p:cNvPr>
            <p:cNvSpPr/>
            <p:nvPr/>
          </p:nvSpPr>
          <p:spPr>
            <a:xfrm>
              <a:off x="7540540" y="2989036"/>
              <a:ext cx="2040854" cy="646793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경영지원</a:t>
              </a:r>
            </a:p>
          </p:txBody>
        </p:sp>
        <p:cxnSp>
          <p:nvCxnSpPr>
            <p:cNvPr id="110" name="직선 연결선 109">
              <a:extLst>
                <a:ext uri="{FF2B5EF4-FFF2-40B4-BE49-F238E27FC236}">
                  <a16:creationId xmlns:a16="http://schemas.microsoft.com/office/drawing/2014/main" id="{206CB7D3-57CF-8D9B-A235-16ECAAD32578}"/>
                </a:ext>
              </a:extLst>
            </p:cNvPr>
            <p:cNvCxnSpPr>
              <a:stCxn id="115" idx="0"/>
            </p:cNvCxnSpPr>
            <p:nvPr/>
          </p:nvCxnSpPr>
          <p:spPr>
            <a:xfrm flipV="1">
              <a:off x="9380655" y="3968750"/>
              <a:ext cx="0" cy="277917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직선 연결선 110">
              <a:extLst>
                <a:ext uri="{FF2B5EF4-FFF2-40B4-BE49-F238E27FC236}">
                  <a16:creationId xmlns:a16="http://schemas.microsoft.com/office/drawing/2014/main" id="{219BAF98-FFB2-B304-8A74-6742C4171D97}"/>
                </a:ext>
              </a:extLst>
            </p:cNvPr>
            <p:cNvCxnSpPr>
              <a:stCxn id="112" idx="0"/>
            </p:cNvCxnSpPr>
            <p:nvPr/>
          </p:nvCxnSpPr>
          <p:spPr>
            <a:xfrm flipH="1" flipV="1">
              <a:off x="4688088" y="3968750"/>
              <a:ext cx="1" cy="277917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EC8581B3-A2D8-8A65-A9E2-6B9489218718}"/>
              </a:ext>
            </a:extLst>
          </p:cNvPr>
          <p:cNvSpPr txBox="1"/>
          <p:nvPr/>
        </p:nvSpPr>
        <p:spPr>
          <a:xfrm>
            <a:off x="6287070" y="1723402"/>
            <a:ext cx="48197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2D/3D</a:t>
            </a:r>
            <a:r>
              <a:rPr lang="ko-KR" altLang="en-US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애니메이션 콘텐츠 제작 기술 보유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BD9F5D7-5CB9-AA88-664C-0D5E6E1DCCD9}"/>
              </a:ext>
            </a:extLst>
          </p:cNvPr>
          <p:cNvSpPr txBox="1"/>
          <p:nvPr/>
        </p:nvSpPr>
        <p:spPr>
          <a:xfrm>
            <a:off x="6287070" y="3477819"/>
            <a:ext cx="48197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유니티 엔진 활용 실감형 콘텐츠 제작 기술 보유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1F7BB2C-AE9E-B2AF-CCA9-9CA99F72559A}"/>
              </a:ext>
            </a:extLst>
          </p:cNvPr>
          <p:cNvGrpSpPr/>
          <p:nvPr/>
        </p:nvGrpSpPr>
        <p:grpSpPr>
          <a:xfrm>
            <a:off x="6099688" y="1728165"/>
            <a:ext cx="74714" cy="4754666"/>
            <a:chOff x="6099688" y="1728165"/>
            <a:chExt cx="47111" cy="4754666"/>
          </a:xfrm>
          <a:solidFill>
            <a:srgbClr val="0070C0"/>
          </a:solidFill>
        </p:grpSpPr>
        <p:sp>
          <p:nvSpPr>
            <p:cNvPr id="121" name="직사각형 120">
              <a:extLst>
                <a:ext uri="{FF2B5EF4-FFF2-40B4-BE49-F238E27FC236}">
                  <a16:creationId xmlns:a16="http://schemas.microsoft.com/office/drawing/2014/main" id="{DB0CA859-D44F-53E2-C394-1CC50C64D8EC}"/>
                </a:ext>
              </a:extLst>
            </p:cNvPr>
            <p:cNvSpPr/>
            <p:nvPr/>
          </p:nvSpPr>
          <p:spPr>
            <a:xfrm>
              <a:off x="6099688" y="1728165"/>
              <a:ext cx="47111" cy="13164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spc="-3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122" name="직사각형 121">
              <a:extLst>
                <a:ext uri="{FF2B5EF4-FFF2-40B4-BE49-F238E27FC236}">
                  <a16:creationId xmlns:a16="http://schemas.microsoft.com/office/drawing/2014/main" id="{645A03FA-0D94-6217-946D-43480A0EE91F}"/>
                </a:ext>
              </a:extLst>
            </p:cNvPr>
            <p:cNvSpPr/>
            <p:nvPr/>
          </p:nvSpPr>
          <p:spPr>
            <a:xfrm>
              <a:off x="6099688" y="3481606"/>
              <a:ext cx="47111" cy="13066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spc="-3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124" name="직사각형 123">
              <a:extLst>
                <a:ext uri="{FF2B5EF4-FFF2-40B4-BE49-F238E27FC236}">
                  <a16:creationId xmlns:a16="http://schemas.microsoft.com/office/drawing/2014/main" id="{08B1851A-0D6F-780E-D644-FCC0EB0A8297}"/>
                </a:ext>
              </a:extLst>
            </p:cNvPr>
            <p:cNvSpPr/>
            <p:nvPr/>
          </p:nvSpPr>
          <p:spPr>
            <a:xfrm>
              <a:off x="6099688" y="5176145"/>
              <a:ext cx="47111" cy="13066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spc="-3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07DAE2BD-BC78-2C78-607B-EF66443877C6}"/>
              </a:ext>
            </a:extLst>
          </p:cNvPr>
          <p:cNvSpPr txBox="1"/>
          <p:nvPr/>
        </p:nvSpPr>
        <p:spPr>
          <a:xfrm>
            <a:off x="6287070" y="5176145"/>
            <a:ext cx="52584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sym typeface="Wingdings" panose="05000000000000000000" pitchFamily="2" charset="2"/>
              </a:rPr>
              <a:t>디지털 콘텐츠 제작 경력 및 </a:t>
            </a:r>
            <a:r>
              <a:rPr lang="en-US" altLang="ko-KR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sym typeface="Wingdings" panose="05000000000000000000" pitchFamily="2" charset="2"/>
              </a:rPr>
              <a:t>A~Z</a:t>
            </a:r>
            <a:r>
              <a:rPr lang="ko-KR" altLang="en-US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sym typeface="Wingdings" panose="05000000000000000000" pitchFamily="2" charset="2"/>
              </a:rPr>
              <a:t>까지의 전문인력 보유</a:t>
            </a:r>
            <a:endParaRPr lang="ko-KR" altLang="en-US" spc="-3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0C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6FED25-FF01-1827-39EA-F67C594AA46D}"/>
              </a:ext>
            </a:extLst>
          </p:cNvPr>
          <p:cNvSpPr txBox="1"/>
          <p:nvPr/>
        </p:nvSpPr>
        <p:spPr>
          <a:xfrm>
            <a:off x="11811821" y="6581001"/>
            <a:ext cx="380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endParaRPr lang="ko-KR" altLang="en-US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9740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9C8-2B8F-0902-5D61-C6344A9AE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6">
            <a:extLst>
              <a:ext uri="{FF2B5EF4-FFF2-40B4-BE49-F238E27FC236}">
                <a16:creationId xmlns:a16="http://schemas.microsoft.com/office/drawing/2014/main" id="{7478DCA3-4875-912D-2BE5-03104308AC3D}"/>
              </a:ext>
            </a:extLst>
          </p:cNvPr>
          <p:cNvSpPr txBox="1"/>
          <p:nvPr/>
        </p:nvSpPr>
        <p:spPr>
          <a:xfrm>
            <a:off x="301091" y="-2"/>
            <a:ext cx="3893336" cy="42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b="1" spc="-30">
                <a:solidFill>
                  <a:srgbClr val="FFFFFF"/>
                </a:solidFill>
                <a:latin typeface="나눔스퀘어_ac Bold"/>
                <a:ea typeface="나눔스퀘어_ac Bold"/>
                <a:cs typeface="나눔스퀘어_ac Bold"/>
                <a:sym typeface="나눔스퀘어_ac Bold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1</a:t>
            </a:r>
            <a:r>
              <a:rPr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일반현황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8" name="직선 연결선 4">
            <a:extLst>
              <a:ext uri="{FF2B5EF4-FFF2-40B4-BE49-F238E27FC236}">
                <a16:creationId xmlns:a16="http://schemas.microsoft.com/office/drawing/2014/main" id="{E6CAA9FB-7FE2-57C8-8D5E-39E0AB68CEF3}"/>
              </a:ext>
            </a:extLst>
          </p:cNvPr>
          <p:cNvSpPr/>
          <p:nvPr/>
        </p:nvSpPr>
        <p:spPr>
          <a:xfrm>
            <a:off x="255372" y="485001"/>
            <a:ext cx="11763634" cy="1"/>
          </a:xfrm>
          <a:prstGeom prst="line">
            <a:avLst/>
          </a:prstGeom>
          <a:ln>
            <a:solidFill>
              <a:schemeClr val="tx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9D10CE-D446-CA39-8CA4-0F7BEF55380B}"/>
              </a:ext>
            </a:extLst>
          </p:cNvPr>
          <p:cNvSpPr txBox="1"/>
          <p:nvPr/>
        </p:nvSpPr>
        <p:spPr>
          <a:xfrm>
            <a:off x="1051983" y="3193586"/>
            <a:ext cx="139208" cy="464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endParaRPr lang="ko-KR" altLang="en-US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9C8986-08D3-A775-7504-CAC17A2FEFB6}"/>
              </a:ext>
            </a:extLst>
          </p:cNvPr>
          <p:cNvSpPr txBox="1"/>
          <p:nvPr/>
        </p:nvSpPr>
        <p:spPr>
          <a:xfrm>
            <a:off x="467762" y="1076277"/>
            <a:ext cx="8342683" cy="971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20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레이징덕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주식회사는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ICT 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기술을 활용한 </a:t>
            </a:r>
            <a:endParaRPr lang="en-US" altLang="ko-KR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실감형 체험 콘텐츠를 제작하는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콘텐츠 제작 전문기업 입니다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781BF5E6-553A-B1A9-0A9B-517E39A9BAE3}"/>
              </a:ext>
            </a:extLst>
          </p:cNvPr>
          <p:cNvGrpSpPr/>
          <p:nvPr/>
        </p:nvGrpSpPr>
        <p:grpSpPr>
          <a:xfrm>
            <a:off x="1137642" y="3133632"/>
            <a:ext cx="7853211" cy="524852"/>
            <a:chOff x="1514475" y="5002660"/>
            <a:chExt cx="8953500" cy="543121"/>
          </a:xfrm>
        </p:grpSpPr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F13A3272-0899-507C-551F-1BEC164ABCF3}"/>
                </a:ext>
              </a:extLst>
            </p:cNvPr>
            <p:cNvSpPr/>
            <p:nvPr/>
          </p:nvSpPr>
          <p:spPr>
            <a:xfrm>
              <a:off x="1514475" y="5002660"/>
              <a:ext cx="8953500" cy="465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C57E10-6BD0-7B28-78EC-30950A9D90EC}"/>
                </a:ext>
              </a:extLst>
            </p:cNvPr>
            <p:cNvSpPr txBox="1"/>
            <p:nvPr/>
          </p:nvSpPr>
          <p:spPr>
            <a:xfrm>
              <a:off x="5911867" y="5064701"/>
              <a:ext cx="158712" cy="48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endParaRPr lang="ko-KR" altLang="en-US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CFB0193A-3C0A-93C1-FB6C-D829FD1C00FD}"/>
              </a:ext>
            </a:extLst>
          </p:cNvPr>
          <p:cNvSpPr/>
          <p:nvPr/>
        </p:nvSpPr>
        <p:spPr>
          <a:xfrm>
            <a:off x="409575" y="2231226"/>
            <a:ext cx="3635825" cy="4372348"/>
          </a:xfrm>
          <a:prstGeom prst="roundRect">
            <a:avLst>
              <a:gd name="adj" fmla="val 5539"/>
            </a:avLst>
          </a:prstGeom>
          <a:solidFill>
            <a:srgbClr val="E4D9FF">
              <a:alpha val="49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4" name="사각형: 둥근 모서리 28">
            <a:extLst>
              <a:ext uri="{FF2B5EF4-FFF2-40B4-BE49-F238E27FC236}">
                <a16:creationId xmlns:a16="http://schemas.microsoft.com/office/drawing/2014/main" id="{3F101D42-40A4-9C9C-4F7D-4D36D91E8349}"/>
              </a:ext>
            </a:extLst>
          </p:cNvPr>
          <p:cNvSpPr/>
          <p:nvPr/>
        </p:nvSpPr>
        <p:spPr>
          <a:xfrm>
            <a:off x="1838356" y="3570587"/>
            <a:ext cx="854737" cy="220574"/>
          </a:xfrm>
          <a:prstGeom prst="roundRect">
            <a:avLst>
              <a:gd name="adj" fmla="val 50000"/>
            </a:avLst>
          </a:prstGeom>
          <a:solidFill>
            <a:srgbClr val="36363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0" cap="none" spc="-100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인증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FA1B861-8AAE-B4D4-330F-2C1CF9AB29FF}"/>
              </a:ext>
            </a:extLst>
          </p:cNvPr>
          <p:cNvSpPr txBox="1"/>
          <p:nvPr/>
        </p:nvSpPr>
        <p:spPr>
          <a:xfrm>
            <a:off x="599535" y="3779317"/>
            <a:ext cx="3290592" cy="1677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벤처기업 인증</a:t>
            </a:r>
            <a:r>
              <a:rPr lang="ko-KR" altLang="en-US" sz="1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sz="1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(2022</a:t>
            </a:r>
            <a:r>
              <a:rPr lang="ko-KR" altLang="en-US" sz="1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년 갱신</a:t>
            </a:r>
            <a:r>
              <a:rPr lang="en-US" altLang="ko-KR" sz="1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부설연구소 보유</a:t>
            </a:r>
            <a:r>
              <a:rPr lang="ko-KR" altLang="en-US" sz="1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sz="1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(2022</a:t>
            </a:r>
            <a:r>
              <a:rPr lang="ko-KR" altLang="en-US" sz="1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년 갱신</a:t>
            </a:r>
            <a:r>
              <a:rPr lang="en-US" altLang="ko-KR" sz="1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직접생산확인 인증 </a:t>
            </a:r>
            <a:r>
              <a:rPr lang="en-US" altLang="ko-KR" sz="1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</a:t>
            </a:r>
            <a:r>
              <a:rPr lang="ko-KR" altLang="en-US" sz="1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소프트웨어</a:t>
            </a:r>
            <a:r>
              <a:rPr lang="en-US" altLang="ko-KR" sz="1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디자인</a:t>
            </a:r>
            <a:r>
              <a:rPr lang="en-US" altLang="ko-KR" sz="1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저작권</a:t>
            </a:r>
            <a:r>
              <a:rPr lang="en-US" altLang="ko-KR" sz="1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및 특허 출원 </a:t>
            </a:r>
            <a:r>
              <a:rPr lang="en-US" altLang="ko-KR" sz="1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</a:t>
            </a:r>
            <a:r>
              <a:rPr lang="ko-KR" altLang="en-US" sz="1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실감 콘텐츠 관련</a:t>
            </a:r>
            <a:r>
              <a:rPr lang="en-US" altLang="ko-KR" sz="12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400" b="1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46" name="사각형: 둥근 모서리 28">
            <a:extLst>
              <a:ext uri="{FF2B5EF4-FFF2-40B4-BE49-F238E27FC236}">
                <a16:creationId xmlns:a16="http://schemas.microsoft.com/office/drawing/2014/main" id="{8C275A94-6D9E-5E02-BAF8-DB30AA9DAD8C}"/>
              </a:ext>
            </a:extLst>
          </p:cNvPr>
          <p:cNvSpPr/>
          <p:nvPr/>
        </p:nvSpPr>
        <p:spPr>
          <a:xfrm>
            <a:off x="1904634" y="2163645"/>
            <a:ext cx="854737" cy="220574"/>
          </a:xfrm>
          <a:prstGeom prst="roundRect">
            <a:avLst>
              <a:gd name="adj" fmla="val 50000"/>
            </a:avLst>
          </a:prstGeom>
          <a:solidFill>
            <a:srgbClr val="36363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0" cap="none" spc="-100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수상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860C13-44E7-E609-E9F5-AC78539B7A93}"/>
              </a:ext>
            </a:extLst>
          </p:cNvPr>
          <p:cNvSpPr txBox="1"/>
          <p:nvPr/>
        </p:nvSpPr>
        <p:spPr>
          <a:xfrm>
            <a:off x="599534" y="2385541"/>
            <a:ext cx="4048527" cy="1030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문화체육 관광장관 표창장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(13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년 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월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 err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충남창조경제센터장</a:t>
            </a: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표창장 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(19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년 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11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월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천안시장 </a:t>
            </a:r>
            <a:r>
              <a:rPr lang="ko-KR" altLang="en-US" sz="1400" b="1" dirty="0" err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표창패</a:t>
            </a: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(21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년 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11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월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48" name="사각형: 둥근 모서리 47">
            <a:extLst>
              <a:ext uri="{FF2B5EF4-FFF2-40B4-BE49-F238E27FC236}">
                <a16:creationId xmlns:a16="http://schemas.microsoft.com/office/drawing/2014/main" id="{A147BF44-5541-407D-E07A-B574F7C79282}"/>
              </a:ext>
            </a:extLst>
          </p:cNvPr>
          <p:cNvSpPr/>
          <p:nvPr/>
        </p:nvSpPr>
        <p:spPr>
          <a:xfrm>
            <a:off x="1838356" y="5302800"/>
            <a:ext cx="854737" cy="220574"/>
          </a:xfrm>
          <a:prstGeom prst="roundRect">
            <a:avLst>
              <a:gd name="adj" fmla="val 50000"/>
            </a:avLst>
          </a:prstGeom>
          <a:solidFill>
            <a:srgbClr val="36363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0" cap="none" spc="-100" normalizeH="0" baseline="0" noProof="0" dirty="0" err="1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팀구성</a:t>
            </a:r>
            <a:endParaRPr kumimoji="0" lang="ko-KR" altLang="en-US" sz="1200" b="0" i="0" u="none" strike="noStrike" kern="0" cap="none" spc="-100" normalizeH="0" baseline="0" noProof="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89D3BC2-D1C6-73B6-EE76-AE33AAA91FC8}"/>
              </a:ext>
            </a:extLst>
          </p:cNvPr>
          <p:cNvSpPr txBox="1"/>
          <p:nvPr/>
        </p:nvSpPr>
        <p:spPr>
          <a:xfrm>
            <a:off x="599534" y="5530361"/>
            <a:ext cx="4048527" cy="70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기획 </a:t>
            </a:r>
            <a:r>
              <a:rPr lang="en-US" altLang="ko-KR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/ </a:t>
            </a: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디자인 </a:t>
            </a:r>
            <a:r>
              <a:rPr lang="en-US" altLang="ko-KR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/ </a:t>
            </a: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개발 </a:t>
            </a:r>
            <a:r>
              <a:rPr lang="en-US" altLang="ko-KR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/ </a:t>
            </a: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운영 파트</a:t>
            </a:r>
            <a:endParaRPr lang="en-US" altLang="ko-KR" sz="1400" b="1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전공자로 구성된 팀으로 현재 </a:t>
            </a:r>
            <a:r>
              <a:rPr lang="en-US" altLang="ko-KR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12</a:t>
            </a: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인</a:t>
            </a:r>
            <a:endParaRPr lang="en-US" altLang="ko-KR" sz="1400" b="1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4C519D20-736B-659C-6B8C-52BD15E4B0E1}"/>
              </a:ext>
            </a:extLst>
          </p:cNvPr>
          <p:cNvGrpSpPr/>
          <p:nvPr/>
        </p:nvGrpSpPr>
        <p:grpSpPr>
          <a:xfrm>
            <a:off x="4235359" y="3146739"/>
            <a:ext cx="7807471" cy="2541322"/>
            <a:chOff x="5502909" y="4546851"/>
            <a:chExt cx="6193572" cy="2016000"/>
          </a:xfrm>
        </p:grpSpPr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C4D783A9-361A-3164-03E0-1B95472A5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00431" y="4546851"/>
              <a:ext cx="1444838" cy="201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8F4250B9-BC4B-B2EB-8620-E2075002577B}"/>
                </a:ext>
              </a:extLst>
            </p:cNvPr>
            <p:cNvSpPr/>
            <p:nvPr/>
          </p:nvSpPr>
          <p:spPr>
            <a:xfrm>
              <a:off x="5502909" y="4553540"/>
              <a:ext cx="1469210" cy="2009311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52000120-F5CC-3398-7FDA-6C0A1671B788}"/>
                </a:ext>
              </a:extLst>
            </p:cNvPr>
            <p:cNvSpPr/>
            <p:nvPr/>
          </p:nvSpPr>
          <p:spPr>
            <a:xfrm>
              <a:off x="8654121" y="4546851"/>
              <a:ext cx="1469210" cy="2009311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23D24012-9EDE-EF12-E221-FBB30F9B2AED}"/>
                </a:ext>
              </a:extLst>
            </p:cNvPr>
            <p:cNvSpPr/>
            <p:nvPr/>
          </p:nvSpPr>
          <p:spPr>
            <a:xfrm>
              <a:off x="10227271" y="4546851"/>
              <a:ext cx="1469210" cy="2009311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55" name="그림 54">
              <a:extLst>
                <a:ext uri="{FF2B5EF4-FFF2-40B4-BE49-F238E27FC236}">
                  <a16:creationId xmlns:a16="http://schemas.microsoft.com/office/drawing/2014/main" id="{A7144D89-C1FB-DBAF-9BA2-F49FB1E68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70132" y="4603787"/>
              <a:ext cx="1346835" cy="1870613"/>
            </a:xfrm>
            <a:prstGeom prst="rect">
              <a:avLst/>
            </a:prstGeom>
          </p:spPr>
        </p:pic>
        <p:pic>
          <p:nvPicPr>
            <p:cNvPr id="56" name="그림 55">
              <a:extLst>
                <a:ext uri="{FF2B5EF4-FFF2-40B4-BE49-F238E27FC236}">
                  <a16:creationId xmlns:a16="http://schemas.microsoft.com/office/drawing/2014/main" id="{ED77D480-80DA-52DA-37FE-F4B08CFDD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50160" y="4617848"/>
              <a:ext cx="1277132" cy="1879641"/>
            </a:xfrm>
            <a:prstGeom prst="rect">
              <a:avLst/>
            </a:prstGeom>
          </p:spPr>
        </p:pic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23DFB3F9-DDFC-54A9-1314-306DA8C47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805"/>
            <a:stretch/>
          </p:blipFill>
          <p:spPr>
            <a:xfrm>
              <a:off x="10251643" y="4757171"/>
              <a:ext cx="1366524" cy="17152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878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B3B69-DC86-C415-6D16-7EA798A26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6">
            <a:extLst>
              <a:ext uri="{FF2B5EF4-FFF2-40B4-BE49-F238E27FC236}">
                <a16:creationId xmlns:a16="http://schemas.microsoft.com/office/drawing/2014/main" id="{AFC2D8AB-B6C2-D76F-D357-C62C2270726F}"/>
              </a:ext>
            </a:extLst>
          </p:cNvPr>
          <p:cNvSpPr txBox="1"/>
          <p:nvPr/>
        </p:nvSpPr>
        <p:spPr>
          <a:xfrm>
            <a:off x="301091" y="-2"/>
            <a:ext cx="3893336" cy="42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b="1" spc="-30">
                <a:solidFill>
                  <a:srgbClr val="FFFFFF"/>
                </a:solidFill>
                <a:latin typeface="나눔스퀘어_ac Bold"/>
                <a:ea typeface="나눔스퀘어_ac Bold"/>
                <a:cs typeface="나눔스퀘어_ac Bold"/>
                <a:sym typeface="나눔스퀘어_ac Bold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2</a:t>
            </a:r>
            <a:r>
              <a:rPr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콘텐츠 소개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8" name="직선 연결선 4">
            <a:extLst>
              <a:ext uri="{FF2B5EF4-FFF2-40B4-BE49-F238E27FC236}">
                <a16:creationId xmlns:a16="http://schemas.microsoft.com/office/drawing/2014/main" id="{F1C28294-3D66-6F5B-1609-F0308EE4C646}"/>
              </a:ext>
            </a:extLst>
          </p:cNvPr>
          <p:cNvSpPr/>
          <p:nvPr/>
        </p:nvSpPr>
        <p:spPr>
          <a:xfrm>
            <a:off x="255372" y="485001"/>
            <a:ext cx="11763634" cy="1"/>
          </a:xfrm>
          <a:prstGeom prst="line">
            <a:avLst/>
          </a:prstGeom>
          <a:ln>
            <a:solidFill>
              <a:schemeClr val="tx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82" name="사각형: 둥근 위쪽 모서리 26">
            <a:extLst>
              <a:ext uri="{FF2B5EF4-FFF2-40B4-BE49-F238E27FC236}">
                <a16:creationId xmlns:a16="http://schemas.microsoft.com/office/drawing/2014/main" id="{0475B658-BF4C-CAFC-27DB-572C40A883E7}"/>
              </a:ext>
            </a:extLst>
          </p:cNvPr>
          <p:cNvGrpSpPr/>
          <p:nvPr/>
        </p:nvGrpSpPr>
        <p:grpSpPr>
          <a:xfrm>
            <a:off x="589232" y="1169478"/>
            <a:ext cx="1417847" cy="328827"/>
            <a:chOff x="0" y="0"/>
            <a:chExt cx="1298563" cy="328826"/>
          </a:xfrm>
        </p:grpSpPr>
        <p:sp>
          <p:nvSpPr>
            <p:cNvPr id="83" name="도형">
              <a:extLst>
                <a:ext uri="{FF2B5EF4-FFF2-40B4-BE49-F238E27FC236}">
                  <a16:creationId xmlns:a16="http://schemas.microsoft.com/office/drawing/2014/main" id="{DABC36E4-104A-4840-CD7E-B0253E332DA7}"/>
                </a:ext>
              </a:extLst>
            </p:cNvPr>
            <p:cNvSpPr/>
            <p:nvPr/>
          </p:nvSpPr>
          <p:spPr>
            <a:xfrm>
              <a:off x="0" y="0"/>
              <a:ext cx="1298563" cy="31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" y="0"/>
                  </a:moveTo>
                  <a:lnTo>
                    <a:pt x="19895" y="0"/>
                  </a:lnTo>
                  <a:cubicBezTo>
                    <a:pt x="20837" y="0"/>
                    <a:pt x="21600" y="3100"/>
                    <a:pt x="21600" y="692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6923"/>
                  </a:lnTo>
                  <a:cubicBezTo>
                    <a:pt x="0" y="3100"/>
                    <a:pt x="763" y="0"/>
                    <a:pt x="170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EE45A"/>
                </a:gs>
                <a:gs pos="100000">
                  <a:srgbClr val="F0E97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" name="사업개요">
              <a:extLst>
                <a:ext uri="{FF2B5EF4-FFF2-40B4-BE49-F238E27FC236}">
                  <a16:creationId xmlns:a16="http://schemas.microsoft.com/office/drawing/2014/main" id="{D43DD8EA-4723-53DA-C61A-743024C65922}"/>
                </a:ext>
              </a:extLst>
            </p:cNvPr>
            <p:cNvSpPr txBox="1"/>
            <p:nvPr/>
          </p:nvSpPr>
          <p:spPr>
            <a:xfrm>
              <a:off x="320712" y="21054"/>
              <a:ext cx="657136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1400" b="1">
                  <a:latin typeface="나눔스퀘어_ac Bold"/>
                  <a:ea typeface="나눔스퀘어_ac Bold"/>
                  <a:cs typeface="나눔스퀘어_ac Bold"/>
                  <a:sym typeface="나눔스퀘어_ac Bold"/>
                </a:defRPr>
              </a:lvl1pPr>
            </a:lstStyle>
            <a:p>
              <a:r>
                <a:rPr lang="ko-KR" altLang="en-US" dirty="0"/>
                <a:t>사업분야</a:t>
              </a:r>
              <a:endParaRPr dirty="0"/>
            </a:p>
          </p:txBody>
        </p:sp>
      </p:grpSp>
      <p:sp>
        <p:nvSpPr>
          <p:cNvPr id="4" name="타원 3">
            <a:extLst>
              <a:ext uri="{FF2B5EF4-FFF2-40B4-BE49-F238E27FC236}">
                <a16:creationId xmlns:a16="http://schemas.microsoft.com/office/drawing/2014/main" id="{393F1F79-AA43-7389-EE96-9990CC3C9658}"/>
              </a:ext>
            </a:extLst>
          </p:cNvPr>
          <p:cNvSpPr/>
          <p:nvPr/>
        </p:nvSpPr>
        <p:spPr>
          <a:xfrm>
            <a:off x="1211273" y="4524631"/>
            <a:ext cx="2014510" cy="2014510"/>
          </a:xfrm>
          <a:prstGeom prst="ellipse">
            <a:avLst/>
          </a:prstGeom>
          <a:solidFill>
            <a:srgbClr val="000000">
              <a:alpha val="50196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맑은 고딕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1DC038-54F9-ED40-A099-B2E9304E0A52}"/>
              </a:ext>
            </a:extLst>
          </p:cNvPr>
          <p:cNvSpPr txBox="1"/>
          <p:nvPr/>
        </p:nvSpPr>
        <p:spPr>
          <a:xfrm>
            <a:off x="1388556" y="5248667"/>
            <a:ext cx="1659944" cy="566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altLang="ko-KR" sz="3200" b="1" kern="0" spc="-72" dirty="0">
                <a:solidFill>
                  <a:srgbClr val="FFFF00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Petrona Bold" pitchFamily="34" charset="-120"/>
              </a:rPr>
              <a:t>AR</a:t>
            </a:r>
            <a:endParaRPr lang="en-US" altLang="ko-KR" sz="4000" dirty="0">
              <a:solidFill>
                <a:srgbClr val="FFFF00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7DD43C6F-904D-9619-F50B-4DEBF1CC61DA}"/>
              </a:ext>
            </a:extLst>
          </p:cNvPr>
          <p:cNvSpPr/>
          <p:nvPr/>
        </p:nvSpPr>
        <p:spPr>
          <a:xfrm>
            <a:off x="3618571" y="4524631"/>
            <a:ext cx="2014510" cy="2014510"/>
          </a:xfrm>
          <a:prstGeom prst="ellipse">
            <a:avLst/>
          </a:prstGeom>
          <a:solidFill>
            <a:srgbClr val="000000">
              <a:alpha val="50196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맑은 고딕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E4B78B-0D83-94B2-226B-0BF9FF63C7D3}"/>
              </a:ext>
            </a:extLst>
          </p:cNvPr>
          <p:cNvSpPr txBox="1"/>
          <p:nvPr/>
        </p:nvSpPr>
        <p:spPr>
          <a:xfrm>
            <a:off x="3795854" y="5248667"/>
            <a:ext cx="1659944" cy="566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altLang="ko-KR" sz="3200" b="1" kern="0" spc="-72" dirty="0">
                <a:solidFill>
                  <a:srgbClr val="FFFF00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Petrona Bold" pitchFamily="34" charset="-120"/>
              </a:rPr>
              <a:t>VR</a:t>
            </a:r>
            <a:endParaRPr lang="en-US" altLang="ko-KR" sz="4000" dirty="0">
              <a:solidFill>
                <a:srgbClr val="FFFF00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532FE7F5-4957-3339-EC4A-7AEC5BEC34B8}"/>
              </a:ext>
            </a:extLst>
          </p:cNvPr>
          <p:cNvSpPr/>
          <p:nvPr/>
        </p:nvSpPr>
        <p:spPr>
          <a:xfrm>
            <a:off x="6612359" y="4524631"/>
            <a:ext cx="2014510" cy="2014510"/>
          </a:xfrm>
          <a:prstGeom prst="ellipse">
            <a:avLst/>
          </a:prstGeom>
          <a:solidFill>
            <a:srgbClr val="000000">
              <a:alpha val="50196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맑은 고딕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54C3EB-BC6E-EBE1-0BAE-377598E35358}"/>
              </a:ext>
            </a:extLst>
          </p:cNvPr>
          <p:cNvSpPr txBox="1"/>
          <p:nvPr/>
        </p:nvSpPr>
        <p:spPr>
          <a:xfrm>
            <a:off x="6789642" y="5248667"/>
            <a:ext cx="1659944" cy="566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altLang="ko-KR" sz="3200" b="1" kern="0" spc="-72" dirty="0">
                <a:solidFill>
                  <a:srgbClr val="FFFF00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Petrona Bold" pitchFamily="34" charset="-120"/>
              </a:rPr>
              <a:t>APP</a:t>
            </a:r>
            <a:endParaRPr lang="en-US" altLang="ko-KR" sz="4000" dirty="0">
              <a:solidFill>
                <a:srgbClr val="FFFF00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FBCBF9E7-8696-ADC3-BE60-4D459E824B72}"/>
              </a:ext>
            </a:extLst>
          </p:cNvPr>
          <p:cNvSpPr/>
          <p:nvPr/>
        </p:nvSpPr>
        <p:spPr>
          <a:xfrm>
            <a:off x="9019657" y="4524631"/>
            <a:ext cx="2014510" cy="2014510"/>
          </a:xfrm>
          <a:prstGeom prst="ellipse">
            <a:avLst/>
          </a:prstGeom>
          <a:solidFill>
            <a:srgbClr val="000000">
              <a:alpha val="50196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맑은 고딕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E7C747-8FC7-AFA4-2F30-7E4F06F91029}"/>
              </a:ext>
            </a:extLst>
          </p:cNvPr>
          <p:cNvSpPr txBox="1"/>
          <p:nvPr/>
        </p:nvSpPr>
        <p:spPr>
          <a:xfrm>
            <a:off x="9196940" y="5248667"/>
            <a:ext cx="16599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altLang="ko-KR" sz="3200" b="1" kern="0" spc="-72" dirty="0">
                <a:solidFill>
                  <a:srgbClr val="FFFF00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GAME</a:t>
            </a: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8A49F948-7CF9-A7C1-858B-18AA7B9C195F}"/>
              </a:ext>
            </a:extLst>
          </p:cNvPr>
          <p:cNvGrpSpPr/>
          <p:nvPr/>
        </p:nvGrpSpPr>
        <p:grpSpPr>
          <a:xfrm>
            <a:off x="6612359" y="2288228"/>
            <a:ext cx="2014510" cy="2014510"/>
            <a:chOff x="6612359" y="2288228"/>
            <a:chExt cx="2014510" cy="2014510"/>
          </a:xfrm>
        </p:grpSpPr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DAC9E92F-6D62-E9BF-885E-F230BF613906}"/>
                </a:ext>
              </a:extLst>
            </p:cNvPr>
            <p:cNvSpPr/>
            <p:nvPr/>
          </p:nvSpPr>
          <p:spPr>
            <a:xfrm>
              <a:off x="6612359" y="2288228"/>
              <a:ext cx="2014510" cy="2014510"/>
            </a:xfrm>
            <a:prstGeom prst="ellipse">
              <a:avLst/>
            </a:prstGeom>
            <a:solidFill>
              <a:srgbClr val="000000">
                <a:alpha val="50196"/>
              </a:srgb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87A72D-7A65-D3C6-488A-3355815D879B}"/>
                </a:ext>
              </a:extLst>
            </p:cNvPr>
            <p:cNvSpPr txBox="1"/>
            <p:nvPr/>
          </p:nvSpPr>
          <p:spPr>
            <a:xfrm>
              <a:off x="6789642" y="3012264"/>
              <a:ext cx="1659944" cy="5237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ts val="3550"/>
                </a:lnSpc>
                <a:buNone/>
              </a:pPr>
              <a:r>
                <a:rPr lang="en-US" altLang="ko-KR" sz="2400" b="1" kern="0" spc="-72" dirty="0">
                  <a:solidFill>
                    <a:srgbClr val="FFFF00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AI</a:t>
              </a:r>
              <a:endParaRPr lang="en-US" altLang="ko-KR" sz="3200" dirty="0">
                <a:solidFill>
                  <a:srgbClr val="FFFF00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BD82C89B-0FA0-0F6C-F69E-31A71AA09A90}"/>
              </a:ext>
            </a:extLst>
          </p:cNvPr>
          <p:cNvGrpSpPr/>
          <p:nvPr/>
        </p:nvGrpSpPr>
        <p:grpSpPr>
          <a:xfrm>
            <a:off x="3618571" y="2293670"/>
            <a:ext cx="2014510" cy="2014510"/>
            <a:chOff x="2471356" y="2293670"/>
            <a:chExt cx="2014510" cy="2014510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7542C24C-AF27-D658-B899-FF2024B75613}"/>
                </a:ext>
              </a:extLst>
            </p:cNvPr>
            <p:cNvSpPr/>
            <p:nvPr/>
          </p:nvSpPr>
          <p:spPr>
            <a:xfrm>
              <a:off x="2471356" y="2293670"/>
              <a:ext cx="2014510" cy="2014510"/>
            </a:xfrm>
            <a:prstGeom prst="ellipse">
              <a:avLst/>
            </a:prstGeom>
            <a:solidFill>
              <a:srgbClr val="000000">
                <a:alpha val="50196"/>
              </a:srgb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E6EA1E-3F21-273F-431F-C0B8CD9357EE}"/>
                </a:ext>
              </a:extLst>
            </p:cNvPr>
            <p:cNvSpPr txBox="1"/>
            <p:nvPr/>
          </p:nvSpPr>
          <p:spPr>
            <a:xfrm>
              <a:off x="2648639" y="3017706"/>
              <a:ext cx="1659944" cy="5380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ts val="3550"/>
                </a:lnSpc>
                <a:buNone/>
              </a:pPr>
              <a:r>
                <a:rPr lang="ko-KR" altLang="en-US" sz="2400" b="1" kern="0" spc="-72" dirty="0">
                  <a:solidFill>
                    <a:srgbClr val="FFFF00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홀로그램</a:t>
              </a:r>
              <a:endParaRPr lang="en-US" altLang="ko-KR" sz="3200" dirty="0">
                <a:solidFill>
                  <a:srgbClr val="FFFF00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1560DA4-93A3-FFB7-7170-9EC1C98913E1}"/>
              </a:ext>
            </a:extLst>
          </p:cNvPr>
          <p:cNvSpPr txBox="1"/>
          <p:nvPr/>
        </p:nvSpPr>
        <p:spPr>
          <a:xfrm>
            <a:off x="1211274" y="1682716"/>
            <a:ext cx="4421808" cy="383619"/>
          </a:xfrm>
          <a:prstGeom prst="rect">
            <a:avLst/>
          </a:prstGeom>
          <a:solidFill>
            <a:srgbClr val="00206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b="1" spc="-50">
                <a:ln w="9525" cap="flat">
                  <a:solidFill>
                    <a:schemeClr val="accent1">
                      <a:alpha val="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나눔스퀘어_ac"/>
                <a:ea typeface="나눔스퀘어_ac"/>
              </a:defRPr>
            </a:lvl1pPr>
          </a:lstStyle>
          <a:p>
            <a:r>
              <a:rPr lang="ko-KR" altLang="en-US" dirty="0"/>
              <a:t>실감형 콘텐츠</a:t>
            </a:r>
            <a:endParaRPr lang="en-US" altLang="ko-KR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2C8B8B-BE42-6F59-42C4-5CD9A1128D11}"/>
              </a:ext>
            </a:extLst>
          </p:cNvPr>
          <p:cNvSpPr txBox="1"/>
          <p:nvPr/>
        </p:nvSpPr>
        <p:spPr>
          <a:xfrm>
            <a:off x="6612359" y="1682716"/>
            <a:ext cx="4421808" cy="383619"/>
          </a:xfrm>
          <a:prstGeom prst="rect">
            <a:avLst/>
          </a:prstGeom>
          <a:solidFill>
            <a:srgbClr val="00206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b="1" spc="-50">
                <a:ln w="9525" cap="flat">
                  <a:solidFill>
                    <a:schemeClr val="accent1">
                      <a:alpha val="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나눔스퀘어_ac"/>
                <a:ea typeface="나눔스퀘어_ac"/>
              </a:defRPr>
            </a:lvl1pPr>
          </a:lstStyle>
          <a:p>
            <a:r>
              <a:rPr lang="ko-KR" altLang="en-US" dirty="0"/>
              <a:t>디지털 콘텐츠</a:t>
            </a:r>
            <a:endParaRPr lang="en-US" altLang="ko-KR" dirty="0"/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C869398C-E822-4BBC-5832-3B9EC71B8B7D}"/>
              </a:ext>
            </a:extLst>
          </p:cNvPr>
          <p:cNvGrpSpPr/>
          <p:nvPr/>
        </p:nvGrpSpPr>
        <p:grpSpPr>
          <a:xfrm>
            <a:off x="1211273" y="2293670"/>
            <a:ext cx="2014510" cy="2014510"/>
            <a:chOff x="2471356" y="2293670"/>
            <a:chExt cx="2014510" cy="2014510"/>
          </a:xfrm>
        </p:grpSpPr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C905460D-4733-183B-5EEB-83B373C283BA}"/>
                </a:ext>
              </a:extLst>
            </p:cNvPr>
            <p:cNvSpPr/>
            <p:nvPr/>
          </p:nvSpPr>
          <p:spPr>
            <a:xfrm>
              <a:off x="2471356" y="2293670"/>
              <a:ext cx="2014510" cy="2014510"/>
            </a:xfrm>
            <a:prstGeom prst="ellipse">
              <a:avLst/>
            </a:prstGeom>
            <a:solidFill>
              <a:srgbClr val="000000">
                <a:alpha val="50196"/>
              </a:srgb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F8BEE0-7965-6B9A-D232-B1E9CE1E08DA}"/>
                </a:ext>
              </a:extLst>
            </p:cNvPr>
            <p:cNvSpPr txBox="1"/>
            <p:nvPr/>
          </p:nvSpPr>
          <p:spPr>
            <a:xfrm>
              <a:off x="2648639" y="3017706"/>
              <a:ext cx="1659944" cy="5380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ts val="3550"/>
                </a:lnSpc>
                <a:buNone/>
              </a:pPr>
              <a:r>
                <a:rPr lang="ko-KR" altLang="en-US" sz="2400" b="1" kern="0" spc="-72" dirty="0">
                  <a:solidFill>
                    <a:srgbClr val="FFFF00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미디어아트</a:t>
              </a:r>
              <a:endParaRPr lang="en-US" altLang="ko-KR" sz="3200" dirty="0">
                <a:solidFill>
                  <a:srgbClr val="FFFF00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6D91451B-4B1E-8F68-0707-2EBF62451468}"/>
              </a:ext>
            </a:extLst>
          </p:cNvPr>
          <p:cNvGrpSpPr/>
          <p:nvPr/>
        </p:nvGrpSpPr>
        <p:grpSpPr>
          <a:xfrm>
            <a:off x="9019657" y="2288228"/>
            <a:ext cx="2014510" cy="2014510"/>
            <a:chOff x="6612359" y="2288228"/>
            <a:chExt cx="2014510" cy="2014510"/>
          </a:xfrm>
        </p:grpSpPr>
        <p:sp>
          <p:nvSpPr>
            <p:cNvPr id="36" name="타원 35">
              <a:extLst>
                <a:ext uri="{FF2B5EF4-FFF2-40B4-BE49-F238E27FC236}">
                  <a16:creationId xmlns:a16="http://schemas.microsoft.com/office/drawing/2014/main" id="{F77B3467-9D78-129B-2962-CC851679638C}"/>
                </a:ext>
              </a:extLst>
            </p:cNvPr>
            <p:cNvSpPr/>
            <p:nvPr/>
          </p:nvSpPr>
          <p:spPr>
            <a:xfrm>
              <a:off x="6612359" y="2288228"/>
              <a:ext cx="2014510" cy="2014510"/>
            </a:xfrm>
            <a:prstGeom prst="ellipse">
              <a:avLst/>
            </a:prstGeom>
            <a:solidFill>
              <a:srgbClr val="000000">
                <a:alpha val="50196"/>
              </a:srgb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맑은 고딕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C8812B-2F8D-E8E0-0ACA-0E7AAE8FA228}"/>
                </a:ext>
              </a:extLst>
            </p:cNvPr>
            <p:cNvSpPr txBox="1"/>
            <p:nvPr/>
          </p:nvSpPr>
          <p:spPr>
            <a:xfrm>
              <a:off x="6789642" y="3012264"/>
              <a:ext cx="1659944" cy="5237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ts val="3550"/>
                </a:lnSpc>
                <a:buNone/>
              </a:pPr>
              <a:r>
                <a:rPr lang="ko-KR" altLang="en-US" sz="2400" b="1" kern="0" spc="-72" dirty="0">
                  <a:solidFill>
                    <a:srgbClr val="FFFF00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애니메이션</a:t>
              </a:r>
              <a:endParaRPr lang="en-US" altLang="ko-KR" sz="3200" dirty="0">
                <a:solidFill>
                  <a:srgbClr val="FFFF00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1888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6">
            <a:extLst>
              <a:ext uri="{FF2B5EF4-FFF2-40B4-BE49-F238E27FC236}">
                <a16:creationId xmlns:a16="http://schemas.microsoft.com/office/drawing/2014/main" id="{B17F9BA3-2F71-1A54-5BAA-2E8CD1EA323A}"/>
              </a:ext>
            </a:extLst>
          </p:cNvPr>
          <p:cNvSpPr txBox="1"/>
          <p:nvPr/>
        </p:nvSpPr>
        <p:spPr>
          <a:xfrm>
            <a:off x="301091" y="-2"/>
            <a:ext cx="3893336" cy="42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b="1" spc="-30">
                <a:solidFill>
                  <a:srgbClr val="FFFFFF"/>
                </a:solidFill>
                <a:latin typeface="나눔스퀘어_ac Bold"/>
                <a:ea typeface="나눔스퀘어_ac Bold"/>
                <a:cs typeface="나눔스퀘어_ac Bold"/>
                <a:sym typeface="나눔스퀘어_ac Bold"/>
              </a:defRPr>
            </a:lvl1pPr>
          </a:lstStyle>
          <a:p>
            <a:r>
              <a:rPr lang="en-US" altLang="ko-KR" dirty="0">
                <a:solidFill>
                  <a:schemeClr val="tx1"/>
                </a:solidFill>
              </a:rPr>
              <a:t>3. </a:t>
            </a:r>
            <a:r>
              <a:rPr lang="ko-KR" altLang="en-US" dirty="0">
                <a:solidFill>
                  <a:schemeClr val="tx1"/>
                </a:solidFill>
              </a:rPr>
              <a:t>포트폴리오</a:t>
            </a:r>
          </a:p>
        </p:txBody>
      </p:sp>
      <p:sp>
        <p:nvSpPr>
          <p:cNvPr id="18" name="직선 연결선 4">
            <a:extLst>
              <a:ext uri="{FF2B5EF4-FFF2-40B4-BE49-F238E27FC236}">
                <a16:creationId xmlns:a16="http://schemas.microsoft.com/office/drawing/2014/main" id="{7EEB6F65-EE26-F8CD-44F6-DAF1B99E9549}"/>
              </a:ext>
            </a:extLst>
          </p:cNvPr>
          <p:cNvSpPr/>
          <p:nvPr/>
        </p:nvSpPr>
        <p:spPr>
          <a:xfrm>
            <a:off x="255372" y="485001"/>
            <a:ext cx="11763634" cy="1"/>
          </a:xfrm>
          <a:prstGeom prst="line">
            <a:avLst/>
          </a:prstGeom>
          <a:ln>
            <a:solidFill>
              <a:schemeClr val="tx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5" name="사각형: 둥근 위쪽 모서리 26">
            <a:extLst>
              <a:ext uri="{FF2B5EF4-FFF2-40B4-BE49-F238E27FC236}">
                <a16:creationId xmlns:a16="http://schemas.microsoft.com/office/drawing/2014/main" id="{9DECFD77-F4E9-2B97-60D7-C300AC0666F7}"/>
              </a:ext>
            </a:extLst>
          </p:cNvPr>
          <p:cNvGrpSpPr/>
          <p:nvPr/>
        </p:nvGrpSpPr>
        <p:grpSpPr>
          <a:xfrm>
            <a:off x="641610" y="1098981"/>
            <a:ext cx="1765777" cy="328827"/>
            <a:chOff x="0" y="0"/>
            <a:chExt cx="1298563" cy="328826"/>
          </a:xfrm>
        </p:grpSpPr>
        <p:sp>
          <p:nvSpPr>
            <p:cNvPr id="6" name="도형">
              <a:extLst>
                <a:ext uri="{FF2B5EF4-FFF2-40B4-BE49-F238E27FC236}">
                  <a16:creationId xmlns:a16="http://schemas.microsoft.com/office/drawing/2014/main" id="{B2F9B80B-5CB8-EBFA-9343-C43FC6A808C9}"/>
                </a:ext>
              </a:extLst>
            </p:cNvPr>
            <p:cNvSpPr/>
            <p:nvPr/>
          </p:nvSpPr>
          <p:spPr>
            <a:xfrm>
              <a:off x="0" y="0"/>
              <a:ext cx="1298563" cy="31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" y="0"/>
                  </a:moveTo>
                  <a:lnTo>
                    <a:pt x="19895" y="0"/>
                  </a:lnTo>
                  <a:cubicBezTo>
                    <a:pt x="20837" y="0"/>
                    <a:pt x="21600" y="3100"/>
                    <a:pt x="21600" y="692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6923"/>
                  </a:lnTo>
                  <a:cubicBezTo>
                    <a:pt x="0" y="3100"/>
                    <a:pt x="763" y="0"/>
                    <a:pt x="170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EE45A"/>
                </a:gs>
                <a:gs pos="100000">
                  <a:srgbClr val="F0E97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사업개요">
              <a:extLst>
                <a:ext uri="{FF2B5EF4-FFF2-40B4-BE49-F238E27FC236}">
                  <a16:creationId xmlns:a16="http://schemas.microsoft.com/office/drawing/2014/main" id="{3FC3F040-4A6A-EC3F-F08D-5ACA6620CB99}"/>
                </a:ext>
              </a:extLst>
            </p:cNvPr>
            <p:cNvSpPr txBox="1"/>
            <p:nvPr/>
          </p:nvSpPr>
          <p:spPr>
            <a:xfrm>
              <a:off x="332417" y="21054"/>
              <a:ext cx="633752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1400" b="1">
                  <a:latin typeface="나눔스퀘어_ac Bold"/>
                  <a:ea typeface="나눔스퀘어_ac Bold"/>
                  <a:cs typeface="나눔스퀘어_ac Bold"/>
                  <a:sym typeface="나눔스퀘어_ac Bold"/>
                </a:defRPr>
              </a:lvl1pPr>
            </a:lstStyle>
            <a:p>
              <a:r>
                <a:rPr lang="ko-KR" altLang="en-US" dirty="0"/>
                <a:t>포트폴리오</a:t>
              </a:r>
              <a:endParaRPr dirty="0"/>
            </a:p>
          </p:txBody>
        </p:sp>
      </p:grpSp>
      <p:grpSp>
        <p:nvGrpSpPr>
          <p:cNvPr id="47" name="사각형: 둥근 위쪽 모서리 26">
            <a:extLst>
              <a:ext uri="{FF2B5EF4-FFF2-40B4-BE49-F238E27FC236}">
                <a16:creationId xmlns:a16="http://schemas.microsoft.com/office/drawing/2014/main" id="{71030866-4CCB-60E5-F750-636DC1C548C4}"/>
              </a:ext>
            </a:extLst>
          </p:cNvPr>
          <p:cNvGrpSpPr/>
          <p:nvPr/>
        </p:nvGrpSpPr>
        <p:grpSpPr>
          <a:xfrm>
            <a:off x="5347031" y="1098981"/>
            <a:ext cx="1765777" cy="328827"/>
            <a:chOff x="0" y="0"/>
            <a:chExt cx="1298563" cy="328826"/>
          </a:xfrm>
        </p:grpSpPr>
        <p:sp>
          <p:nvSpPr>
            <p:cNvPr id="48" name="도형">
              <a:extLst>
                <a:ext uri="{FF2B5EF4-FFF2-40B4-BE49-F238E27FC236}">
                  <a16:creationId xmlns:a16="http://schemas.microsoft.com/office/drawing/2014/main" id="{34EC0395-9B43-4146-552A-779B5D91D0EC}"/>
                </a:ext>
              </a:extLst>
            </p:cNvPr>
            <p:cNvSpPr/>
            <p:nvPr/>
          </p:nvSpPr>
          <p:spPr>
            <a:xfrm>
              <a:off x="0" y="0"/>
              <a:ext cx="1298563" cy="31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" y="0"/>
                  </a:moveTo>
                  <a:lnTo>
                    <a:pt x="19895" y="0"/>
                  </a:lnTo>
                  <a:cubicBezTo>
                    <a:pt x="20837" y="0"/>
                    <a:pt x="21600" y="3100"/>
                    <a:pt x="21600" y="692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6923"/>
                  </a:lnTo>
                  <a:cubicBezTo>
                    <a:pt x="0" y="3100"/>
                    <a:pt x="763" y="0"/>
                    <a:pt x="170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EE45A"/>
                </a:gs>
                <a:gs pos="100000">
                  <a:srgbClr val="F0E97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" name="사업개요">
              <a:extLst>
                <a:ext uri="{FF2B5EF4-FFF2-40B4-BE49-F238E27FC236}">
                  <a16:creationId xmlns:a16="http://schemas.microsoft.com/office/drawing/2014/main" id="{8AD4C99E-91BF-6463-A1C6-326B434F59F3}"/>
                </a:ext>
              </a:extLst>
            </p:cNvPr>
            <p:cNvSpPr txBox="1"/>
            <p:nvPr/>
          </p:nvSpPr>
          <p:spPr>
            <a:xfrm>
              <a:off x="315911" y="21054"/>
              <a:ext cx="666760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1400" b="1">
                  <a:latin typeface="나눔스퀘어_ac Bold"/>
                  <a:ea typeface="나눔스퀘어_ac Bold"/>
                  <a:cs typeface="나눔스퀘어_ac Bold"/>
                  <a:sym typeface="나눔스퀘어_ac Bold"/>
                </a:defRPr>
              </a:lvl1pPr>
            </a:lstStyle>
            <a:p>
              <a:r>
                <a:rPr lang="ko-KR" altLang="en-US" dirty="0"/>
                <a:t>미디어 아트</a:t>
              </a:r>
              <a:endParaRPr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4BAFCC9-F84B-4FB0-4239-C6AAD52258DF}"/>
              </a:ext>
            </a:extLst>
          </p:cNvPr>
          <p:cNvSpPr txBox="1"/>
          <p:nvPr/>
        </p:nvSpPr>
        <p:spPr>
          <a:xfrm>
            <a:off x="641610" y="1579061"/>
            <a:ext cx="6096000" cy="4885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base" latinLnBrk="0">
              <a:spcAft>
                <a:spcPts val="700"/>
              </a:spcAft>
              <a:buFont typeface="Wingdings" panose="05000000000000000000" pitchFamily="2" charset="2"/>
              <a:buChar char="§"/>
            </a:pP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부여 박물관 전시 콘텐츠 애니메이션 개발</a:t>
            </a:r>
            <a:endParaRPr kumimoji="1" lang="en-US" altLang="ko-KR" sz="1400" spc="-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171450" indent="-171450" fontAlgn="base" latinLnBrk="0">
              <a:spcAft>
                <a:spcPts val="700"/>
              </a:spcAft>
              <a:buFont typeface="Wingdings" panose="05000000000000000000" pitchFamily="2" charset="2"/>
              <a:buChar char="§"/>
            </a:pP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호남 호국기념관 온라인 교육 영상 기획 제작</a:t>
            </a:r>
            <a:endParaRPr kumimoji="1" lang="en-US" altLang="ko-KR" sz="1400" spc="-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171450" indent="-171450" fontAlgn="base" latinLnBrk="0">
              <a:spcAft>
                <a:spcPts val="700"/>
              </a:spcAft>
              <a:buFont typeface="Wingdings" panose="05000000000000000000" pitchFamily="2" charset="2"/>
              <a:buChar char="§"/>
            </a:pPr>
            <a:r>
              <a:rPr kumimoji="1" lang="ko-KR" altLang="en-US" sz="1400" spc="-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국립서울</a:t>
            </a: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현충원 유품전시관 교육 영상 기획 제작</a:t>
            </a:r>
            <a:endParaRPr kumimoji="1" lang="en-US" altLang="ko-KR" sz="1400" spc="-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171450" indent="-171450" fontAlgn="base" latinLnBrk="0">
              <a:spcAft>
                <a:spcPts val="700"/>
              </a:spcAft>
              <a:buFont typeface="Wingdings" panose="05000000000000000000" pitchFamily="2" charset="2"/>
              <a:buChar char="§"/>
            </a:pP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조선통신사 역사관 행렬도 애니메이션 제작</a:t>
            </a:r>
            <a:endParaRPr kumimoji="1" lang="en-US" altLang="ko-KR" sz="1400" spc="-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171450" indent="-171450" fontAlgn="base" latinLnBrk="0">
              <a:spcAft>
                <a:spcPts val="700"/>
              </a:spcAft>
              <a:buFont typeface="Wingdings" panose="05000000000000000000" pitchFamily="2" charset="2"/>
              <a:buChar char="§"/>
            </a:pPr>
            <a:r>
              <a:rPr kumimoji="1" lang="en-US" altLang="ko-KR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YBM, </a:t>
            </a: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천재교육</a:t>
            </a:r>
            <a:r>
              <a:rPr kumimoji="1" lang="en-US" altLang="ko-KR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, </a:t>
            </a:r>
            <a:r>
              <a:rPr kumimoji="1" lang="ko-KR" altLang="en-US" sz="1400" spc="-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동양북스</a:t>
            </a: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교육 이러닝 콘텐츠 애니메이션 제작</a:t>
            </a:r>
            <a:endParaRPr kumimoji="1" lang="en-US" altLang="ko-KR" sz="1400" spc="-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171450" marR="0" indent="-171450" fontAlgn="base" latinLnBrk="0">
              <a:spcBef>
                <a:spcPts val="0"/>
              </a:spcBef>
              <a:spcAft>
                <a:spcPts val="700"/>
              </a:spcAft>
              <a:buFont typeface="Wingdings" panose="05000000000000000000" pitchFamily="2" charset="2"/>
              <a:buChar char="§"/>
            </a:pPr>
            <a:r>
              <a:rPr kumimoji="1" lang="en-US" altLang="ko-KR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2021</a:t>
            </a: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년 공주 </a:t>
            </a:r>
            <a:r>
              <a:rPr kumimoji="1" lang="ko-KR" altLang="en-US" sz="1400" spc="-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문화재야행</a:t>
            </a: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kumimoji="1" lang="ko-KR" altLang="en-US" sz="1400" spc="-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영상콘텐츠</a:t>
            </a: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개발 및 제작 대행용역</a:t>
            </a:r>
          </a:p>
          <a:p>
            <a:pPr marL="171450" marR="0" indent="-171450" fontAlgn="base" latinLnBrk="0">
              <a:spcBef>
                <a:spcPts val="0"/>
              </a:spcBef>
              <a:spcAft>
                <a:spcPts val="700"/>
              </a:spcAft>
              <a:buFont typeface="Wingdings" panose="05000000000000000000" pitchFamily="2" charset="2"/>
              <a:buChar char="§"/>
            </a:pPr>
            <a:r>
              <a:rPr kumimoji="1" lang="ko-KR" altLang="en-US" sz="1400" spc="-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예당호</a:t>
            </a: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kumimoji="1" lang="ko-KR" altLang="en-US" sz="1400" spc="-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출렁다리</a:t>
            </a: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실감형 콘텐츠 제작 용역</a:t>
            </a:r>
          </a:p>
          <a:p>
            <a:pPr marL="171450" marR="0" indent="-171450" fontAlgn="base" latinLnBrk="0">
              <a:spcBef>
                <a:spcPts val="0"/>
              </a:spcBef>
              <a:spcAft>
                <a:spcPts val="700"/>
              </a:spcAft>
              <a:buFont typeface="Wingdings" panose="05000000000000000000" pitchFamily="2" charset="2"/>
              <a:buChar char="§"/>
            </a:pPr>
            <a:r>
              <a:rPr kumimoji="1" lang="ko-KR" altLang="en-US" sz="1400" spc="-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생생문화관</a:t>
            </a: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kumimoji="1" lang="en-US" altLang="ko-KR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ICT</a:t>
            </a: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활용사업 </a:t>
            </a:r>
            <a:r>
              <a:rPr kumimoji="1" lang="en-US" altLang="ko-KR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360 </a:t>
            </a: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애니메이션 콘텐츠 제작</a:t>
            </a:r>
          </a:p>
          <a:p>
            <a:pPr marL="171450" marR="0" indent="-171450" fontAlgn="base" latinLnBrk="0">
              <a:spcBef>
                <a:spcPts val="0"/>
              </a:spcBef>
              <a:spcAft>
                <a:spcPts val="700"/>
              </a:spcAft>
              <a:buFont typeface="Wingdings" panose="05000000000000000000" pitchFamily="2" charset="2"/>
              <a:buChar char="§"/>
            </a:pPr>
            <a:r>
              <a:rPr kumimoji="1" lang="en-US" altLang="ko-KR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2023 </a:t>
            </a: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공주의 미래유산 미디어 아트 콘텐츠 제작</a:t>
            </a:r>
            <a:endParaRPr kumimoji="1" lang="en-US" altLang="ko-KR" sz="1400" spc="-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171450" marR="0" indent="-171450" fontAlgn="base" latinLnBrk="0">
              <a:spcBef>
                <a:spcPts val="0"/>
              </a:spcBef>
              <a:spcAft>
                <a:spcPts val="700"/>
              </a:spcAft>
              <a:buFont typeface="Wingdings" panose="05000000000000000000" pitchFamily="2" charset="2"/>
              <a:buChar char="§"/>
            </a:pP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한국교육학술정보원 </a:t>
            </a:r>
            <a:r>
              <a:rPr kumimoji="1" lang="en-US" altLang="ko-KR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KERIS </a:t>
            </a: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초등교육 실감 콘텐츠 개발</a:t>
            </a:r>
            <a:endParaRPr kumimoji="1" lang="en-US" altLang="ko-KR" sz="1400" spc="-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171450" marR="0" indent="-171450" fontAlgn="base" latinLnBrk="0">
              <a:spcBef>
                <a:spcPts val="0"/>
              </a:spcBef>
              <a:spcAft>
                <a:spcPts val="700"/>
              </a:spcAft>
              <a:buFont typeface="Wingdings" panose="05000000000000000000" pitchFamily="2" charset="2"/>
              <a:buChar char="§"/>
            </a:pP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도로교통공단 도로교통안전 콘텐츠 개발</a:t>
            </a:r>
            <a:endParaRPr kumimoji="1" lang="en-US" altLang="ko-KR" sz="1400" spc="-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171450" marR="0" indent="-171450" fontAlgn="base" latinLnBrk="0">
              <a:spcBef>
                <a:spcPts val="0"/>
              </a:spcBef>
              <a:spcAft>
                <a:spcPts val="700"/>
              </a:spcAft>
              <a:buFont typeface="Wingdings" panose="05000000000000000000" pitchFamily="2" charset="2"/>
              <a:buChar char="§"/>
            </a:pP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해양수산부 해상안전체험 </a:t>
            </a:r>
            <a:r>
              <a:rPr kumimoji="1" lang="en-US" altLang="ko-KR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VR </a:t>
            </a: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콘텐츠 개발</a:t>
            </a:r>
            <a:endParaRPr kumimoji="1" lang="en-US" altLang="ko-KR" sz="1400" spc="-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171450" marR="0" indent="-171450" fontAlgn="base" latinLnBrk="0">
              <a:spcBef>
                <a:spcPts val="0"/>
              </a:spcBef>
              <a:spcAft>
                <a:spcPts val="700"/>
              </a:spcAft>
              <a:buFont typeface="Wingdings" panose="05000000000000000000" pitchFamily="2" charset="2"/>
              <a:buChar char="§"/>
            </a:pP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국립특수교육원 발달장애교육 실감 콘텐츠 개발</a:t>
            </a:r>
            <a:endParaRPr kumimoji="1" lang="en-US" altLang="ko-KR" sz="1400" spc="-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171450" marR="0" indent="-171450" fontAlgn="base" latinLnBrk="0">
              <a:spcBef>
                <a:spcPts val="0"/>
              </a:spcBef>
              <a:spcAft>
                <a:spcPts val="700"/>
              </a:spcAft>
              <a:buFont typeface="Wingdings" panose="05000000000000000000" pitchFamily="2" charset="2"/>
              <a:buChar char="§"/>
            </a:pP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현대중공업 미래기술</a:t>
            </a:r>
            <a:r>
              <a:rPr kumimoji="1" lang="en-US" altLang="ko-KR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(AR) </a:t>
            </a: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교육 콘텐츠 개발</a:t>
            </a:r>
            <a:endParaRPr kumimoji="1" lang="en-US" altLang="ko-KR" sz="1400" spc="-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171450" marR="0" indent="-171450" fontAlgn="base" latinLnBrk="0">
              <a:spcBef>
                <a:spcPts val="0"/>
              </a:spcBef>
              <a:spcAft>
                <a:spcPts val="700"/>
              </a:spcAft>
              <a:buFont typeface="Wingdings" panose="05000000000000000000" pitchFamily="2" charset="2"/>
              <a:buChar char="§"/>
            </a:pPr>
            <a:r>
              <a:rPr kumimoji="1" lang="ko-KR" altLang="en-US" sz="1400" spc="-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모산목장</a:t>
            </a: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kumimoji="1" lang="ko-KR" altLang="en-US" sz="1400" spc="-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밀크팜</a:t>
            </a: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프로젝트 애니메이션 제작</a:t>
            </a:r>
            <a:endParaRPr kumimoji="1" lang="en-US" altLang="ko-KR" sz="1400" spc="-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171450" marR="0" indent="-171450" fontAlgn="base" latinLnBrk="0">
              <a:spcBef>
                <a:spcPts val="0"/>
              </a:spcBef>
              <a:spcAft>
                <a:spcPts val="700"/>
              </a:spcAft>
              <a:buFont typeface="Wingdings" panose="05000000000000000000" pitchFamily="2" charset="2"/>
              <a:buChar char="§"/>
            </a:pPr>
            <a:r>
              <a:rPr kumimoji="1" lang="ko-KR" altLang="en-US" sz="1400" spc="-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웨이크업</a:t>
            </a: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센터 메타버스 </a:t>
            </a:r>
            <a:r>
              <a:rPr kumimoji="1" lang="en-US" altLang="ko-KR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360 </a:t>
            </a:r>
            <a:r>
              <a:rPr kumimoji="1" lang="ko-KR" altLang="en-US" sz="1400" spc="-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애니메이션 콘텐츠 제작</a:t>
            </a:r>
            <a:endParaRPr kumimoji="1" lang="en-US" altLang="ko-KR" sz="1400" spc="-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77F7D03-75F8-6342-890E-6CA7C7A64F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523" y="2821170"/>
            <a:ext cx="3312478" cy="1173560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4C6DFC98-6F29-1D49-75F4-DC00DBB36CDC}"/>
              </a:ext>
            </a:extLst>
          </p:cNvPr>
          <p:cNvGrpSpPr/>
          <p:nvPr/>
        </p:nvGrpSpPr>
        <p:grpSpPr>
          <a:xfrm>
            <a:off x="5347031" y="4070350"/>
            <a:ext cx="6671975" cy="2391949"/>
            <a:chOff x="150151" y="4103966"/>
            <a:chExt cx="11715733" cy="2567883"/>
          </a:xfrm>
        </p:grpSpPr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BE40A078-4248-C9CC-F4FD-F8D60D0093AC}"/>
                </a:ext>
              </a:extLst>
            </p:cNvPr>
            <p:cNvGrpSpPr/>
            <p:nvPr/>
          </p:nvGrpSpPr>
          <p:grpSpPr>
            <a:xfrm>
              <a:off x="6049293" y="4103966"/>
              <a:ext cx="5816591" cy="2567883"/>
              <a:chOff x="5543541" y="4635929"/>
              <a:chExt cx="4992318" cy="2567883"/>
            </a:xfrm>
          </p:grpSpPr>
          <p:pic>
            <p:nvPicPr>
              <p:cNvPr id="15" name="그림 14" descr="`만화 영화, 예술, 실루엣이(가) 표시된 사진">
                <a:extLst>
                  <a:ext uri="{FF2B5EF4-FFF2-40B4-BE49-F238E27FC236}">
                    <a16:creationId xmlns:a16="http://schemas.microsoft.com/office/drawing/2014/main" id="{58673D5A-108C-09F2-073B-800BDD049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3541" y="5954439"/>
                <a:ext cx="4992318" cy="1249373"/>
              </a:xfrm>
              <a:prstGeom prst="rect">
                <a:avLst/>
              </a:prstGeom>
            </p:spPr>
          </p:pic>
          <p:pic>
            <p:nvPicPr>
              <p:cNvPr id="17" name="그림 16" descr="하늘, 디지털 합성, PC 게임, 보라색이(가) 표시된 사진&#10;&#10;자동 생성된 설명">
                <a:extLst>
                  <a:ext uri="{FF2B5EF4-FFF2-40B4-BE49-F238E27FC236}">
                    <a16:creationId xmlns:a16="http://schemas.microsoft.com/office/drawing/2014/main" id="{85BFAAEE-DD40-C2C8-CDB0-5090925AEE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3541" y="4635929"/>
                <a:ext cx="4992311" cy="1249371"/>
              </a:xfrm>
              <a:prstGeom prst="rect">
                <a:avLst/>
              </a:prstGeom>
            </p:spPr>
          </p:pic>
        </p:grpSp>
        <p:pic>
          <p:nvPicPr>
            <p:cNvPr id="21" name="그림 20" descr="텍스트, 스케치, 예술이(가) 표시된 사진&#10;&#10;자동 생성된 설명">
              <a:extLst>
                <a:ext uri="{FF2B5EF4-FFF2-40B4-BE49-F238E27FC236}">
                  <a16:creationId xmlns:a16="http://schemas.microsoft.com/office/drawing/2014/main" id="{F8ACB2B4-BEC0-5380-F2B6-E0294F9BB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152" y="4103967"/>
              <a:ext cx="5816591" cy="1249372"/>
            </a:xfrm>
            <a:prstGeom prst="rect">
              <a:avLst/>
            </a:prstGeom>
          </p:spPr>
        </p:pic>
        <p:pic>
          <p:nvPicPr>
            <p:cNvPr id="22" name="그림 21" descr="꽃, 수채화, 페인팅, 예술이(가) 표시된 사진&#10;&#10;자동 생성된 설명">
              <a:extLst>
                <a:ext uri="{FF2B5EF4-FFF2-40B4-BE49-F238E27FC236}">
                  <a16:creationId xmlns:a16="http://schemas.microsoft.com/office/drawing/2014/main" id="{C65AFCA0-8B5A-F1C2-2106-32237EDCE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151" y="5422477"/>
              <a:ext cx="5816587" cy="1249372"/>
            </a:xfrm>
            <a:prstGeom prst="rect">
              <a:avLst/>
            </a:prstGeom>
          </p:spPr>
        </p:pic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id="{30613F79-C0D0-B882-B462-98DEB6FE3B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031" y="2821170"/>
            <a:ext cx="3312477" cy="1173560"/>
          </a:xfrm>
          <a:prstGeom prst="rect">
            <a:avLst/>
          </a:prstGeom>
        </p:spPr>
      </p:pic>
      <p:pic>
        <p:nvPicPr>
          <p:cNvPr id="25" name="그림 24" descr="파노라마, 하늘, 야외, 파노라마의이(가) 표시된 사진&#10;&#10;자동 생성된 설명">
            <a:extLst>
              <a:ext uri="{FF2B5EF4-FFF2-40B4-BE49-F238E27FC236}">
                <a16:creationId xmlns:a16="http://schemas.microsoft.com/office/drawing/2014/main" id="{A51421D1-8CCE-9BD6-F798-4FCD298DA5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/>
          <a:stretch/>
        </p:blipFill>
        <p:spPr>
          <a:xfrm>
            <a:off x="5347031" y="1503429"/>
            <a:ext cx="6671970" cy="12421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90D7A27-C295-BDEC-DCD8-A462867D5642}"/>
              </a:ext>
            </a:extLst>
          </p:cNvPr>
          <p:cNvSpPr txBox="1"/>
          <p:nvPr/>
        </p:nvSpPr>
        <p:spPr>
          <a:xfrm>
            <a:off x="11811821" y="6581001"/>
            <a:ext cx="380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2899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선 연결선 4">
            <a:extLst>
              <a:ext uri="{FF2B5EF4-FFF2-40B4-BE49-F238E27FC236}">
                <a16:creationId xmlns:a16="http://schemas.microsoft.com/office/drawing/2014/main" id="{7EEB6F65-EE26-F8CD-44F6-DAF1B99E9549}"/>
              </a:ext>
            </a:extLst>
          </p:cNvPr>
          <p:cNvSpPr/>
          <p:nvPr/>
        </p:nvSpPr>
        <p:spPr>
          <a:xfrm>
            <a:off x="255372" y="485001"/>
            <a:ext cx="11763634" cy="1"/>
          </a:xfrm>
          <a:prstGeom prst="line">
            <a:avLst/>
          </a:prstGeom>
          <a:ln>
            <a:solidFill>
              <a:schemeClr val="tx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5" name="사각형: 둥근 위쪽 모서리 26">
            <a:extLst>
              <a:ext uri="{FF2B5EF4-FFF2-40B4-BE49-F238E27FC236}">
                <a16:creationId xmlns:a16="http://schemas.microsoft.com/office/drawing/2014/main" id="{9DECFD77-F4E9-2B97-60D7-C300AC0666F7}"/>
              </a:ext>
            </a:extLst>
          </p:cNvPr>
          <p:cNvGrpSpPr/>
          <p:nvPr/>
        </p:nvGrpSpPr>
        <p:grpSpPr>
          <a:xfrm>
            <a:off x="309374" y="1188654"/>
            <a:ext cx="2632598" cy="328827"/>
            <a:chOff x="0" y="0"/>
            <a:chExt cx="1298563" cy="328826"/>
          </a:xfrm>
        </p:grpSpPr>
        <p:sp>
          <p:nvSpPr>
            <p:cNvPr id="6" name="도형">
              <a:extLst>
                <a:ext uri="{FF2B5EF4-FFF2-40B4-BE49-F238E27FC236}">
                  <a16:creationId xmlns:a16="http://schemas.microsoft.com/office/drawing/2014/main" id="{B2F9B80B-5CB8-EBFA-9343-C43FC6A808C9}"/>
                </a:ext>
              </a:extLst>
            </p:cNvPr>
            <p:cNvSpPr/>
            <p:nvPr/>
          </p:nvSpPr>
          <p:spPr>
            <a:xfrm>
              <a:off x="0" y="0"/>
              <a:ext cx="1298563" cy="31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" y="0"/>
                  </a:moveTo>
                  <a:lnTo>
                    <a:pt x="19895" y="0"/>
                  </a:lnTo>
                  <a:cubicBezTo>
                    <a:pt x="20837" y="0"/>
                    <a:pt x="21600" y="3100"/>
                    <a:pt x="21600" y="692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6923"/>
                  </a:lnTo>
                  <a:cubicBezTo>
                    <a:pt x="0" y="3100"/>
                    <a:pt x="763" y="0"/>
                    <a:pt x="170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EE45A"/>
                </a:gs>
                <a:gs pos="100000">
                  <a:srgbClr val="F0E97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사업개요">
              <a:extLst>
                <a:ext uri="{FF2B5EF4-FFF2-40B4-BE49-F238E27FC236}">
                  <a16:creationId xmlns:a16="http://schemas.microsoft.com/office/drawing/2014/main" id="{3FC3F040-4A6A-EC3F-F08D-5ACA6620CB99}"/>
                </a:ext>
              </a:extLst>
            </p:cNvPr>
            <p:cNvSpPr txBox="1"/>
            <p:nvPr/>
          </p:nvSpPr>
          <p:spPr>
            <a:xfrm>
              <a:off x="218904" y="21054"/>
              <a:ext cx="860756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1400" b="1">
                  <a:latin typeface="나눔스퀘어_ac Bold"/>
                  <a:ea typeface="나눔스퀘어_ac Bold"/>
                  <a:cs typeface="나눔스퀘어_ac Bold"/>
                  <a:sym typeface="나눔스퀘어_ac Bold"/>
                </a:defRPr>
              </a:lvl1pPr>
            </a:lstStyle>
            <a:p>
              <a:r>
                <a:rPr lang="ko-KR" altLang="en-US" dirty="0"/>
                <a:t>미디어 아트 및 </a:t>
              </a:r>
              <a:r>
                <a:rPr lang="en-US" altLang="ko-KR" dirty="0"/>
                <a:t>3D </a:t>
              </a:r>
              <a:r>
                <a:rPr lang="ko-KR" altLang="en-US" dirty="0"/>
                <a:t>영상</a:t>
              </a:r>
              <a:endParaRPr dirty="0"/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194CFB31-4CF1-F067-BB92-C212AA59B69C}"/>
              </a:ext>
            </a:extLst>
          </p:cNvPr>
          <p:cNvGrpSpPr/>
          <p:nvPr/>
        </p:nvGrpSpPr>
        <p:grpSpPr>
          <a:xfrm>
            <a:off x="309374" y="1743809"/>
            <a:ext cx="11496961" cy="4451718"/>
            <a:chOff x="301091" y="1520827"/>
            <a:chExt cx="8944507" cy="3288766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F0499DBB-05A1-0506-7F65-E2ACD4919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5920" y="3224037"/>
              <a:ext cx="2920765" cy="1585556"/>
            </a:xfrm>
            <a:prstGeom prst="rect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71C0FE7D-2965-17D9-1301-6B2B1D082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0749" y="3224039"/>
              <a:ext cx="2934849" cy="1584438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77C2C49A-9C74-C58B-B6E7-99B529FA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091" y="3214330"/>
              <a:ext cx="2920765" cy="1584437"/>
            </a:xfrm>
            <a:prstGeom prst="rect">
              <a:avLst/>
            </a:prstGeom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24F2A0FB-DCF5-1610-AE7A-A20EC45BC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749" y="1521385"/>
              <a:ext cx="2934849" cy="1584438"/>
            </a:xfrm>
            <a:prstGeom prst="rect">
              <a:avLst/>
            </a:prstGeom>
          </p:spPr>
        </p:pic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45463F58-1555-9BC6-6218-E009EB355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5921" y="1520827"/>
              <a:ext cx="2920764" cy="1585555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068BB55D-06B5-E060-BB81-819782391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091" y="1521942"/>
              <a:ext cx="2920764" cy="1584438"/>
            </a:xfrm>
            <a:prstGeom prst="rect">
              <a:avLst/>
            </a:prstGeom>
          </p:spPr>
        </p:pic>
      </p:grpSp>
      <p:sp>
        <p:nvSpPr>
          <p:cNvPr id="20" name="직사각형 6">
            <a:extLst>
              <a:ext uri="{FF2B5EF4-FFF2-40B4-BE49-F238E27FC236}">
                <a16:creationId xmlns:a16="http://schemas.microsoft.com/office/drawing/2014/main" id="{65304916-C309-3395-75F9-50B4CDB20440}"/>
              </a:ext>
            </a:extLst>
          </p:cNvPr>
          <p:cNvSpPr txBox="1"/>
          <p:nvPr/>
        </p:nvSpPr>
        <p:spPr>
          <a:xfrm>
            <a:off x="301091" y="-2"/>
            <a:ext cx="3893336" cy="42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b="1" spc="-30">
                <a:solidFill>
                  <a:srgbClr val="FFFFFF"/>
                </a:solidFill>
                <a:latin typeface="나눔스퀘어_ac Bold"/>
                <a:ea typeface="나눔스퀘어_ac Bold"/>
                <a:cs typeface="나눔스퀘어_ac Bold"/>
                <a:sym typeface="나눔스퀘어_ac Bold"/>
              </a:defRPr>
            </a:lvl1pPr>
          </a:lstStyle>
          <a:p>
            <a:r>
              <a:rPr lang="en-US" altLang="ko-KR" dirty="0">
                <a:solidFill>
                  <a:schemeClr val="tx1"/>
                </a:solidFill>
              </a:rPr>
              <a:t>3. </a:t>
            </a:r>
            <a:r>
              <a:rPr lang="ko-KR" altLang="en-US" dirty="0">
                <a:solidFill>
                  <a:schemeClr val="tx1"/>
                </a:solidFill>
              </a:rPr>
              <a:t>포트폴리오</a:t>
            </a:r>
          </a:p>
        </p:txBody>
      </p:sp>
    </p:spTree>
    <p:extLst>
      <p:ext uri="{BB962C8B-B14F-4D97-AF65-F5344CB8AC3E}">
        <p14:creationId xmlns:p14="http://schemas.microsoft.com/office/powerpoint/2010/main" val="2384378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선 연결선 4">
            <a:extLst>
              <a:ext uri="{FF2B5EF4-FFF2-40B4-BE49-F238E27FC236}">
                <a16:creationId xmlns:a16="http://schemas.microsoft.com/office/drawing/2014/main" id="{7EEB6F65-EE26-F8CD-44F6-DAF1B99E9549}"/>
              </a:ext>
            </a:extLst>
          </p:cNvPr>
          <p:cNvSpPr/>
          <p:nvPr/>
        </p:nvSpPr>
        <p:spPr>
          <a:xfrm>
            <a:off x="255372" y="485001"/>
            <a:ext cx="11763634" cy="1"/>
          </a:xfrm>
          <a:prstGeom prst="line">
            <a:avLst/>
          </a:prstGeom>
          <a:ln>
            <a:solidFill>
              <a:schemeClr val="tx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EB0AAAF6-1D2D-494F-6494-234330BF518D}"/>
              </a:ext>
            </a:extLst>
          </p:cNvPr>
          <p:cNvGrpSpPr/>
          <p:nvPr/>
        </p:nvGrpSpPr>
        <p:grpSpPr>
          <a:xfrm>
            <a:off x="300376" y="1528479"/>
            <a:ext cx="11501100" cy="4962678"/>
            <a:chOff x="300376" y="1528478"/>
            <a:chExt cx="7940037" cy="3436579"/>
          </a:xfrm>
        </p:grpSpPr>
        <p:pic>
          <p:nvPicPr>
            <p:cNvPr id="68" name="그림 67" descr="잔디, 만화 영화, 애니메이션, 사람이(가) 표시된 사진&#10;&#10;자동 생성된 설명">
              <a:extLst>
                <a:ext uri="{FF2B5EF4-FFF2-40B4-BE49-F238E27FC236}">
                  <a16:creationId xmlns:a16="http://schemas.microsoft.com/office/drawing/2014/main" id="{9CAC64D7-739E-C6AC-E564-1FAF85A9D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091" y="1528478"/>
              <a:ext cx="1921708" cy="1080000"/>
            </a:xfrm>
            <a:prstGeom prst="rect">
              <a:avLst/>
            </a:prstGeom>
          </p:spPr>
        </p:pic>
        <p:pic>
          <p:nvPicPr>
            <p:cNvPr id="69" name="그림 68" descr="만화 영화, 애니메이션, 그래픽 디자인, 그래픽이(가) 표시된 사진&#10;&#10;자동 생성된 설명">
              <a:extLst>
                <a:ext uri="{FF2B5EF4-FFF2-40B4-BE49-F238E27FC236}">
                  <a16:creationId xmlns:a16="http://schemas.microsoft.com/office/drawing/2014/main" id="{B4AFFD6B-FBDA-D633-1A08-9C915B1DA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6962" y="1532137"/>
              <a:ext cx="1921708" cy="1080000"/>
            </a:xfrm>
            <a:prstGeom prst="rect">
              <a:avLst/>
            </a:prstGeom>
          </p:spPr>
        </p:pic>
        <p:pic>
          <p:nvPicPr>
            <p:cNvPr id="70" name="그림 69" descr="의류, 사람, 소년, 인간의 얼굴이(가) 표시된 사진&#10;&#10;자동 생성된 설명">
              <a:extLst>
                <a:ext uri="{FF2B5EF4-FFF2-40B4-BE49-F238E27FC236}">
                  <a16:creationId xmlns:a16="http://schemas.microsoft.com/office/drawing/2014/main" id="{380D9DB8-063E-C153-7E5F-C34865596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833" y="1528478"/>
              <a:ext cx="1921708" cy="1080000"/>
            </a:xfrm>
            <a:prstGeom prst="rect">
              <a:avLst/>
            </a:prstGeom>
          </p:spPr>
        </p:pic>
        <p:pic>
          <p:nvPicPr>
            <p:cNvPr id="71" name="그림 70" descr="만화 영화, 애니메이션, 나무, PC 게임이(가) 표시된 사진&#10;&#10;자동 생성된 설명">
              <a:extLst>
                <a:ext uri="{FF2B5EF4-FFF2-40B4-BE49-F238E27FC236}">
                  <a16:creationId xmlns:a16="http://schemas.microsoft.com/office/drawing/2014/main" id="{9A4C0BB3-82BE-8EF4-CEAD-6E346AB5B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705" y="1528478"/>
              <a:ext cx="1921708" cy="1080000"/>
            </a:xfrm>
            <a:prstGeom prst="rect">
              <a:avLst/>
            </a:prstGeom>
          </p:spPr>
        </p:pic>
        <p:pic>
          <p:nvPicPr>
            <p:cNvPr id="72" name="그림 71" descr="텍스트, 교통, 선박, 배이(가) 표시된 사진&#10;&#10;자동 생성된 설명">
              <a:extLst>
                <a:ext uri="{FF2B5EF4-FFF2-40B4-BE49-F238E27FC236}">
                  <a16:creationId xmlns:a16="http://schemas.microsoft.com/office/drawing/2014/main" id="{142C1F19-FBB6-32CE-85B8-16950027A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403" y="2704938"/>
              <a:ext cx="1920000" cy="1080000"/>
            </a:xfrm>
            <a:prstGeom prst="rect">
              <a:avLst/>
            </a:prstGeom>
          </p:spPr>
        </p:pic>
        <p:pic>
          <p:nvPicPr>
            <p:cNvPr id="73" name="그림 72" descr="텍스트, 나무, 만화 영화, 스크린샷이(가) 표시된 사진&#10;&#10;자동 생성된 설명">
              <a:extLst>
                <a:ext uri="{FF2B5EF4-FFF2-40B4-BE49-F238E27FC236}">
                  <a16:creationId xmlns:a16="http://schemas.microsoft.com/office/drawing/2014/main" id="{B79E020D-B412-1EAE-EFB0-437527ACC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0413" y="2704938"/>
              <a:ext cx="1920000" cy="1080000"/>
            </a:xfrm>
            <a:prstGeom prst="rect">
              <a:avLst/>
            </a:prstGeom>
          </p:spPr>
        </p:pic>
        <p:pic>
          <p:nvPicPr>
            <p:cNvPr id="74" name="그림 73" descr="텍스트, 만화 영화, 장난감, 피규어이(가) 표시된 사진&#10;&#10;자동 생성된 설명">
              <a:extLst>
                <a:ext uri="{FF2B5EF4-FFF2-40B4-BE49-F238E27FC236}">
                  <a16:creationId xmlns:a16="http://schemas.microsoft.com/office/drawing/2014/main" id="{9D701880-E71F-3535-69C6-EBE38E663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7055" y="3885057"/>
              <a:ext cx="1920000" cy="1080000"/>
            </a:xfrm>
            <a:prstGeom prst="rect">
              <a:avLst/>
            </a:prstGeom>
          </p:spPr>
        </p:pic>
        <p:pic>
          <p:nvPicPr>
            <p:cNvPr id="75" name="그림 74" descr="텍스트, 그래픽 디자인, 예술, 실내이(가) 표시된 사진&#10;&#10;자동 생성된 설명">
              <a:extLst>
                <a:ext uri="{FF2B5EF4-FFF2-40B4-BE49-F238E27FC236}">
                  <a16:creationId xmlns:a16="http://schemas.microsoft.com/office/drawing/2014/main" id="{0D4CC12B-7C30-8442-066B-12418A3CB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091" y="2704938"/>
              <a:ext cx="1920000" cy="1080000"/>
            </a:xfrm>
            <a:prstGeom prst="rect">
              <a:avLst/>
            </a:prstGeom>
          </p:spPr>
        </p:pic>
        <p:pic>
          <p:nvPicPr>
            <p:cNvPr id="76" name="그림 75">
              <a:extLst>
                <a:ext uri="{FF2B5EF4-FFF2-40B4-BE49-F238E27FC236}">
                  <a16:creationId xmlns:a16="http://schemas.microsoft.com/office/drawing/2014/main" id="{63648CD1-DD9F-35EE-3959-6D6AA407E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08101" y="2704938"/>
              <a:ext cx="1918292" cy="1079039"/>
            </a:xfrm>
            <a:prstGeom prst="rect">
              <a:avLst/>
            </a:prstGeom>
          </p:spPr>
        </p:pic>
        <p:pic>
          <p:nvPicPr>
            <p:cNvPr id="77" name="그림 76" descr="텍스트, 만화 영화, 소년, 인간의 얼굴이(가) 표시된 사진&#10;&#10;자동 생성된 설명">
              <a:extLst>
                <a:ext uri="{FF2B5EF4-FFF2-40B4-BE49-F238E27FC236}">
                  <a16:creationId xmlns:a16="http://schemas.microsoft.com/office/drawing/2014/main" id="{B411727A-0D69-2D17-5A10-0A11B08A3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76" y="3885057"/>
              <a:ext cx="1920000" cy="1080000"/>
            </a:xfrm>
            <a:prstGeom prst="rect">
              <a:avLst/>
            </a:prstGeom>
          </p:spPr>
        </p:pic>
        <p:pic>
          <p:nvPicPr>
            <p:cNvPr id="78" name="그림 77" descr="텍스트, 지도이(가) 표시된 사진&#10;&#10;자동 생성된 설명">
              <a:extLst>
                <a:ext uri="{FF2B5EF4-FFF2-40B4-BE49-F238E27FC236}">
                  <a16:creationId xmlns:a16="http://schemas.microsoft.com/office/drawing/2014/main" id="{C0804A95-A7F9-EE1F-27D3-ACE21E473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734" y="3885057"/>
              <a:ext cx="1920000" cy="1080000"/>
            </a:xfrm>
            <a:prstGeom prst="rect">
              <a:avLst/>
            </a:prstGeom>
          </p:spPr>
        </p:pic>
        <p:pic>
          <p:nvPicPr>
            <p:cNvPr id="79" name="그림 78" descr="의류, 만화 영화, 텍스트, 스크린샷이(가) 표시된 사진&#10;&#10;자동 생성된 설명">
              <a:extLst>
                <a:ext uri="{FF2B5EF4-FFF2-40B4-BE49-F238E27FC236}">
                  <a16:creationId xmlns:a16="http://schemas.microsoft.com/office/drawing/2014/main" id="{FB6C57B7-7B59-A0CA-C066-0AE8F913A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0413" y="3885057"/>
              <a:ext cx="1920000" cy="10800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38B64D4-C14C-A18A-992D-7E9BF977A7F5}"/>
              </a:ext>
            </a:extLst>
          </p:cNvPr>
          <p:cNvSpPr txBox="1"/>
          <p:nvPr/>
        </p:nvSpPr>
        <p:spPr>
          <a:xfrm>
            <a:off x="11811821" y="6581001"/>
            <a:ext cx="380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4" name="사각형: 둥근 위쪽 모서리 26">
            <a:extLst>
              <a:ext uri="{FF2B5EF4-FFF2-40B4-BE49-F238E27FC236}">
                <a16:creationId xmlns:a16="http://schemas.microsoft.com/office/drawing/2014/main" id="{2B7DDDE3-E84C-A129-0309-5703B50AB726}"/>
              </a:ext>
            </a:extLst>
          </p:cNvPr>
          <p:cNvGrpSpPr/>
          <p:nvPr/>
        </p:nvGrpSpPr>
        <p:grpSpPr>
          <a:xfrm>
            <a:off x="301091" y="1188654"/>
            <a:ext cx="1765777" cy="328827"/>
            <a:chOff x="0" y="0"/>
            <a:chExt cx="1298563" cy="328826"/>
          </a:xfrm>
        </p:grpSpPr>
        <p:sp>
          <p:nvSpPr>
            <p:cNvPr id="8" name="도형">
              <a:extLst>
                <a:ext uri="{FF2B5EF4-FFF2-40B4-BE49-F238E27FC236}">
                  <a16:creationId xmlns:a16="http://schemas.microsoft.com/office/drawing/2014/main" id="{2E1F1B63-77E1-AA0A-D696-BB1EC3D5C781}"/>
                </a:ext>
              </a:extLst>
            </p:cNvPr>
            <p:cNvSpPr/>
            <p:nvPr/>
          </p:nvSpPr>
          <p:spPr>
            <a:xfrm>
              <a:off x="0" y="0"/>
              <a:ext cx="1298563" cy="31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" y="0"/>
                  </a:moveTo>
                  <a:lnTo>
                    <a:pt x="19895" y="0"/>
                  </a:lnTo>
                  <a:cubicBezTo>
                    <a:pt x="20837" y="0"/>
                    <a:pt x="21600" y="3100"/>
                    <a:pt x="21600" y="692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6923"/>
                  </a:lnTo>
                  <a:cubicBezTo>
                    <a:pt x="0" y="3100"/>
                    <a:pt x="763" y="0"/>
                    <a:pt x="170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EE45A"/>
                </a:gs>
                <a:gs pos="100000">
                  <a:srgbClr val="F0E97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사업개요">
              <a:extLst>
                <a:ext uri="{FF2B5EF4-FFF2-40B4-BE49-F238E27FC236}">
                  <a16:creationId xmlns:a16="http://schemas.microsoft.com/office/drawing/2014/main" id="{A4B8F72D-9AD8-212D-DCA8-1FDADAE0382E}"/>
                </a:ext>
              </a:extLst>
            </p:cNvPr>
            <p:cNvSpPr txBox="1"/>
            <p:nvPr/>
          </p:nvSpPr>
          <p:spPr>
            <a:xfrm>
              <a:off x="312366" y="21054"/>
              <a:ext cx="673832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1400" b="1">
                  <a:latin typeface="나눔스퀘어_ac Bold"/>
                  <a:ea typeface="나눔스퀘어_ac Bold"/>
                  <a:cs typeface="나눔스퀘어_ac Bold"/>
                  <a:sym typeface="나눔스퀘어_ac Bold"/>
                </a:defRPr>
              </a:lvl1pPr>
            </a:lstStyle>
            <a:p>
              <a:r>
                <a:rPr lang="ko-KR" altLang="en-US" dirty="0" err="1"/>
                <a:t>이런닝</a:t>
              </a:r>
              <a:r>
                <a:rPr lang="ko-KR" altLang="en-US" dirty="0"/>
                <a:t> 영상</a:t>
              </a:r>
              <a:endParaRPr dirty="0"/>
            </a:p>
          </p:txBody>
        </p:sp>
      </p:grpSp>
      <p:sp>
        <p:nvSpPr>
          <p:cNvPr id="42" name="직사각형 6">
            <a:extLst>
              <a:ext uri="{FF2B5EF4-FFF2-40B4-BE49-F238E27FC236}">
                <a16:creationId xmlns:a16="http://schemas.microsoft.com/office/drawing/2014/main" id="{11E866A2-6BF7-6FF0-F666-038C1137BD92}"/>
              </a:ext>
            </a:extLst>
          </p:cNvPr>
          <p:cNvSpPr txBox="1"/>
          <p:nvPr/>
        </p:nvSpPr>
        <p:spPr>
          <a:xfrm>
            <a:off x="301091" y="-2"/>
            <a:ext cx="3893336" cy="42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b="1" spc="-30">
                <a:solidFill>
                  <a:srgbClr val="FFFFFF"/>
                </a:solidFill>
                <a:latin typeface="나눔스퀘어_ac Bold"/>
                <a:ea typeface="나눔스퀘어_ac Bold"/>
                <a:cs typeface="나눔스퀘어_ac Bold"/>
                <a:sym typeface="나눔스퀘어_ac Bold"/>
              </a:defRPr>
            </a:lvl1pPr>
          </a:lstStyle>
          <a:p>
            <a:r>
              <a:rPr lang="en-US" altLang="ko-KR" dirty="0">
                <a:solidFill>
                  <a:schemeClr val="tx1"/>
                </a:solidFill>
              </a:rPr>
              <a:t>3. </a:t>
            </a:r>
            <a:r>
              <a:rPr lang="ko-KR" altLang="en-US" dirty="0">
                <a:solidFill>
                  <a:schemeClr val="tx1"/>
                </a:solidFill>
              </a:rPr>
              <a:t>포트폴리오</a:t>
            </a:r>
          </a:p>
        </p:txBody>
      </p:sp>
    </p:spTree>
    <p:extLst>
      <p:ext uri="{BB962C8B-B14F-4D97-AF65-F5344CB8AC3E}">
        <p14:creationId xmlns:p14="http://schemas.microsoft.com/office/powerpoint/2010/main" val="3231386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E7389-D0C8-6EDF-7815-B9604DAE5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선 연결선 4">
            <a:extLst>
              <a:ext uri="{FF2B5EF4-FFF2-40B4-BE49-F238E27FC236}">
                <a16:creationId xmlns:a16="http://schemas.microsoft.com/office/drawing/2014/main" id="{D597066F-58C3-9A2A-5C23-81604A4B6934}"/>
              </a:ext>
            </a:extLst>
          </p:cNvPr>
          <p:cNvSpPr/>
          <p:nvPr/>
        </p:nvSpPr>
        <p:spPr>
          <a:xfrm>
            <a:off x="255372" y="485001"/>
            <a:ext cx="11763634" cy="1"/>
          </a:xfrm>
          <a:prstGeom prst="line">
            <a:avLst/>
          </a:prstGeom>
          <a:ln>
            <a:solidFill>
              <a:schemeClr val="tx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5" name="사각형: 둥근 위쪽 모서리 26">
            <a:extLst>
              <a:ext uri="{FF2B5EF4-FFF2-40B4-BE49-F238E27FC236}">
                <a16:creationId xmlns:a16="http://schemas.microsoft.com/office/drawing/2014/main" id="{C95031A7-A798-1DF0-27C8-EE5D90F6F786}"/>
              </a:ext>
            </a:extLst>
          </p:cNvPr>
          <p:cNvGrpSpPr/>
          <p:nvPr/>
        </p:nvGrpSpPr>
        <p:grpSpPr>
          <a:xfrm>
            <a:off x="533400" y="757300"/>
            <a:ext cx="2408572" cy="328827"/>
            <a:chOff x="0" y="0"/>
            <a:chExt cx="1298563" cy="328826"/>
          </a:xfrm>
        </p:grpSpPr>
        <p:sp>
          <p:nvSpPr>
            <p:cNvPr id="6" name="도형">
              <a:extLst>
                <a:ext uri="{FF2B5EF4-FFF2-40B4-BE49-F238E27FC236}">
                  <a16:creationId xmlns:a16="http://schemas.microsoft.com/office/drawing/2014/main" id="{4FC0F5AE-1983-B6D2-81E8-5780A2FC4BAF}"/>
                </a:ext>
              </a:extLst>
            </p:cNvPr>
            <p:cNvSpPr/>
            <p:nvPr/>
          </p:nvSpPr>
          <p:spPr>
            <a:xfrm>
              <a:off x="0" y="0"/>
              <a:ext cx="1298563" cy="31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" y="0"/>
                  </a:moveTo>
                  <a:lnTo>
                    <a:pt x="19895" y="0"/>
                  </a:lnTo>
                  <a:cubicBezTo>
                    <a:pt x="20837" y="0"/>
                    <a:pt x="21600" y="3100"/>
                    <a:pt x="21600" y="692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6923"/>
                  </a:lnTo>
                  <a:cubicBezTo>
                    <a:pt x="0" y="3100"/>
                    <a:pt x="763" y="0"/>
                    <a:pt x="170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EE45A"/>
                </a:gs>
                <a:gs pos="100000">
                  <a:srgbClr val="F0E97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사업개요">
              <a:extLst>
                <a:ext uri="{FF2B5EF4-FFF2-40B4-BE49-F238E27FC236}">
                  <a16:creationId xmlns:a16="http://schemas.microsoft.com/office/drawing/2014/main" id="{74F912C1-379D-5915-1BE9-94A58284568F}"/>
                </a:ext>
              </a:extLst>
            </p:cNvPr>
            <p:cNvSpPr txBox="1"/>
            <p:nvPr/>
          </p:nvSpPr>
          <p:spPr>
            <a:xfrm>
              <a:off x="321911" y="21054"/>
              <a:ext cx="654752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1400" b="1">
                  <a:latin typeface="나눔스퀘어_ac Bold"/>
                  <a:ea typeface="나눔스퀘어_ac Bold"/>
                  <a:cs typeface="나눔스퀘어_ac Bold"/>
                  <a:sym typeface="나눔스퀘어_ac Bold"/>
                </a:defRPr>
              </a:lvl1pPr>
            </a:lstStyle>
            <a:p>
              <a:r>
                <a:rPr lang="ko-KR" altLang="en-US" dirty="0" err="1"/>
                <a:t>교육콘텐츠</a:t>
              </a:r>
              <a:r>
                <a:rPr lang="ko-KR" altLang="en-US" dirty="0"/>
                <a:t> 제작</a:t>
              </a:r>
              <a:endParaRPr dirty="0"/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B31D16FA-5C63-DFC0-1A7F-AFEBC066BF68}"/>
              </a:ext>
            </a:extLst>
          </p:cNvPr>
          <p:cNvGrpSpPr/>
          <p:nvPr/>
        </p:nvGrpSpPr>
        <p:grpSpPr>
          <a:xfrm>
            <a:off x="533400" y="1332432"/>
            <a:ext cx="11239501" cy="3184709"/>
            <a:chOff x="533400" y="1332432"/>
            <a:chExt cx="13086950" cy="3708183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8059BC17-696E-4FCD-3E45-AACF5F5D3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332432"/>
              <a:ext cx="3200000" cy="1800000"/>
            </a:xfrm>
            <a:prstGeom prst="rect">
              <a:avLst/>
            </a:prstGeom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5A876DBD-5B6A-73F2-D9A9-606D98F90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3240615"/>
              <a:ext cx="3200000" cy="1800000"/>
            </a:xfrm>
            <a:prstGeom prst="rect">
              <a:avLst/>
            </a:prstGeom>
          </p:spPr>
        </p:pic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954E7F23-8804-BCD1-19F7-F9DE84D46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050" y="1332432"/>
              <a:ext cx="3200000" cy="1800000"/>
            </a:xfrm>
            <a:prstGeom prst="rect">
              <a:avLst/>
            </a:prstGeom>
          </p:spPr>
        </p:pic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16EB1CE3-A8EE-59AC-A727-8B4D111BC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050" y="3240615"/>
              <a:ext cx="3200000" cy="1800000"/>
            </a:xfrm>
            <a:prstGeom prst="rect">
              <a:avLst/>
            </a:prstGeom>
          </p:spPr>
        </p:pic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253BCEEA-73E1-BC87-7F31-453F8F4BF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1332432"/>
              <a:ext cx="3200000" cy="1800000"/>
            </a:xfrm>
            <a:prstGeom prst="rect">
              <a:avLst/>
            </a:prstGeom>
          </p:spPr>
        </p:pic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F1E8DB29-AF83-7A0F-85E3-F1CAD60E1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3240615"/>
              <a:ext cx="3200000" cy="1800000"/>
            </a:xfrm>
            <a:prstGeom prst="rect">
              <a:avLst/>
            </a:prstGeom>
          </p:spPr>
        </p:pic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85DEFDB4-8E8C-2744-FDBD-A4F1F7233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0350" y="1332432"/>
              <a:ext cx="3200000" cy="1800000"/>
            </a:xfrm>
            <a:prstGeom prst="rect">
              <a:avLst/>
            </a:prstGeom>
          </p:spPr>
        </p:pic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AC64F703-61AA-C4BB-0DEB-6DE41A63D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0350" y="3240615"/>
              <a:ext cx="3200000" cy="1800000"/>
            </a:xfrm>
            <a:prstGeom prst="rect">
              <a:avLst/>
            </a:prstGeom>
          </p:spPr>
        </p:pic>
      </p:grpSp>
      <p:pic>
        <p:nvPicPr>
          <p:cNvPr id="44" name="그림 43">
            <a:extLst>
              <a:ext uri="{FF2B5EF4-FFF2-40B4-BE49-F238E27FC236}">
                <a16:creationId xmlns:a16="http://schemas.microsoft.com/office/drawing/2014/main" id="{A0D7900C-4095-333D-288C-D41B5C68B7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610051"/>
            <a:ext cx="2748262" cy="1545897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798A02A0-0873-2D58-CECE-504E5BD52C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812" y="4610051"/>
            <a:ext cx="2732188" cy="1536856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D9EBD219-4D0C-BA37-BF72-ABBF41A657F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24" y="4610051"/>
            <a:ext cx="2732188" cy="1536856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D4595D59-7FB2-0421-CFBD-CAACA62AA54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636" y="4610051"/>
            <a:ext cx="2748262" cy="1545897"/>
          </a:xfrm>
          <a:prstGeom prst="rect">
            <a:avLst/>
          </a:prstGeom>
        </p:spPr>
      </p:pic>
      <p:sp>
        <p:nvSpPr>
          <p:cNvPr id="48" name="직사각형 6">
            <a:extLst>
              <a:ext uri="{FF2B5EF4-FFF2-40B4-BE49-F238E27FC236}">
                <a16:creationId xmlns:a16="http://schemas.microsoft.com/office/drawing/2014/main" id="{58950761-5A46-F79D-17A9-15C758137C0B}"/>
              </a:ext>
            </a:extLst>
          </p:cNvPr>
          <p:cNvSpPr txBox="1"/>
          <p:nvPr/>
        </p:nvSpPr>
        <p:spPr>
          <a:xfrm>
            <a:off x="301091" y="-2"/>
            <a:ext cx="3893336" cy="42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b="1" spc="-30">
                <a:solidFill>
                  <a:srgbClr val="FFFFFF"/>
                </a:solidFill>
                <a:latin typeface="나눔스퀘어_ac Bold"/>
                <a:ea typeface="나눔스퀘어_ac Bold"/>
                <a:cs typeface="나눔스퀘어_ac Bold"/>
                <a:sym typeface="나눔스퀘어_ac Bold"/>
              </a:defRPr>
            </a:lvl1pPr>
          </a:lstStyle>
          <a:p>
            <a:r>
              <a:rPr lang="en-US" altLang="ko-KR" dirty="0">
                <a:solidFill>
                  <a:schemeClr val="tx1"/>
                </a:solidFill>
              </a:rPr>
              <a:t>3. </a:t>
            </a:r>
            <a:r>
              <a:rPr lang="ko-KR" altLang="en-US" dirty="0">
                <a:solidFill>
                  <a:schemeClr val="tx1"/>
                </a:solidFill>
              </a:rPr>
              <a:t>포트폴리오</a:t>
            </a:r>
          </a:p>
        </p:txBody>
      </p:sp>
    </p:spTree>
    <p:extLst>
      <p:ext uri="{BB962C8B-B14F-4D97-AF65-F5344CB8AC3E}">
        <p14:creationId xmlns:p14="http://schemas.microsoft.com/office/powerpoint/2010/main" val="42714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BA5AB-7C04-9D3D-EF84-82B1957A2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선 연결선 4">
            <a:extLst>
              <a:ext uri="{FF2B5EF4-FFF2-40B4-BE49-F238E27FC236}">
                <a16:creationId xmlns:a16="http://schemas.microsoft.com/office/drawing/2014/main" id="{1A0B10CD-E1D2-6718-F168-9427555DD016}"/>
              </a:ext>
            </a:extLst>
          </p:cNvPr>
          <p:cNvSpPr/>
          <p:nvPr/>
        </p:nvSpPr>
        <p:spPr>
          <a:xfrm>
            <a:off x="255372" y="485001"/>
            <a:ext cx="11763634" cy="1"/>
          </a:xfrm>
          <a:prstGeom prst="line">
            <a:avLst/>
          </a:prstGeom>
          <a:ln>
            <a:solidFill>
              <a:schemeClr val="tx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5" name="사각형: 둥근 위쪽 모서리 26">
            <a:extLst>
              <a:ext uri="{FF2B5EF4-FFF2-40B4-BE49-F238E27FC236}">
                <a16:creationId xmlns:a16="http://schemas.microsoft.com/office/drawing/2014/main" id="{404A5318-6EAC-895E-FBF8-AC6612F6A751}"/>
              </a:ext>
            </a:extLst>
          </p:cNvPr>
          <p:cNvGrpSpPr/>
          <p:nvPr/>
        </p:nvGrpSpPr>
        <p:grpSpPr>
          <a:xfrm>
            <a:off x="533400" y="757300"/>
            <a:ext cx="2408572" cy="328827"/>
            <a:chOff x="0" y="0"/>
            <a:chExt cx="1298563" cy="328826"/>
          </a:xfrm>
        </p:grpSpPr>
        <p:sp>
          <p:nvSpPr>
            <p:cNvPr id="6" name="도형">
              <a:extLst>
                <a:ext uri="{FF2B5EF4-FFF2-40B4-BE49-F238E27FC236}">
                  <a16:creationId xmlns:a16="http://schemas.microsoft.com/office/drawing/2014/main" id="{DAE5312C-8376-4E05-2EF7-719B9D9853E6}"/>
                </a:ext>
              </a:extLst>
            </p:cNvPr>
            <p:cNvSpPr/>
            <p:nvPr/>
          </p:nvSpPr>
          <p:spPr>
            <a:xfrm>
              <a:off x="0" y="0"/>
              <a:ext cx="1298563" cy="31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" y="0"/>
                  </a:moveTo>
                  <a:lnTo>
                    <a:pt x="19895" y="0"/>
                  </a:lnTo>
                  <a:cubicBezTo>
                    <a:pt x="20837" y="0"/>
                    <a:pt x="21600" y="3100"/>
                    <a:pt x="21600" y="692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6923"/>
                  </a:lnTo>
                  <a:cubicBezTo>
                    <a:pt x="0" y="3100"/>
                    <a:pt x="763" y="0"/>
                    <a:pt x="170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EE45A"/>
                </a:gs>
                <a:gs pos="100000">
                  <a:srgbClr val="F0E97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사업개요">
              <a:extLst>
                <a:ext uri="{FF2B5EF4-FFF2-40B4-BE49-F238E27FC236}">
                  <a16:creationId xmlns:a16="http://schemas.microsoft.com/office/drawing/2014/main" id="{D45F6093-6EC6-438C-A1E5-CDEE936BDF85}"/>
                </a:ext>
              </a:extLst>
            </p:cNvPr>
            <p:cNvSpPr txBox="1"/>
            <p:nvPr/>
          </p:nvSpPr>
          <p:spPr>
            <a:xfrm>
              <a:off x="319319" y="21054"/>
              <a:ext cx="659937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1400" b="1">
                  <a:latin typeface="나눔스퀘어_ac Bold"/>
                  <a:ea typeface="나눔스퀘어_ac Bold"/>
                  <a:cs typeface="나눔스퀘어_ac Bold"/>
                  <a:sym typeface="나눔스퀘어_ac Bold"/>
                </a:defRPr>
              </a:lvl1pPr>
            </a:lstStyle>
            <a:p>
              <a:r>
                <a:rPr lang="ko-KR" altLang="en-US" dirty="0"/>
                <a:t>문화유산 콘텐츠</a:t>
              </a:r>
              <a:endParaRPr dirty="0"/>
            </a:p>
          </p:txBody>
        </p:sp>
      </p:grpSp>
      <p:sp>
        <p:nvSpPr>
          <p:cNvPr id="13" name="직사각형 6">
            <a:extLst>
              <a:ext uri="{FF2B5EF4-FFF2-40B4-BE49-F238E27FC236}">
                <a16:creationId xmlns:a16="http://schemas.microsoft.com/office/drawing/2014/main" id="{603D3545-FF5C-9450-1B6E-28A82B0494CB}"/>
              </a:ext>
            </a:extLst>
          </p:cNvPr>
          <p:cNvSpPr txBox="1"/>
          <p:nvPr/>
        </p:nvSpPr>
        <p:spPr>
          <a:xfrm>
            <a:off x="301091" y="-2"/>
            <a:ext cx="3893336" cy="42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b="1" spc="-30">
                <a:solidFill>
                  <a:srgbClr val="FFFFFF"/>
                </a:solidFill>
                <a:latin typeface="나눔스퀘어_ac Bold"/>
                <a:ea typeface="나눔스퀘어_ac Bold"/>
                <a:cs typeface="나눔스퀘어_ac Bold"/>
                <a:sym typeface="나눔스퀘어_ac Bold"/>
              </a:defRPr>
            </a:lvl1pPr>
          </a:lstStyle>
          <a:p>
            <a:r>
              <a:rPr lang="en-US" altLang="ko-KR" dirty="0">
                <a:solidFill>
                  <a:schemeClr val="tx1"/>
                </a:solidFill>
              </a:rPr>
              <a:t>3. </a:t>
            </a:r>
            <a:r>
              <a:rPr lang="ko-KR" altLang="en-US" dirty="0">
                <a:solidFill>
                  <a:schemeClr val="tx1"/>
                </a:solidFill>
              </a:rPr>
              <a:t>포트폴리오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81C40CF2-D8F6-4550-9CB8-CB47595BC515}"/>
              </a:ext>
            </a:extLst>
          </p:cNvPr>
          <p:cNvGrpSpPr/>
          <p:nvPr/>
        </p:nvGrpSpPr>
        <p:grpSpPr>
          <a:xfrm>
            <a:off x="646927" y="1531328"/>
            <a:ext cx="10898146" cy="2164751"/>
            <a:chOff x="367593" y="1408446"/>
            <a:chExt cx="11631302" cy="2362198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4835CCB0-FEEF-E5B5-5CEF-D9F6276E5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849" y="1408446"/>
              <a:ext cx="3804790" cy="2362198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8480CD42-79B2-306C-1EC8-F82E1A99D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593" y="1408446"/>
              <a:ext cx="3804790" cy="2362198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3F18CB49-2F5D-21D1-7766-EC83438B8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4105" y="1408446"/>
              <a:ext cx="3804790" cy="2362198"/>
            </a:xfrm>
            <a:prstGeom prst="rect">
              <a:avLst/>
            </a:prstGeom>
          </p:spPr>
        </p:pic>
      </p:grpSp>
      <p:pic>
        <p:nvPicPr>
          <p:cNvPr id="19" name="그림 18">
            <a:extLst>
              <a:ext uri="{FF2B5EF4-FFF2-40B4-BE49-F238E27FC236}">
                <a16:creationId xmlns:a16="http://schemas.microsoft.com/office/drawing/2014/main" id="{402C7483-B968-D3F0-0008-81464D3B99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109" y="3817328"/>
            <a:ext cx="3564963" cy="216474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E05FD4AB-4CDE-C227-FD2D-2F02174C64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3519" y="3857085"/>
            <a:ext cx="3564963" cy="212499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5DCEF7A-AF82-ED74-F800-1B467607BC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7" y="3857085"/>
            <a:ext cx="3564963" cy="212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44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5270</TotalTime>
  <Words>940</Words>
  <Application>Microsoft Office PowerPoint</Application>
  <PresentationFormat>와이드스크린</PresentationFormat>
  <Paragraphs>176</Paragraphs>
  <Slides>16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7" baseType="lpstr">
      <vt:lpstr>나눔스퀘어 네오 Bold</vt:lpstr>
      <vt:lpstr>맑은 고딕</vt:lpstr>
      <vt:lpstr>Arial</vt:lpstr>
      <vt:lpstr>HY헤드라인M</vt:lpstr>
      <vt:lpstr>나눔바른고딕</vt:lpstr>
      <vt:lpstr>HY견고딕</vt:lpstr>
      <vt:lpstr>나눔스퀘어_ac</vt:lpstr>
      <vt:lpstr>나눔스퀘어</vt:lpstr>
      <vt:lpstr>나눔스퀘어_ac Bold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kaiser</dc:creator>
  <cp:lastModifiedBy>dongseong lee</cp:lastModifiedBy>
  <cp:revision>372</cp:revision>
  <dcterms:created xsi:type="dcterms:W3CDTF">2022-06-30T11:54:04Z</dcterms:created>
  <dcterms:modified xsi:type="dcterms:W3CDTF">2025-03-25T05:57:32Z</dcterms:modified>
</cp:coreProperties>
</file>