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93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311E"/>
    <a:srgbClr val="F62020"/>
    <a:srgbClr val="F1E6E5"/>
    <a:srgbClr val="F2E6E5"/>
    <a:srgbClr val="F4E6E4"/>
    <a:srgbClr val="FFF6DB"/>
    <a:srgbClr val="28292B"/>
    <a:srgbClr val="AD3F2D"/>
    <a:srgbClr val="F9F1F0"/>
    <a:srgbClr val="E5C1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14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76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Microsoft%20PowerPoint&#51032;%20&#52264;&#53944;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'[Microsoft PowerPoint의 차트]Sheet1'!$B$1</c:f>
              <c:strCache>
                <c:ptCount val="1"/>
                <c:pt idx="0">
                  <c:v>계열 1</c:v>
                </c:pt>
              </c:strCache>
            </c:strRef>
          </c:tx>
          <c:spPr>
            <a:solidFill>
              <a:schemeClr val="tx1">
                <a:lumMod val="75000"/>
                <a:lumOff val="25000"/>
              </a:schemeClr>
            </a:solidFill>
            <a:ln>
              <a:noFill/>
            </a:ln>
            <a:effectLst/>
          </c:spPr>
          <c:invertIfNegative val="0"/>
          <c:val>
            <c:numRef>
              <c:f>'[Microsoft PowerPoint의 차트]Sheet1'!$B$2:$B$7</c:f>
              <c:numCache>
                <c:formatCode>General</c:formatCode>
                <c:ptCount val="6"/>
                <c:pt idx="0">
                  <c:v>15</c:v>
                </c:pt>
                <c:pt idx="1">
                  <c:v>823</c:v>
                </c:pt>
                <c:pt idx="2">
                  <c:v>7248</c:v>
                </c:pt>
                <c:pt idx="3">
                  <c:v>15327</c:v>
                </c:pt>
                <c:pt idx="4">
                  <c:v>45497</c:v>
                </c:pt>
                <c:pt idx="5">
                  <c:v>77228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E26-47C1-B6C6-FAFC76C063C7}"/>
            </c:ext>
          </c:extLst>
        </c:ser>
        <c:ser>
          <c:idx val="1"/>
          <c:order val="1"/>
          <c:tx>
            <c:strRef>
              <c:f>'[Microsoft PowerPoint의 차트]Sheet1'!$C$1</c:f>
              <c:strCache>
                <c:ptCount val="1"/>
                <c:pt idx="0">
                  <c:v>계열 2</c:v>
                </c:pt>
              </c:strCache>
            </c:strRef>
          </c:tx>
          <c:spPr>
            <a:solidFill>
              <a:srgbClr val="AD3F2D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AD3F2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2-1E26-47C1-B6C6-FAFC76C063C7}"/>
              </c:ext>
            </c:extLst>
          </c:dPt>
          <c:dPt>
            <c:idx val="1"/>
            <c:invertIfNegative val="0"/>
            <c:bubble3D val="0"/>
            <c:spPr>
              <a:solidFill>
                <a:srgbClr val="AD3F2D"/>
              </a:solidFill>
              <a:ln>
                <a:noFill/>
              </a:ln>
              <a:effectLst/>
              <a:sp3d/>
            </c:spPr>
            <c:extLst>
              <c:ext xmlns:c16="http://schemas.microsoft.com/office/drawing/2014/chart" uri="{C3380CC4-5D6E-409C-BE32-E72D297353CC}">
                <c16:uniqueId val="{00000004-1E26-47C1-B6C6-FAFC76C063C7}"/>
              </c:ext>
            </c:extLst>
          </c:dPt>
          <c:val>
            <c:numRef>
              <c:f>'[Microsoft PowerPoint의 차트]Sheet1'!$C$2:$C$7</c:f>
              <c:numCache>
                <c:formatCode>General</c:formatCode>
                <c:ptCount val="6"/>
                <c:pt idx="0">
                  <c:v>27</c:v>
                </c:pt>
                <c:pt idx="1">
                  <c:v>416</c:v>
                </c:pt>
                <c:pt idx="2">
                  <c:v>4134</c:v>
                </c:pt>
                <c:pt idx="3">
                  <c:v>12154</c:v>
                </c:pt>
                <c:pt idx="4">
                  <c:v>34965</c:v>
                </c:pt>
                <c:pt idx="5">
                  <c:v>72664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1E26-47C1-B6C6-FAFC76C06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7"/>
        <c:overlap val="100"/>
        <c:axId val="539439064"/>
        <c:axId val="539435456"/>
      </c:barChart>
      <c:catAx>
        <c:axId val="539439064"/>
        <c:scaling>
          <c:orientation val="minMax"/>
        </c:scaling>
        <c:delete val="1"/>
        <c:axPos val="b"/>
        <c:majorTickMark val="none"/>
        <c:minorTickMark val="none"/>
        <c:tickLblPos val="nextTo"/>
        <c:crossAx val="539435456"/>
        <c:crosses val="autoZero"/>
        <c:auto val="1"/>
        <c:lblAlgn val="ctr"/>
        <c:lblOffset val="100"/>
        <c:noMultiLvlLbl val="0"/>
      </c:catAx>
      <c:valAx>
        <c:axId val="53943545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3943906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1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800" b="1" i="0" u="none" strike="noStrike" kern="1200" baseline="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E661DF2-EB49-43A7-8857-966E11CA3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9571C2E-A310-4F7C-9D24-EDDBE89D9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DFECD0C4-61D8-495D-AD36-2FEED4437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30830882-0406-493D-B043-DCF59020E6D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직사각형 7">
              <a:extLst>
                <a:ext uri="{FF2B5EF4-FFF2-40B4-BE49-F238E27FC236}">
                  <a16:creationId xmlns:a16="http://schemas.microsoft.com/office/drawing/2014/main" id="{C33A962B-4599-4547-8499-2202CE451228}"/>
                </a:ext>
              </a:extLst>
            </p:cNvPr>
            <p:cNvSpPr/>
            <p:nvPr/>
          </p:nvSpPr>
          <p:spPr>
            <a:xfrm>
              <a:off x="0" y="0"/>
              <a:ext cx="3113315" cy="6858000"/>
            </a:xfrm>
            <a:prstGeom prst="rect">
              <a:avLst/>
            </a:prstGeom>
            <a:solidFill>
              <a:srgbClr val="171D1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9" name="그림 8" descr="텍스트, 전자기기이(가) 표시된 사진&#10;&#10;자동 생성된 설명">
              <a:extLst>
                <a:ext uri="{FF2B5EF4-FFF2-40B4-BE49-F238E27FC236}">
                  <a16:creationId xmlns:a16="http://schemas.microsoft.com/office/drawing/2014/main" id="{73C5AD55-1252-4106-AB48-582266DBDE2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74800" y="0"/>
              <a:ext cx="10617200" cy="6858000"/>
            </a:xfrm>
            <a:prstGeom prst="rect">
              <a:avLst/>
            </a:prstGeom>
          </p:spPr>
        </p:pic>
      </p:grpSp>
      <p:sp>
        <p:nvSpPr>
          <p:cNvPr id="10" name="직사각형 9">
            <a:extLst>
              <a:ext uri="{FF2B5EF4-FFF2-40B4-BE49-F238E27FC236}">
                <a16:creationId xmlns:a16="http://schemas.microsoft.com/office/drawing/2014/main" id="{91F6E9A9-D1DA-4838-9535-3DEFDB06E8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2000"/>
                </a:schemeClr>
              </a:gs>
              <a:gs pos="100000">
                <a:schemeClr val="tx1">
                  <a:alpha val="3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9410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D47DF27-170B-4CFE-AD8B-8AD56AD23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8F97672-4C35-474B-A7F4-EB4CD3F33C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B79BD08C-548E-4FC6-ACE3-5455434BD3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6CD548D7-2FBA-427E-ADCF-AE0AF59DE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3A325F8-AEF0-400F-82C6-8B17A6300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81352FEE-1831-479D-BB52-BE9E1079D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31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5F6E7CE-B0A8-4165-9FB0-8976AB9F4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E18AF7-27E1-4C77-A64A-F2EA636664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745C715-A527-4B72-A762-6660678A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55E114D-C7C0-4B1D-BDF0-798FFE27B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DA105D1-B759-4D31-9445-3963CBC5A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004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BAC94DA5-4792-4D05-A321-38458E4D5F4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B4DB04D5-9919-4D29-9E06-8D85543457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A33D359-E61B-4C17-92B3-4FF1C03B6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53A772F-56E1-4B8D-9009-0D69ABFC3B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B52D9C4-02D1-483B-8219-85B1008E7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34797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429F83-87CB-4CFF-8340-A38ED54E5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DD913C1-265B-444A-8764-E7BD0CE2C9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5D25AC6-E9EE-45AB-B6A1-EB87A0B87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6240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E51F9CC-8CDB-4F15-A569-33FE396545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73992A8-4EFE-418B-9DE2-55AD5B3E7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45BA34F-D284-4567-90EF-A094FF50A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396033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8DBD387-823A-407E-AC9F-06482416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4AA8474-6325-4879-87D3-9E9A527F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0D8F813-57F0-47F9-9638-9DC5DAA8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6086645-C3D2-4E2E-BC3A-B32A0F7D52A5}"/>
              </a:ext>
            </a:extLst>
          </p:cNvPr>
          <p:cNvSpPr/>
          <p:nvPr userDrawn="1"/>
        </p:nvSpPr>
        <p:spPr>
          <a:xfrm>
            <a:off x="0" y="0"/>
            <a:ext cx="12192000" cy="1128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CA38E73-68C8-476C-B5D8-F5EB5D447CA8}"/>
              </a:ext>
            </a:extLst>
          </p:cNvPr>
          <p:cNvSpPr/>
          <p:nvPr userDrawn="1"/>
        </p:nvSpPr>
        <p:spPr>
          <a:xfrm>
            <a:off x="788435" y="0"/>
            <a:ext cx="2520000" cy="112831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8279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A45C907-E2B4-45D4-971A-5BEE680C62DC}"/>
              </a:ext>
            </a:extLst>
          </p:cNvPr>
          <p:cNvSpPr/>
          <p:nvPr userDrawn="1"/>
        </p:nvSpPr>
        <p:spPr>
          <a:xfrm>
            <a:off x="7722606" y="1"/>
            <a:ext cx="4469394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8DBD387-823A-407E-AC9F-06482416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4AA8474-6325-4879-87D3-9E9A527FE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0D8F813-57F0-47F9-9638-9DC5DAA8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96086645-C3D2-4E2E-BC3A-B32A0F7D52A5}"/>
              </a:ext>
            </a:extLst>
          </p:cNvPr>
          <p:cNvSpPr/>
          <p:nvPr userDrawn="1"/>
        </p:nvSpPr>
        <p:spPr>
          <a:xfrm>
            <a:off x="0" y="0"/>
            <a:ext cx="12192000" cy="11283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CCA38E73-68C8-476C-B5D8-F5EB5D447CA8}"/>
              </a:ext>
            </a:extLst>
          </p:cNvPr>
          <p:cNvSpPr/>
          <p:nvPr userDrawn="1"/>
        </p:nvSpPr>
        <p:spPr>
          <a:xfrm>
            <a:off x="788435" y="0"/>
            <a:ext cx="2520000" cy="112831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0253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372DBCE-7018-40FF-BB5F-9714274FD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4D31D938-ACB6-4CB4-ACBC-D5B7372CB1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C8BD317-7C92-430B-9C08-22F88EC1AE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2FBDDDE-80CB-4A3F-8F20-9278DE6171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06F2A6BB-5EC1-4809-A7A1-8D49777197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F5D9375-270A-49D0-9561-D8F537155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06FD9D4-81EE-4F96-811C-43BCDA458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856ADEA9-6AF5-4484-BB37-8E8A3572B1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920207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70DFA91-1F43-40E3-8EF8-2939CE13B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378DF74-4D05-4C8A-9EE5-71D4B95D9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66240D62-AB1F-4236-B767-1AC7B2B1D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FFDA071D-24B7-42A0-9F8C-06F15D85C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233244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95F9A9D6-2785-450F-98E5-93D322543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D4905944-F723-4957-83BD-0A6D4485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F5EFB00-DB15-4888-AF33-5518E92671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09157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C7AE6C-2018-401C-9A1A-B822EC1EA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537C7B78-CF1F-46CF-8307-BC6C25C1E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A2813751-19D6-4FAC-A5F0-6CE72BA8B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01598B5-6647-41B8-807D-0831EB034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B6BF434B-A54D-43ED-8B20-9A2570F5E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4E802C6-C006-43E4-B034-7AF8A0161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8425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F0D8B2C-719D-43ED-ADA0-AABE17F8F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A6B135C-00ED-45FA-9C0E-447D5EFD57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5119781-E8F5-4146-9A81-9D540C75FC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47DE3-5503-4505-BF3C-261DA86EEE29}" type="datetimeFigureOut">
              <a:rPr lang="ko-KR" altLang="en-US" smtClean="0"/>
              <a:t>2021-12-21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722D7BA-C64A-49EA-A1EF-7D35F043C7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C2292DE-B232-481D-BBF3-081F2007A5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6B10F-E02B-4F93-B15E-142F93F75A1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912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60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64.png"/><Relationship Id="rId5" Type="http://schemas.openxmlformats.org/officeDocument/2006/relationships/image" Target="../media/image59.png"/><Relationship Id="rId10" Type="http://schemas.openxmlformats.org/officeDocument/2006/relationships/image" Target="../media/image51.sv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4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6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chart" Target="../charts/char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2.png"/><Relationship Id="rId11" Type="http://schemas.openxmlformats.org/officeDocument/2006/relationships/image" Target="../media/image40.png"/><Relationship Id="rId5" Type="http://schemas.openxmlformats.org/officeDocument/2006/relationships/image" Target="../media/image71.png"/><Relationship Id="rId10" Type="http://schemas.openxmlformats.org/officeDocument/2006/relationships/image" Target="../media/image58.sv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9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2.png"/><Relationship Id="rId7" Type="http://schemas.openxmlformats.org/officeDocument/2006/relationships/image" Target="../media/image10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sv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8.jpeg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1.png"/><Relationship Id="rId5" Type="http://schemas.openxmlformats.org/officeDocument/2006/relationships/image" Target="../media/image40.png"/><Relationship Id="rId4" Type="http://schemas.openxmlformats.org/officeDocument/2006/relationships/image" Target="../media/image1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6.gif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13" Type="http://schemas.openxmlformats.org/officeDocument/2006/relationships/image" Target="../media/image137.png"/><Relationship Id="rId3" Type="http://schemas.openxmlformats.org/officeDocument/2006/relationships/image" Target="../media/image131.png"/><Relationship Id="rId7" Type="http://schemas.openxmlformats.org/officeDocument/2006/relationships/image" Target="../media/image134.png"/><Relationship Id="rId12" Type="http://schemas.microsoft.com/office/2007/relationships/hdphoto" Target="../media/hdphoto9.wdp"/><Relationship Id="rId17" Type="http://schemas.openxmlformats.org/officeDocument/2006/relationships/image" Target="../media/image140.png"/><Relationship Id="rId2" Type="http://schemas.openxmlformats.org/officeDocument/2006/relationships/image" Target="../media/image5.png"/><Relationship Id="rId16" Type="http://schemas.openxmlformats.org/officeDocument/2006/relationships/image" Target="../media/image13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11" Type="http://schemas.openxmlformats.org/officeDocument/2006/relationships/image" Target="../media/image136.png"/><Relationship Id="rId5" Type="http://schemas.openxmlformats.org/officeDocument/2006/relationships/image" Target="../media/image133.png"/><Relationship Id="rId15" Type="http://schemas.microsoft.com/office/2007/relationships/hdphoto" Target="../media/hdphoto10.wdp"/><Relationship Id="rId10" Type="http://schemas.microsoft.com/office/2007/relationships/hdphoto" Target="../media/hdphoto8.wdp"/><Relationship Id="rId4" Type="http://schemas.openxmlformats.org/officeDocument/2006/relationships/image" Target="../media/image132.png"/><Relationship Id="rId9" Type="http://schemas.openxmlformats.org/officeDocument/2006/relationships/image" Target="../media/image135.png"/><Relationship Id="rId14" Type="http://schemas.openxmlformats.org/officeDocument/2006/relationships/image" Target="../media/image1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147.png"/><Relationship Id="rId3" Type="http://schemas.openxmlformats.org/officeDocument/2006/relationships/image" Target="../media/image141.png"/><Relationship Id="rId7" Type="http://schemas.openxmlformats.org/officeDocument/2006/relationships/image" Target="../media/image144.png"/><Relationship Id="rId12" Type="http://schemas.microsoft.com/office/2007/relationships/hdphoto" Target="../media/hdphoto14.wdp"/><Relationship Id="rId2" Type="http://schemas.openxmlformats.org/officeDocument/2006/relationships/image" Target="../media/image5.png"/><Relationship Id="rId16" Type="http://schemas.openxmlformats.org/officeDocument/2006/relationships/image" Target="../media/image149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1.wdp"/><Relationship Id="rId11" Type="http://schemas.openxmlformats.org/officeDocument/2006/relationships/image" Target="../media/image146.png"/><Relationship Id="rId5" Type="http://schemas.openxmlformats.org/officeDocument/2006/relationships/image" Target="../media/image143.png"/><Relationship Id="rId15" Type="http://schemas.openxmlformats.org/officeDocument/2006/relationships/image" Target="../media/image148.png"/><Relationship Id="rId10" Type="http://schemas.microsoft.com/office/2007/relationships/hdphoto" Target="../media/hdphoto13.wdp"/><Relationship Id="rId4" Type="http://schemas.openxmlformats.org/officeDocument/2006/relationships/image" Target="../media/image142.png"/><Relationship Id="rId9" Type="http://schemas.openxmlformats.org/officeDocument/2006/relationships/image" Target="../media/image145.png"/><Relationship Id="rId14" Type="http://schemas.microsoft.com/office/2007/relationships/hdphoto" Target="../media/hdphoto15.wdp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3" Type="http://schemas.openxmlformats.org/officeDocument/2006/relationships/image" Target="../media/image150.png"/><Relationship Id="rId7" Type="http://schemas.openxmlformats.org/officeDocument/2006/relationships/image" Target="../media/image15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microsoft.com/office/2007/relationships/hdphoto" Target="../media/hdphoto17.wdp"/><Relationship Id="rId11" Type="http://schemas.openxmlformats.org/officeDocument/2006/relationships/image" Target="../media/image154.png"/><Relationship Id="rId5" Type="http://schemas.openxmlformats.org/officeDocument/2006/relationships/image" Target="../media/image151.png"/><Relationship Id="rId10" Type="http://schemas.microsoft.com/office/2007/relationships/hdphoto" Target="../media/hdphoto19.wdp"/><Relationship Id="rId4" Type="http://schemas.microsoft.com/office/2007/relationships/hdphoto" Target="../media/hdphoto16.wdp"/><Relationship Id="rId9" Type="http://schemas.openxmlformats.org/officeDocument/2006/relationships/image" Target="../media/image15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openxmlformats.org/officeDocument/2006/relationships/image" Target="../media/image163.png"/><Relationship Id="rId18" Type="http://schemas.openxmlformats.org/officeDocument/2006/relationships/image" Target="../media/image167.png"/><Relationship Id="rId3" Type="http://schemas.openxmlformats.org/officeDocument/2006/relationships/image" Target="../media/image156.png"/><Relationship Id="rId21" Type="http://schemas.openxmlformats.org/officeDocument/2006/relationships/image" Target="../media/image169.png"/><Relationship Id="rId7" Type="http://schemas.openxmlformats.org/officeDocument/2006/relationships/image" Target="../media/image159.png"/><Relationship Id="rId12" Type="http://schemas.microsoft.com/office/2007/relationships/hdphoto" Target="../media/hdphoto22.wdp"/><Relationship Id="rId17" Type="http://schemas.openxmlformats.org/officeDocument/2006/relationships/image" Target="../media/image166.png"/><Relationship Id="rId2" Type="http://schemas.openxmlformats.org/officeDocument/2006/relationships/image" Target="../media/image5.png"/><Relationship Id="rId16" Type="http://schemas.openxmlformats.org/officeDocument/2006/relationships/image" Target="../media/image165.png"/><Relationship Id="rId20" Type="http://schemas.openxmlformats.org/officeDocument/2006/relationships/image" Target="../media/image16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8.png"/><Relationship Id="rId11" Type="http://schemas.openxmlformats.org/officeDocument/2006/relationships/image" Target="../media/image162.png"/><Relationship Id="rId24" Type="http://schemas.openxmlformats.org/officeDocument/2006/relationships/image" Target="../media/image172.png"/><Relationship Id="rId5" Type="http://schemas.openxmlformats.org/officeDocument/2006/relationships/image" Target="../media/image157.png"/><Relationship Id="rId15" Type="http://schemas.openxmlformats.org/officeDocument/2006/relationships/image" Target="../media/image164.png"/><Relationship Id="rId23" Type="http://schemas.openxmlformats.org/officeDocument/2006/relationships/image" Target="../media/image171.png"/><Relationship Id="rId10" Type="http://schemas.microsoft.com/office/2007/relationships/hdphoto" Target="../media/hdphoto21.wdp"/><Relationship Id="rId19" Type="http://schemas.openxmlformats.org/officeDocument/2006/relationships/hyperlink" Target="http://www.publicdomainfiles.com/show_file.php?id=13942933218533" TargetMode="External"/><Relationship Id="rId4" Type="http://schemas.microsoft.com/office/2007/relationships/hdphoto" Target="../media/hdphoto20.wdp"/><Relationship Id="rId9" Type="http://schemas.openxmlformats.org/officeDocument/2006/relationships/image" Target="../media/image161.png"/><Relationship Id="rId14" Type="http://schemas.microsoft.com/office/2007/relationships/hdphoto" Target="../media/hdphoto23.wdp"/><Relationship Id="rId22" Type="http://schemas.openxmlformats.org/officeDocument/2006/relationships/image" Target="../media/image17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7.mp4"/><Relationship Id="rId18" Type="http://schemas.openxmlformats.org/officeDocument/2006/relationships/image" Target="../media/image5.png"/><Relationship Id="rId26" Type="http://schemas.openxmlformats.org/officeDocument/2006/relationships/image" Target="../media/image180.png"/><Relationship Id="rId3" Type="http://schemas.microsoft.com/office/2007/relationships/media" Target="../media/media2.mp4"/><Relationship Id="rId21" Type="http://schemas.openxmlformats.org/officeDocument/2006/relationships/image" Target="../media/image175.pn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slideLayout" Target="../slideLayouts/slideLayout4.xml"/><Relationship Id="rId25" Type="http://schemas.openxmlformats.org/officeDocument/2006/relationships/image" Target="../media/image179.pn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image" Target="../media/image174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178.pn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image" Target="../media/image177.png"/><Relationship Id="rId10" Type="http://schemas.openxmlformats.org/officeDocument/2006/relationships/video" Target="../media/media5.mp4"/><Relationship Id="rId19" Type="http://schemas.openxmlformats.org/officeDocument/2006/relationships/image" Target="../media/image173.pn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1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sv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26" Type="http://schemas.microsoft.com/office/2007/relationships/hdphoto" Target="../media/hdphoto4.wdp"/><Relationship Id="rId3" Type="http://schemas.openxmlformats.org/officeDocument/2006/relationships/image" Target="../media/image15.png"/><Relationship Id="rId21" Type="http://schemas.openxmlformats.org/officeDocument/2006/relationships/image" Target="../media/image32.pn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5" Type="http://schemas.openxmlformats.org/officeDocument/2006/relationships/image" Target="../media/image35.png"/><Relationship Id="rId2" Type="http://schemas.openxmlformats.org/officeDocument/2006/relationships/image" Target="../media/image5.png"/><Relationship Id="rId16" Type="http://schemas.openxmlformats.org/officeDocument/2006/relationships/image" Target="../media/image28.png"/><Relationship Id="rId20" Type="http://schemas.microsoft.com/office/2007/relationships/hdphoto" Target="../media/hdphoto2.wdp"/><Relationship Id="rId29" Type="http://schemas.openxmlformats.org/officeDocument/2006/relationships/image" Target="../media/image3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24" Type="http://schemas.microsoft.com/office/2007/relationships/hdphoto" Target="../media/hdphoto3.wdp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23" Type="http://schemas.openxmlformats.org/officeDocument/2006/relationships/image" Target="../media/image34.png"/><Relationship Id="rId28" Type="http://schemas.microsoft.com/office/2007/relationships/hdphoto" Target="../media/hdphoto5.wdp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Relationship Id="rId22" Type="http://schemas.openxmlformats.org/officeDocument/2006/relationships/image" Target="../media/image33.png"/><Relationship Id="rId27" Type="http://schemas.openxmlformats.org/officeDocument/2006/relationships/image" Target="../media/image36.png"/><Relationship Id="rId30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D4EFE784-4D45-49B2-94F8-540D07610D5D}"/>
              </a:ext>
            </a:extLst>
          </p:cNvPr>
          <p:cNvSpPr txBox="1"/>
          <p:nvPr/>
        </p:nvSpPr>
        <p:spPr>
          <a:xfrm>
            <a:off x="3227615" y="268456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32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당신의 눈은 보안의 열쇠입니다</a:t>
            </a:r>
            <a:endParaRPr lang="ko-KR" altLang="en-US" sz="320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4E12170-6751-45D0-A36F-14BAA5A2A51F}"/>
              </a:ext>
            </a:extLst>
          </p:cNvPr>
          <p:cNvGrpSpPr/>
          <p:nvPr/>
        </p:nvGrpSpPr>
        <p:grpSpPr>
          <a:xfrm>
            <a:off x="10953710" y="269355"/>
            <a:ext cx="981154" cy="626317"/>
            <a:chOff x="409535" y="431280"/>
            <a:chExt cx="981154" cy="626317"/>
          </a:xfrm>
        </p:grpSpPr>
        <p:pic>
          <p:nvPicPr>
            <p:cNvPr id="15" name="그림 14">
              <a:extLst>
                <a:ext uri="{FF2B5EF4-FFF2-40B4-BE49-F238E27FC236}">
                  <a16:creationId xmlns:a16="http://schemas.microsoft.com/office/drawing/2014/main" id="{1E3866FE-18EA-4AE7-8900-B0B310BF6E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biLevel thresh="2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6210" y="431280"/>
              <a:ext cx="914479" cy="2804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CDB90F5-97B9-4F78-94AB-9049AF7DA6D8}"/>
                </a:ext>
              </a:extLst>
            </p:cNvPr>
            <p:cNvSpPr txBox="1"/>
            <p:nvPr/>
          </p:nvSpPr>
          <p:spPr>
            <a:xfrm>
              <a:off x="409535" y="749820"/>
              <a:ext cx="974946" cy="307777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>
              <a:defPPr>
                <a:defRPr lang="ko-KR"/>
              </a:defPPr>
              <a:lvl1pPr algn="ctr">
                <a:defRPr sz="32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pPr algn="l"/>
              <a:r>
                <a:rPr lang="ko-KR" altLang="en-US" sz="1400"/>
                <a:t>㈜제이투씨</a:t>
              </a:r>
              <a:endParaRPr lang="ko-KR" altLang="en-US" sz="1400" dirty="0"/>
            </a:p>
          </p:txBody>
        </p:sp>
      </p:grp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FD88FED5-3C1E-414C-BD2F-33A701CF58BA}"/>
              </a:ext>
            </a:extLst>
          </p:cNvPr>
          <p:cNvSpPr/>
          <p:nvPr/>
        </p:nvSpPr>
        <p:spPr>
          <a:xfrm>
            <a:off x="0" y="6699380"/>
            <a:ext cx="12192000" cy="158620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57197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자유형: 도형 114">
            <a:extLst>
              <a:ext uri="{FF2B5EF4-FFF2-40B4-BE49-F238E27FC236}">
                <a16:creationId xmlns:a16="http://schemas.microsoft.com/office/drawing/2014/main" id="{79DBF3CB-0FB4-4480-BA07-1861C9545C82}"/>
              </a:ext>
            </a:extLst>
          </p:cNvPr>
          <p:cNvSpPr/>
          <p:nvPr/>
        </p:nvSpPr>
        <p:spPr>
          <a:xfrm rot="5400000">
            <a:off x="5488318" y="756682"/>
            <a:ext cx="900636" cy="9977234"/>
          </a:xfrm>
          <a:custGeom>
            <a:avLst/>
            <a:gdLst>
              <a:gd name="connsiteX0" fmla="*/ 0 w 1013476"/>
              <a:gd name="connsiteY0" fmla="*/ 4745276 h 9667217"/>
              <a:gd name="connsiteX1" fmla="*/ 186843 w 1013476"/>
              <a:gd name="connsiteY1" fmla="*/ 4558433 h 9667217"/>
              <a:gd name="connsiteX2" fmla="*/ 186843 w 1013476"/>
              <a:gd name="connsiteY2" fmla="*/ 4651854 h 9667217"/>
              <a:gd name="connsiteX3" fmla="*/ 353685 w 1013476"/>
              <a:gd name="connsiteY3" fmla="*/ 4651854 h 9667217"/>
              <a:gd name="connsiteX4" fmla="*/ 370909 w 1013476"/>
              <a:gd name="connsiteY4" fmla="*/ 4642325 h 9667217"/>
              <a:gd name="connsiteX5" fmla="*/ 516477 w 1013476"/>
              <a:gd name="connsiteY5" fmla="*/ 4406676 h 9667217"/>
              <a:gd name="connsiteX6" fmla="*/ 516477 w 1013476"/>
              <a:gd name="connsiteY6" fmla="*/ 333257 h 9667217"/>
              <a:gd name="connsiteX7" fmla="*/ 1013476 w 1013476"/>
              <a:gd name="connsiteY7" fmla="*/ 0 h 9667217"/>
              <a:gd name="connsiteX8" fmla="*/ 1013475 w 1013476"/>
              <a:gd name="connsiteY8" fmla="*/ 9667217 h 9667217"/>
              <a:gd name="connsiteX9" fmla="*/ 516476 w 1013476"/>
              <a:gd name="connsiteY9" fmla="*/ 9333960 h 9667217"/>
              <a:gd name="connsiteX10" fmla="*/ 516477 w 1013476"/>
              <a:gd name="connsiteY10" fmla="*/ 5073190 h 9667217"/>
              <a:gd name="connsiteX11" fmla="*/ 431597 w 1013476"/>
              <a:gd name="connsiteY11" fmla="*/ 4886863 h 9667217"/>
              <a:gd name="connsiteX12" fmla="*/ 372330 w 1013476"/>
              <a:gd name="connsiteY12" fmla="*/ 4838697 h 9667217"/>
              <a:gd name="connsiteX13" fmla="*/ 186843 w 1013476"/>
              <a:gd name="connsiteY13" fmla="*/ 4838697 h 9667217"/>
              <a:gd name="connsiteX14" fmla="*/ 186843 w 1013476"/>
              <a:gd name="connsiteY14" fmla="*/ 4932119 h 96672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013476" h="9667217">
                <a:moveTo>
                  <a:pt x="0" y="4745276"/>
                </a:moveTo>
                <a:lnTo>
                  <a:pt x="186843" y="4558433"/>
                </a:lnTo>
                <a:lnTo>
                  <a:pt x="186843" y="4651854"/>
                </a:lnTo>
                <a:lnTo>
                  <a:pt x="353685" y="4651854"/>
                </a:lnTo>
                <a:lnTo>
                  <a:pt x="370909" y="4642325"/>
                </a:lnTo>
                <a:cubicBezTo>
                  <a:pt x="460848" y="4582017"/>
                  <a:pt x="516477" y="4498703"/>
                  <a:pt x="516477" y="4406676"/>
                </a:cubicBezTo>
                <a:lnTo>
                  <a:pt x="516477" y="333257"/>
                </a:lnTo>
                <a:cubicBezTo>
                  <a:pt x="516477" y="149204"/>
                  <a:pt x="738991" y="0"/>
                  <a:pt x="1013476" y="0"/>
                </a:cubicBezTo>
                <a:cubicBezTo>
                  <a:pt x="1013476" y="3222405"/>
                  <a:pt x="1013475" y="6444811"/>
                  <a:pt x="1013475" y="9667217"/>
                </a:cubicBezTo>
                <a:cubicBezTo>
                  <a:pt x="738990" y="9667217"/>
                  <a:pt x="516476" y="9518013"/>
                  <a:pt x="516476" y="9333960"/>
                </a:cubicBezTo>
                <a:cubicBezTo>
                  <a:pt x="516476" y="7913703"/>
                  <a:pt x="516477" y="6493447"/>
                  <a:pt x="516477" y="5073190"/>
                </a:cubicBezTo>
                <a:cubicBezTo>
                  <a:pt x="516477" y="5004170"/>
                  <a:pt x="485186" y="4940051"/>
                  <a:pt x="431597" y="4886863"/>
                </a:cubicBezTo>
                <a:lnTo>
                  <a:pt x="372330" y="4838697"/>
                </a:lnTo>
                <a:lnTo>
                  <a:pt x="186843" y="4838697"/>
                </a:lnTo>
                <a:lnTo>
                  <a:pt x="186843" y="4932119"/>
                </a:lnTo>
                <a:close/>
              </a:path>
            </a:pathLst>
          </a:custGeom>
          <a:gradFill flip="none" rotWithShape="1">
            <a:gsLst>
              <a:gs pos="0">
                <a:srgbClr val="A7311E"/>
              </a:gs>
              <a:gs pos="100000">
                <a:srgbClr val="F4E6E4">
                  <a:alpha val="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wrap="square" rtlCol="0" anchor="ctr"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4" y="320798"/>
            <a:ext cx="5361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핵심기술 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: </a:t>
            </a:r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홍채인식 알고리즘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3AF3C422-7D77-4582-B925-2938B03A9BFF}"/>
              </a:ext>
            </a:extLst>
          </p:cNvPr>
          <p:cNvGrpSpPr/>
          <p:nvPr/>
        </p:nvGrpSpPr>
        <p:grpSpPr>
          <a:xfrm>
            <a:off x="734954" y="1211358"/>
            <a:ext cx="10757169" cy="3994385"/>
            <a:chOff x="710549" y="1242837"/>
            <a:chExt cx="10757169" cy="3994385"/>
          </a:xfrm>
        </p:grpSpPr>
        <p:sp>
          <p:nvSpPr>
            <p:cNvPr id="54" name="타원 53">
              <a:extLst>
                <a:ext uri="{FF2B5EF4-FFF2-40B4-BE49-F238E27FC236}">
                  <a16:creationId xmlns:a16="http://schemas.microsoft.com/office/drawing/2014/main" id="{9608135D-1C0D-4692-8051-B7A0A3FAAE17}"/>
                </a:ext>
              </a:extLst>
            </p:cNvPr>
            <p:cNvSpPr/>
            <p:nvPr/>
          </p:nvSpPr>
          <p:spPr>
            <a:xfrm>
              <a:off x="2116869" y="1242837"/>
              <a:ext cx="491162" cy="392907"/>
            </a:xfrm>
            <a:prstGeom prst="ellipse">
              <a:avLst/>
            </a:prstGeom>
            <a:solidFill>
              <a:srgbClr val="6B20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34082887-918D-42EE-9921-BACB074773D5}"/>
                </a:ext>
              </a:extLst>
            </p:cNvPr>
            <p:cNvSpPr/>
            <p:nvPr/>
          </p:nvSpPr>
          <p:spPr>
            <a:xfrm>
              <a:off x="9583969" y="1242837"/>
              <a:ext cx="491162" cy="392907"/>
            </a:xfrm>
            <a:prstGeom prst="ellipse">
              <a:avLst/>
            </a:prstGeom>
            <a:solidFill>
              <a:srgbClr val="6B201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1" name="직사각형 50">
              <a:extLst>
                <a:ext uri="{FF2B5EF4-FFF2-40B4-BE49-F238E27FC236}">
                  <a16:creationId xmlns:a16="http://schemas.microsoft.com/office/drawing/2014/main" id="{B5D3AD8C-E21C-47C8-AB08-C5AF0112B633}"/>
                </a:ext>
              </a:extLst>
            </p:cNvPr>
            <p:cNvSpPr/>
            <p:nvPr/>
          </p:nvSpPr>
          <p:spPr>
            <a:xfrm>
              <a:off x="724283" y="1433374"/>
              <a:ext cx="10743435" cy="38038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/>
              <a:endParaRPr lang="ko-KR" altLang="en-US" dirty="0"/>
            </a:p>
          </p:txBody>
        </p:sp>
        <p:sp>
          <p:nvSpPr>
            <p:cNvPr id="57" name="직사각형 56">
              <a:extLst>
                <a:ext uri="{FF2B5EF4-FFF2-40B4-BE49-F238E27FC236}">
                  <a16:creationId xmlns:a16="http://schemas.microsoft.com/office/drawing/2014/main" id="{2D4582C5-2673-489F-A224-7FB7A2E028E4}"/>
                </a:ext>
              </a:extLst>
            </p:cNvPr>
            <p:cNvSpPr/>
            <p:nvPr/>
          </p:nvSpPr>
          <p:spPr>
            <a:xfrm>
              <a:off x="710549" y="1407406"/>
              <a:ext cx="10749144" cy="45719"/>
            </a:xfrm>
            <a:prstGeom prst="rect">
              <a:avLst/>
            </a:prstGeom>
            <a:solidFill>
              <a:srgbClr val="6B2013"/>
            </a:solidFill>
          </p:spPr>
          <p:txBody>
            <a:bodyPr wrap="square" lIns="0" tIns="0" rIns="0" bIns="0" rtlCol="0"/>
            <a:lstStyle/>
            <a:p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73" name="자유형: 도형 72">
              <a:extLst>
                <a:ext uri="{FF2B5EF4-FFF2-40B4-BE49-F238E27FC236}">
                  <a16:creationId xmlns:a16="http://schemas.microsoft.com/office/drawing/2014/main" id="{138CD4BD-0F86-42FD-ADB5-2EA04BBBA084}"/>
                </a:ext>
              </a:extLst>
            </p:cNvPr>
            <p:cNvSpPr/>
            <p:nvPr/>
          </p:nvSpPr>
          <p:spPr>
            <a:xfrm flipV="1">
              <a:off x="2405456" y="1242837"/>
              <a:ext cx="7381089" cy="481381"/>
            </a:xfrm>
            <a:custGeom>
              <a:avLst/>
              <a:gdLst>
                <a:gd name="connsiteX0" fmla="*/ 0 w 7381089"/>
                <a:gd name="connsiteY0" fmla="*/ 481381 h 481381"/>
                <a:gd name="connsiteX1" fmla="*/ 2063021 w 7381089"/>
                <a:gd name="connsiteY1" fmla="*/ 481381 h 481381"/>
                <a:gd name="connsiteX2" fmla="*/ 2254975 w 7381089"/>
                <a:gd name="connsiteY2" fmla="*/ 481381 h 481381"/>
                <a:gd name="connsiteX3" fmla="*/ 3063093 w 7381089"/>
                <a:gd name="connsiteY3" fmla="*/ 481381 h 481381"/>
                <a:gd name="connsiteX4" fmla="*/ 4317996 w 7381089"/>
                <a:gd name="connsiteY4" fmla="*/ 481381 h 481381"/>
                <a:gd name="connsiteX5" fmla="*/ 5126114 w 7381089"/>
                <a:gd name="connsiteY5" fmla="*/ 481381 h 481381"/>
                <a:gd name="connsiteX6" fmla="*/ 5318068 w 7381089"/>
                <a:gd name="connsiteY6" fmla="*/ 481381 h 481381"/>
                <a:gd name="connsiteX7" fmla="*/ 7381089 w 7381089"/>
                <a:gd name="connsiteY7" fmla="*/ 481381 h 481381"/>
                <a:gd name="connsiteX8" fmla="*/ 7013326 w 7381089"/>
                <a:gd name="connsiteY8" fmla="*/ 0 h 481381"/>
                <a:gd name="connsiteX9" fmla="*/ 4950305 w 7381089"/>
                <a:gd name="connsiteY9" fmla="*/ 0 h 481381"/>
                <a:gd name="connsiteX10" fmla="*/ 4758351 w 7381089"/>
                <a:gd name="connsiteY10" fmla="*/ 0 h 481381"/>
                <a:gd name="connsiteX11" fmla="*/ 4685759 w 7381089"/>
                <a:gd name="connsiteY11" fmla="*/ 0 h 481381"/>
                <a:gd name="connsiteX12" fmla="*/ 2695330 w 7381089"/>
                <a:gd name="connsiteY12" fmla="*/ 0 h 481381"/>
                <a:gd name="connsiteX13" fmla="*/ 2622738 w 7381089"/>
                <a:gd name="connsiteY13" fmla="*/ 0 h 481381"/>
                <a:gd name="connsiteX14" fmla="*/ 2430784 w 7381089"/>
                <a:gd name="connsiteY14" fmla="*/ 0 h 481381"/>
                <a:gd name="connsiteX15" fmla="*/ 367763 w 7381089"/>
                <a:gd name="connsiteY15" fmla="*/ 0 h 481381"/>
                <a:gd name="connsiteX16" fmla="*/ 0 w 7381089"/>
                <a:gd name="connsiteY16" fmla="*/ 481381 h 481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381089" h="481381">
                  <a:moveTo>
                    <a:pt x="0" y="481381"/>
                  </a:moveTo>
                  <a:lnTo>
                    <a:pt x="2063021" y="481381"/>
                  </a:lnTo>
                  <a:lnTo>
                    <a:pt x="2254975" y="481381"/>
                  </a:lnTo>
                  <a:lnTo>
                    <a:pt x="3063093" y="481381"/>
                  </a:lnTo>
                  <a:lnTo>
                    <a:pt x="4317996" y="481381"/>
                  </a:lnTo>
                  <a:lnTo>
                    <a:pt x="5126114" y="481381"/>
                  </a:lnTo>
                  <a:lnTo>
                    <a:pt x="5318068" y="481381"/>
                  </a:lnTo>
                  <a:lnTo>
                    <a:pt x="7381089" y="481381"/>
                  </a:lnTo>
                  <a:cubicBezTo>
                    <a:pt x="7175393" y="353342"/>
                    <a:pt x="7226448" y="90157"/>
                    <a:pt x="7013326" y="0"/>
                  </a:cubicBezTo>
                  <a:lnTo>
                    <a:pt x="4950305" y="0"/>
                  </a:lnTo>
                  <a:lnTo>
                    <a:pt x="4758351" y="0"/>
                  </a:lnTo>
                  <a:lnTo>
                    <a:pt x="4685759" y="0"/>
                  </a:lnTo>
                  <a:lnTo>
                    <a:pt x="2695330" y="0"/>
                  </a:lnTo>
                  <a:lnTo>
                    <a:pt x="2622738" y="0"/>
                  </a:lnTo>
                  <a:lnTo>
                    <a:pt x="2430784" y="0"/>
                  </a:lnTo>
                  <a:lnTo>
                    <a:pt x="367763" y="0"/>
                  </a:lnTo>
                  <a:cubicBezTo>
                    <a:pt x="164282" y="103354"/>
                    <a:pt x="193474" y="337130"/>
                    <a:pt x="0" y="481381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B2013"/>
                </a:gs>
                <a:gs pos="100000">
                  <a:srgbClr val="A7311E"/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50C0D2E-4CB7-4609-B569-BAB687B5CCB8}"/>
              </a:ext>
            </a:extLst>
          </p:cNvPr>
          <p:cNvSpPr txBox="1"/>
          <p:nvPr/>
        </p:nvSpPr>
        <p:spPr>
          <a:xfrm>
            <a:off x="3064784" y="1267382"/>
            <a:ext cx="63649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시계열 </a:t>
            </a:r>
            <a:r>
              <a:rPr lang="en-US" altLang="ko-KR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CNN</a:t>
            </a:r>
            <a:r>
              <a:rPr lang="ko-KR" altLang="en-US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 딥러닝을 이용한 경량화 </a:t>
            </a:r>
            <a:r>
              <a:rPr lang="en-US" altLang="ko-KR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A.I. </a:t>
            </a:r>
            <a:r>
              <a:rPr lang="ko-KR" altLang="en-US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홍채인식알고리즘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433C2772-267A-4C8F-9498-6D2901A05FA9}"/>
              </a:ext>
            </a:extLst>
          </p:cNvPr>
          <p:cNvGrpSpPr/>
          <p:nvPr/>
        </p:nvGrpSpPr>
        <p:grpSpPr>
          <a:xfrm>
            <a:off x="950019" y="1872761"/>
            <a:ext cx="6042971" cy="1082312"/>
            <a:chOff x="1346787" y="1891624"/>
            <a:chExt cx="6927663" cy="1240763"/>
          </a:xfrm>
        </p:grpSpPr>
        <p:pic>
          <p:nvPicPr>
            <p:cNvPr id="99" name="그림 98">
              <a:extLst>
                <a:ext uri="{FF2B5EF4-FFF2-40B4-BE49-F238E27FC236}">
                  <a16:creationId xmlns:a16="http://schemas.microsoft.com/office/drawing/2014/main" id="{425A0E7B-E520-4B64-9DB9-81E52F3CCE5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8433" y="1937216"/>
              <a:ext cx="1438976" cy="930547"/>
            </a:xfrm>
            <a:custGeom>
              <a:avLst/>
              <a:gdLst>
                <a:gd name="connsiteX0" fmla="*/ 0 w 1813304"/>
                <a:gd name="connsiteY0" fmla="*/ 0 h 1172614"/>
                <a:gd name="connsiteX1" fmla="*/ 1813304 w 1813304"/>
                <a:gd name="connsiteY1" fmla="*/ 0 h 1172614"/>
                <a:gd name="connsiteX2" fmla="*/ 1813304 w 1813304"/>
                <a:gd name="connsiteY2" fmla="*/ 1172614 h 1172614"/>
                <a:gd name="connsiteX3" fmla="*/ 0 w 1813304"/>
                <a:gd name="connsiteY3" fmla="*/ 1172614 h 1172614"/>
                <a:gd name="connsiteX4" fmla="*/ 0 w 1813304"/>
                <a:gd name="connsiteY4" fmla="*/ 0 h 117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3304" h="1172614">
                  <a:moveTo>
                    <a:pt x="0" y="0"/>
                  </a:moveTo>
                  <a:lnTo>
                    <a:pt x="1813304" y="0"/>
                  </a:lnTo>
                  <a:lnTo>
                    <a:pt x="1813304" y="1172614"/>
                  </a:lnTo>
                  <a:lnTo>
                    <a:pt x="0" y="1172614"/>
                  </a:lnTo>
                  <a:lnTo>
                    <a:pt x="0" y="0"/>
                  </a:ln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그룹 10">
              <a:extLst>
                <a:ext uri="{FF2B5EF4-FFF2-40B4-BE49-F238E27FC236}">
                  <a16:creationId xmlns:a16="http://schemas.microsoft.com/office/drawing/2014/main" id="{4BB004BE-987A-47B0-9CAB-7E31917F8E9F}"/>
                </a:ext>
              </a:extLst>
            </p:cNvPr>
            <p:cNvGrpSpPr/>
            <p:nvPr/>
          </p:nvGrpSpPr>
          <p:grpSpPr>
            <a:xfrm>
              <a:off x="1346787" y="2049981"/>
              <a:ext cx="1083074" cy="941273"/>
              <a:chOff x="1346787" y="2049981"/>
              <a:chExt cx="1083074" cy="941273"/>
            </a:xfrm>
          </p:grpSpPr>
          <p:pic>
            <p:nvPicPr>
              <p:cNvPr id="97" name="그림 96">
                <a:extLst>
                  <a:ext uri="{FF2B5EF4-FFF2-40B4-BE49-F238E27FC236}">
                    <a16:creationId xmlns:a16="http://schemas.microsoft.com/office/drawing/2014/main" id="{ACE4EC41-5339-4895-90C1-019D425A54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38951" y="2049981"/>
                <a:ext cx="913051" cy="694288"/>
              </a:xfrm>
              <a:custGeom>
                <a:avLst/>
                <a:gdLst>
                  <a:gd name="connsiteX0" fmla="*/ 0 w 913051"/>
                  <a:gd name="connsiteY0" fmla="*/ 0 h 694288"/>
                  <a:gd name="connsiteX1" fmla="*/ 913051 w 913051"/>
                  <a:gd name="connsiteY1" fmla="*/ 0 h 694288"/>
                  <a:gd name="connsiteX2" fmla="*/ 913051 w 913051"/>
                  <a:gd name="connsiteY2" fmla="*/ 694288 h 694288"/>
                  <a:gd name="connsiteX3" fmla="*/ 0 w 913051"/>
                  <a:gd name="connsiteY3" fmla="*/ 694288 h 694288"/>
                  <a:gd name="connsiteX4" fmla="*/ 0 w 913051"/>
                  <a:gd name="connsiteY4" fmla="*/ 0 h 69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051" h="694288">
                    <a:moveTo>
                      <a:pt x="0" y="0"/>
                    </a:moveTo>
                    <a:lnTo>
                      <a:pt x="913051" y="0"/>
                    </a:lnTo>
                    <a:lnTo>
                      <a:pt x="913051" y="694288"/>
                    </a:lnTo>
                    <a:lnTo>
                      <a:pt x="0" y="69428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0" name="직사각형 99">
                <a:extLst>
                  <a:ext uri="{FF2B5EF4-FFF2-40B4-BE49-F238E27FC236}">
                    <a16:creationId xmlns:a16="http://schemas.microsoft.com/office/drawing/2014/main" id="{2F1C7061-345C-41AB-8162-21A5E666FB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46787" y="2744269"/>
                <a:ext cx="1083074" cy="2469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8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Raw </a:t>
                </a:r>
                <a:r>
                  <a:rPr lang="ko-KR" altLang="en-US" sz="8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홍채</a:t>
                </a:r>
                <a:r>
                  <a:rPr lang="en-US" altLang="ko-KR" sz="8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 </a:t>
                </a:r>
                <a:r>
                  <a:rPr lang="ko-KR" altLang="en-US" sz="8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이미지</a:t>
                </a:r>
                <a:endParaRPr lang="en-US" altLang="ko-KR" sz="8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endParaRPr>
              </a:p>
            </p:txBody>
          </p:sp>
        </p:grp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48CEBD41-1467-4B82-B8CA-A8A74779C124}"/>
                </a:ext>
              </a:extLst>
            </p:cNvPr>
            <p:cNvGrpSpPr/>
            <p:nvPr/>
          </p:nvGrpSpPr>
          <p:grpSpPr>
            <a:xfrm>
              <a:off x="2649574" y="2049981"/>
              <a:ext cx="1083074" cy="1082406"/>
              <a:chOff x="2552978" y="2049981"/>
              <a:chExt cx="1083074" cy="1082406"/>
            </a:xfrm>
          </p:grpSpPr>
          <p:pic>
            <p:nvPicPr>
              <p:cNvPr id="96" name="그림 95">
                <a:extLst>
                  <a:ext uri="{FF2B5EF4-FFF2-40B4-BE49-F238E27FC236}">
                    <a16:creationId xmlns:a16="http://schemas.microsoft.com/office/drawing/2014/main" id="{0AE5A8C0-DC9B-4C2F-B762-CB334C5A6EF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37990" y="2049981"/>
                <a:ext cx="913051" cy="694288"/>
              </a:xfrm>
              <a:custGeom>
                <a:avLst/>
                <a:gdLst>
                  <a:gd name="connsiteX0" fmla="*/ 0 w 913051"/>
                  <a:gd name="connsiteY0" fmla="*/ 0 h 694288"/>
                  <a:gd name="connsiteX1" fmla="*/ 913051 w 913051"/>
                  <a:gd name="connsiteY1" fmla="*/ 0 h 694288"/>
                  <a:gd name="connsiteX2" fmla="*/ 913051 w 913051"/>
                  <a:gd name="connsiteY2" fmla="*/ 694288 h 694288"/>
                  <a:gd name="connsiteX3" fmla="*/ 0 w 913051"/>
                  <a:gd name="connsiteY3" fmla="*/ 694288 h 694288"/>
                  <a:gd name="connsiteX4" fmla="*/ 0 w 913051"/>
                  <a:gd name="connsiteY4" fmla="*/ 0 h 694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3051" h="694288">
                    <a:moveTo>
                      <a:pt x="0" y="0"/>
                    </a:moveTo>
                    <a:lnTo>
                      <a:pt x="913051" y="0"/>
                    </a:lnTo>
                    <a:lnTo>
                      <a:pt x="913051" y="694288"/>
                    </a:lnTo>
                    <a:lnTo>
                      <a:pt x="0" y="69428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solidFill>
                  <a:schemeClr val="bg1">
                    <a:lumMod val="75000"/>
                  </a:schemeClr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1" name="직사각형 100">
                <a:extLst>
                  <a:ext uri="{FF2B5EF4-FFF2-40B4-BE49-F238E27FC236}">
                    <a16:creationId xmlns:a16="http://schemas.microsoft.com/office/drawing/2014/main" id="{5EE5D9DA-FE88-48B1-9BBD-9DDD377BD9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52978" y="2744269"/>
                <a:ext cx="1083074" cy="3881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8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방사형으로 </a:t>
                </a:r>
                <a:endParaRPr lang="en-US" altLang="ko-KR" sz="8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endParaRPr>
              </a:p>
              <a:p>
                <a:pPr algn="ctr"/>
                <a:r>
                  <a:rPr lang="ko-KR" altLang="en-US" sz="8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변곡점 축출</a:t>
                </a:r>
                <a:endParaRPr lang="en-US" altLang="ko-KR" sz="8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endParaRPr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7027944-2674-448F-96B8-C4EA39CCADB3}"/>
                </a:ext>
              </a:extLst>
            </p:cNvPr>
            <p:cNvGrpSpPr/>
            <p:nvPr/>
          </p:nvGrpSpPr>
          <p:grpSpPr>
            <a:xfrm>
              <a:off x="3220844" y="1891624"/>
              <a:ext cx="2917311" cy="1181921"/>
              <a:chOff x="3107551" y="1891624"/>
              <a:chExt cx="2917311" cy="1181921"/>
            </a:xfrm>
          </p:grpSpPr>
          <p:pic>
            <p:nvPicPr>
              <p:cNvPr id="98" name="그림 97">
                <a:extLst>
                  <a:ext uri="{FF2B5EF4-FFF2-40B4-BE49-F238E27FC236}">
                    <a16:creationId xmlns:a16="http://schemas.microsoft.com/office/drawing/2014/main" id="{E11C6F70-D867-463E-B701-BDAA63AE2A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31163" y="1953555"/>
                <a:ext cx="1816822" cy="956332"/>
              </a:xfrm>
              <a:custGeom>
                <a:avLst/>
                <a:gdLst>
                  <a:gd name="connsiteX0" fmla="*/ 0 w 1816822"/>
                  <a:gd name="connsiteY0" fmla="*/ 0 h 956333"/>
                  <a:gd name="connsiteX1" fmla="*/ 1816822 w 1816822"/>
                  <a:gd name="connsiteY1" fmla="*/ 0 h 956333"/>
                  <a:gd name="connsiteX2" fmla="*/ 1816822 w 1816822"/>
                  <a:gd name="connsiteY2" fmla="*/ 956333 h 956333"/>
                  <a:gd name="connsiteX3" fmla="*/ 0 w 1816822"/>
                  <a:gd name="connsiteY3" fmla="*/ 956333 h 956333"/>
                  <a:gd name="connsiteX4" fmla="*/ 0 w 1816822"/>
                  <a:gd name="connsiteY4" fmla="*/ 0 h 9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6822" h="956333">
                    <a:moveTo>
                      <a:pt x="0" y="0"/>
                    </a:moveTo>
                    <a:lnTo>
                      <a:pt x="1816822" y="0"/>
                    </a:lnTo>
                    <a:lnTo>
                      <a:pt x="1816822" y="956333"/>
                    </a:lnTo>
                    <a:lnTo>
                      <a:pt x="0" y="95633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2" name="직사각형 101">
                <a:extLst>
                  <a:ext uri="{FF2B5EF4-FFF2-40B4-BE49-F238E27FC236}">
                    <a16:creationId xmlns:a16="http://schemas.microsoft.com/office/drawing/2014/main" id="{8CF64E26-4DA6-4BD3-A28E-ECFBE77C35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07551" y="1891624"/>
                <a:ext cx="1083074" cy="2822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5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크기</a:t>
                </a:r>
                <a:endParaRPr lang="en-US" altLang="ko-KR" sz="5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endParaRPr>
              </a:p>
              <a:p>
                <a:pPr algn="r"/>
                <a:r>
                  <a:rPr lang="en-US" altLang="ko-KR" sz="5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(</a:t>
                </a:r>
                <a:r>
                  <a:rPr lang="ko-KR" altLang="en-US" sz="5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변곡점의 무게</a:t>
                </a:r>
                <a:r>
                  <a:rPr lang="en-US" altLang="ko-KR" sz="5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)</a:t>
                </a:r>
                <a:endParaRPr lang="en-US" altLang="ko-KR" sz="5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endParaRPr>
              </a:p>
            </p:txBody>
          </p:sp>
          <p:sp>
            <p:nvSpPr>
              <p:cNvPr id="103" name="직사각형 102">
                <a:extLst>
                  <a:ext uri="{FF2B5EF4-FFF2-40B4-BE49-F238E27FC236}">
                    <a16:creationId xmlns:a16="http://schemas.microsoft.com/office/drawing/2014/main" id="{FAB339EB-F501-42E1-8B8D-0E037E3F3E3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41788" y="2879486"/>
                <a:ext cx="1083074" cy="19405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ko-KR" altLang="en-US" sz="5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Pub돋움체 Light" panose="00000300000000000000" pitchFamily="2" charset="-127"/>
                    <a:ea typeface="KoPub돋움체 Light" panose="00000300000000000000" pitchFamily="2" charset="-127"/>
                    <a:cs typeface="함초롬돋움" panose="020B0604000101010101" pitchFamily="50" charset="-127"/>
                  </a:rPr>
                  <a:t>샘플링수</a:t>
                </a:r>
                <a:endParaRPr lang="en-US" altLang="ko-KR" sz="5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endParaRPr>
              </a:p>
            </p:txBody>
          </p:sp>
        </p:grpSp>
        <p:sp>
          <p:nvSpPr>
            <p:cNvPr id="13" name="화살표: 오른쪽 12">
              <a:extLst>
                <a:ext uri="{FF2B5EF4-FFF2-40B4-BE49-F238E27FC236}">
                  <a16:creationId xmlns:a16="http://schemas.microsoft.com/office/drawing/2014/main" id="{3286E9C6-A2A2-4480-910E-5BBC5C9A4D88}"/>
                </a:ext>
              </a:extLst>
            </p:cNvPr>
            <p:cNvSpPr/>
            <p:nvPr/>
          </p:nvSpPr>
          <p:spPr>
            <a:xfrm>
              <a:off x="2451489" y="2231020"/>
              <a:ext cx="220113" cy="312750"/>
            </a:xfrm>
            <a:prstGeom prst="rightArrow">
              <a:avLst>
                <a:gd name="adj1" fmla="val 43727"/>
                <a:gd name="adj2" fmla="val 62547"/>
              </a:avLst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11" name="화살표: 오른쪽 110">
              <a:extLst>
                <a:ext uri="{FF2B5EF4-FFF2-40B4-BE49-F238E27FC236}">
                  <a16:creationId xmlns:a16="http://schemas.microsoft.com/office/drawing/2014/main" id="{3A813F26-37E1-4B28-BC25-58C8BC11A2A9}"/>
                </a:ext>
              </a:extLst>
            </p:cNvPr>
            <p:cNvSpPr/>
            <p:nvPr/>
          </p:nvSpPr>
          <p:spPr>
            <a:xfrm>
              <a:off x="3864457" y="2231020"/>
              <a:ext cx="220113" cy="312750"/>
            </a:xfrm>
            <a:prstGeom prst="rightArrow">
              <a:avLst>
                <a:gd name="adj1" fmla="val 43727"/>
                <a:gd name="adj2" fmla="val 62547"/>
              </a:avLst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12" name="화살표: 오른쪽 111">
              <a:extLst>
                <a:ext uri="{FF2B5EF4-FFF2-40B4-BE49-F238E27FC236}">
                  <a16:creationId xmlns:a16="http://schemas.microsoft.com/office/drawing/2014/main" id="{F55EF412-0869-4CAD-96BA-71739F12C400}"/>
                </a:ext>
              </a:extLst>
            </p:cNvPr>
            <p:cNvSpPr/>
            <p:nvPr/>
          </p:nvSpPr>
          <p:spPr>
            <a:xfrm>
              <a:off x="6098492" y="2231020"/>
              <a:ext cx="220113" cy="312750"/>
            </a:xfrm>
            <a:prstGeom prst="rightArrow">
              <a:avLst>
                <a:gd name="adj1" fmla="val 43727"/>
                <a:gd name="adj2" fmla="val 62547"/>
              </a:avLst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  <p:sp>
          <p:nvSpPr>
            <p:cNvPr id="113" name="화살표: 오른쪽 112">
              <a:extLst>
                <a:ext uri="{FF2B5EF4-FFF2-40B4-BE49-F238E27FC236}">
                  <a16:creationId xmlns:a16="http://schemas.microsoft.com/office/drawing/2014/main" id="{1949B699-2E6C-470C-8375-603A2943B4DC}"/>
                </a:ext>
              </a:extLst>
            </p:cNvPr>
            <p:cNvSpPr/>
            <p:nvPr/>
          </p:nvSpPr>
          <p:spPr>
            <a:xfrm>
              <a:off x="8054337" y="2231020"/>
              <a:ext cx="220113" cy="312750"/>
            </a:xfrm>
            <a:prstGeom prst="rightArrow">
              <a:avLst>
                <a:gd name="adj1" fmla="val 43727"/>
                <a:gd name="adj2" fmla="val 62547"/>
              </a:avLst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/>
            </a:p>
          </p:txBody>
        </p:sp>
      </p:grpSp>
      <p:pic>
        <p:nvPicPr>
          <p:cNvPr id="107" name="_x887816528">
            <a:extLst>
              <a:ext uri="{FF2B5EF4-FFF2-40B4-BE49-F238E27FC236}">
                <a16:creationId xmlns:a16="http://schemas.microsoft.com/office/drawing/2014/main" id="{14ADAE23-B5A2-42B1-8D85-9FA9FCE7A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29553" y="1876561"/>
            <a:ext cx="3931900" cy="977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_x860068256">
            <a:extLst>
              <a:ext uri="{FF2B5EF4-FFF2-40B4-BE49-F238E27FC236}">
                <a16:creationId xmlns:a16="http://schemas.microsoft.com/office/drawing/2014/main" id="{3D7515ED-A31F-4768-BB9A-7C551FD0B0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0413" y="3160711"/>
            <a:ext cx="3670865" cy="1597328"/>
          </a:xfrm>
          <a:prstGeom prst="rect">
            <a:avLst/>
          </a:prstGeom>
          <a:noFill/>
        </p:spPr>
      </p:pic>
      <p:pic>
        <p:nvPicPr>
          <p:cNvPr id="109" name="_x887816672">
            <a:extLst>
              <a:ext uri="{FF2B5EF4-FFF2-40B4-BE49-F238E27FC236}">
                <a16:creationId xmlns:a16="http://schemas.microsoft.com/office/drawing/2014/main" id="{49096429-C4B3-4DCB-A394-4737FD0DDB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36614" y="2831273"/>
            <a:ext cx="5327857" cy="105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_x887815880">
            <a:extLst>
              <a:ext uri="{FF2B5EF4-FFF2-40B4-BE49-F238E27FC236}">
                <a16:creationId xmlns:a16="http://schemas.microsoft.com/office/drawing/2014/main" id="{00187D06-4AC2-4E3E-8872-C366C2D2C4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988" y="4074727"/>
            <a:ext cx="3392572" cy="91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4" name="TextBox 113">
            <a:extLst>
              <a:ext uri="{FF2B5EF4-FFF2-40B4-BE49-F238E27FC236}">
                <a16:creationId xmlns:a16="http://schemas.microsoft.com/office/drawing/2014/main" id="{76CEB3A9-E5F0-4AFF-966A-9226D34E0DBD}"/>
              </a:ext>
            </a:extLst>
          </p:cNvPr>
          <p:cNvSpPr txBox="1"/>
          <p:nvPr/>
        </p:nvSpPr>
        <p:spPr>
          <a:xfrm>
            <a:off x="988711" y="5859590"/>
            <a:ext cx="99385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spc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  <a:cs typeface="함초롬돋움" panose="020B0604000101010101" pitchFamily="50" charset="-127"/>
              </a:defRPr>
            </a:lvl1pPr>
          </a:lstStyle>
          <a:p>
            <a:r>
              <a:rPr lang="ko-KR" altLang="en-US" dirty="0">
                <a:solidFill>
                  <a:srgbClr val="A7311E"/>
                </a:solidFill>
              </a:rPr>
              <a:t>균등한 조명기술</a:t>
            </a:r>
            <a:r>
              <a:rPr lang="en-US" altLang="ko-KR" dirty="0">
                <a:solidFill>
                  <a:srgbClr val="A7311E"/>
                </a:solidFill>
              </a:rPr>
              <a:t>(</a:t>
            </a:r>
            <a:r>
              <a:rPr lang="en-US" altLang="ko-KR" b="1" dirty="0">
                <a:solidFill>
                  <a:srgbClr val="A7311E"/>
                </a:solidFill>
              </a:rPr>
              <a:t>Homogenous</a:t>
            </a:r>
            <a:r>
              <a:rPr lang="en-US" altLang="ko-KR" dirty="0">
                <a:solidFill>
                  <a:srgbClr val="A7311E"/>
                </a:solidFill>
              </a:rPr>
              <a:t>)</a:t>
            </a:r>
            <a:r>
              <a:rPr lang="ko-KR" altLang="en-US" dirty="0">
                <a:solidFill>
                  <a:srgbClr val="A7311E"/>
                </a:solidFill>
              </a:rPr>
              <a:t>로 선명하고 정확한 홍채 이미지 캡쳐 </a:t>
            </a:r>
            <a:r>
              <a:rPr lang="en-US" altLang="ko-KR" dirty="0">
                <a:solidFill>
                  <a:srgbClr val="A7311E"/>
                </a:solidFill>
              </a:rPr>
              <a:t>(</a:t>
            </a:r>
            <a:r>
              <a:rPr lang="ko-KR" altLang="en-US" b="1" dirty="0">
                <a:solidFill>
                  <a:srgbClr val="A7311E"/>
                </a:solidFill>
              </a:rPr>
              <a:t>광학</a:t>
            </a:r>
            <a:r>
              <a:rPr lang="en-US" altLang="ko-KR" b="1" dirty="0">
                <a:solidFill>
                  <a:srgbClr val="A7311E"/>
                </a:solidFill>
              </a:rPr>
              <a:t>·</a:t>
            </a:r>
            <a:r>
              <a:rPr lang="ko-KR" altLang="en-US" b="1" dirty="0">
                <a:solidFill>
                  <a:srgbClr val="A7311E"/>
                </a:solidFill>
              </a:rPr>
              <a:t>광로기술</a:t>
            </a:r>
            <a:r>
              <a:rPr lang="en-US" altLang="ko-KR" dirty="0">
                <a:solidFill>
                  <a:srgbClr val="A7311E"/>
                </a:solidFill>
              </a:rPr>
              <a:t>)</a:t>
            </a:r>
            <a:r>
              <a:rPr lang="ko-KR" altLang="en-US" dirty="0">
                <a:solidFill>
                  <a:srgbClr val="A7311E"/>
                </a:solidFill>
              </a:rPr>
              <a:t> </a:t>
            </a:r>
            <a:r>
              <a:rPr lang="en-US" altLang="ko-KR" dirty="0">
                <a:solidFill>
                  <a:srgbClr val="A7311E"/>
                </a:solidFill>
              </a:rPr>
              <a:t> </a:t>
            </a:r>
            <a:endParaRPr lang="ko-KR" altLang="en-US" dirty="0">
              <a:solidFill>
                <a:srgbClr val="A7311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0456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74316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Cloud </a:t>
            </a:r>
            <a:r>
              <a:rPr lang="ko-KR" altLang="en-US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연동 모바일 플랫폼 개인인증 솔루션</a:t>
            </a: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F7E21A69-6E21-4A4B-AA5B-623C1DCFEA6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125163" y="1636717"/>
            <a:ext cx="1906363" cy="1623242"/>
          </a:xfrm>
          <a:custGeom>
            <a:avLst/>
            <a:gdLst>
              <a:gd name="connsiteX0" fmla="*/ 0 w 2125980"/>
              <a:gd name="connsiteY0" fmla="*/ 0 h 1810244"/>
              <a:gd name="connsiteX1" fmla="*/ 2125980 w 2125980"/>
              <a:gd name="connsiteY1" fmla="*/ 0 h 1810244"/>
              <a:gd name="connsiteX2" fmla="*/ 2125980 w 2125980"/>
              <a:gd name="connsiteY2" fmla="*/ 1810244 h 1810244"/>
              <a:gd name="connsiteX3" fmla="*/ 0 w 2125980"/>
              <a:gd name="connsiteY3" fmla="*/ 1810244 h 1810244"/>
              <a:gd name="connsiteX4" fmla="*/ 0 w 2125980"/>
              <a:gd name="connsiteY4" fmla="*/ 0 h 18102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25980" h="1810244">
                <a:moveTo>
                  <a:pt x="0" y="0"/>
                </a:moveTo>
                <a:lnTo>
                  <a:pt x="2125980" y="0"/>
                </a:lnTo>
                <a:lnTo>
                  <a:pt x="2125980" y="1810244"/>
                </a:lnTo>
                <a:lnTo>
                  <a:pt x="0" y="181024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F37FC5D0-47D8-45C2-ABB4-0A8BED83B35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5293" y="1795360"/>
            <a:ext cx="1609916" cy="2186600"/>
          </a:xfrm>
          <a:custGeom>
            <a:avLst/>
            <a:gdLst>
              <a:gd name="connsiteX0" fmla="*/ 0 w 1914525"/>
              <a:gd name="connsiteY0" fmla="*/ 0 h 2600325"/>
              <a:gd name="connsiteX1" fmla="*/ 1914525 w 1914525"/>
              <a:gd name="connsiteY1" fmla="*/ 0 h 2600325"/>
              <a:gd name="connsiteX2" fmla="*/ 1914525 w 1914525"/>
              <a:gd name="connsiteY2" fmla="*/ 2600325 h 2600325"/>
              <a:gd name="connsiteX3" fmla="*/ 0 w 1914525"/>
              <a:gd name="connsiteY3" fmla="*/ 2600325 h 2600325"/>
              <a:gd name="connsiteX4" fmla="*/ 0 w 1914525"/>
              <a:gd name="connsiteY4" fmla="*/ 0 h 260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525" h="2600325">
                <a:moveTo>
                  <a:pt x="0" y="0"/>
                </a:moveTo>
                <a:lnTo>
                  <a:pt x="1914525" y="0"/>
                </a:lnTo>
                <a:lnTo>
                  <a:pt x="1914525" y="2600325"/>
                </a:lnTo>
                <a:lnTo>
                  <a:pt x="0" y="260032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7AF99C7D-8B65-422B-8780-26E0EADDCA6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65082" y="4542172"/>
            <a:ext cx="1443222" cy="1386156"/>
          </a:xfrm>
          <a:custGeom>
            <a:avLst/>
            <a:gdLst>
              <a:gd name="connsiteX0" fmla="*/ 0 w 1806576"/>
              <a:gd name="connsiteY0" fmla="*/ 0 h 1735144"/>
              <a:gd name="connsiteX1" fmla="*/ 1806576 w 1806576"/>
              <a:gd name="connsiteY1" fmla="*/ 0 h 1735144"/>
              <a:gd name="connsiteX2" fmla="*/ 1806576 w 1806576"/>
              <a:gd name="connsiteY2" fmla="*/ 1735144 h 1735144"/>
              <a:gd name="connsiteX3" fmla="*/ 0 w 1806576"/>
              <a:gd name="connsiteY3" fmla="*/ 1735144 h 1735144"/>
              <a:gd name="connsiteX4" fmla="*/ 0 w 1806576"/>
              <a:gd name="connsiteY4" fmla="*/ 0 h 1735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06576" h="1735144">
                <a:moveTo>
                  <a:pt x="0" y="0"/>
                </a:moveTo>
                <a:lnTo>
                  <a:pt x="1806576" y="0"/>
                </a:lnTo>
                <a:lnTo>
                  <a:pt x="1806576" y="1735144"/>
                </a:lnTo>
                <a:lnTo>
                  <a:pt x="0" y="173514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3D27D215-8A7C-46BB-8B5D-BC4668F92D8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89368" y="4478095"/>
            <a:ext cx="2496590" cy="866058"/>
          </a:xfrm>
          <a:custGeom>
            <a:avLst/>
            <a:gdLst>
              <a:gd name="connsiteX0" fmla="*/ 0 w 2635250"/>
              <a:gd name="connsiteY0" fmla="*/ 0 h 914160"/>
              <a:gd name="connsiteX1" fmla="*/ 1979051 w 2635250"/>
              <a:gd name="connsiteY1" fmla="*/ 0 h 914160"/>
              <a:gd name="connsiteX2" fmla="*/ 2028020 w 2635250"/>
              <a:gd name="connsiteY2" fmla="*/ 67106 h 914160"/>
              <a:gd name="connsiteX3" fmla="*/ 2351870 w 2635250"/>
              <a:gd name="connsiteY3" fmla="*/ 76631 h 914160"/>
              <a:gd name="connsiteX4" fmla="*/ 2354424 w 2635250"/>
              <a:gd name="connsiteY4" fmla="*/ 0 h 914160"/>
              <a:gd name="connsiteX5" fmla="*/ 2635250 w 2635250"/>
              <a:gd name="connsiteY5" fmla="*/ 0 h 914160"/>
              <a:gd name="connsiteX6" fmla="*/ 2635250 w 2635250"/>
              <a:gd name="connsiteY6" fmla="*/ 914160 h 914160"/>
              <a:gd name="connsiteX7" fmla="*/ 0 w 2635250"/>
              <a:gd name="connsiteY7" fmla="*/ 914160 h 914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35250" h="914160">
                <a:moveTo>
                  <a:pt x="0" y="0"/>
                </a:moveTo>
                <a:lnTo>
                  <a:pt x="1979051" y="0"/>
                </a:lnTo>
                <a:lnTo>
                  <a:pt x="2028020" y="67106"/>
                </a:lnTo>
                <a:lnTo>
                  <a:pt x="2351870" y="76631"/>
                </a:lnTo>
                <a:lnTo>
                  <a:pt x="2354424" y="0"/>
                </a:lnTo>
                <a:lnTo>
                  <a:pt x="2635250" y="0"/>
                </a:lnTo>
                <a:lnTo>
                  <a:pt x="2635250" y="914160"/>
                </a:lnTo>
                <a:lnTo>
                  <a:pt x="0" y="914160"/>
                </a:lnTo>
                <a:close/>
              </a:path>
            </a:pathLst>
          </a:cu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046CE47F-8BCC-4D9E-BE9C-8EDDB11CEAC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975728" y="4857199"/>
            <a:ext cx="2380083" cy="1045112"/>
          </a:xfrm>
          <a:custGeom>
            <a:avLst/>
            <a:gdLst>
              <a:gd name="connsiteX0" fmla="*/ 0 w 2462238"/>
              <a:gd name="connsiteY0" fmla="*/ 0 h 1081187"/>
              <a:gd name="connsiteX1" fmla="*/ 2462238 w 2462238"/>
              <a:gd name="connsiteY1" fmla="*/ 0 h 1081187"/>
              <a:gd name="connsiteX2" fmla="*/ 2462238 w 2462238"/>
              <a:gd name="connsiteY2" fmla="*/ 1081187 h 1081187"/>
              <a:gd name="connsiteX3" fmla="*/ 0 w 2462238"/>
              <a:gd name="connsiteY3" fmla="*/ 1081187 h 1081187"/>
              <a:gd name="connsiteX4" fmla="*/ 0 w 2462238"/>
              <a:gd name="connsiteY4" fmla="*/ 0 h 10811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62238" h="1081187">
                <a:moveTo>
                  <a:pt x="0" y="0"/>
                </a:moveTo>
                <a:lnTo>
                  <a:pt x="2462238" y="0"/>
                </a:lnTo>
                <a:lnTo>
                  <a:pt x="2462238" y="1081187"/>
                </a:lnTo>
                <a:lnTo>
                  <a:pt x="0" y="1081187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969F1364-DFED-4525-91BE-2BE62AD9799D}"/>
              </a:ext>
            </a:extLst>
          </p:cNvPr>
          <p:cNvGrpSpPr/>
          <p:nvPr/>
        </p:nvGrpSpPr>
        <p:grpSpPr>
          <a:xfrm>
            <a:off x="3283725" y="1613459"/>
            <a:ext cx="1338686" cy="1373570"/>
            <a:chOff x="3611478" y="1319203"/>
            <a:chExt cx="1843295" cy="1891328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3F053420-6141-4242-BE84-CFD395ABD157}"/>
                </a:ext>
              </a:extLst>
            </p:cNvPr>
            <p:cNvSpPr/>
            <p:nvPr/>
          </p:nvSpPr>
          <p:spPr>
            <a:xfrm>
              <a:off x="3776647" y="1319203"/>
              <a:ext cx="1493038" cy="1493038"/>
            </a:xfrm>
            <a:prstGeom prst="ellipse">
              <a:avLst/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0A4DD76-8AC0-4835-BB43-D5E082B8152F}"/>
                </a:ext>
              </a:extLst>
            </p:cNvPr>
            <p:cNvSpPr txBox="1"/>
            <p:nvPr/>
          </p:nvSpPr>
          <p:spPr>
            <a:xfrm>
              <a:off x="3840676" y="1537457"/>
              <a:ext cx="1384892" cy="8899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FFFF00"/>
                  </a:solidFill>
                  <a:latin typeface="+mj-ea"/>
                  <a:ea typeface="+mj-ea"/>
                </a:rPr>
                <a:t>사업화</a:t>
              </a:r>
              <a:endParaRPr lang="ko-KR" altLang="en-US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FFF00"/>
                </a:solidFill>
                <a:latin typeface="+mj-ea"/>
                <a:ea typeface="+mj-ea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53D4AD75-5F0E-4373-AEB1-55B30C83E3C0}"/>
                </a:ext>
              </a:extLst>
            </p:cNvPr>
            <p:cNvSpPr txBox="1"/>
            <p:nvPr/>
          </p:nvSpPr>
          <p:spPr>
            <a:xfrm>
              <a:off x="3611478" y="1896778"/>
              <a:ext cx="1843295" cy="13137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SNS </a:t>
              </a:r>
              <a:r>
                <a:rPr lang="ko-KR" altLang="en-US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메신저</a:t>
              </a:r>
              <a:endParaRPr lang="en-US" altLang="ko-KR"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서비스 과금</a:t>
              </a:r>
              <a:endParaRPr lang="ko-KR" altLang="en-US" sz="1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2288507-64B7-4B8E-8C1A-1ECF2705FDEE}"/>
              </a:ext>
            </a:extLst>
          </p:cNvPr>
          <p:cNvGrpSpPr/>
          <p:nvPr/>
        </p:nvGrpSpPr>
        <p:grpSpPr>
          <a:xfrm>
            <a:off x="3800352" y="2829284"/>
            <a:ext cx="265030" cy="520331"/>
            <a:chOff x="4154519" y="2887203"/>
            <a:chExt cx="444846" cy="688031"/>
          </a:xfrm>
        </p:grpSpPr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958ADA52-7B7A-4FD0-B847-9E37F3B12542}"/>
                </a:ext>
              </a:extLst>
            </p:cNvPr>
            <p:cNvSpPr/>
            <p:nvPr/>
          </p:nvSpPr>
          <p:spPr>
            <a:xfrm>
              <a:off x="4370765" y="2919008"/>
              <a:ext cx="228600" cy="571500"/>
            </a:xfrm>
            <a:custGeom>
              <a:avLst/>
              <a:gdLst>
                <a:gd name="connsiteX0" fmla="*/ 0 w 0"/>
                <a:gd name="connsiteY0" fmla="*/ 0 h 571500"/>
                <a:gd name="connsiteX1" fmla="*/ 0 w 0"/>
                <a:gd name="connsiteY1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0">
                  <a:moveTo>
                    <a:pt x="0" y="0"/>
                  </a:moveTo>
                  <a:lnTo>
                    <a:pt x="0" y="571500"/>
                  </a:lnTo>
                </a:path>
              </a:pathLst>
            </a:custGeom>
            <a:noFill/>
            <a:ln w="69850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6" name="이등변 삼각형 14">
              <a:extLst>
                <a:ext uri="{FF2B5EF4-FFF2-40B4-BE49-F238E27FC236}">
                  <a16:creationId xmlns:a16="http://schemas.microsoft.com/office/drawing/2014/main" id="{ED1BCB20-B821-4CAE-AF66-D199F103D93B}"/>
                </a:ext>
              </a:extLst>
            </p:cNvPr>
            <p:cNvSpPr/>
            <p:nvPr/>
          </p:nvSpPr>
          <p:spPr>
            <a:xfrm rot="10800000" flipH="1" flipV="1">
              <a:off x="4154519" y="2887203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69850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58" name="이등변 삼각형 14">
              <a:extLst>
                <a:ext uri="{FF2B5EF4-FFF2-40B4-BE49-F238E27FC236}">
                  <a16:creationId xmlns:a16="http://schemas.microsoft.com/office/drawing/2014/main" id="{1A1C9A8B-5204-43CC-AF76-D5AC67978D70}"/>
                </a:ext>
              </a:extLst>
            </p:cNvPr>
            <p:cNvSpPr/>
            <p:nvPr/>
          </p:nvSpPr>
          <p:spPr>
            <a:xfrm rot="10800000" flipH="1">
              <a:off x="4154519" y="3403762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69850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59" name="그룹 58">
            <a:extLst>
              <a:ext uri="{FF2B5EF4-FFF2-40B4-BE49-F238E27FC236}">
                <a16:creationId xmlns:a16="http://schemas.microsoft.com/office/drawing/2014/main" id="{E7E35D00-61C4-4D51-9BF6-1E638F872CF0}"/>
              </a:ext>
            </a:extLst>
          </p:cNvPr>
          <p:cNvGrpSpPr/>
          <p:nvPr/>
        </p:nvGrpSpPr>
        <p:grpSpPr>
          <a:xfrm>
            <a:off x="2680892" y="3420987"/>
            <a:ext cx="2496590" cy="985739"/>
            <a:chOff x="3776647" y="1289279"/>
            <a:chExt cx="1493038" cy="1357307"/>
          </a:xfrm>
        </p:grpSpPr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5C8C759A-DE4C-47CA-BD9B-962E43D0D86B}"/>
                </a:ext>
              </a:extLst>
            </p:cNvPr>
            <p:cNvSpPr/>
            <p:nvPr/>
          </p:nvSpPr>
          <p:spPr>
            <a:xfrm>
              <a:off x="3776647" y="1289279"/>
              <a:ext cx="1493038" cy="1357307"/>
            </a:xfrm>
            <a:prstGeom prst="ellipse">
              <a:avLst/>
            </a:prstGeom>
            <a:solidFill>
              <a:schemeClr val="bg1">
                <a:lumMod val="85000"/>
                <a:alpha val="54000"/>
              </a:schemeClr>
            </a:solidFill>
            <a:ln>
              <a:solidFill>
                <a:srgbClr val="A731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4AC94B30-87EB-4208-AF9C-8D4D3ED1890E}"/>
                </a:ext>
              </a:extLst>
            </p:cNvPr>
            <p:cNvSpPr txBox="1"/>
            <p:nvPr/>
          </p:nvSpPr>
          <p:spPr>
            <a:xfrm>
              <a:off x="3959086" y="1547691"/>
              <a:ext cx="1148078" cy="466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블록체인 기반 </a:t>
              </a:r>
              <a:r>
                <a:rPr lang="en-US" altLang="ko-KR" sz="16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DID</a:t>
              </a:r>
              <a:endPara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260770C-C1D3-42FD-8F27-ADFE0E6B0BC0}"/>
                </a:ext>
              </a:extLst>
            </p:cNvPr>
            <p:cNvSpPr txBox="1"/>
            <p:nvPr/>
          </p:nvSpPr>
          <p:spPr>
            <a:xfrm>
              <a:off x="3840678" y="1942328"/>
              <a:ext cx="1384893" cy="3814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개인생체정보 원장기록</a:t>
              </a:r>
              <a:endPara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63" name="그룹 62">
            <a:extLst>
              <a:ext uri="{FF2B5EF4-FFF2-40B4-BE49-F238E27FC236}">
                <a16:creationId xmlns:a16="http://schemas.microsoft.com/office/drawing/2014/main" id="{481C9D6C-BB43-49FE-8ED0-699CFECAAE41}"/>
              </a:ext>
            </a:extLst>
          </p:cNvPr>
          <p:cNvGrpSpPr/>
          <p:nvPr/>
        </p:nvGrpSpPr>
        <p:grpSpPr>
          <a:xfrm rot="16508733">
            <a:off x="5460361" y="3692170"/>
            <a:ext cx="265030" cy="520331"/>
            <a:chOff x="4154519" y="2887203"/>
            <a:chExt cx="444846" cy="688031"/>
          </a:xfrm>
        </p:grpSpPr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83078518-0CC6-412E-B419-011B79A583F7}"/>
                </a:ext>
              </a:extLst>
            </p:cNvPr>
            <p:cNvSpPr/>
            <p:nvPr/>
          </p:nvSpPr>
          <p:spPr>
            <a:xfrm>
              <a:off x="4370765" y="2919008"/>
              <a:ext cx="228600" cy="571500"/>
            </a:xfrm>
            <a:custGeom>
              <a:avLst/>
              <a:gdLst>
                <a:gd name="connsiteX0" fmla="*/ 0 w 0"/>
                <a:gd name="connsiteY0" fmla="*/ 0 h 571500"/>
                <a:gd name="connsiteX1" fmla="*/ 0 w 0"/>
                <a:gd name="connsiteY1" fmla="*/ 571500 h 571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571500">
                  <a:moveTo>
                    <a:pt x="0" y="0"/>
                  </a:moveTo>
                  <a:lnTo>
                    <a:pt x="0" y="571500"/>
                  </a:lnTo>
                </a:path>
              </a:pathLst>
            </a:custGeom>
            <a:noFill/>
            <a:ln w="69850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5" name="이등변 삼각형 14">
              <a:extLst>
                <a:ext uri="{FF2B5EF4-FFF2-40B4-BE49-F238E27FC236}">
                  <a16:creationId xmlns:a16="http://schemas.microsoft.com/office/drawing/2014/main" id="{FCCCED5F-58D0-4B63-A915-808661EBEE1B}"/>
                </a:ext>
              </a:extLst>
            </p:cNvPr>
            <p:cNvSpPr/>
            <p:nvPr/>
          </p:nvSpPr>
          <p:spPr>
            <a:xfrm rot="10800000" flipH="1" flipV="1">
              <a:off x="4154519" y="2887203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69850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66" name="이등변 삼각형 14">
              <a:extLst>
                <a:ext uri="{FF2B5EF4-FFF2-40B4-BE49-F238E27FC236}">
                  <a16:creationId xmlns:a16="http://schemas.microsoft.com/office/drawing/2014/main" id="{CAD9C5C8-55E8-4AE6-BD2C-C57A6A2B9D1E}"/>
                </a:ext>
              </a:extLst>
            </p:cNvPr>
            <p:cNvSpPr/>
            <p:nvPr/>
          </p:nvSpPr>
          <p:spPr>
            <a:xfrm rot="10800000" flipH="1">
              <a:off x="4154519" y="3403762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69850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</p:grpSp>
      <p:grpSp>
        <p:nvGrpSpPr>
          <p:cNvPr id="67" name="그룹 66">
            <a:extLst>
              <a:ext uri="{FF2B5EF4-FFF2-40B4-BE49-F238E27FC236}">
                <a16:creationId xmlns:a16="http://schemas.microsoft.com/office/drawing/2014/main" id="{48539902-C2C2-48C7-8D7F-1B4AEC29121E}"/>
              </a:ext>
            </a:extLst>
          </p:cNvPr>
          <p:cNvGrpSpPr/>
          <p:nvPr/>
        </p:nvGrpSpPr>
        <p:grpSpPr>
          <a:xfrm>
            <a:off x="6031774" y="3764171"/>
            <a:ext cx="2496590" cy="985739"/>
            <a:chOff x="3776647" y="1289279"/>
            <a:chExt cx="1493038" cy="1357307"/>
          </a:xfrm>
        </p:grpSpPr>
        <p:sp>
          <p:nvSpPr>
            <p:cNvPr id="68" name="타원 67">
              <a:extLst>
                <a:ext uri="{FF2B5EF4-FFF2-40B4-BE49-F238E27FC236}">
                  <a16:creationId xmlns:a16="http://schemas.microsoft.com/office/drawing/2014/main" id="{AA04FF10-361E-45EF-909C-66BFBE8FCA62}"/>
                </a:ext>
              </a:extLst>
            </p:cNvPr>
            <p:cNvSpPr/>
            <p:nvPr/>
          </p:nvSpPr>
          <p:spPr>
            <a:xfrm>
              <a:off x="3776647" y="1289279"/>
              <a:ext cx="1493038" cy="1357307"/>
            </a:xfrm>
            <a:prstGeom prst="ellipse">
              <a:avLst/>
            </a:prstGeom>
            <a:solidFill>
              <a:schemeClr val="bg1">
                <a:lumMod val="85000"/>
                <a:alpha val="54000"/>
              </a:schemeClr>
            </a:solidFill>
            <a:ln>
              <a:solidFill>
                <a:srgbClr val="A731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A1CF69C9-6DF5-4D47-8AB3-A7EF1E409B48}"/>
                </a:ext>
              </a:extLst>
            </p:cNvPr>
            <p:cNvSpPr txBox="1"/>
            <p:nvPr/>
          </p:nvSpPr>
          <p:spPr>
            <a:xfrm>
              <a:off x="4012879" y="1455261"/>
              <a:ext cx="1040491" cy="4661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빅데이터 플랫폼</a:t>
              </a:r>
              <a:endPara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657B6358-2862-41BC-A3E9-54E30647F5D3}"/>
                </a:ext>
              </a:extLst>
            </p:cNvPr>
            <p:cNvSpPr txBox="1"/>
            <p:nvPr/>
          </p:nvSpPr>
          <p:spPr>
            <a:xfrm>
              <a:off x="3840677" y="1898716"/>
              <a:ext cx="1384893" cy="6356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개인정보저장</a:t>
              </a:r>
              <a:endParaRPr lang="en-US" altLang="ko-KR"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  <a:p>
              <a:pPr algn="ctr"/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(</a:t>
              </a:r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건강</a:t>
              </a:r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,</a:t>
              </a:r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동선 등등</a:t>
              </a:r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65000"/>
                      <a:lumOff val="35000"/>
                    </a:schemeClr>
                  </a:solidFill>
                  <a:latin typeface="+mj-ea"/>
                  <a:ea typeface="+mj-ea"/>
                </a:rPr>
                <a:t>)</a:t>
              </a:r>
              <a:endPara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71" name="TextBox 70">
            <a:extLst>
              <a:ext uri="{FF2B5EF4-FFF2-40B4-BE49-F238E27FC236}">
                <a16:creationId xmlns:a16="http://schemas.microsoft.com/office/drawing/2014/main" id="{862C9552-C4D2-4297-873F-C5C24E480F5F}"/>
              </a:ext>
            </a:extLst>
          </p:cNvPr>
          <p:cNvSpPr txBox="1"/>
          <p:nvPr/>
        </p:nvSpPr>
        <p:spPr>
          <a:xfrm>
            <a:off x="137626" y="5344153"/>
            <a:ext cx="320007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홍채인식결과 </a:t>
            </a:r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+ </a:t>
            </a: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홍채 </a:t>
            </a:r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Template + </a:t>
            </a: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개인정보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5D66D7F-4A90-44A6-81AE-F5A4D2094933}"/>
              </a:ext>
            </a:extLst>
          </p:cNvPr>
          <p:cNvSpPr txBox="1"/>
          <p:nvPr/>
        </p:nvSpPr>
        <p:spPr>
          <a:xfrm>
            <a:off x="93501" y="5563289"/>
            <a:ext cx="3288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[Meta] + [Iris Template] + [History Data]  </a:t>
            </a:r>
            <a:endParaRPr lang="ko-KR" altLang="en-US" sz="12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9" name="object 22">
            <a:extLst>
              <a:ext uri="{FF2B5EF4-FFF2-40B4-BE49-F238E27FC236}">
                <a16:creationId xmlns:a16="http://schemas.microsoft.com/office/drawing/2014/main" id="{C5E014CC-B3D6-457C-8C10-8FD29FEDC040}"/>
              </a:ext>
            </a:extLst>
          </p:cNvPr>
          <p:cNvSpPr/>
          <p:nvPr/>
        </p:nvSpPr>
        <p:spPr>
          <a:xfrm flipH="1">
            <a:off x="7534278" y="3098622"/>
            <a:ext cx="4657719" cy="34028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사각형: 둥근 위쪽 모서리 18">
            <a:extLst>
              <a:ext uri="{FF2B5EF4-FFF2-40B4-BE49-F238E27FC236}">
                <a16:creationId xmlns:a16="http://schemas.microsoft.com/office/drawing/2014/main" id="{ECB0CEC4-0FA2-4B78-A726-03181132EBE8}"/>
              </a:ext>
            </a:extLst>
          </p:cNvPr>
          <p:cNvSpPr/>
          <p:nvPr/>
        </p:nvSpPr>
        <p:spPr>
          <a:xfrm rot="16200000">
            <a:off x="9008991" y="-38497"/>
            <a:ext cx="1710032" cy="4659456"/>
          </a:xfrm>
          <a:prstGeom prst="round2SameRect">
            <a:avLst>
              <a:gd name="adj1" fmla="val 6542"/>
              <a:gd name="adj2" fmla="val 0"/>
            </a:avLst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76" name="그룹 75">
            <a:extLst>
              <a:ext uri="{FF2B5EF4-FFF2-40B4-BE49-F238E27FC236}">
                <a16:creationId xmlns:a16="http://schemas.microsoft.com/office/drawing/2014/main" id="{BB83565A-EE6C-43E6-A4EC-58D28EBC8DA0}"/>
              </a:ext>
            </a:extLst>
          </p:cNvPr>
          <p:cNvGrpSpPr/>
          <p:nvPr/>
        </p:nvGrpSpPr>
        <p:grpSpPr>
          <a:xfrm>
            <a:off x="7800974" y="1598422"/>
            <a:ext cx="3705226" cy="369332"/>
            <a:chOff x="5802799" y="2008098"/>
            <a:chExt cx="3425139" cy="369332"/>
          </a:xfrm>
        </p:grpSpPr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5F03B1A5-0528-462C-B48C-80687CDE818D}"/>
                </a:ext>
              </a:extLst>
            </p:cNvPr>
            <p:cNvSpPr txBox="1"/>
            <p:nvPr/>
          </p:nvSpPr>
          <p:spPr>
            <a:xfrm>
              <a:off x="5968948" y="2008098"/>
              <a:ext cx="32589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블록체인 기반 </a:t>
              </a:r>
              <a:r>
                <a:rPr lang="en-US" altLang="ko-KR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DID : </a:t>
              </a:r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산학 계획</a:t>
              </a:r>
              <a:endParaRPr lang="en-US" altLang="ko-KR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78" name="그래픽 77" descr="Badge Tick1 단색으로 채워진">
              <a:extLst>
                <a:ext uri="{FF2B5EF4-FFF2-40B4-BE49-F238E27FC236}">
                  <a16:creationId xmlns:a16="http://schemas.microsoft.com/office/drawing/2014/main" id="{C6AA19BE-DB46-43C6-BECB-197170ACC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02799" y="2109167"/>
              <a:ext cx="176721" cy="176721"/>
            </a:xfrm>
            <a:prstGeom prst="rect">
              <a:avLst/>
            </a:prstGeom>
          </p:spPr>
        </p:pic>
      </p:grp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18C57AB1-CC05-49B1-99ED-30C23672CCF0}"/>
              </a:ext>
            </a:extLst>
          </p:cNvPr>
          <p:cNvGrpSpPr/>
          <p:nvPr/>
        </p:nvGrpSpPr>
        <p:grpSpPr>
          <a:xfrm>
            <a:off x="7800974" y="1943396"/>
            <a:ext cx="4121968" cy="646331"/>
            <a:chOff x="5802799" y="2001867"/>
            <a:chExt cx="4121968" cy="646331"/>
          </a:xfrm>
        </p:grpSpPr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B148FBE2-4A63-449A-908F-1E1D6CBC26DD}"/>
                </a:ext>
              </a:extLst>
            </p:cNvPr>
            <p:cNvSpPr txBox="1"/>
            <p:nvPr/>
          </p:nvSpPr>
          <p:spPr>
            <a:xfrm>
              <a:off x="5968948" y="2008098"/>
              <a:ext cx="32589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Big Data :</a:t>
              </a:r>
            </a:p>
          </p:txBody>
        </p:sp>
        <p:pic>
          <p:nvPicPr>
            <p:cNvPr id="82" name="그래픽 81" descr="Badge Tick1 단색으로 채워진">
              <a:extLst>
                <a:ext uri="{FF2B5EF4-FFF2-40B4-BE49-F238E27FC236}">
                  <a16:creationId xmlns:a16="http://schemas.microsoft.com/office/drawing/2014/main" id="{088D0D0F-6E44-4BDA-A6FC-D02F06E9A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02799" y="2109167"/>
              <a:ext cx="176721" cy="176721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402AE606-F344-442A-8944-FC28BF929D2C}"/>
                </a:ext>
              </a:extLst>
            </p:cNvPr>
            <p:cNvSpPr txBox="1"/>
            <p:nvPr/>
          </p:nvSpPr>
          <p:spPr>
            <a:xfrm>
              <a:off x="7084809" y="2001867"/>
              <a:ext cx="283995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한국전자정보통신진흥회 </a:t>
              </a:r>
            </a:p>
            <a:p>
              <a:r>
                <a:rPr lang="en-US" altLang="ko-KR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Damda </a:t>
              </a:r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플랫폼 활용</a:t>
              </a:r>
            </a:p>
          </p:txBody>
        </p:sp>
      </p:grpSp>
      <p:grpSp>
        <p:nvGrpSpPr>
          <p:cNvPr id="84" name="그룹 83">
            <a:extLst>
              <a:ext uri="{FF2B5EF4-FFF2-40B4-BE49-F238E27FC236}">
                <a16:creationId xmlns:a16="http://schemas.microsoft.com/office/drawing/2014/main" id="{F09A32B5-C3A6-4A5F-8F4A-658BAF234DA9}"/>
              </a:ext>
            </a:extLst>
          </p:cNvPr>
          <p:cNvGrpSpPr/>
          <p:nvPr/>
        </p:nvGrpSpPr>
        <p:grpSpPr>
          <a:xfrm>
            <a:off x="7800974" y="2607879"/>
            <a:ext cx="3425139" cy="369332"/>
            <a:chOff x="5802799" y="2008098"/>
            <a:chExt cx="3425139" cy="36933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3168552-506C-4438-A83B-E70250BF3552}"/>
                </a:ext>
              </a:extLst>
            </p:cNvPr>
            <p:cNvSpPr txBox="1"/>
            <p:nvPr/>
          </p:nvSpPr>
          <p:spPr>
            <a:xfrm>
              <a:off x="5968948" y="2008098"/>
              <a:ext cx="32589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SNS </a:t>
              </a:r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기업 협업</a:t>
              </a:r>
              <a:endParaRPr lang="en-US" altLang="ko-KR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  <p:pic>
          <p:nvPicPr>
            <p:cNvPr id="86" name="그래픽 85" descr="Badge Tick1 단색으로 채워진">
              <a:extLst>
                <a:ext uri="{FF2B5EF4-FFF2-40B4-BE49-F238E27FC236}">
                  <a16:creationId xmlns:a16="http://schemas.microsoft.com/office/drawing/2014/main" id="{B202A5A4-F4C2-4587-B280-C3B5E03EBD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802799" y="2109167"/>
              <a:ext cx="176721" cy="1767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628921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화살표: 위쪽 3">
            <a:extLst>
              <a:ext uri="{FF2B5EF4-FFF2-40B4-BE49-F238E27FC236}">
                <a16:creationId xmlns:a16="http://schemas.microsoft.com/office/drawing/2014/main" id="{BBB18FB9-CDC9-46B7-BD3C-357A2560E99A}"/>
              </a:ext>
            </a:extLst>
          </p:cNvPr>
          <p:cNvSpPr/>
          <p:nvPr/>
        </p:nvSpPr>
        <p:spPr>
          <a:xfrm>
            <a:off x="1957036" y="4594170"/>
            <a:ext cx="648116" cy="1423284"/>
          </a:xfrm>
          <a:prstGeom prst="up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자유형: 도형 93">
            <a:extLst>
              <a:ext uri="{FF2B5EF4-FFF2-40B4-BE49-F238E27FC236}">
                <a16:creationId xmlns:a16="http://schemas.microsoft.com/office/drawing/2014/main" id="{981576A2-C23C-4C46-8AC3-0FC55C7A7FDB}"/>
              </a:ext>
            </a:extLst>
          </p:cNvPr>
          <p:cNvSpPr/>
          <p:nvPr/>
        </p:nvSpPr>
        <p:spPr>
          <a:xfrm flipH="1">
            <a:off x="3806190" y="2878483"/>
            <a:ext cx="947567" cy="726006"/>
          </a:xfrm>
          <a:custGeom>
            <a:avLst/>
            <a:gdLst>
              <a:gd name="connsiteX0" fmla="*/ 0 w 506994"/>
              <a:gd name="connsiteY0" fmla="*/ 679010 h 679010"/>
              <a:gd name="connsiteX1" fmla="*/ 506994 w 506994"/>
              <a:gd name="connsiteY1" fmla="*/ 0 h 6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994" h="679010">
                <a:moveTo>
                  <a:pt x="0" y="679010"/>
                </a:moveTo>
                <a:lnTo>
                  <a:pt x="506994" y="0"/>
                </a:lnTo>
              </a:path>
            </a:pathLst>
          </a:custGeom>
          <a:noFill/>
          <a:ln w="44450">
            <a:solidFill>
              <a:srgbClr val="A7311E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자유형: 도형 1">
            <a:extLst>
              <a:ext uri="{FF2B5EF4-FFF2-40B4-BE49-F238E27FC236}">
                <a16:creationId xmlns:a16="http://schemas.microsoft.com/office/drawing/2014/main" id="{5F30A281-A1A4-447A-9D34-28B1D939BF58}"/>
              </a:ext>
            </a:extLst>
          </p:cNvPr>
          <p:cNvSpPr/>
          <p:nvPr/>
        </p:nvSpPr>
        <p:spPr>
          <a:xfrm>
            <a:off x="2317686" y="2923359"/>
            <a:ext cx="506994" cy="679010"/>
          </a:xfrm>
          <a:custGeom>
            <a:avLst/>
            <a:gdLst>
              <a:gd name="connsiteX0" fmla="*/ 0 w 506994"/>
              <a:gd name="connsiteY0" fmla="*/ 679010 h 679010"/>
              <a:gd name="connsiteX1" fmla="*/ 506994 w 506994"/>
              <a:gd name="connsiteY1" fmla="*/ 0 h 679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06994" h="679010">
                <a:moveTo>
                  <a:pt x="0" y="679010"/>
                </a:moveTo>
                <a:lnTo>
                  <a:pt x="506994" y="0"/>
                </a:lnTo>
              </a:path>
            </a:pathLst>
          </a:custGeom>
          <a:noFill/>
          <a:ln w="44450">
            <a:solidFill>
              <a:srgbClr val="A7311E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7066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수익모델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10A25289-E65D-4F3B-9F4D-DAE63A21C76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041" y="1242016"/>
            <a:ext cx="1332767" cy="456109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C9670330-BB36-4F46-9C0B-22E5D18265B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63685" y="1047274"/>
            <a:ext cx="1600933" cy="486062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926651FF-C50D-46B8-BF3E-BAD2BDFDA7C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7835" y="1168003"/>
            <a:ext cx="585922" cy="691662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E77A6A79-1D97-4C23-BF58-147057CFED63}"/>
              </a:ext>
            </a:extLst>
          </p:cNvPr>
          <p:cNvSpPr txBox="1"/>
          <p:nvPr/>
        </p:nvSpPr>
        <p:spPr>
          <a:xfrm>
            <a:off x="1622928" y="1581244"/>
            <a:ext cx="27412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대기업 </a:t>
            </a:r>
            <a:r>
              <a:rPr lang="en-US" altLang="ko-KR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: </a:t>
            </a:r>
            <a:r>
              <a:rPr lang="ko-KR" altLang="en-US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그룹웨어</a:t>
            </a:r>
          </a:p>
        </p:txBody>
      </p: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5CAF6EE9-1D2F-44D2-B586-7644FD82B73F}"/>
              </a:ext>
            </a:extLst>
          </p:cNvPr>
          <p:cNvGrpSpPr/>
          <p:nvPr/>
        </p:nvGrpSpPr>
        <p:grpSpPr>
          <a:xfrm>
            <a:off x="1887035" y="2012034"/>
            <a:ext cx="2351900" cy="726007"/>
            <a:chOff x="3776647" y="1289279"/>
            <a:chExt cx="1493038" cy="1357307"/>
          </a:xfrm>
        </p:grpSpPr>
        <p:sp>
          <p:nvSpPr>
            <p:cNvPr id="55" name="타원 54">
              <a:extLst>
                <a:ext uri="{FF2B5EF4-FFF2-40B4-BE49-F238E27FC236}">
                  <a16:creationId xmlns:a16="http://schemas.microsoft.com/office/drawing/2014/main" id="{AD4374A7-1A5D-4C2D-9DB4-E29A8B98A32B}"/>
                </a:ext>
              </a:extLst>
            </p:cNvPr>
            <p:cNvSpPr/>
            <p:nvPr/>
          </p:nvSpPr>
          <p:spPr>
            <a:xfrm>
              <a:off x="3776647" y="1289279"/>
              <a:ext cx="1493038" cy="1357307"/>
            </a:xfrm>
            <a:prstGeom prst="ellipse">
              <a:avLst/>
            </a:prstGeom>
            <a:solidFill>
              <a:schemeClr val="bg1">
                <a:lumMod val="85000"/>
                <a:alpha val="5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CA83A411-2395-4AE9-BCAA-672DAF273ABD}"/>
                </a:ext>
              </a:extLst>
            </p:cNvPr>
            <p:cNvSpPr txBox="1"/>
            <p:nvPr/>
          </p:nvSpPr>
          <p:spPr>
            <a:xfrm>
              <a:off x="3969914" y="1613057"/>
              <a:ext cx="1148078" cy="67687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불특정다수고객</a:t>
              </a:r>
            </a:p>
          </p:txBody>
        </p:sp>
      </p:grpSp>
      <p:grpSp>
        <p:nvGrpSpPr>
          <p:cNvPr id="75" name="그룹 74">
            <a:extLst>
              <a:ext uri="{FF2B5EF4-FFF2-40B4-BE49-F238E27FC236}">
                <a16:creationId xmlns:a16="http://schemas.microsoft.com/office/drawing/2014/main" id="{91B5C6E3-E54A-4D51-9B9A-540342E5308C}"/>
              </a:ext>
            </a:extLst>
          </p:cNvPr>
          <p:cNvGrpSpPr/>
          <p:nvPr/>
        </p:nvGrpSpPr>
        <p:grpSpPr>
          <a:xfrm>
            <a:off x="967865" y="3472072"/>
            <a:ext cx="2741217" cy="1023886"/>
            <a:chOff x="3776647" y="1289279"/>
            <a:chExt cx="1493038" cy="1357307"/>
          </a:xfrm>
        </p:grpSpPr>
        <p:sp>
          <p:nvSpPr>
            <p:cNvPr id="87" name="타원 86">
              <a:extLst>
                <a:ext uri="{FF2B5EF4-FFF2-40B4-BE49-F238E27FC236}">
                  <a16:creationId xmlns:a16="http://schemas.microsoft.com/office/drawing/2014/main" id="{9AF56FC1-73AE-4C33-8B2C-368860AEFEDA}"/>
                </a:ext>
              </a:extLst>
            </p:cNvPr>
            <p:cNvSpPr/>
            <p:nvPr/>
          </p:nvSpPr>
          <p:spPr>
            <a:xfrm>
              <a:off x="3776647" y="1289279"/>
              <a:ext cx="1493038" cy="1357307"/>
            </a:xfrm>
            <a:prstGeom prst="ellipse">
              <a:avLst/>
            </a:prstGeom>
            <a:solidFill>
              <a:srgbClr val="F9F1F0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FC098314-55AC-4BC3-9DB8-A16E2CC07387}"/>
                </a:ext>
              </a:extLst>
            </p:cNvPr>
            <p:cNvSpPr txBox="1"/>
            <p:nvPr/>
          </p:nvSpPr>
          <p:spPr>
            <a:xfrm>
              <a:off x="3955406" y="1433950"/>
              <a:ext cx="1148078" cy="8568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스마트폰</a:t>
              </a:r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/</a:t>
              </a:r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워치</a:t>
              </a:r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/IoT</a:t>
              </a:r>
            </a:p>
            <a:p>
              <a:pPr algn="ctr"/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 </a:t>
              </a:r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제조사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7832F6D3-342C-4847-98D3-0AC23B466111}"/>
                </a:ext>
              </a:extLst>
            </p:cNvPr>
            <p:cNvSpPr txBox="1"/>
            <p:nvPr/>
          </p:nvSpPr>
          <p:spPr>
            <a:xfrm>
              <a:off x="3955406" y="2151561"/>
              <a:ext cx="1148078" cy="489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F62020"/>
                  </a:solidFill>
                  <a:latin typeface="+mj-ea"/>
                  <a:ea typeface="+mj-ea"/>
                </a:rPr>
                <a:t>[B2B]</a:t>
              </a:r>
              <a:endParaRPr lang="ko-KR" altLang="en-US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90" name="그룹 89">
            <a:extLst>
              <a:ext uri="{FF2B5EF4-FFF2-40B4-BE49-F238E27FC236}">
                <a16:creationId xmlns:a16="http://schemas.microsoft.com/office/drawing/2014/main" id="{1C55E9B9-5D15-4E05-AAB4-C9806B530D72}"/>
              </a:ext>
            </a:extLst>
          </p:cNvPr>
          <p:cNvGrpSpPr/>
          <p:nvPr/>
        </p:nvGrpSpPr>
        <p:grpSpPr>
          <a:xfrm>
            <a:off x="4287705" y="3472072"/>
            <a:ext cx="2741217" cy="1023886"/>
            <a:chOff x="3776647" y="1289279"/>
            <a:chExt cx="1493038" cy="1357307"/>
          </a:xfrm>
        </p:grpSpPr>
        <p:sp>
          <p:nvSpPr>
            <p:cNvPr id="91" name="타원 90">
              <a:extLst>
                <a:ext uri="{FF2B5EF4-FFF2-40B4-BE49-F238E27FC236}">
                  <a16:creationId xmlns:a16="http://schemas.microsoft.com/office/drawing/2014/main" id="{0C565C8F-382D-4F50-A458-6E38580AF29E}"/>
                </a:ext>
              </a:extLst>
            </p:cNvPr>
            <p:cNvSpPr/>
            <p:nvPr/>
          </p:nvSpPr>
          <p:spPr>
            <a:xfrm>
              <a:off x="3776647" y="1289279"/>
              <a:ext cx="1493038" cy="1357307"/>
            </a:xfrm>
            <a:prstGeom prst="ellipse">
              <a:avLst/>
            </a:prstGeom>
            <a:solidFill>
              <a:srgbClr val="F9F1F0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B55590D-1DC5-4584-8E96-9EA3F4973367}"/>
                </a:ext>
              </a:extLst>
            </p:cNvPr>
            <p:cNvSpPr txBox="1"/>
            <p:nvPr/>
          </p:nvSpPr>
          <p:spPr>
            <a:xfrm>
              <a:off x="3955406" y="1550338"/>
              <a:ext cx="1148078" cy="489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서비스 </a:t>
              </a:r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Provider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AF9CEB01-857A-4049-83EF-51C43F0DEA6D}"/>
                </a:ext>
              </a:extLst>
            </p:cNvPr>
            <p:cNvSpPr txBox="1"/>
            <p:nvPr/>
          </p:nvSpPr>
          <p:spPr>
            <a:xfrm>
              <a:off x="3955406" y="1930760"/>
              <a:ext cx="1148078" cy="489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F62020"/>
                  </a:solidFill>
                  <a:latin typeface="+mj-ea"/>
                  <a:ea typeface="+mj-ea"/>
                </a:rPr>
                <a:t>[B2B, B2C]</a:t>
              </a:r>
              <a:endParaRPr lang="ko-KR" altLang="en-US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5" name="TextBox 94">
            <a:extLst>
              <a:ext uri="{FF2B5EF4-FFF2-40B4-BE49-F238E27FC236}">
                <a16:creationId xmlns:a16="http://schemas.microsoft.com/office/drawing/2014/main" id="{4C4B6E5E-B553-4FE1-929E-67CF120BE01A}"/>
              </a:ext>
            </a:extLst>
          </p:cNvPr>
          <p:cNvSpPr txBox="1"/>
          <p:nvPr/>
        </p:nvSpPr>
        <p:spPr>
          <a:xfrm>
            <a:off x="1158254" y="5321712"/>
            <a:ext cx="2245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홍채인식모듈 </a:t>
            </a:r>
            <a:r>
              <a:rPr lang="en-US" altLang="ko-KR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(H/W)</a:t>
            </a:r>
          </a:p>
        </p:txBody>
      </p:sp>
      <p:sp>
        <p:nvSpPr>
          <p:cNvPr id="5" name="화살표: 위쪽/아래쪽 4">
            <a:extLst>
              <a:ext uri="{FF2B5EF4-FFF2-40B4-BE49-F238E27FC236}">
                <a16:creationId xmlns:a16="http://schemas.microsoft.com/office/drawing/2014/main" id="{18AAD807-6595-409C-A5AE-9C5E76397F17}"/>
              </a:ext>
            </a:extLst>
          </p:cNvPr>
          <p:cNvSpPr/>
          <p:nvPr/>
        </p:nvSpPr>
        <p:spPr>
          <a:xfrm>
            <a:off x="5363520" y="4560471"/>
            <a:ext cx="612641" cy="1456983"/>
          </a:xfrm>
          <a:prstGeom prst="up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858B9647-DEF1-4D4F-B307-64F602E61392}"/>
              </a:ext>
            </a:extLst>
          </p:cNvPr>
          <p:cNvGrpSpPr/>
          <p:nvPr/>
        </p:nvGrpSpPr>
        <p:grpSpPr>
          <a:xfrm>
            <a:off x="8415409" y="3564503"/>
            <a:ext cx="2741217" cy="1023886"/>
            <a:chOff x="3776647" y="1289279"/>
            <a:chExt cx="1493038" cy="1357307"/>
          </a:xfrm>
        </p:grpSpPr>
        <p:sp>
          <p:nvSpPr>
            <p:cNvPr id="97" name="타원 96">
              <a:extLst>
                <a:ext uri="{FF2B5EF4-FFF2-40B4-BE49-F238E27FC236}">
                  <a16:creationId xmlns:a16="http://schemas.microsoft.com/office/drawing/2014/main" id="{4C4CA787-3E7F-4711-9E1D-0EAB4B5E6D98}"/>
                </a:ext>
              </a:extLst>
            </p:cNvPr>
            <p:cNvSpPr/>
            <p:nvPr/>
          </p:nvSpPr>
          <p:spPr>
            <a:xfrm>
              <a:off x="3776647" y="1289279"/>
              <a:ext cx="1493038" cy="1357307"/>
            </a:xfrm>
            <a:prstGeom prst="ellipse">
              <a:avLst/>
            </a:prstGeom>
            <a:solidFill>
              <a:srgbClr val="F9F1F0"/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93FCD032-13BB-4BF5-9038-2B55225BE11F}"/>
                </a:ext>
              </a:extLst>
            </p:cNvPr>
            <p:cNvSpPr txBox="1"/>
            <p:nvPr/>
          </p:nvSpPr>
          <p:spPr>
            <a:xfrm>
              <a:off x="3955406" y="1388882"/>
              <a:ext cx="1148078" cy="489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전략적제휴기업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FCEC912-A32B-47E6-85B0-E9D5656DCCB7}"/>
                </a:ext>
              </a:extLst>
            </p:cNvPr>
            <p:cNvSpPr txBox="1"/>
            <p:nvPr/>
          </p:nvSpPr>
          <p:spPr>
            <a:xfrm>
              <a:off x="3955406" y="2152319"/>
              <a:ext cx="1148078" cy="4896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F62020"/>
                  </a:solidFill>
                  <a:latin typeface="+mj-ea"/>
                  <a:ea typeface="+mj-ea"/>
                </a:rPr>
                <a:t>[B2B, B2C]</a:t>
              </a:r>
              <a:endParaRPr lang="ko-KR" altLang="en-US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93FF9AF8-D30B-406F-98E7-C282C313CF95}"/>
                </a:ext>
              </a:extLst>
            </p:cNvPr>
            <p:cNvSpPr txBox="1"/>
            <p:nvPr/>
          </p:nvSpPr>
          <p:spPr>
            <a:xfrm>
              <a:off x="3955406" y="1799344"/>
              <a:ext cx="1148078" cy="4896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운영 </a:t>
              </a:r>
              <a:r>
                <a:rPr lang="en-US" altLang="ko-KR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SNS</a:t>
              </a:r>
              <a:endParaRPr lang="ko-KR" altLang="en-US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6" name="화살표: 왼쪽/위쪽 5">
            <a:extLst>
              <a:ext uri="{FF2B5EF4-FFF2-40B4-BE49-F238E27FC236}">
                <a16:creationId xmlns:a16="http://schemas.microsoft.com/office/drawing/2014/main" id="{FE47DC3F-AE84-4905-BBF3-9FF5118C41EB}"/>
              </a:ext>
            </a:extLst>
          </p:cNvPr>
          <p:cNvSpPr/>
          <p:nvPr/>
        </p:nvSpPr>
        <p:spPr>
          <a:xfrm rot="16200000" flipV="1">
            <a:off x="6694484" y="4377800"/>
            <a:ext cx="2212977" cy="1066329"/>
          </a:xfrm>
          <a:prstGeom prst="leftUpArrow">
            <a:avLst>
              <a:gd name="adj1" fmla="val 25000"/>
              <a:gd name="adj2" fmla="val 25000"/>
              <a:gd name="adj3" fmla="val 25000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024143F4-CF3F-4120-A1B2-D2B434764F43}"/>
              </a:ext>
            </a:extLst>
          </p:cNvPr>
          <p:cNvSpPr txBox="1"/>
          <p:nvPr/>
        </p:nvSpPr>
        <p:spPr>
          <a:xfrm>
            <a:off x="4924191" y="4982024"/>
            <a:ext cx="36768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홍채인식</a:t>
            </a:r>
            <a:r>
              <a:rPr lang="en-US" altLang="ko-KR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&amp;</a:t>
            </a:r>
            <a:r>
              <a:rPr lang="ko-KR" altLang="en-US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등록 </a:t>
            </a:r>
            <a:r>
              <a:rPr lang="en-US" altLang="ko-KR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License/</a:t>
            </a:r>
            <a:r>
              <a:rPr lang="ko-KR" altLang="en-US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유지관리</a:t>
            </a:r>
          </a:p>
        </p:txBody>
      </p:sp>
      <p:grpSp>
        <p:nvGrpSpPr>
          <p:cNvPr id="101" name="그룹 100">
            <a:extLst>
              <a:ext uri="{FF2B5EF4-FFF2-40B4-BE49-F238E27FC236}">
                <a16:creationId xmlns:a16="http://schemas.microsoft.com/office/drawing/2014/main" id="{B8A7375B-A093-4BA9-861D-45603087C2C9}"/>
              </a:ext>
            </a:extLst>
          </p:cNvPr>
          <p:cNvGrpSpPr/>
          <p:nvPr/>
        </p:nvGrpSpPr>
        <p:grpSpPr>
          <a:xfrm>
            <a:off x="6098429" y="4689162"/>
            <a:ext cx="1348013" cy="307777"/>
            <a:chOff x="2720617" y="1141886"/>
            <a:chExt cx="1367892" cy="459672"/>
          </a:xfrm>
        </p:grpSpPr>
        <p:sp>
          <p:nvSpPr>
            <p:cNvPr id="102" name="사각형: 둥근 모서리 101">
              <a:extLst>
                <a:ext uri="{FF2B5EF4-FFF2-40B4-BE49-F238E27FC236}">
                  <a16:creationId xmlns:a16="http://schemas.microsoft.com/office/drawing/2014/main" id="{68D7E6BF-47B4-4133-ADCE-77EC41730949}"/>
                </a:ext>
              </a:extLst>
            </p:cNvPr>
            <p:cNvSpPr/>
            <p:nvPr/>
          </p:nvSpPr>
          <p:spPr>
            <a:xfrm>
              <a:off x="2720617" y="1156877"/>
              <a:ext cx="1367892" cy="412055"/>
            </a:xfrm>
            <a:prstGeom prst="roundRect">
              <a:avLst>
                <a:gd name="adj" fmla="val 50000"/>
              </a:avLst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FF635B45-742E-4EE5-B1A3-8EFA782836F6}"/>
                </a:ext>
              </a:extLst>
            </p:cNvPr>
            <p:cNvSpPr txBox="1"/>
            <p:nvPr/>
          </p:nvSpPr>
          <p:spPr>
            <a:xfrm>
              <a:off x="2851321" y="1141886"/>
              <a:ext cx="1237188" cy="459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수익모델 </a:t>
              </a:r>
              <a:r>
                <a:rPr lang="en-US" altLang="ko-KR" sz="14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#2</a:t>
              </a:r>
            </a:p>
          </p:txBody>
        </p:sp>
      </p:grp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2583DAC3-45DE-48E6-A0F8-24E5241655FF}"/>
              </a:ext>
            </a:extLst>
          </p:cNvPr>
          <p:cNvGrpSpPr/>
          <p:nvPr/>
        </p:nvGrpSpPr>
        <p:grpSpPr>
          <a:xfrm>
            <a:off x="1607917" y="5034242"/>
            <a:ext cx="1348013" cy="307777"/>
            <a:chOff x="2720617" y="1141886"/>
            <a:chExt cx="1367892" cy="459672"/>
          </a:xfrm>
        </p:grpSpPr>
        <p:sp>
          <p:nvSpPr>
            <p:cNvPr id="105" name="사각형: 둥근 모서리 104">
              <a:extLst>
                <a:ext uri="{FF2B5EF4-FFF2-40B4-BE49-F238E27FC236}">
                  <a16:creationId xmlns:a16="http://schemas.microsoft.com/office/drawing/2014/main" id="{70C24947-2182-4FC7-8101-347AA95A6FD1}"/>
                </a:ext>
              </a:extLst>
            </p:cNvPr>
            <p:cNvSpPr/>
            <p:nvPr/>
          </p:nvSpPr>
          <p:spPr>
            <a:xfrm>
              <a:off x="2720617" y="1156877"/>
              <a:ext cx="1367892" cy="412055"/>
            </a:xfrm>
            <a:prstGeom prst="roundRect">
              <a:avLst>
                <a:gd name="adj" fmla="val 50000"/>
              </a:avLst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FF6534A-8D89-4590-B3EA-E9F18D19D31C}"/>
                </a:ext>
              </a:extLst>
            </p:cNvPr>
            <p:cNvSpPr txBox="1"/>
            <p:nvPr/>
          </p:nvSpPr>
          <p:spPr>
            <a:xfrm>
              <a:off x="2851321" y="1141886"/>
              <a:ext cx="1237188" cy="45967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수익모델 </a:t>
              </a:r>
              <a:r>
                <a:rPr lang="en-US" altLang="ko-KR" sz="14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#1</a:t>
              </a:r>
            </a:p>
          </p:txBody>
        </p:sp>
      </p:grpSp>
      <p:sp>
        <p:nvSpPr>
          <p:cNvPr id="108" name="화살표: 위쪽 107">
            <a:extLst>
              <a:ext uri="{FF2B5EF4-FFF2-40B4-BE49-F238E27FC236}">
                <a16:creationId xmlns:a16="http://schemas.microsoft.com/office/drawing/2014/main" id="{55E1F261-FD12-45EC-B7C7-F4206B9D5FF8}"/>
              </a:ext>
            </a:extLst>
          </p:cNvPr>
          <p:cNvSpPr/>
          <p:nvPr/>
        </p:nvSpPr>
        <p:spPr>
          <a:xfrm>
            <a:off x="9396900" y="2790734"/>
            <a:ext cx="591773" cy="726006"/>
          </a:xfrm>
          <a:prstGeom prst="upArrow">
            <a:avLst>
              <a:gd name="adj1" fmla="val 50000"/>
              <a:gd name="adj2" fmla="val 5867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09" name="그룹 108">
            <a:extLst>
              <a:ext uri="{FF2B5EF4-FFF2-40B4-BE49-F238E27FC236}">
                <a16:creationId xmlns:a16="http://schemas.microsoft.com/office/drawing/2014/main" id="{3E031A23-C339-4BF9-B27D-612638DCC351}"/>
              </a:ext>
            </a:extLst>
          </p:cNvPr>
          <p:cNvGrpSpPr/>
          <p:nvPr/>
        </p:nvGrpSpPr>
        <p:grpSpPr>
          <a:xfrm>
            <a:off x="8499581" y="1991788"/>
            <a:ext cx="2351900" cy="726007"/>
            <a:chOff x="3776647" y="1289279"/>
            <a:chExt cx="1493038" cy="1357307"/>
          </a:xfrm>
        </p:grpSpPr>
        <p:sp>
          <p:nvSpPr>
            <p:cNvPr id="110" name="타원 109">
              <a:extLst>
                <a:ext uri="{FF2B5EF4-FFF2-40B4-BE49-F238E27FC236}">
                  <a16:creationId xmlns:a16="http://schemas.microsoft.com/office/drawing/2014/main" id="{B6042224-4134-4A0A-9A68-0EC14A9D6A78}"/>
                </a:ext>
              </a:extLst>
            </p:cNvPr>
            <p:cNvSpPr/>
            <p:nvPr/>
          </p:nvSpPr>
          <p:spPr>
            <a:xfrm>
              <a:off x="3776647" y="1289279"/>
              <a:ext cx="1493038" cy="1357307"/>
            </a:xfrm>
            <a:prstGeom prst="ellipse">
              <a:avLst/>
            </a:prstGeom>
            <a:solidFill>
              <a:schemeClr val="bg1">
                <a:lumMod val="85000"/>
                <a:alpha val="54000"/>
              </a:schemeClr>
            </a:solidFill>
            <a:ln>
              <a:solidFill>
                <a:schemeClr val="tx1">
                  <a:lumMod val="75000"/>
                  <a:lumOff val="2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60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00D00F26-4046-403B-B476-8CB68C2CF098}"/>
                </a:ext>
              </a:extLst>
            </p:cNvPr>
            <p:cNvSpPr txBox="1"/>
            <p:nvPr/>
          </p:nvSpPr>
          <p:spPr>
            <a:xfrm>
              <a:off x="3969914" y="1613057"/>
              <a:ext cx="1148078" cy="6904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특정고객</a:t>
              </a: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95A8C9A4-11A7-433D-AE28-83D817997867}"/>
              </a:ext>
            </a:extLst>
          </p:cNvPr>
          <p:cNvSpPr txBox="1"/>
          <p:nvPr/>
        </p:nvSpPr>
        <p:spPr>
          <a:xfrm>
            <a:off x="7715692" y="1581244"/>
            <a:ext cx="398516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중견</a:t>
            </a: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·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중소기업 </a:t>
            </a: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: 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기업형</a:t>
            </a: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(SNS), 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그룹웨어</a:t>
            </a:r>
          </a:p>
        </p:txBody>
      </p:sp>
      <p:pic>
        <p:nvPicPr>
          <p:cNvPr id="113" name="그림 5">
            <a:extLst>
              <a:ext uri="{FF2B5EF4-FFF2-40B4-BE49-F238E27FC236}">
                <a16:creationId xmlns:a16="http://schemas.microsoft.com/office/drawing/2014/main" id="{B20D8F48-5758-4413-A4FA-B3DB0557705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3520" y="6223260"/>
            <a:ext cx="1100123" cy="337320"/>
          </a:xfrm>
          <a:prstGeom prst="rect">
            <a:avLst/>
          </a:prstGeom>
        </p:spPr>
      </p:pic>
      <p:sp>
        <p:nvSpPr>
          <p:cNvPr id="114" name="object 117">
            <a:extLst>
              <a:ext uri="{FF2B5EF4-FFF2-40B4-BE49-F238E27FC236}">
                <a16:creationId xmlns:a16="http://schemas.microsoft.com/office/drawing/2014/main" id="{2C1031A9-5C5F-4A9F-93C3-9AE7F85DDAA2}"/>
              </a:ext>
            </a:extLst>
          </p:cNvPr>
          <p:cNvSpPr/>
          <p:nvPr/>
        </p:nvSpPr>
        <p:spPr>
          <a:xfrm rot="16200000" flipV="1">
            <a:off x="5968960" y="72504"/>
            <a:ext cx="195468" cy="117235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0369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7066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향후 매출추정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0037A39-1884-4128-A0B6-5BCFFC82980B}"/>
              </a:ext>
            </a:extLst>
          </p:cNvPr>
          <p:cNvSpPr txBox="1"/>
          <p:nvPr/>
        </p:nvSpPr>
        <p:spPr>
          <a:xfrm>
            <a:off x="1338684" y="942547"/>
            <a:ext cx="10109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en-US" altLang="ko-KR" spc="0" dirty="0">
                <a:solidFill>
                  <a:srgbClr val="A7311E"/>
                </a:solidFill>
                <a:latin typeface="+mj-ea"/>
                <a:ea typeface="+mj-ea"/>
              </a:rPr>
              <a:t>2025~6</a:t>
            </a:r>
            <a:r>
              <a:rPr lang="ko-KR" altLang="en-US" spc="0" dirty="0">
                <a:solidFill>
                  <a:srgbClr val="A7311E"/>
                </a:solidFill>
                <a:latin typeface="+mj-ea"/>
                <a:ea typeface="+mj-ea"/>
              </a:rPr>
              <a:t>년 이후부터 라이선스 매출이 </a:t>
            </a:r>
            <a:r>
              <a:rPr lang="en-US" altLang="ko-KR" spc="0" dirty="0">
                <a:solidFill>
                  <a:srgbClr val="A7311E"/>
                </a:solidFill>
                <a:latin typeface="+mj-ea"/>
                <a:ea typeface="+mj-ea"/>
              </a:rPr>
              <a:t>HW </a:t>
            </a:r>
            <a:r>
              <a:rPr lang="ko-KR" altLang="en-US" spc="0" dirty="0">
                <a:solidFill>
                  <a:srgbClr val="A7311E"/>
                </a:solidFill>
                <a:latin typeface="+mj-ea"/>
                <a:ea typeface="+mj-ea"/>
              </a:rPr>
              <a:t>매출을 앞설 것으로 예상</a:t>
            </a:r>
            <a:r>
              <a:rPr lang="en-US" altLang="ko-KR" spc="0" dirty="0">
                <a:solidFill>
                  <a:srgbClr val="A7311E"/>
                </a:solidFill>
                <a:latin typeface="+mj-ea"/>
                <a:ea typeface="+mj-ea"/>
              </a:rPr>
              <a:t>.</a:t>
            </a:r>
          </a:p>
        </p:txBody>
      </p:sp>
      <p:sp>
        <p:nvSpPr>
          <p:cNvPr id="46" name="자유형: 도형 45">
            <a:extLst>
              <a:ext uri="{FF2B5EF4-FFF2-40B4-BE49-F238E27FC236}">
                <a16:creationId xmlns:a16="http://schemas.microsoft.com/office/drawing/2014/main" id="{F0560980-B256-4B3B-A6AA-2C94FC3691B8}"/>
              </a:ext>
            </a:extLst>
          </p:cNvPr>
          <p:cNvSpPr/>
          <p:nvPr/>
        </p:nvSpPr>
        <p:spPr>
          <a:xfrm>
            <a:off x="935289" y="1417127"/>
            <a:ext cx="10582682" cy="0"/>
          </a:xfrm>
          <a:custGeom>
            <a:avLst/>
            <a:gdLst>
              <a:gd name="connsiteX0" fmla="*/ 0 w 7228114"/>
              <a:gd name="connsiteY0" fmla="*/ 0 h 0"/>
              <a:gd name="connsiteX1" fmla="*/ 7228114 w 72281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8114">
                <a:moveTo>
                  <a:pt x="0" y="0"/>
                </a:moveTo>
                <a:lnTo>
                  <a:pt x="7228114" y="0"/>
                </a:lnTo>
              </a:path>
            </a:pathLst>
          </a:custGeom>
          <a:noFill/>
          <a:ln>
            <a:gradFill flip="none" rotWithShape="1">
              <a:gsLst>
                <a:gs pos="0">
                  <a:srgbClr val="A7311E">
                    <a:alpha val="0"/>
                  </a:srgbClr>
                </a:gs>
                <a:gs pos="53000">
                  <a:srgbClr val="A7311E"/>
                </a:gs>
                <a:gs pos="100000">
                  <a:srgbClr val="A7311E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A21A747D-AEA8-4F90-A9CC-BA0B8596D6E8}"/>
              </a:ext>
            </a:extLst>
          </p:cNvPr>
          <p:cNvGrpSpPr/>
          <p:nvPr/>
        </p:nvGrpSpPr>
        <p:grpSpPr>
          <a:xfrm>
            <a:off x="791316" y="1713152"/>
            <a:ext cx="1431954" cy="4017702"/>
            <a:chOff x="1070975" y="1724069"/>
            <a:chExt cx="1913969" cy="5370116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89CB7021-1B13-4AEF-9797-0A0E2AEB6E18}"/>
                </a:ext>
              </a:extLst>
            </p:cNvPr>
            <p:cNvGrpSpPr/>
            <p:nvPr/>
          </p:nvGrpSpPr>
          <p:grpSpPr>
            <a:xfrm>
              <a:off x="1070975" y="1724069"/>
              <a:ext cx="1913969" cy="1282963"/>
              <a:chOff x="1061724" y="1713152"/>
              <a:chExt cx="2254639" cy="1511320"/>
            </a:xfrm>
          </p:grpSpPr>
          <p:sp>
            <p:nvSpPr>
              <p:cNvPr id="52" name="직사각형 51">
                <a:extLst>
                  <a:ext uri="{FF2B5EF4-FFF2-40B4-BE49-F238E27FC236}">
                    <a16:creationId xmlns:a16="http://schemas.microsoft.com/office/drawing/2014/main" id="{8E9EBD32-E89A-4575-9CB9-61435CA40894}"/>
                  </a:ext>
                </a:extLst>
              </p:cNvPr>
              <p:cNvSpPr/>
              <p:nvPr/>
            </p:nvSpPr>
            <p:spPr>
              <a:xfrm>
                <a:off x="1235009" y="1713152"/>
                <a:ext cx="1851091" cy="1060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/>
                <a:endParaRPr lang="ko-KR" altLang="en-US" sz="1400" dirty="0"/>
              </a:p>
            </p:txBody>
          </p:sp>
          <p:pic>
            <p:nvPicPr>
              <p:cNvPr id="48" name="Picture 4" descr="6 Machine Learning Algorithms You Should Learn as a Newbie">
                <a:extLst>
                  <a:ext uri="{FF2B5EF4-FFF2-40B4-BE49-F238E27FC236}">
                    <a16:creationId xmlns:a16="http://schemas.microsoft.com/office/drawing/2014/main" id="{BF9942A9-24DA-48E9-AF3A-144AB71104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1235009" y="1713153"/>
                <a:ext cx="1851091" cy="106061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0AF3DAB6-416E-4C21-83B5-2D74B539A557}"/>
                  </a:ext>
                </a:extLst>
              </p:cNvPr>
              <p:cNvSpPr txBox="1"/>
              <p:nvPr/>
            </p:nvSpPr>
            <p:spPr>
              <a:xfrm>
                <a:off x="1061724" y="2812562"/>
                <a:ext cx="2254639" cy="411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05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AI </a:t>
                </a:r>
                <a:r>
                  <a:rPr lang="ko-KR" altLang="en-US" sz="1050" dirty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홍채인식알고리즘</a:t>
                </a:r>
              </a:p>
            </p:txBody>
          </p: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59F5BDC9-1542-4C1F-8795-7BC70FEB810E}"/>
                </a:ext>
              </a:extLst>
            </p:cNvPr>
            <p:cNvGrpSpPr/>
            <p:nvPr/>
          </p:nvGrpSpPr>
          <p:grpSpPr>
            <a:xfrm>
              <a:off x="1122952" y="3095183"/>
              <a:ext cx="1783209" cy="1282965"/>
              <a:chOff x="1122952" y="1713152"/>
              <a:chExt cx="2100604" cy="1511320"/>
            </a:xfrm>
          </p:grpSpPr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A99FB55E-3D79-47CE-8D08-328315C1E5C5}"/>
                  </a:ext>
                </a:extLst>
              </p:cNvPr>
              <p:cNvSpPr/>
              <p:nvPr/>
            </p:nvSpPr>
            <p:spPr>
              <a:xfrm>
                <a:off x="1235009" y="1713152"/>
                <a:ext cx="1851091" cy="1060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/>
                <a:endParaRPr lang="ko-KR" altLang="en-US" sz="1600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7E9B6A5-B481-4731-B65B-633FAE668340}"/>
                  </a:ext>
                </a:extLst>
              </p:cNvPr>
              <p:cNvSpPr txBox="1"/>
              <p:nvPr/>
            </p:nvSpPr>
            <p:spPr>
              <a:xfrm>
                <a:off x="1122952" y="2812562"/>
                <a:ext cx="2100604" cy="411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ctr">
                  <a:defRPr sz="14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ko-KR" altLang="en-US" sz="1100"/>
                  <a:t>홍채인식모듈</a:t>
                </a:r>
              </a:p>
            </p:txBody>
          </p:sp>
        </p:grpSp>
        <p:pic>
          <p:nvPicPr>
            <p:cNvPr id="61" name="그림 60">
              <a:extLst>
                <a:ext uri="{FF2B5EF4-FFF2-40B4-BE49-F238E27FC236}">
                  <a16:creationId xmlns:a16="http://schemas.microsoft.com/office/drawing/2014/main" id="{182CD6A3-F812-409B-B605-3EFB9DA72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11451" y="3154568"/>
              <a:ext cx="984649" cy="781583"/>
            </a:xfrm>
            <a:prstGeom prst="rect">
              <a:avLst/>
            </a:prstGeom>
          </p:spPr>
        </p:pic>
        <p:grpSp>
          <p:nvGrpSpPr>
            <p:cNvPr id="62" name="그룹 61">
              <a:extLst>
                <a:ext uri="{FF2B5EF4-FFF2-40B4-BE49-F238E27FC236}">
                  <a16:creationId xmlns:a16="http://schemas.microsoft.com/office/drawing/2014/main" id="{3BAA9328-6719-43E9-868C-10F3E68A6683}"/>
                </a:ext>
              </a:extLst>
            </p:cNvPr>
            <p:cNvGrpSpPr/>
            <p:nvPr/>
          </p:nvGrpSpPr>
          <p:grpSpPr>
            <a:xfrm>
              <a:off x="1122952" y="4444147"/>
              <a:ext cx="1783209" cy="1282965"/>
              <a:chOff x="1122952" y="1713152"/>
              <a:chExt cx="2100604" cy="1511320"/>
            </a:xfrm>
          </p:grpSpPr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7320666D-D78F-4509-8A53-58A3B91A82CF}"/>
                  </a:ext>
                </a:extLst>
              </p:cNvPr>
              <p:cNvSpPr/>
              <p:nvPr/>
            </p:nvSpPr>
            <p:spPr>
              <a:xfrm>
                <a:off x="1235009" y="1713152"/>
                <a:ext cx="1851091" cy="1060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/>
                <a:endParaRPr lang="ko-KR" altLang="en-US" sz="1600" dirty="0"/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DED9BF5C-3E7F-4AA4-AB4A-52E72FC8C4A2}"/>
                  </a:ext>
                </a:extLst>
              </p:cNvPr>
              <p:cNvSpPr txBox="1"/>
              <p:nvPr/>
            </p:nvSpPr>
            <p:spPr>
              <a:xfrm>
                <a:off x="1122952" y="2812562"/>
                <a:ext cx="2100604" cy="411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ctr">
                  <a:defRPr sz="14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en-US" altLang="ko-KR" sz="1100"/>
                  <a:t>5MP AF </a:t>
                </a:r>
                <a:r>
                  <a:rPr lang="ko-KR" altLang="en-US" sz="1100"/>
                  <a:t>카메라</a:t>
                </a:r>
              </a:p>
            </p:txBody>
          </p:sp>
        </p:grpSp>
        <p:pic>
          <p:nvPicPr>
            <p:cNvPr id="65" name="그림 64">
              <a:extLst>
                <a:ext uri="{FF2B5EF4-FFF2-40B4-BE49-F238E27FC236}">
                  <a16:creationId xmlns:a16="http://schemas.microsoft.com/office/drawing/2014/main" id="{203E7DA5-C264-453F-9406-346373FA97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714938">
              <a:off x="1662387" y="4558801"/>
              <a:ext cx="664670" cy="634836"/>
            </a:xfrm>
            <a:prstGeom prst="rect">
              <a:avLst/>
            </a:prstGeom>
          </p:spPr>
        </p:pic>
        <p:grpSp>
          <p:nvGrpSpPr>
            <p:cNvPr id="66" name="그룹 65">
              <a:extLst>
                <a:ext uri="{FF2B5EF4-FFF2-40B4-BE49-F238E27FC236}">
                  <a16:creationId xmlns:a16="http://schemas.microsoft.com/office/drawing/2014/main" id="{C8D75145-C192-4D04-B897-05A1CEA64887}"/>
                </a:ext>
              </a:extLst>
            </p:cNvPr>
            <p:cNvGrpSpPr/>
            <p:nvPr/>
          </p:nvGrpSpPr>
          <p:grpSpPr>
            <a:xfrm>
              <a:off x="1122952" y="5811220"/>
              <a:ext cx="1783209" cy="1282965"/>
              <a:chOff x="1122952" y="1713152"/>
              <a:chExt cx="2100604" cy="1511320"/>
            </a:xfrm>
          </p:grpSpPr>
          <p:sp>
            <p:nvSpPr>
              <p:cNvPr id="67" name="직사각형 66">
                <a:extLst>
                  <a:ext uri="{FF2B5EF4-FFF2-40B4-BE49-F238E27FC236}">
                    <a16:creationId xmlns:a16="http://schemas.microsoft.com/office/drawing/2014/main" id="{3903891F-0FBA-4685-AF63-83442B494CD5}"/>
                  </a:ext>
                </a:extLst>
              </p:cNvPr>
              <p:cNvSpPr/>
              <p:nvPr/>
            </p:nvSpPr>
            <p:spPr>
              <a:xfrm>
                <a:off x="1235009" y="1713152"/>
                <a:ext cx="1851091" cy="106060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0800" algn="ctr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latinLnBrk="0"/>
                <a:endParaRPr lang="ko-KR" altLang="en-US" sz="1600" dirty="0"/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EF72E54E-75AA-45CF-B26E-D6FA0E962011}"/>
                  </a:ext>
                </a:extLst>
              </p:cNvPr>
              <p:cNvSpPr txBox="1"/>
              <p:nvPr/>
            </p:nvSpPr>
            <p:spPr>
              <a:xfrm>
                <a:off x="1122952" y="2812562"/>
                <a:ext cx="2100604" cy="4119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ctr">
                  <a:defRPr sz="140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en-US" altLang="ko-KR" sz="1100"/>
                  <a:t>IR-LED</a:t>
                </a:r>
              </a:p>
            </p:txBody>
          </p:sp>
        </p:grpSp>
      </p:grpSp>
      <p:sp>
        <p:nvSpPr>
          <p:cNvPr id="70" name="Freeform 18">
            <a:extLst>
              <a:ext uri="{FF2B5EF4-FFF2-40B4-BE49-F238E27FC236}">
                <a16:creationId xmlns:a16="http://schemas.microsoft.com/office/drawing/2014/main" id="{995EFD69-746E-4116-B6F5-752EA9AD01E6}"/>
              </a:ext>
            </a:extLst>
          </p:cNvPr>
          <p:cNvSpPr>
            <a:spLocks noEditPoints="1"/>
          </p:cNvSpPr>
          <p:nvPr/>
        </p:nvSpPr>
        <p:spPr bwMode="auto">
          <a:xfrm rot="5400000" flipH="1">
            <a:off x="629618" y="3306176"/>
            <a:ext cx="3795599" cy="530520"/>
          </a:xfrm>
          <a:custGeom>
            <a:avLst/>
            <a:gdLst>
              <a:gd name="T0" fmla="*/ 2147483647 w 1896"/>
              <a:gd name="T1" fmla="*/ 0 h 264"/>
              <a:gd name="T2" fmla="*/ 2147483647 w 1896"/>
              <a:gd name="T3" fmla="*/ 0 h 264"/>
              <a:gd name="T4" fmla="*/ 2147483647 w 1896"/>
              <a:gd name="T5" fmla="*/ 2147483647 h 264"/>
              <a:gd name="T6" fmla="*/ 2147483647 w 1896"/>
              <a:gd name="T7" fmla="*/ 0 h 264"/>
              <a:gd name="T8" fmla="*/ 2147483647 w 1896"/>
              <a:gd name="T9" fmla="*/ 2147483647 h 264"/>
              <a:gd name="T10" fmla="*/ 2147483647 w 1896"/>
              <a:gd name="T11" fmla="*/ 2147483647 h 264"/>
              <a:gd name="T12" fmla="*/ 2147483647 w 1896"/>
              <a:gd name="T13" fmla="*/ 2147483647 h 264"/>
              <a:gd name="T14" fmla="*/ 2147483647 w 1896"/>
              <a:gd name="T15" fmla="*/ 2147483647 h 264"/>
              <a:gd name="T16" fmla="*/ 2147483647 w 1896"/>
              <a:gd name="T17" fmla="*/ 2147483647 h 264"/>
              <a:gd name="T18" fmla="*/ 2147483647 w 1896"/>
              <a:gd name="T19" fmla="*/ 2147483647 h 264"/>
              <a:gd name="T20" fmla="*/ 0 w 1896"/>
              <a:gd name="T21" fmla="*/ 2147483647 h 264"/>
              <a:gd name="T22" fmla="*/ 2147483647 w 1896"/>
              <a:gd name="T23" fmla="*/ 2147483647 h 264"/>
              <a:gd name="T24" fmla="*/ 2147483647 w 1896"/>
              <a:gd name="T25" fmla="*/ 2147483647 h 264"/>
              <a:gd name="T26" fmla="*/ 2147483647 w 1896"/>
              <a:gd name="T27" fmla="*/ 2147483647 h 264"/>
              <a:gd name="T28" fmla="*/ 2147483647 w 1896"/>
              <a:gd name="T29" fmla="*/ 2147483647 h 264"/>
              <a:gd name="T30" fmla="*/ 2147483647 w 1896"/>
              <a:gd name="T31" fmla="*/ 2147483647 h 264"/>
              <a:gd name="T32" fmla="*/ 2147483647 w 1896"/>
              <a:gd name="T33" fmla="*/ 2147483647 h 264"/>
              <a:gd name="T34" fmla="*/ 2147483647 w 1896"/>
              <a:gd name="T35" fmla="*/ 2147483647 h 264"/>
              <a:gd name="T36" fmla="*/ 2147483647 w 1896"/>
              <a:gd name="T37" fmla="*/ 0 h 264"/>
              <a:gd name="T38" fmla="*/ 2147483647 w 1896"/>
              <a:gd name="T39" fmla="*/ 0 h 26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96"/>
              <a:gd name="T61" fmla="*/ 0 h 264"/>
              <a:gd name="T62" fmla="*/ 1896 w 1896"/>
              <a:gd name="T63" fmla="*/ 264 h 26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96" h="264">
                <a:moveTo>
                  <a:pt x="949" y="0"/>
                </a:moveTo>
                <a:cubicBezTo>
                  <a:pt x="947" y="0"/>
                  <a:pt x="947" y="0"/>
                  <a:pt x="947" y="0"/>
                </a:cubicBezTo>
                <a:cubicBezTo>
                  <a:pt x="948" y="1"/>
                  <a:pt x="948" y="1"/>
                  <a:pt x="948" y="1"/>
                </a:cubicBezTo>
                <a:cubicBezTo>
                  <a:pt x="949" y="0"/>
                  <a:pt x="949" y="0"/>
                  <a:pt x="949" y="0"/>
                </a:cubicBezTo>
                <a:moveTo>
                  <a:pt x="948" y="1"/>
                </a:moveTo>
                <a:cubicBezTo>
                  <a:pt x="839" y="85"/>
                  <a:pt x="839" y="85"/>
                  <a:pt x="839" y="85"/>
                </a:cubicBezTo>
                <a:cubicBezTo>
                  <a:pt x="897" y="85"/>
                  <a:pt x="897" y="85"/>
                  <a:pt x="897" y="85"/>
                </a:cubicBezTo>
                <a:cubicBezTo>
                  <a:pt x="897" y="85"/>
                  <a:pt x="921" y="144"/>
                  <a:pt x="819" y="144"/>
                </a:cubicBezTo>
                <a:cubicBezTo>
                  <a:pt x="770" y="144"/>
                  <a:pt x="694" y="131"/>
                  <a:pt x="574" y="92"/>
                </a:cubicBezTo>
                <a:cubicBezTo>
                  <a:pt x="510" y="71"/>
                  <a:pt x="451" y="63"/>
                  <a:pt x="397" y="63"/>
                </a:cubicBezTo>
                <a:cubicBezTo>
                  <a:pt x="136" y="63"/>
                  <a:pt x="0" y="264"/>
                  <a:pt x="0" y="264"/>
                </a:cubicBezTo>
                <a:cubicBezTo>
                  <a:pt x="1896" y="264"/>
                  <a:pt x="1896" y="264"/>
                  <a:pt x="1896" y="264"/>
                </a:cubicBezTo>
                <a:cubicBezTo>
                  <a:pt x="1896" y="264"/>
                  <a:pt x="1759" y="63"/>
                  <a:pt x="1499" y="63"/>
                </a:cubicBezTo>
                <a:cubicBezTo>
                  <a:pt x="1445" y="63"/>
                  <a:pt x="1386" y="71"/>
                  <a:pt x="1322" y="92"/>
                </a:cubicBezTo>
                <a:cubicBezTo>
                  <a:pt x="1202" y="131"/>
                  <a:pt x="1125" y="144"/>
                  <a:pt x="1077" y="144"/>
                </a:cubicBezTo>
                <a:cubicBezTo>
                  <a:pt x="975" y="144"/>
                  <a:pt x="999" y="85"/>
                  <a:pt x="999" y="85"/>
                </a:cubicBezTo>
                <a:cubicBezTo>
                  <a:pt x="1057" y="85"/>
                  <a:pt x="1057" y="85"/>
                  <a:pt x="1057" y="85"/>
                </a:cubicBezTo>
                <a:cubicBezTo>
                  <a:pt x="948" y="1"/>
                  <a:pt x="948" y="1"/>
                  <a:pt x="948" y="1"/>
                </a:cubicBezTo>
                <a:moveTo>
                  <a:pt x="949" y="0"/>
                </a:moveTo>
                <a:cubicBezTo>
                  <a:pt x="949" y="0"/>
                  <a:pt x="949" y="0"/>
                  <a:pt x="949" y="0"/>
                </a:cubicBezTo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lt1"/>
              </a:solidFill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7B911A4-8DD3-4692-A582-DCEF7CA5F3DB}"/>
              </a:ext>
            </a:extLst>
          </p:cNvPr>
          <p:cNvGrpSpPr/>
          <p:nvPr/>
        </p:nvGrpSpPr>
        <p:grpSpPr>
          <a:xfrm>
            <a:off x="2901123" y="2037400"/>
            <a:ext cx="1414221" cy="1203334"/>
            <a:chOff x="3640544" y="1809750"/>
            <a:chExt cx="1903007" cy="1619232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27590B94-B503-48E7-A538-982AB80A981E}"/>
                </a:ext>
              </a:extLst>
            </p:cNvPr>
            <p:cNvSpPr/>
            <p:nvPr/>
          </p:nvSpPr>
          <p:spPr>
            <a:xfrm>
              <a:off x="3640544" y="1809750"/>
              <a:ext cx="1903007" cy="1619232"/>
            </a:xfrm>
            <a:prstGeom prst="roundRect">
              <a:avLst>
                <a:gd name="adj" fmla="val 3137"/>
              </a:avLst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/>
              <a:endParaRPr lang="ko-KR" altLang="en-US" sz="1600"/>
            </a:p>
          </p:txBody>
        </p:sp>
        <p:pic>
          <p:nvPicPr>
            <p:cNvPr id="71" name="그림 70">
              <a:extLst>
                <a:ext uri="{FF2B5EF4-FFF2-40B4-BE49-F238E27FC236}">
                  <a16:creationId xmlns:a16="http://schemas.microsoft.com/office/drawing/2014/main" id="{8D4E03E7-788A-48EC-959A-6A9F3CB1BE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23242" y="1870508"/>
              <a:ext cx="1640390" cy="1453260"/>
            </a:xfrm>
            <a:prstGeom prst="rect">
              <a:avLst/>
            </a:prstGeom>
          </p:spPr>
        </p:pic>
      </p:grpSp>
      <p:sp>
        <p:nvSpPr>
          <p:cNvPr id="78" name="사각형: 둥근 모서리 77">
            <a:extLst>
              <a:ext uri="{FF2B5EF4-FFF2-40B4-BE49-F238E27FC236}">
                <a16:creationId xmlns:a16="http://schemas.microsoft.com/office/drawing/2014/main" id="{228AB957-CF75-486A-A91A-A2B006270390}"/>
              </a:ext>
            </a:extLst>
          </p:cNvPr>
          <p:cNvSpPr/>
          <p:nvPr/>
        </p:nvSpPr>
        <p:spPr>
          <a:xfrm>
            <a:off x="2901122" y="3630782"/>
            <a:ext cx="1414221" cy="1179770"/>
          </a:xfrm>
          <a:prstGeom prst="roundRect">
            <a:avLst>
              <a:gd name="adj" fmla="val 3137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sz="1600"/>
          </a:p>
        </p:txBody>
      </p:sp>
      <p:pic>
        <p:nvPicPr>
          <p:cNvPr id="72" name="그림 71">
            <a:extLst>
              <a:ext uri="{FF2B5EF4-FFF2-40B4-BE49-F238E27FC236}">
                <a16:creationId xmlns:a16="http://schemas.microsoft.com/office/drawing/2014/main" id="{DBDCA9DD-65DC-4259-A8A5-10063EFFB97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3155" y="3730090"/>
            <a:ext cx="666176" cy="5707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73" name="그림 72">
            <a:extLst>
              <a:ext uri="{FF2B5EF4-FFF2-40B4-BE49-F238E27FC236}">
                <a16:creationId xmlns:a16="http://schemas.microsoft.com/office/drawing/2014/main" id="{9F63BD43-3953-48E6-AD34-9DDFAABD5EE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8232" y="3730090"/>
            <a:ext cx="627099" cy="533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id="{59EC42F3-9A7C-438D-AEFB-038963E58239}"/>
              </a:ext>
            </a:extLst>
          </p:cNvPr>
          <p:cNvSpPr txBox="1"/>
          <p:nvPr/>
        </p:nvSpPr>
        <p:spPr>
          <a:xfrm>
            <a:off x="2891270" y="4338817"/>
            <a:ext cx="141422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sz="1100"/>
              <a:t>블록체인기반 </a:t>
            </a:r>
            <a:r>
              <a:rPr lang="en-US" altLang="ko-KR" sz="1100"/>
              <a:t>DID </a:t>
            </a:r>
          </a:p>
          <a:p>
            <a:r>
              <a:rPr lang="en-US" altLang="ko-KR" sz="1100"/>
              <a:t>&amp; Big Data </a:t>
            </a:r>
            <a:r>
              <a:rPr lang="ko-KR" altLang="en-US" sz="1100"/>
              <a:t>플랫폼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73A83D3D-F77C-48D9-A5AE-E9ABA5CF6BF2}"/>
              </a:ext>
            </a:extLst>
          </p:cNvPr>
          <p:cNvSpPr txBox="1"/>
          <p:nvPr/>
        </p:nvSpPr>
        <p:spPr>
          <a:xfrm>
            <a:off x="2783099" y="4980372"/>
            <a:ext cx="182243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600" dirty="0">
                <a:solidFill>
                  <a:srgbClr val="A7311E"/>
                </a:solidFill>
              </a:rPr>
              <a:t>[</a:t>
            </a:r>
            <a:r>
              <a:rPr lang="ko-KR" altLang="en-US" sz="1600" dirty="0">
                <a:solidFill>
                  <a:srgbClr val="A7311E"/>
                </a:solidFill>
              </a:rPr>
              <a:t>은하수 플랫폼</a:t>
            </a:r>
            <a:r>
              <a:rPr lang="en-US" altLang="ko-KR" sz="1600" dirty="0">
                <a:solidFill>
                  <a:srgbClr val="A7311E"/>
                </a:solidFill>
              </a:rPr>
              <a:t>]</a:t>
            </a:r>
          </a:p>
        </p:txBody>
      </p:sp>
      <p:sp>
        <p:nvSpPr>
          <p:cNvPr id="126" name="Freeform 18">
            <a:extLst>
              <a:ext uri="{FF2B5EF4-FFF2-40B4-BE49-F238E27FC236}">
                <a16:creationId xmlns:a16="http://schemas.microsoft.com/office/drawing/2014/main" id="{30F97CB4-BA1C-4990-89FB-E2147068D50A}"/>
              </a:ext>
            </a:extLst>
          </p:cNvPr>
          <p:cNvSpPr>
            <a:spLocks noEditPoints="1"/>
          </p:cNvSpPr>
          <p:nvPr/>
        </p:nvSpPr>
        <p:spPr bwMode="auto">
          <a:xfrm rot="5400000" flipH="1">
            <a:off x="2939192" y="3306176"/>
            <a:ext cx="3795599" cy="530520"/>
          </a:xfrm>
          <a:custGeom>
            <a:avLst/>
            <a:gdLst>
              <a:gd name="T0" fmla="*/ 2147483647 w 1896"/>
              <a:gd name="T1" fmla="*/ 0 h 264"/>
              <a:gd name="T2" fmla="*/ 2147483647 w 1896"/>
              <a:gd name="T3" fmla="*/ 0 h 264"/>
              <a:gd name="T4" fmla="*/ 2147483647 w 1896"/>
              <a:gd name="T5" fmla="*/ 2147483647 h 264"/>
              <a:gd name="T6" fmla="*/ 2147483647 w 1896"/>
              <a:gd name="T7" fmla="*/ 0 h 264"/>
              <a:gd name="T8" fmla="*/ 2147483647 w 1896"/>
              <a:gd name="T9" fmla="*/ 2147483647 h 264"/>
              <a:gd name="T10" fmla="*/ 2147483647 w 1896"/>
              <a:gd name="T11" fmla="*/ 2147483647 h 264"/>
              <a:gd name="T12" fmla="*/ 2147483647 w 1896"/>
              <a:gd name="T13" fmla="*/ 2147483647 h 264"/>
              <a:gd name="T14" fmla="*/ 2147483647 w 1896"/>
              <a:gd name="T15" fmla="*/ 2147483647 h 264"/>
              <a:gd name="T16" fmla="*/ 2147483647 w 1896"/>
              <a:gd name="T17" fmla="*/ 2147483647 h 264"/>
              <a:gd name="T18" fmla="*/ 2147483647 w 1896"/>
              <a:gd name="T19" fmla="*/ 2147483647 h 264"/>
              <a:gd name="T20" fmla="*/ 0 w 1896"/>
              <a:gd name="T21" fmla="*/ 2147483647 h 264"/>
              <a:gd name="T22" fmla="*/ 2147483647 w 1896"/>
              <a:gd name="T23" fmla="*/ 2147483647 h 264"/>
              <a:gd name="T24" fmla="*/ 2147483647 w 1896"/>
              <a:gd name="T25" fmla="*/ 2147483647 h 264"/>
              <a:gd name="T26" fmla="*/ 2147483647 w 1896"/>
              <a:gd name="T27" fmla="*/ 2147483647 h 264"/>
              <a:gd name="T28" fmla="*/ 2147483647 w 1896"/>
              <a:gd name="T29" fmla="*/ 2147483647 h 264"/>
              <a:gd name="T30" fmla="*/ 2147483647 w 1896"/>
              <a:gd name="T31" fmla="*/ 2147483647 h 264"/>
              <a:gd name="T32" fmla="*/ 2147483647 w 1896"/>
              <a:gd name="T33" fmla="*/ 2147483647 h 264"/>
              <a:gd name="T34" fmla="*/ 2147483647 w 1896"/>
              <a:gd name="T35" fmla="*/ 2147483647 h 264"/>
              <a:gd name="T36" fmla="*/ 2147483647 w 1896"/>
              <a:gd name="T37" fmla="*/ 0 h 264"/>
              <a:gd name="T38" fmla="*/ 2147483647 w 1896"/>
              <a:gd name="T39" fmla="*/ 0 h 26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96"/>
              <a:gd name="T61" fmla="*/ 0 h 264"/>
              <a:gd name="T62" fmla="*/ 1896 w 1896"/>
              <a:gd name="T63" fmla="*/ 264 h 26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96" h="264">
                <a:moveTo>
                  <a:pt x="949" y="0"/>
                </a:moveTo>
                <a:cubicBezTo>
                  <a:pt x="947" y="0"/>
                  <a:pt x="947" y="0"/>
                  <a:pt x="947" y="0"/>
                </a:cubicBezTo>
                <a:cubicBezTo>
                  <a:pt x="948" y="1"/>
                  <a:pt x="948" y="1"/>
                  <a:pt x="948" y="1"/>
                </a:cubicBezTo>
                <a:cubicBezTo>
                  <a:pt x="949" y="0"/>
                  <a:pt x="949" y="0"/>
                  <a:pt x="949" y="0"/>
                </a:cubicBezTo>
                <a:moveTo>
                  <a:pt x="948" y="1"/>
                </a:moveTo>
                <a:cubicBezTo>
                  <a:pt x="839" y="85"/>
                  <a:pt x="839" y="85"/>
                  <a:pt x="839" y="85"/>
                </a:cubicBezTo>
                <a:cubicBezTo>
                  <a:pt x="897" y="85"/>
                  <a:pt x="897" y="85"/>
                  <a:pt x="897" y="85"/>
                </a:cubicBezTo>
                <a:cubicBezTo>
                  <a:pt x="897" y="85"/>
                  <a:pt x="921" y="144"/>
                  <a:pt x="819" y="144"/>
                </a:cubicBezTo>
                <a:cubicBezTo>
                  <a:pt x="770" y="144"/>
                  <a:pt x="694" y="131"/>
                  <a:pt x="574" y="92"/>
                </a:cubicBezTo>
                <a:cubicBezTo>
                  <a:pt x="510" y="71"/>
                  <a:pt x="451" y="63"/>
                  <a:pt x="397" y="63"/>
                </a:cubicBezTo>
                <a:cubicBezTo>
                  <a:pt x="136" y="63"/>
                  <a:pt x="0" y="264"/>
                  <a:pt x="0" y="264"/>
                </a:cubicBezTo>
                <a:cubicBezTo>
                  <a:pt x="1896" y="264"/>
                  <a:pt x="1896" y="264"/>
                  <a:pt x="1896" y="264"/>
                </a:cubicBezTo>
                <a:cubicBezTo>
                  <a:pt x="1896" y="264"/>
                  <a:pt x="1759" y="63"/>
                  <a:pt x="1499" y="63"/>
                </a:cubicBezTo>
                <a:cubicBezTo>
                  <a:pt x="1445" y="63"/>
                  <a:pt x="1386" y="71"/>
                  <a:pt x="1322" y="92"/>
                </a:cubicBezTo>
                <a:cubicBezTo>
                  <a:pt x="1202" y="131"/>
                  <a:pt x="1125" y="144"/>
                  <a:pt x="1077" y="144"/>
                </a:cubicBezTo>
                <a:cubicBezTo>
                  <a:pt x="975" y="144"/>
                  <a:pt x="999" y="85"/>
                  <a:pt x="999" y="85"/>
                </a:cubicBezTo>
                <a:cubicBezTo>
                  <a:pt x="1057" y="85"/>
                  <a:pt x="1057" y="85"/>
                  <a:pt x="1057" y="85"/>
                </a:cubicBezTo>
                <a:cubicBezTo>
                  <a:pt x="948" y="1"/>
                  <a:pt x="948" y="1"/>
                  <a:pt x="948" y="1"/>
                </a:cubicBezTo>
                <a:moveTo>
                  <a:pt x="949" y="0"/>
                </a:moveTo>
                <a:cubicBezTo>
                  <a:pt x="949" y="0"/>
                  <a:pt x="949" y="0"/>
                  <a:pt x="949" y="0"/>
                </a:cubicBezTo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lt1"/>
              </a:solidFill>
            </a:endParaRPr>
          </a:p>
        </p:txBody>
      </p:sp>
      <p:sp>
        <p:nvSpPr>
          <p:cNvPr id="128" name="사각형: 둥근 모서리 127">
            <a:extLst>
              <a:ext uri="{FF2B5EF4-FFF2-40B4-BE49-F238E27FC236}">
                <a16:creationId xmlns:a16="http://schemas.microsoft.com/office/drawing/2014/main" id="{5DEEEC6E-E284-438D-8C77-1BAD959D0DDA}"/>
              </a:ext>
            </a:extLst>
          </p:cNvPr>
          <p:cNvSpPr/>
          <p:nvPr/>
        </p:nvSpPr>
        <p:spPr>
          <a:xfrm>
            <a:off x="5358639" y="2049955"/>
            <a:ext cx="1881406" cy="1580827"/>
          </a:xfrm>
          <a:prstGeom prst="roundRect">
            <a:avLst>
              <a:gd name="adj" fmla="val 3137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sz="1600"/>
          </a:p>
        </p:txBody>
      </p:sp>
      <p:sp>
        <p:nvSpPr>
          <p:cNvPr id="12" name="사각형: 둥근 위쪽 모서리 11">
            <a:extLst>
              <a:ext uri="{FF2B5EF4-FFF2-40B4-BE49-F238E27FC236}">
                <a16:creationId xmlns:a16="http://schemas.microsoft.com/office/drawing/2014/main" id="{2B0FF739-1D08-4FA7-9165-D67D5680657A}"/>
              </a:ext>
            </a:extLst>
          </p:cNvPr>
          <p:cNvSpPr/>
          <p:nvPr/>
        </p:nvSpPr>
        <p:spPr>
          <a:xfrm>
            <a:off x="5358639" y="2046624"/>
            <a:ext cx="1881406" cy="310813"/>
          </a:xfrm>
          <a:prstGeom prst="round2SameRect">
            <a:avLst>
              <a:gd name="adj1" fmla="val 12836"/>
              <a:gd name="adj2" fmla="val 0"/>
            </a:avLst>
          </a:prstGeom>
          <a:solidFill>
            <a:srgbClr val="A731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sz="1600"/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DBF809DA-6EE6-46EF-922F-779A22224160}"/>
              </a:ext>
            </a:extLst>
          </p:cNvPr>
          <p:cNvSpPr txBox="1"/>
          <p:nvPr/>
        </p:nvSpPr>
        <p:spPr>
          <a:xfrm>
            <a:off x="5575753" y="2049955"/>
            <a:ext cx="14471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목표시장</a:t>
            </a:r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F3AA71E-1166-4632-95DD-1EE4AEACBFFB}"/>
              </a:ext>
            </a:extLst>
          </p:cNvPr>
          <p:cNvGrpSpPr/>
          <p:nvPr/>
        </p:nvGrpSpPr>
        <p:grpSpPr>
          <a:xfrm>
            <a:off x="5435244" y="2379669"/>
            <a:ext cx="1739956" cy="276999"/>
            <a:chOff x="5399032" y="2379669"/>
            <a:chExt cx="1739956" cy="276999"/>
          </a:xfrm>
        </p:grpSpPr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5ADBC80F-061D-46F1-9DC8-6764F392CC59}"/>
                </a:ext>
              </a:extLst>
            </p:cNvPr>
            <p:cNvSpPr txBox="1"/>
            <p:nvPr/>
          </p:nvSpPr>
          <p:spPr>
            <a:xfrm>
              <a:off x="5575753" y="2379669"/>
              <a:ext cx="156323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Digital ID Solution </a:t>
              </a:r>
              <a:endParaRPr lang="ko-KR" altLang="en-US"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133" name="그래픽 132" descr="Badge Tick1 단색으로 채워진">
              <a:extLst>
                <a:ext uri="{FF2B5EF4-FFF2-40B4-BE49-F238E27FC236}">
                  <a16:creationId xmlns:a16="http://schemas.microsoft.com/office/drawing/2014/main" id="{D4A3C5F5-7360-4765-A416-3868041C8B9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99032" y="2429808"/>
              <a:ext cx="176721" cy="176721"/>
            </a:xfrm>
            <a:prstGeom prst="rect">
              <a:avLst/>
            </a:prstGeom>
          </p:spPr>
        </p:pic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84D80D74-58A0-4142-90E1-B14AC86C2188}"/>
              </a:ext>
            </a:extLst>
          </p:cNvPr>
          <p:cNvSpPr txBox="1"/>
          <p:nvPr/>
        </p:nvSpPr>
        <p:spPr>
          <a:xfrm>
            <a:off x="5553935" y="2626682"/>
            <a:ext cx="1686110" cy="6232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ko-KR" altLang="en-US" sz="1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스마트워치</a:t>
            </a:r>
            <a:endParaRPr lang="en-US" altLang="ko-KR" sz="115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ko-KR" altLang="en-US" sz="1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스마트폰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ko-KR" altLang="en-US" sz="1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헤</a:t>
            </a:r>
            <a:r>
              <a:rPr lang="ko-KR" altLang="en-US" sz="115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드셋</a:t>
            </a:r>
            <a:r>
              <a:rPr lang="en-US" altLang="ko-KR" sz="1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(HMD), </a:t>
            </a:r>
            <a:r>
              <a:rPr lang="ko-KR" altLang="en-US" sz="115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기타</a:t>
            </a:r>
          </a:p>
        </p:txBody>
      </p:sp>
      <p:grpSp>
        <p:nvGrpSpPr>
          <p:cNvPr id="135" name="그룹 134">
            <a:extLst>
              <a:ext uri="{FF2B5EF4-FFF2-40B4-BE49-F238E27FC236}">
                <a16:creationId xmlns:a16="http://schemas.microsoft.com/office/drawing/2014/main" id="{2D23E6E9-2121-4802-8CC4-F000733D3749}"/>
              </a:ext>
            </a:extLst>
          </p:cNvPr>
          <p:cNvGrpSpPr/>
          <p:nvPr/>
        </p:nvGrpSpPr>
        <p:grpSpPr>
          <a:xfrm>
            <a:off x="5435244" y="3267233"/>
            <a:ext cx="1739956" cy="276999"/>
            <a:chOff x="5399032" y="2379669"/>
            <a:chExt cx="1739956" cy="276999"/>
          </a:xfrm>
        </p:grpSpPr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42537024-003F-4419-91E6-1B3A23DF1D8E}"/>
                </a:ext>
              </a:extLst>
            </p:cNvPr>
            <p:cNvSpPr txBox="1"/>
            <p:nvPr/>
          </p:nvSpPr>
          <p:spPr>
            <a:xfrm>
              <a:off x="5575753" y="2379669"/>
              <a:ext cx="156323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생체인식시장</a:t>
              </a:r>
            </a:p>
          </p:txBody>
        </p:sp>
        <p:pic>
          <p:nvPicPr>
            <p:cNvPr id="137" name="그래픽 136" descr="Badge Tick1 단색으로 채워진">
              <a:extLst>
                <a:ext uri="{FF2B5EF4-FFF2-40B4-BE49-F238E27FC236}">
                  <a16:creationId xmlns:a16="http://schemas.microsoft.com/office/drawing/2014/main" id="{E390CD24-2302-4314-BB28-73D7CC1995E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99032" y="2429808"/>
              <a:ext cx="176721" cy="176721"/>
            </a:xfrm>
            <a:prstGeom prst="rect">
              <a:avLst/>
            </a:prstGeom>
          </p:spPr>
        </p:pic>
      </p:grpSp>
      <p:grpSp>
        <p:nvGrpSpPr>
          <p:cNvPr id="138" name="그룹 137">
            <a:extLst>
              <a:ext uri="{FF2B5EF4-FFF2-40B4-BE49-F238E27FC236}">
                <a16:creationId xmlns:a16="http://schemas.microsoft.com/office/drawing/2014/main" id="{AA3DA51A-8634-4394-8DB1-0354ACAAF37D}"/>
              </a:ext>
            </a:extLst>
          </p:cNvPr>
          <p:cNvGrpSpPr/>
          <p:nvPr/>
        </p:nvGrpSpPr>
        <p:grpSpPr>
          <a:xfrm rot="5400000">
            <a:off x="6059158" y="3770627"/>
            <a:ext cx="342944" cy="432492"/>
            <a:chOff x="3740916" y="2808668"/>
            <a:chExt cx="342944" cy="432492"/>
          </a:xfrm>
        </p:grpSpPr>
        <p:sp>
          <p:nvSpPr>
            <p:cNvPr id="139" name="이등변 삼각형 14">
              <a:extLst>
                <a:ext uri="{FF2B5EF4-FFF2-40B4-BE49-F238E27FC236}">
                  <a16:creationId xmlns:a16="http://schemas.microsoft.com/office/drawing/2014/main" id="{70620B33-A5F4-4CD2-8C30-CB6930B52345}"/>
                </a:ext>
              </a:extLst>
            </p:cNvPr>
            <p:cNvSpPr/>
            <p:nvPr/>
          </p:nvSpPr>
          <p:spPr>
            <a:xfrm rot="16200000" flipH="1" flipV="1">
              <a:off x="3610406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 cap="rnd">
              <a:solidFill>
                <a:srgbClr val="A7311E">
                  <a:alpha val="33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0" name="이등변 삼각형 14">
              <a:extLst>
                <a:ext uri="{FF2B5EF4-FFF2-40B4-BE49-F238E27FC236}">
                  <a16:creationId xmlns:a16="http://schemas.microsoft.com/office/drawing/2014/main" id="{1E7261A0-E647-4C96-9C74-18A5F33A0EE1}"/>
                </a:ext>
              </a:extLst>
            </p:cNvPr>
            <p:cNvSpPr/>
            <p:nvPr/>
          </p:nvSpPr>
          <p:spPr>
            <a:xfrm rot="16200000" flipH="1" flipV="1">
              <a:off x="3781878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41" name="사각형: 둥근 모서리 140">
            <a:extLst>
              <a:ext uri="{FF2B5EF4-FFF2-40B4-BE49-F238E27FC236}">
                <a16:creationId xmlns:a16="http://schemas.microsoft.com/office/drawing/2014/main" id="{845CAC17-7EFE-4A71-8B6A-D3AB90756DE3}"/>
              </a:ext>
            </a:extLst>
          </p:cNvPr>
          <p:cNvSpPr/>
          <p:nvPr/>
        </p:nvSpPr>
        <p:spPr>
          <a:xfrm>
            <a:off x="5358639" y="4359583"/>
            <a:ext cx="1881406" cy="1482418"/>
          </a:xfrm>
          <a:prstGeom prst="roundRect">
            <a:avLst>
              <a:gd name="adj" fmla="val 3137"/>
            </a:avLst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sz="1600"/>
          </a:p>
        </p:txBody>
      </p:sp>
      <p:sp>
        <p:nvSpPr>
          <p:cNvPr id="142" name="사각형: 둥근 위쪽 모서리 141">
            <a:extLst>
              <a:ext uri="{FF2B5EF4-FFF2-40B4-BE49-F238E27FC236}">
                <a16:creationId xmlns:a16="http://schemas.microsoft.com/office/drawing/2014/main" id="{727B3866-03DE-44A5-B819-392E35212E41}"/>
              </a:ext>
            </a:extLst>
          </p:cNvPr>
          <p:cNvSpPr/>
          <p:nvPr/>
        </p:nvSpPr>
        <p:spPr>
          <a:xfrm>
            <a:off x="5358639" y="4356251"/>
            <a:ext cx="1881406" cy="310813"/>
          </a:xfrm>
          <a:prstGeom prst="round2SameRect">
            <a:avLst>
              <a:gd name="adj1" fmla="val 12836"/>
              <a:gd name="adj2" fmla="val 0"/>
            </a:avLst>
          </a:prstGeom>
          <a:solidFill>
            <a:srgbClr val="A7311E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sz="1600"/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AF1AF5F-118E-458B-87E9-1153979E8D8C}"/>
              </a:ext>
            </a:extLst>
          </p:cNvPr>
          <p:cNvSpPr txBox="1"/>
          <p:nvPr/>
        </p:nvSpPr>
        <p:spPr>
          <a:xfrm>
            <a:off x="5575753" y="4359582"/>
            <a:ext cx="144717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2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수익모델</a:t>
            </a:r>
          </a:p>
        </p:txBody>
      </p:sp>
      <p:grpSp>
        <p:nvGrpSpPr>
          <p:cNvPr id="144" name="그룹 143">
            <a:extLst>
              <a:ext uri="{FF2B5EF4-FFF2-40B4-BE49-F238E27FC236}">
                <a16:creationId xmlns:a16="http://schemas.microsoft.com/office/drawing/2014/main" id="{541BDC5F-37B9-4DB9-967C-233EA3329C7C}"/>
              </a:ext>
            </a:extLst>
          </p:cNvPr>
          <p:cNvGrpSpPr/>
          <p:nvPr/>
        </p:nvGrpSpPr>
        <p:grpSpPr>
          <a:xfrm>
            <a:off x="5435244" y="4689296"/>
            <a:ext cx="1739956" cy="276999"/>
            <a:chOff x="5399032" y="2379669"/>
            <a:chExt cx="1739956" cy="276999"/>
          </a:xfrm>
        </p:grpSpPr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C605FEA3-CCF8-4D72-9FE1-73999E15CDA6}"/>
                </a:ext>
              </a:extLst>
            </p:cNvPr>
            <p:cNvSpPr txBox="1"/>
            <p:nvPr/>
          </p:nvSpPr>
          <p:spPr>
            <a:xfrm>
              <a:off x="5575753" y="2379669"/>
              <a:ext cx="156323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HW </a:t>
              </a:r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판매</a:t>
              </a:r>
            </a:p>
          </p:txBody>
        </p:sp>
        <p:pic>
          <p:nvPicPr>
            <p:cNvPr id="146" name="그래픽 145" descr="Badge Tick1 단색으로 채워진">
              <a:extLst>
                <a:ext uri="{FF2B5EF4-FFF2-40B4-BE49-F238E27FC236}">
                  <a16:creationId xmlns:a16="http://schemas.microsoft.com/office/drawing/2014/main" id="{630B1B1E-8E3A-46D4-90C4-755B893C6B6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99032" y="2429808"/>
              <a:ext cx="176721" cy="176721"/>
            </a:xfrm>
            <a:prstGeom prst="rect">
              <a:avLst/>
            </a:prstGeom>
          </p:spPr>
        </p:pic>
      </p:grpSp>
      <p:sp>
        <p:nvSpPr>
          <p:cNvPr id="147" name="TextBox 146">
            <a:extLst>
              <a:ext uri="{FF2B5EF4-FFF2-40B4-BE49-F238E27FC236}">
                <a16:creationId xmlns:a16="http://schemas.microsoft.com/office/drawing/2014/main" id="{A41BD3AD-9DC8-4924-B7A3-05D191A8B1DF}"/>
              </a:ext>
            </a:extLst>
          </p:cNvPr>
          <p:cNvSpPr txBox="1"/>
          <p:nvPr/>
        </p:nvSpPr>
        <p:spPr>
          <a:xfrm>
            <a:off x="5553935" y="4927256"/>
            <a:ext cx="1563235" cy="4462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indent="-108000">
              <a:buFont typeface="Arial" panose="020B0604020202020204" pitchFamily="34" charset="0"/>
              <a:buChar char="•"/>
            </a:pPr>
            <a:r>
              <a:rPr lang="ko-KR" altLang="en-US" sz="115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홍채인식모듈</a:t>
            </a:r>
          </a:p>
          <a:p>
            <a:pPr marL="108000" indent="-108000">
              <a:buFont typeface="Arial" panose="020B0604020202020204" pitchFamily="34" charset="0"/>
              <a:buChar char="•"/>
            </a:pPr>
            <a:r>
              <a:rPr lang="ko-KR" altLang="en-US" sz="115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광학 부품</a:t>
            </a:r>
          </a:p>
        </p:txBody>
      </p:sp>
      <p:grpSp>
        <p:nvGrpSpPr>
          <p:cNvPr id="148" name="그룹 147">
            <a:extLst>
              <a:ext uri="{FF2B5EF4-FFF2-40B4-BE49-F238E27FC236}">
                <a16:creationId xmlns:a16="http://schemas.microsoft.com/office/drawing/2014/main" id="{EFD740D6-C4D2-4383-ADB4-0F19F9A55108}"/>
              </a:ext>
            </a:extLst>
          </p:cNvPr>
          <p:cNvGrpSpPr/>
          <p:nvPr/>
        </p:nvGrpSpPr>
        <p:grpSpPr>
          <a:xfrm>
            <a:off x="5435244" y="5440873"/>
            <a:ext cx="1739956" cy="276999"/>
            <a:chOff x="5399032" y="2379669"/>
            <a:chExt cx="1739956" cy="276999"/>
          </a:xfrm>
        </p:grpSpPr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9FB28D8-96E6-4D34-B2DF-C941B066AFEA}"/>
                </a:ext>
              </a:extLst>
            </p:cNvPr>
            <p:cNvSpPr txBox="1"/>
            <p:nvPr/>
          </p:nvSpPr>
          <p:spPr>
            <a:xfrm>
              <a:off x="5575753" y="2379669"/>
              <a:ext cx="1563235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홍채인식 라이선스</a:t>
              </a:r>
            </a:p>
          </p:txBody>
        </p:sp>
        <p:pic>
          <p:nvPicPr>
            <p:cNvPr id="150" name="그래픽 149" descr="Badge Tick1 단색으로 채워진">
              <a:extLst>
                <a:ext uri="{FF2B5EF4-FFF2-40B4-BE49-F238E27FC236}">
                  <a16:creationId xmlns:a16="http://schemas.microsoft.com/office/drawing/2014/main" id="{478CC75A-B423-4FC6-BF00-44567985510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5399032" y="2429808"/>
              <a:ext cx="176721" cy="176721"/>
            </a:xfrm>
            <a:prstGeom prst="rect">
              <a:avLst/>
            </a:prstGeom>
          </p:spPr>
        </p:pic>
      </p:grpSp>
      <p:sp>
        <p:nvSpPr>
          <p:cNvPr id="151" name="object 117">
            <a:extLst>
              <a:ext uri="{FF2B5EF4-FFF2-40B4-BE49-F238E27FC236}">
                <a16:creationId xmlns:a16="http://schemas.microsoft.com/office/drawing/2014/main" id="{5F4B5462-6464-483A-A5DC-70B368EB80EB}"/>
              </a:ext>
            </a:extLst>
          </p:cNvPr>
          <p:cNvSpPr/>
          <p:nvPr/>
        </p:nvSpPr>
        <p:spPr>
          <a:xfrm flipV="1">
            <a:off x="7630753" y="1417125"/>
            <a:ext cx="304309" cy="51200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963C770F-3AA0-4A22-811B-BEFD4D443E87}"/>
              </a:ext>
            </a:extLst>
          </p:cNvPr>
          <p:cNvGrpSpPr/>
          <p:nvPr/>
        </p:nvGrpSpPr>
        <p:grpSpPr>
          <a:xfrm>
            <a:off x="8029302" y="2144755"/>
            <a:ext cx="3609975" cy="4027180"/>
            <a:chOff x="7991475" y="1990237"/>
            <a:chExt cx="3609975" cy="4027180"/>
          </a:xfrm>
        </p:grpSpPr>
        <p:graphicFrame>
          <p:nvGraphicFramePr>
            <p:cNvPr id="152" name="차트 151">
              <a:extLst>
                <a:ext uri="{FF2B5EF4-FFF2-40B4-BE49-F238E27FC236}">
                  <a16:creationId xmlns:a16="http://schemas.microsoft.com/office/drawing/2014/main" id="{DBFD05CD-3D2B-4B9C-878F-608B19D58E7E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597619947"/>
                </p:ext>
              </p:extLst>
            </p:nvPr>
          </p:nvGraphicFramePr>
          <p:xfrm>
            <a:off x="8066532" y="1990237"/>
            <a:ext cx="3404027" cy="376872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sp>
          <p:nvSpPr>
            <p:cNvPr id="14" name="자유형: 도형 13">
              <a:extLst>
                <a:ext uri="{FF2B5EF4-FFF2-40B4-BE49-F238E27FC236}">
                  <a16:creationId xmlns:a16="http://schemas.microsoft.com/office/drawing/2014/main" id="{803AAA6F-ED68-45B0-974E-F9C6DABEFAF5}"/>
                </a:ext>
              </a:extLst>
            </p:cNvPr>
            <p:cNvSpPr/>
            <p:nvPr/>
          </p:nvSpPr>
          <p:spPr>
            <a:xfrm>
              <a:off x="7991475" y="5620223"/>
              <a:ext cx="3609975" cy="397194"/>
            </a:xfrm>
            <a:custGeom>
              <a:avLst/>
              <a:gdLst>
                <a:gd name="connsiteX0" fmla="*/ 0 w 3609975"/>
                <a:gd name="connsiteY0" fmla="*/ 0 h 0"/>
                <a:gd name="connsiteX1" fmla="*/ 3609975 w 36099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609975">
                  <a:moveTo>
                    <a:pt x="0" y="0"/>
                  </a:moveTo>
                  <a:lnTo>
                    <a:pt x="3609975" y="0"/>
                  </a:lnTo>
                </a:path>
              </a:pathLst>
            </a:custGeom>
            <a:noFill/>
            <a:ln w="635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B65712D0-BB6F-4259-9E92-A62D6E25F4EB}"/>
                </a:ext>
              </a:extLst>
            </p:cNvPr>
            <p:cNvSpPr txBox="1"/>
            <p:nvPr/>
          </p:nvSpPr>
          <p:spPr>
            <a:xfrm>
              <a:off x="8221126" y="5664997"/>
              <a:ext cx="473206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2022</a:t>
              </a:r>
              <a:endParaRPr lang="ko-KR" altLang="en-US" sz="1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FACF8168-F5C8-482C-8912-0EF3FF75C5A1}"/>
                </a:ext>
              </a:extLst>
            </p:cNvPr>
            <p:cNvSpPr txBox="1"/>
            <p:nvPr/>
          </p:nvSpPr>
          <p:spPr>
            <a:xfrm>
              <a:off x="8750745" y="5664997"/>
              <a:ext cx="473206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2023</a:t>
              </a:r>
              <a:endParaRPr lang="ko-KR" altLang="en-US" sz="1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55FE781F-66D6-496D-BB4A-EECD31A9799D}"/>
                </a:ext>
              </a:extLst>
            </p:cNvPr>
            <p:cNvSpPr txBox="1"/>
            <p:nvPr/>
          </p:nvSpPr>
          <p:spPr>
            <a:xfrm>
              <a:off x="9262834" y="5664997"/>
              <a:ext cx="473206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2024</a:t>
              </a:r>
              <a:endParaRPr lang="ko-KR" altLang="en-US" sz="1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C743E0ED-AAEC-495E-97EA-E603DF568B78}"/>
                </a:ext>
              </a:extLst>
            </p:cNvPr>
            <p:cNvSpPr txBox="1"/>
            <p:nvPr/>
          </p:nvSpPr>
          <p:spPr>
            <a:xfrm>
              <a:off x="9792453" y="5664997"/>
              <a:ext cx="473206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2025</a:t>
              </a:r>
              <a:endParaRPr lang="ko-KR" altLang="en-US" sz="1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B51278D7-79CD-4C92-AE8B-2B29A98C6EE9}"/>
                </a:ext>
              </a:extLst>
            </p:cNvPr>
            <p:cNvSpPr txBox="1"/>
            <p:nvPr/>
          </p:nvSpPr>
          <p:spPr>
            <a:xfrm>
              <a:off x="10322072" y="5664997"/>
              <a:ext cx="473206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2026</a:t>
              </a:r>
              <a:endParaRPr lang="ko-KR" altLang="en-US" sz="1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E370C43E-8B3C-4F46-9E59-950E3790E416}"/>
                </a:ext>
              </a:extLst>
            </p:cNvPr>
            <p:cNvSpPr txBox="1"/>
            <p:nvPr/>
          </p:nvSpPr>
          <p:spPr>
            <a:xfrm>
              <a:off x="10851691" y="5664997"/>
              <a:ext cx="473206" cy="24622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/>
              <a:r>
                <a:rPr lang="en-US" altLang="ko-KR" sz="1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2027</a:t>
              </a:r>
              <a:endParaRPr lang="ko-KR" altLang="en-US" sz="1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A9D851B-08C3-45F3-A3C0-8C34E528C99C}"/>
                </a:ext>
              </a:extLst>
            </p:cNvPr>
            <p:cNvGrpSpPr/>
            <p:nvPr/>
          </p:nvGrpSpPr>
          <p:grpSpPr>
            <a:xfrm>
              <a:off x="9752537" y="3940018"/>
              <a:ext cx="569535" cy="667863"/>
              <a:chOff x="9752537" y="3940018"/>
              <a:chExt cx="569535" cy="667863"/>
            </a:xfrm>
          </p:grpSpPr>
          <p:sp>
            <p:nvSpPr>
              <p:cNvPr id="15" name="타원 14">
                <a:extLst>
                  <a:ext uri="{FF2B5EF4-FFF2-40B4-BE49-F238E27FC236}">
                    <a16:creationId xmlns:a16="http://schemas.microsoft.com/office/drawing/2014/main" id="{6C81C2C1-8CF4-438F-81A0-37189ECABB3C}"/>
                  </a:ext>
                </a:extLst>
              </p:cNvPr>
              <p:cNvSpPr/>
              <p:nvPr/>
            </p:nvSpPr>
            <p:spPr>
              <a:xfrm>
                <a:off x="9752537" y="3940018"/>
                <a:ext cx="569535" cy="569535"/>
              </a:xfrm>
              <a:prstGeom prst="ellipse">
                <a:avLst/>
              </a:prstGeom>
              <a:solidFill>
                <a:srgbClr val="A73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6" name="이등변 삼각형 15">
                <a:extLst>
                  <a:ext uri="{FF2B5EF4-FFF2-40B4-BE49-F238E27FC236}">
                    <a16:creationId xmlns:a16="http://schemas.microsoft.com/office/drawing/2014/main" id="{52065037-90F7-42FA-85CA-1CFAC3FCCE7D}"/>
                  </a:ext>
                </a:extLst>
              </p:cNvPr>
              <p:cNvSpPr/>
              <p:nvPr/>
            </p:nvSpPr>
            <p:spPr>
              <a:xfrm flipV="1">
                <a:off x="9942644" y="4444673"/>
                <a:ext cx="189321" cy="163208"/>
              </a:xfrm>
              <a:prstGeom prst="triangle">
                <a:avLst/>
              </a:prstGeom>
              <a:solidFill>
                <a:srgbClr val="A73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166" name="TextBox 165">
              <a:extLst>
                <a:ext uri="{FF2B5EF4-FFF2-40B4-BE49-F238E27FC236}">
                  <a16:creationId xmlns:a16="http://schemas.microsoft.com/office/drawing/2014/main" id="{A987F563-EDB8-46AC-9BEB-2E149AB5D1AA}"/>
                </a:ext>
              </a:extLst>
            </p:cNvPr>
            <p:cNvSpPr txBox="1"/>
            <p:nvPr/>
          </p:nvSpPr>
          <p:spPr>
            <a:xfrm>
              <a:off x="9796934" y="4081390"/>
              <a:ext cx="49884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defRPr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defRPr>
              </a:lvl1pPr>
            </a:lstStyle>
            <a:p>
              <a:r>
                <a:rPr lang="en-US" altLang="ko-KR"/>
                <a:t>IPO</a:t>
              </a:r>
              <a:endParaRPr lang="ko-KR" altLang="en-US"/>
            </a:p>
          </p:txBody>
        </p:sp>
      </p:grpSp>
      <p:sp>
        <p:nvSpPr>
          <p:cNvPr id="167" name="TextBox 166">
            <a:extLst>
              <a:ext uri="{FF2B5EF4-FFF2-40B4-BE49-F238E27FC236}">
                <a16:creationId xmlns:a16="http://schemas.microsoft.com/office/drawing/2014/main" id="{F24A751A-3363-42F1-B58D-A0C67891B7B1}"/>
              </a:ext>
            </a:extLst>
          </p:cNvPr>
          <p:cNvSpPr txBox="1"/>
          <p:nvPr/>
        </p:nvSpPr>
        <p:spPr>
          <a:xfrm>
            <a:off x="9980471" y="1823252"/>
            <a:ext cx="1563235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9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단위</a:t>
            </a:r>
            <a:r>
              <a:rPr lang="en-US" altLang="ko-KR" sz="9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: </a:t>
            </a:r>
            <a:r>
              <a:rPr lang="ko-KR" altLang="en-US" sz="9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백만원</a:t>
            </a:r>
          </a:p>
        </p:txBody>
      </p:sp>
      <p:pic>
        <p:nvPicPr>
          <p:cNvPr id="77" name="그림 76">
            <a:extLst>
              <a:ext uri="{FF2B5EF4-FFF2-40B4-BE49-F238E27FC236}">
                <a16:creationId xmlns:a16="http://schemas.microsoft.com/office/drawing/2014/main" id="{C53CD8CF-6F19-456D-994F-EAFB2C998A6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0110" y="4891794"/>
            <a:ext cx="504527" cy="44915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745CA69C-92AF-4038-8277-F9381882E570}"/>
              </a:ext>
            </a:extLst>
          </p:cNvPr>
          <p:cNvSpPr txBox="1"/>
          <p:nvPr/>
        </p:nvSpPr>
        <p:spPr>
          <a:xfrm>
            <a:off x="11161978" y="4932078"/>
            <a:ext cx="692818" cy="2462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altLang="ko-KR" sz="100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HW </a:t>
            </a:r>
            <a:r>
              <a:rPr lang="ko-KR" altLang="en-US" sz="100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매출</a:t>
            </a:r>
            <a:endParaRPr lang="ko-KR" altLang="en-US" sz="10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745CA69C-92AF-4038-8277-F9381882E570}"/>
              </a:ext>
            </a:extLst>
          </p:cNvPr>
          <p:cNvSpPr txBox="1"/>
          <p:nvPr/>
        </p:nvSpPr>
        <p:spPr>
          <a:xfrm>
            <a:off x="11169157" y="3185412"/>
            <a:ext cx="6976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ko-KR" altLang="en-US" sz="100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라이선스</a:t>
            </a:r>
            <a:endParaRPr lang="en-US" altLang="ko-KR" sz="1000" dirty="0" smtClean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/>
            <a:r>
              <a:rPr lang="ko-KR" altLang="en-US" sz="1000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매출</a:t>
            </a:r>
            <a:endParaRPr lang="ko-KR" altLang="en-US" sz="10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80253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직사각형 30">
            <a:extLst>
              <a:ext uri="{FF2B5EF4-FFF2-40B4-BE49-F238E27FC236}">
                <a16:creationId xmlns:a16="http://schemas.microsoft.com/office/drawing/2014/main" id="{4132FAD7-2382-42B8-8870-FE8C5F9E95F6}"/>
              </a:ext>
            </a:extLst>
          </p:cNvPr>
          <p:cNvSpPr/>
          <p:nvPr/>
        </p:nvSpPr>
        <p:spPr>
          <a:xfrm>
            <a:off x="5992813" y="1855646"/>
            <a:ext cx="3813965" cy="44394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dirty="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F6B8B15F-298A-4406-A744-502EF3221A83}"/>
              </a:ext>
            </a:extLst>
          </p:cNvPr>
          <p:cNvSpPr/>
          <p:nvPr/>
        </p:nvSpPr>
        <p:spPr>
          <a:xfrm>
            <a:off x="1791745" y="1855646"/>
            <a:ext cx="3813965" cy="443946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dirty="0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7066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보유기술의 실질적 수요와 가능성</a:t>
            </a:r>
          </a:p>
        </p:txBody>
      </p:sp>
      <p:sp>
        <p:nvSpPr>
          <p:cNvPr id="11" name="Rectangle 4">
            <a:extLst>
              <a:ext uri="{FF2B5EF4-FFF2-40B4-BE49-F238E27FC236}">
                <a16:creationId xmlns:a16="http://schemas.microsoft.com/office/drawing/2014/main" id="{0EAF997B-BE9F-4F64-8F64-6A81B185D6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4953" y="1208037"/>
            <a:ext cx="648952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2020 </a:t>
            </a:r>
            <a:r>
              <a:rPr lang="ko-KR" altLang="en-US" sz="2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매출 </a:t>
            </a:r>
            <a:r>
              <a:rPr lang="en-US" altLang="ko-KR" sz="2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- 89.5</a:t>
            </a:r>
            <a:r>
              <a:rPr lang="ko-KR" altLang="en-US" sz="2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백만원 </a:t>
            </a:r>
            <a:r>
              <a:rPr lang="en-US" altLang="ko-KR" sz="2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(</a:t>
            </a:r>
            <a:r>
              <a:rPr lang="en-US" altLang="ko-KR" sz="2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80</a:t>
            </a:r>
            <a:r>
              <a:rPr lang="en-US" altLang="ko-KR" sz="2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% </a:t>
            </a:r>
            <a:r>
              <a:rPr lang="ko-KR" altLang="en-US" sz="2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수출</a:t>
            </a:r>
            <a:r>
              <a:rPr lang="en-US" altLang="ko-KR" sz="2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)</a:t>
            </a:r>
            <a:endParaRPr lang="ko-KR" altLang="en-US" sz="24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7" name="그림 16">
            <a:extLst>
              <a:ext uri="{FF2B5EF4-FFF2-40B4-BE49-F238E27FC236}">
                <a16:creationId xmlns:a16="http://schemas.microsoft.com/office/drawing/2014/main" id="{797333BD-671C-481A-88E8-A5C7A8880E9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131280" y="2777386"/>
            <a:ext cx="1154433" cy="1154433"/>
          </a:xfrm>
          <a:custGeom>
            <a:avLst/>
            <a:gdLst>
              <a:gd name="connsiteX0" fmla="*/ 698432 w 1396864"/>
              <a:gd name="connsiteY0" fmla="*/ 0 h 1396864"/>
              <a:gd name="connsiteX1" fmla="*/ 1396864 w 1396864"/>
              <a:gd name="connsiteY1" fmla="*/ 698432 h 1396864"/>
              <a:gd name="connsiteX2" fmla="*/ 698432 w 1396864"/>
              <a:gd name="connsiteY2" fmla="*/ 1396864 h 1396864"/>
              <a:gd name="connsiteX3" fmla="*/ 0 w 1396864"/>
              <a:gd name="connsiteY3" fmla="*/ 698432 h 1396864"/>
              <a:gd name="connsiteX4" fmla="*/ 698432 w 1396864"/>
              <a:gd name="connsiteY4" fmla="*/ 0 h 1396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96864" h="1396864">
                <a:moveTo>
                  <a:pt x="698432" y="0"/>
                </a:moveTo>
                <a:cubicBezTo>
                  <a:pt x="1084165" y="0"/>
                  <a:pt x="1396864" y="312699"/>
                  <a:pt x="1396864" y="698432"/>
                </a:cubicBezTo>
                <a:cubicBezTo>
                  <a:pt x="1396864" y="1084165"/>
                  <a:pt x="1084165" y="1396864"/>
                  <a:pt x="698432" y="1396864"/>
                </a:cubicBezTo>
                <a:cubicBezTo>
                  <a:pt x="312699" y="1396864"/>
                  <a:pt x="0" y="1084165"/>
                  <a:pt x="0" y="698432"/>
                </a:cubicBezTo>
                <a:cubicBezTo>
                  <a:pt x="0" y="312699"/>
                  <a:pt x="312699" y="0"/>
                  <a:pt x="698432" y="0"/>
                </a:cubicBezTo>
                <a:close/>
              </a:path>
            </a:pathLst>
          </a:cu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A71594FF-A1C7-43CA-89BD-66C3CAD2E89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2092" y="2203247"/>
            <a:ext cx="567388" cy="378592"/>
          </a:xfrm>
          <a:prstGeom prst="rect">
            <a:avLst/>
          </a:prstGeom>
        </p:spPr>
      </p:pic>
      <p:sp>
        <p:nvSpPr>
          <p:cNvPr id="20" name="Rectangle 4">
            <a:extLst>
              <a:ext uri="{FF2B5EF4-FFF2-40B4-BE49-F238E27FC236}">
                <a16:creationId xmlns:a16="http://schemas.microsoft.com/office/drawing/2014/main" id="{0DB64048-D010-4FA6-8BBE-A5D5965F99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17850" y="2185726"/>
            <a:ext cx="212407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indent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ko-KR" sz="2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$63,000 (</a:t>
            </a:r>
            <a:r>
              <a:rPr lang="ko-KR" altLang="en-US" sz="2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중국</a:t>
            </a:r>
            <a:r>
              <a:rPr lang="en-US" altLang="ko-KR" sz="20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27" name="Text Box 10">
            <a:extLst>
              <a:ext uri="{FF2B5EF4-FFF2-40B4-BE49-F238E27FC236}">
                <a16:creationId xmlns:a16="http://schemas.microsoft.com/office/drawing/2014/main" id="{614C8832-27DD-40BE-B02C-499C03EEA4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5127" y="4123369"/>
            <a:ext cx="2326738" cy="1676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5</a:t>
            </a:r>
            <a:r>
              <a:rPr lang="en-US" altLang="ko-KR" sz="1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M B&amp;W  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o-KR" altLang="en-US"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수평화각 </a:t>
            </a:r>
            <a:r>
              <a:rPr lang="en-US" altLang="ko-KR"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:</a:t>
            </a:r>
            <a:r>
              <a:rPr lang="ko-KR" altLang="en-US"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1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28degree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F</a:t>
            </a:r>
            <a:r>
              <a:rPr lang="en-US" altLang="ko-KR"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#:2.2</a:t>
            </a:r>
            <a:r>
              <a:rPr lang="en-US" altLang="ko-KR" sz="1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 </a:t>
            </a: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6.3x6.3x7.0</a:t>
            </a:r>
            <a:endParaRPr lang="en-US" altLang="ko-KR" sz="14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algn="ctr" fontAlgn="auto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ko-KR" sz="1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Lens</a:t>
            </a:r>
            <a:endParaRPr lang="ko-KR" altLang="ko-KR" sz="14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09F3E89-D247-4556-B131-05FC1FC8F5C7}"/>
              </a:ext>
            </a:extLst>
          </p:cNvPr>
          <p:cNvGrpSpPr/>
          <p:nvPr/>
        </p:nvGrpSpPr>
        <p:grpSpPr>
          <a:xfrm>
            <a:off x="6664014" y="2217029"/>
            <a:ext cx="2809319" cy="3582696"/>
            <a:chOff x="6854514" y="2217029"/>
            <a:chExt cx="2809319" cy="3582696"/>
          </a:xfrm>
        </p:grpSpPr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10BA8040-7CAD-4E8A-B864-1A4991CAED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9300" y="2611236"/>
              <a:ext cx="1837167" cy="1635527"/>
            </a:xfrm>
            <a:prstGeom prst="rect">
              <a:avLst/>
            </a:prstGeom>
          </p:spPr>
        </p:pic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E5493408-5CFC-41F5-9B11-1D5B1F6ACD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89763" y="2272349"/>
              <a:ext cx="549995" cy="289471"/>
            </a:xfrm>
            <a:prstGeom prst="rect">
              <a:avLst/>
            </a:prstGeom>
          </p:spPr>
        </p:pic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49BEE4AC-5E98-4CFD-BB43-A04E90AAA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539758" y="2217029"/>
              <a:ext cx="212407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R="0" lvl="0" indent="0" eaLnBrk="1" fontAlgn="base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ko-KR" sz="2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$ 196 (</a:t>
              </a:r>
              <a:r>
                <a:rPr lang="ko-KR" altLang="en-US" sz="2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미국</a:t>
              </a:r>
              <a:r>
                <a:rPr lang="en-US" altLang="ko-KR" sz="20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)</a:t>
              </a:r>
            </a:p>
          </p:txBody>
        </p:sp>
        <p:sp>
          <p:nvSpPr>
            <p:cNvPr id="29" name="Text Box 10">
              <a:extLst>
                <a:ext uri="{FF2B5EF4-FFF2-40B4-BE49-F238E27FC236}">
                  <a16:creationId xmlns:a16="http://schemas.microsoft.com/office/drawing/2014/main" id="{DB388572-F1E4-4637-88B9-C3D8ED69AE8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854514" y="4123369"/>
              <a:ext cx="2326738" cy="1676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850nm</a:t>
              </a:r>
            </a:p>
            <a:p>
              <a:pPr algn="ctr" fontAlgn="auto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2,754mW/sr @700mA</a:t>
              </a:r>
            </a:p>
            <a:p>
              <a:pPr algn="ctr" fontAlgn="auto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ko-KR" altLang="en-US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수평화각 </a:t>
              </a:r>
              <a:r>
                <a:rPr lang="en-US" altLang="ko-KR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: 18 degree</a:t>
              </a:r>
            </a:p>
            <a:p>
              <a:pPr algn="ctr" fontAlgn="auto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F#:2.2 </a:t>
              </a:r>
            </a:p>
            <a:p>
              <a:pPr algn="ctr" fontAlgn="auto" latinLnBrk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4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5.2x5.2x3.7</a:t>
              </a:r>
              <a:endParaRPr lang="ko-KR" altLang="ko-KR" sz="14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811CE66E-713C-4EB9-BE16-8EA1538F254E}"/>
              </a:ext>
            </a:extLst>
          </p:cNvPr>
          <p:cNvSpPr txBox="1"/>
          <p:nvPr/>
        </p:nvSpPr>
        <p:spPr>
          <a:xfrm>
            <a:off x="2817916" y="4068050"/>
            <a:ext cx="55755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8800" dirty="0">
                <a:solidFill>
                  <a:srgbClr val="A7311E"/>
                </a:solidFill>
                <a:latin typeface="Eras Bold ITC" panose="020B0907030504020204" pitchFamily="34" charset="0"/>
              </a:rPr>
              <a:t>Proved</a:t>
            </a:r>
            <a:endParaRPr lang="ko-KR" altLang="en-US" sz="8800" dirty="0">
              <a:solidFill>
                <a:srgbClr val="A7311E"/>
              </a:solidFill>
              <a:latin typeface="Eras Bold ITC" panose="020B0907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0957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7066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보유기술의 실질적 수요와 가능성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FBEA2B-EE0C-49F2-B892-8C1F0C12E322}"/>
              </a:ext>
            </a:extLst>
          </p:cNvPr>
          <p:cNvSpPr txBox="1"/>
          <p:nvPr/>
        </p:nvSpPr>
        <p:spPr>
          <a:xfrm>
            <a:off x="1029456" y="1007266"/>
            <a:ext cx="10133089" cy="416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pPr>
              <a:lnSpc>
                <a:spcPct val="110000"/>
              </a:lnSpc>
            </a:pPr>
            <a:r>
              <a:rPr lang="en-US" altLang="ko-KR" sz="2000" spc="0">
                <a:solidFill>
                  <a:srgbClr val="A7311E"/>
                </a:solidFill>
              </a:rPr>
              <a:t>[</a:t>
            </a:r>
            <a:r>
              <a:rPr lang="ko-KR" altLang="en-US" sz="2000" spc="0">
                <a:solidFill>
                  <a:srgbClr val="A7311E"/>
                </a:solidFill>
              </a:rPr>
              <a:t>터키</a:t>
            </a:r>
            <a:r>
              <a:rPr lang="en-US" altLang="ko-KR" sz="2000" spc="0">
                <a:solidFill>
                  <a:srgbClr val="A7311E"/>
                </a:solidFill>
              </a:rPr>
              <a:t>] Ergosis</a:t>
            </a:r>
            <a:r>
              <a:rPr lang="ko-KR" altLang="en-US" sz="2000" spc="0">
                <a:solidFill>
                  <a:srgbClr val="A7311E"/>
                </a:solidFill>
              </a:rPr>
              <a:t>회사와 납품공급 </a:t>
            </a:r>
            <a:r>
              <a:rPr lang="en-US" altLang="ko-KR" sz="2000" spc="0">
                <a:solidFill>
                  <a:srgbClr val="A7311E"/>
                </a:solidFill>
              </a:rPr>
              <a:t>LOI </a:t>
            </a:r>
            <a:r>
              <a:rPr lang="ko-KR" altLang="en-US" sz="2000" spc="0">
                <a:solidFill>
                  <a:srgbClr val="A7311E"/>
                </a:solidFill>
              </a:rPr>
              <a:t>체결</a:t>
            </a: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55A263CE-5AD2-4A5C-A4F0-D88CDA95E18D}"/>
              </a:ext>
            </a:extLst>
          </p:cNvPr>
          <p:cNvSpPr/>
          <p:nvPr/>
        </p:nvSpPr>
        <p:spPr>
          <a:xfrm>
            <a:off x="935289" y="1824961"/>
            <a:ext cx="10582682" cy="0"/>
          </a:xfrm>
          <a:custGeom>
            <a:avLst/>
            <a:gdLst>
              <a:gd name="connsiteX0" fmla="*/ 0 w 7228114"/>
              <a:gd name="connsiteY0" fmla="*/ 0 h 0"/>
              <a:gd name="connsiteX1" fmla="*/ 7228114 w 72281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8114">
                <a:moveTo>
                  <a:pt x="0" y="0"/>
                </a:moveTo>
                <a:lnTo>
                  <a:pt x="7228114" y="0"/>
                </a:lnTo>
              </a:path>
            </a:pathLst>
          </a:custGeom>
          <a:noFill/>
          <a:ln>
            <a:gradFill flip="none" rotWithShape="1">
              <a:gsLst>
                <a:gs pos="0">
                  <a:srgbClr val="A7311E">
                    <a:alpha val="0"/>
                  </a:srgbClr>
                </a:gs>
                <a:gs pos="53000">
                  <a:srgbClr val="A7311E"/>
                </a:gs>
                <a:gs pos="100000">
                  <a:srgbClr val="A7311E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3EC1E9-4764-45A2-ABF1-27085843A703}"/>
              </a:ext>
            </a:extLst>
          </p:cNvPr>
          <p:cNvSpPr txBox="1"/>
          <p:nvPr/>
        </p:nvSpPr>
        <p:spPr>
          <a:xfrm>
            <a:off x="1672630" y="1397738"/>
            <a:ext cx="88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ko-KR" altLang="en-US" sz="2000" spc="0">
                <a:solidFill>
                  <a:srgbClr val="A7311E"/>
                </a:solidFill>
                <a:latin typeface="+mj-ea"/>
                <a:ea typeface="+mj-ea"/>
              </a:rPr>
              <a:t>출입통제기</a:t>
            </a:r>
            <a:r>
              <a:rPr lang="en-US" altLang="ko-KR" sz="2000" spc="0">
                <a:solidFill>
                  <a:srgbClr val="A7311E"/>
                </a:solidFill>
                <a:latin typeface="+mj-ea"/>
                <a:ea typeface="+mj-ea"/>
              </a:rPr>
              <a:t>(Megrez</a:t>
            </a:r>
            <a:r>
              <a:rPr lang="ko-KR" altLang="en-US" sz="2000" spc="0">
                <a:solidFill>
                  <a:srgbClr val="A7311E"/>
                </a:solidFill>
                <a:latin typeface="+mj-ea"/>
                <a:ea typeface="+mj-ea"/>
              </a:rPr>
              <a:t>모델</a:t>
            </a:r>
            <a:r>
              <a:rPr lang="en-US" altLang="ko-KR" sz="2000" spc="0">
                <a:solidFill>
                  <a:srgbClr val="A7311E"/>
                </a:solidFill>
                <a:latin typeface="+mj-ea"/>
                <a:ea typeface="+mj-ea"/>
              </a:rPr>
              <a:t>) 2022</a:t>
            </a:r>
            <a:r>
              <a:rPr lang="ko-KR" altLang="en-US" sz="2000" spc="0">
                <a:solidFill>
                  <a:srgbClr val="A7311E"/>
                </a:solidFill>
                <a:latin typeface="+mj-ea"/>
                <a:ea typeface="+mj-ea"/>
              </a:rPr>
              <a:t>년부터 </a:t>
            </a:r>
            <a:r>
              <a:rPr lang="en-US" altLang="ko-KR" sz="2000" spc="0">
                <a:solidFill>
                  <a:srgbClr val="A7311E"/>
                </a:solidFill>
                <a:latin typeface="+mj-ea"/>
                <a:ea typeface="+mj-ea"/>
              </a:rPr>
              <a:t>3</a:t>
            </a:r>
            <a:r>
              <a:rPr lang="ko-KR" altLang="en-US" sz="2000" spc="0">
                <a:solidFill>
                  <a:srgbClr val="A7311E"/>
                </a:solidFill>
                <a:latin typeface="+mj-ea"/>
                <a:ea typeface="+mj-ea"/>
              </a:rPr>
              <a:t>년간 </a:t>
            </a:r>
            <a:r>
              <a:rPr lang="en-US" altLang="ko-KR" sz="2000" spc="0">
                <a:solidFill>
                  <a:srgbClr val="A7311E"/>
                </a:solidFill>
                <a:latin typeface="+mj-ea"/>
                <a:ea typeface="+mj-ea"/>
              </a:rPr>
              <a:t>1,200</a:t>
            </a:r>
            <a:r>
              <a:rPr lang="ko-KR" altLang="en-US" sz="2000" spc="0">
                <a:solidFill>
                  <a:srgbClr val="A7311E"/>
                </a:solidFill>
                <a:latin typeface="+mj-ea"/>
                <a:ea typeface="+mj-ea"/>
              </a:rPr>
              <a:t>세트 납품 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ABB22674-38E9-4746-806B-33B68D6FA9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953" y="2404413"/>
            <a:ext cx="4346522" cy="1878643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6FE783F-D986-4DB6-ACAF-BE9EFC38F6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3429" y="2687840"/>
            <a:ext cx="1213076" cy="1415607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ED8CE34F-5C8C-473E-B736-D7F9AE16D16E}"/>
              </a:ext>
            </a:extLst>
          </p:cNvPr>
          <p:cNvSpPr/>
          <p:nvPr/>
        </p:nvSpPr>
        <p:spPr>
          <a:xfrm>
            <a:off x="734953" y="4499826"/>
            <a:ext cx="5391552" cy="1496337"/>
          </a:xfrm>
          <a:prstGeom prst="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22046E-E925-4932-8C50-D889062BDDA3}"/>
              </a:ext>
            </a:extLst>
          </p:cNvPr>
          <p:cNvSpPr txBox="1"/>
          <p:nvPr/>
        </p:nvSpPr>
        <p:spPr>
          <a:xfrm>
            <a:off x="1999404" y="4560935"/>
            <a:ext cx="27238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ko-KR" altLang="en-US" sz="2000" spc="0">
                <a:solidFill>
                  <a:srgbClr val="F62020"/>
                </a:solidFill>
                <a:latin typeface="+mj-ea"/>
                <a:ea typeface="+mj-ea"/>
              </a:rPr>
              <a:t>전략적 양산 협업 진행 중</a:t>
            </a:r>
            <a:endParaRPr lang="en-US" altLang="ko-KR" sz="2000" spc="0">
              <a:solidFill>
                <a:srgbClr val="F62020"/>
              </a:solidFill>
              <a:latin typeface="+mj-ea"/>
              <a:ea typeface="+mj-ea"/>
            </a:endParaRP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960C11A8-187B-4B97-B81C-D37AF377704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49710" y="4961045"/>
            <a:ext cx="1423210" cy="744185"/>
          </a:xfrm>
          <a:prstGeom prst="rect">
            <a:avLst/>
          </a:prstGeom>
        </p:spPr>
      </p:pic>
      <p:sp>
        <p:nvSpPr>
          <p:cNvPr id="28" name="직사각형 27">
            <a:extLst>
              <a:ext uri="{FF2B5EF4-FFF2-40B4-BE49-F238E27FC236}">
                <a16:creationId xmlns:a16="http://schemas.microsoft.com/office/drawing/2014/main" id="{86C7F714-8970-404B-8285-B48A43A94D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71277" y="5675780"/>
            <a:ext cx="17800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4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코스닥 상장사</a:t>
            </a:r>
            <a:endParaRPr lang="en-US" altLang="ko-KR" sz="14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33" name="Freeform 18">
            <a:extLst>
              <a:ext uri="{FF2B5EF4-FFF2-40B4-BE49-F238E27FC236}">
                <a16:creationId xmlns:a16="http://schemas.microsoft.com/office/drawing/2014/main" id="{3A37A41E-F991-41CD-8D24-BA38C6C19EFE}"/>
              </a:ext>
            </a:extLst>
          </p:cNvPr>
          <p:cNvSpPr>
            <a:spLocks noEditPoints="1"/>
          </p:cNvSpPr>
          <p:nvPr/>
        </p:nvSpPr>
        <p:spPr bwMode="auto">
          <a:xfrm rot="5400000" flipH="1">
            <a:off x="4485553" y="3840985"/>
            <a:ext cx="4007078" cy="524924"/>
          </a:xfrm>
          <a:custGeom>
            <a:avLst/>
            <a:gdLst>
              <a:gd name="T0" fmla="*/ 2147483647 w 1896"/>
              <a:gd name="T1" fmla="*/ 0 h 264"/>
              <a:gd name="T2" fmla="*/ 2147483647 w 1896"/>
              <a:gd name="T3" fmla="*/ 0 h 264"/>
              <a:gd name="T4" fmla="*/ 2147483647 w 1896"/>
              <a:gd name="T5" fmla="*/ 2147483647 h 264"/>
              <a:gd name="T6" fmla="*/ 2147483647 w 1896"/>
              <a:gd name="T7" fmla="*/ 0 h 264"/>
              <a:gd name="T8" fmla="*/ 2147483647 w 1896"/>
              <a:gd name="T9" fmla="*/ 2147483647 h 264"/>
              <a:gd name="T10" fmla="*/ 2147483647 w 1896"/>
              <a:gd name="T11" fmla="*/ 2147483647 h 264"/>
              <a:gd name="T12" fmla="*/ 2147483647 w 1896"/>
              <a:gd name="T13" fmla="*/ 2147483647 h 264"/>
              <a:gd name="T14" fmla="*/ 2147483647 w 1896"/>
              <a:gd name="T15" fmla="*/ 2147483647 h 264"/>
              <a:gd name="T16" fmla="*/ 2147483647 w 1896"/>
              <a:gd name="T17" fmla="*/ 2147483647 h 264"/>
              <a:gd name="T18" fmla="*/ 2147483647 w 1896"/>
              <a:gd name="T19" fmla="*/ 2147483647 h 264"/>
              <a:gd name="T20" fmla="*/ 0 w 1896"/>
              <a:gd name="T21" fmla="*/ 2147483647 h 264"/>
              <a:gd name="T22" fmla="*/ 2147483647 w 1896"/>
              <a:gd name="T23" fmla="*/ 2147483647 h 264"/>
              <a:gd name="T24" fmla="*/ 2147483647 w 1896"/>
              <a:gd name="T25" fmla="*/ 2147483647 h 264"/>
              <a:gd name="T26" fmla="*/ 2147483647 w 1896"/>
              <a:gd name="T27" fmla="*/ 2147483647 h 264"/>
              <a:gd name="T28" fmla="*/ 2147483647 w 1896"/>
              <a:gd name="T29" fmla="*/ 2147483647 h 264"/>
              <a:gd name="T30" fmla="*/ 2147483647 w 1896"/>
              <a:gd name="T31" fmla="*/ 2147483647 h 264"/>
              <a:gd name="T32" fmla="*/ 2147483647 w 1896"/>
              <a:gd name="T33" fmla="*/ 2147483647 h 264"/>
              <a:gd name="T34" fmla="*/ 2147483647 w 1896"/>
              <a:gd name="T35" fmla="*/ 2147483647 h 264"/>
              <a:gd name="T36" fmla="*/ 2147483647 w 1896"/>
              <a:gd name="T37" fmla="*/ 0 h 264"/>
              <a:gd name="T38" fmla="*/ 2147483647 w 1896"/>
              <a:gd name="T39" fmla="*/ 0 h 26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w 1896"/>
              <a:gd name="T61" fmla="*/ 0 h 264"/>
              <a:gd name="T62" fmla="*/ 1896 w 1896"/>
              <a:gd name="T63" fmla="*/ 264 h 264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T60" t="T61" r="T62" b="T63"/>
            <a:pathLst>
              <a:path w="1896" h="264">
                <a:moveTo>
                  <a:pt x="949" y="0"/>
                </a:moveTo>
                <a:cubicBezTo>
                  <a:pt x="947" y="0"/>
                  <a:pt x="947" y="0"/>
                  <a:pt x="947" y="0"/>
                </a:cubicBezTo>
                <a:cubicBezTo>
                  <a:pt x="948" y="1"/>
                  <a:pt x="948" y="1"/>
                  <a:pt x="948" y="1"/>
                </a:cubicBezTo>
                <a:cubicBezTo>
                  <a:pt x="949" y="0"/>
                  <a:pt x="949" y="0"/>
                  <a:pt x="949" y="0"/>
                </a:cubicBezTo>
                <a:moveTo>
                  <a:pt x="948" y="1"/>
                </a:moveTo>
                <a:cubicBezTo>
                  <a:pt x="839" y="85"/>
                  <a:pt x="839" y="85"/>
                  <a:pt x="839" y="85"/>
                </a:cubicBezTo>
                <a:cubicBezTo>
                  <a:pt x="897" y="85"/>
                  <a:pt x="897" y="85"/>
                  <a:pt x="897" y="85"/>
                </a:cubicBezTo>
                <a:cubicBezTo>
                  <a:pt x="897" y="85"/>
                  <a:pt x="921" y="144"/>
                  <a:pt x="819" y="144"/>
                </a:cubicBezTo>
                <a:cubicBezTo>
                  <a:pt x="770" y="144"/>
                  <a:pt x="694" y="131"/>
                  <a:pt x="574" y="92"/>
                </a:cubicBezTo>
                <a:cubicBezTo>
                  <a:pt x="510" y="71"/>
                  <a:pt x="451" y="63"/>
                  <a:pt x="397" y="63"/>
                </a:cubicBezTo>
                <a:cubicBezTo>
                  <a:pt x="136" y="63"/>
                  <a:pt x="0" y="264"/>
                  <a:pt x="0" y="264"/>
                </a:cubicBezTo>
                <a:cubicBezTo>
                  <a:pt x="1896" y="264"/>
                  <a:pt x="1896" y="264"/>
                  <a:pt x="1896" y="264"/>
                </a:cubicBezTo>
                <a:cubicBezTo>
                  <a:pt x="1896" y="264"/>
                  <a:pt x="1759" y="63"/>
                  <a:pt x="1499" y="63"/>
                </a:cubicBezTo>
                <a:cubicBezTo>
                  <a:pt x="1445" y="63"/>
                  <a:pt x="1386" y="71"/>
                  <a:pt x="1322" y="92"/>
                </a:cubicBezTo>
                <a:cubicBezTo>
                  <a:pt x="1202" y="131"/>
                  <a:pt x="1125" y="144"/>
                  <a:pt x="1077" y="144"/>
                </a:cubicBezTo>
                <a:cubicBezTo>
                  <a:pt x="975" y="144"/>
                  <a:pt x="999" y="85"/>
                  <a:pt x="999" y="85"/>
                </a:cubicBezTo>
                <a:cubicBezTo>
                  <a:pt x="1057" y="85"/>
                  <a:pt x="1057" y="85"/>
                  <a:pt x="1057" y="85"/>
                </a:cubicBezTo>
                <a:cubicBezTo>
                  <a:pt x="948" y="1"/>
                  <a:pt x="948" y="1"/>
                  <a:pt x="948" y="1"/>
                </a:cubicBezTo>
                <a:moveTo>
                  <a:pt x="949" y="0"/>
                </a:moveTo>
                <a:cubicBezTo>
                  <a:pt x="949" y="0"/>
                  <a:pt x="949" y="0"/>
                  <a:pt x="949" y="0"/>
                </a:cubicBezTo>
              </a:path>
            </a:pathLst>
          </a:custGeom>
          <a:gradFill flip="none" rotWithShape="1">
            <a:gsLst>
              <a:gs pos="0">
                <a:schemeClr val="bg1">
                  <a:lumMod val="50000"/>
                </a:schemeClr>
              </a:gs>
              <a:gs pos="93000">
                <a:schemeClr val="bg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>
              <a:solidFill>
                <a:schemeClr val="lt1"/>
              </a:solidFill>
            </a:endParaRPr>
          </a:p>
        </p:txBody>
      </p:sp>
      <p:pic>
        <p:nvPicPr>
          <p:cNvPr id="34" name="_x301105176">
            <a:extLst>
              <a:ext uri="{FF2B5EF4-FFF2-40B4-BE49-F238E27FC236}">
                <a16:creationId xmlns:a16="http://schemas.microsoft.com/office/drawing/2014/main" id="{D6550AA1-F5DE-42E6-82C8-BEC973368F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1679" y="2815259"/>
            <a:ext cx="4956430" cy="2840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775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7066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보유기술의 실질적 수요와 가능성</a:t>
            </a:r>
          </a:p>
        </p:txBody>
      </p:sp>
      <p:sp>
        <p:nvSpPr>
          <p:cNvPr id="19" name="자유형: 도형 18">
            <a:extLst>
              <a:ext uri="{FF2B5EF4-FFF2-40B4-BE49-F238E27FC236}">
                <a16:creationId xmlns:a16="http://schemas.microsoft.com/office/drawing/2014/main" id="{55A263CE-5AD2-4A5C-A4F0-D88CDA95E18D}"/>
              </a:ext>
            </a:extLst>
          </p:cNvPr>
          <p:cNvSpPr/>
          <p:nvPr/>
        </p:nvSpPr>
        <p:spPr>
          <a:xfrm>
            <a:off x="935289" y="1558261"/>
            <a:ext cx="10582682" cy="0"/>
          </a:xfrm>
          <a:custGeom>
            <a:avLst/>
            <a:gdLst>
              <a:gd name="connsiteX0" fmla="*/ 0 w 7228114"/>
              <a:gd name="connsiteY0" fmla="*/ 0 h 0"/>
              <a:gd name="connsiteX1" fmla="*/ 7228114 w 72281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8114">
                <a:moveTo>
                  <a:pt x="0" y="0"/>
                </a:moveTo>
                <a:lnTo>
                  <a:pt x="7228114" y="0"/>
                </a:lnTo>
              </a:path>
            </a:pathLst>
          </a:custGeom>
          <a:noFill/>
          <a:ln>
            <a:gradFill flip="none" rotWithShape="1">
              <a:gsLst>
                <a:gs pos="0">
                  <a:srgbClr val="A7311E">
                    <a:alpha val="0"/>
                  </a:srgbClr>
                </a:gs>
                <a:gs pos="53000">
                  <a:srgbClr val="A7311E"/>
                </a:gs>
                <a:gs pos="100000">
                  <a:srgbClr val="A7311E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53EC1E9-4764-45A2-ABF1-27085843A703}"/>
              </a:ext>
            </a:extLst>
          </p:cNvPr>
          <p:cNvSpPr txBox="1"/>
          <p:nvPr/>
        </p:nvSpPr>
        <p:spPr>
          <a:xfrm>
            <a:off x="1672630" y="1131038"/>
            <a:ext cx="88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2021 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매출 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– 8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백만원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1DAB4605-6EB8-4AD2-BD7C-CBA111F722A1}"/>
              </a:ext>
            </a:extLst>
          </p:cNvPr>
          <p:cNvSpPr/>
          <p:nvPr/>
        </p:nvSpPr>
        <p:spPr>
          <a:xfrm>
            <a:off x="7657308" y="1818170"/>
            <a:ext cx="3230733" cy="27358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dirty="0"/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F1AD1F35-0E4F-4A61-961E-5A2F163C2B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960" y="1818169"/>
            <a:ext cx="5121607" cy="2735835"/>
          </a:xfrm>
          <a:prstGeom prst="rect">
            <a:avLst/>
          </a:prstGeom>
        </p:spPr>
      </p:pic>
      <p:pic>
        <p:nvPicPr>
          <p:cNvPr id="16" name="Picture 2" descr="D:\DATA-2\1-work\J2C\png파일\single i\single i-j2c-퍼스-그림자.png">
            <a:extLst>
              <a:ext uri="{FF2B5EF4-FFF2-40B4-BE49-F238E27FC236}">
                <a16:creationId xmlns:a16="http://schemas.microsoft.com/office/drawing/2014/main" id="{C62DE98D-50F1-428A-B173-F677A4CF1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40454" y="2772470"/>
            <a:ext cx="2063975" cy="109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A6071802-3AEB-47FA-8558-6202747F646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3725" y="1972392"/>
            <a:ext cx="898717" cy="800078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6003373D-4F32-4866-A00E-53EE526761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9802" y="2325349"/>
            <a:ext cx="684485" cy="93300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3E004DC-096B-4278-A970-36D34DEE6B0C}"/>
              </a:ext>
            </a:extLst>
          </p:cNvPr>
          <p:cNvSpPr txBox="1"/>
          <p:nvPr/>
        </p:nvSpPr>
        <p:spPr>
          <a:xfrm>
            <a:off x="8165826" y="3944695"/>
            <a:ext cx="2207725" cy="3715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광학부품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+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홍채인식기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386B5F13-1FC9-4CB4-9A7D-84B05C13FFE9}"/>
              </a:ext>
            </a:extLst>
          </p:cNvPr>
          <p:cNvGrpSpPr/>
          <p:nvPr/>
        </p:nvGrpSpPr>
        <p:grpSpPr>
          <a:xfrm flipH="1">
            <a:off x="6833987" y="2885585"/>
            <a:ext cx="363497" cy="516953"/>
            <a:chOff x="3740916" y="2808668"/>
            <a:chExt cx="342944" cy="432492"/>
          </a:xfrm>
        </p:grpSpPr>
        <p:sp>
          <p:nvSpPr>
            <p:cNvPr id="30" name="이등변 삼각형 14">
              <a:extLst>
                <a:ext uri="{FF2B5EF4-FFF2-40B4-BE49-F238E27FC236}">
                  <a16:creationId xmlns:a16="http://schemas.microsoft.com/office/drawing/2014/main" id="{1038585C-7CE6-48EA-BA4C-15583D665CBA}"/>
                </a:ext>
              </a:extLst>
            </p:cNvPr>
            <p:cNvSpPr/>
            <p:nvPr/>
          </p:nvSpPr>
          <p:spPr>
            <a:xfrm rot="16200000" flipH="1" flipV="1">
              <a:off x="3610406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 cap="rnd">
              <a:solidFill>
                <a:srgbClr val="A7311E">
                  <a:alpha val="33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이등변 삼각형 14">
              <a:extLst>
                <a:ext uri="{FF2B5EF4-FFF2-40B4-BE49-F238E27FC236}">
                  <a16:creationId xmlns:a16="http://schemas.microsoft.com/office/drawing/2014/main" id="{3B57BD43-EE56-40C9-9CE4-EAD675EA5161}"/>
                </a:ext>
              </a:extLst>
            </p:cNvPr>
            <p:cNvSpPr/>
            <p:nvPr/>
          </p:nvSpPr>
          <p:spPr>
            <a:xfrm rot="16200000" flipH="1" flipV="1">
              <a:off x="3781878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23FD6968-01EE-4BC9-A744-6FF7A10EC0AD}"/>
              </a:ext>
            </a:extLst>
          </p:cNvPr>
          <p:cNvSpPr txBox="1"/>
          <p:nvPr/>
        </p:nvSpPr>
        <p:spPr>
          <a:xfrm>
            <a:off x="997001" y="5061183"/>
            <a:ext cx="7690208" cy="13029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fontAlgn="base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cortex A9 MCU +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홍채인식 프로모션 개발 완료 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2021.06</a:t>
            </a:r>
          </a:p>
          <a:p>
            <a:pPr marL="177800" marR="0" lvl="0" indent="-177800" fontAlgn="base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올해 말까지 매뉴얼 작성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내년 출시 </a:t>
            </a:r>
            <a:endParaRPr lang="en-US" altLang="ko-KR" sz="16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77800" marR="0" lvl="0" indent="-177800" fontAlgn="base">
              <a:lnSpc>
                <a:spcPct val="150000"/>
              </a:lnSpc>
              <a:spcBef>
                <a:spcPts val="0"/>
              </a:spcBef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MCU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을 사용하는 차량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시동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운전자 확인 등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다양한 분야에 홍채인식 적용 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4D91F0A8-C71C-4DC5-9825-2C0AA3F2B8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17963" y="5002562"/>
            <a:ext cx="1870078" cy="15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431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직사각형 56">
            <a:extLst>
              <a:ext uri="{FF2B5EF4-FFF2-40B4-BE49-F238E27FC236}">
                <a16:creationId xmlns:a16="http://schemas.microsoft.com/office/drawing/2014/main" id="{6BEAC92D-76AD-47CF-9CA0-379694B5C0E7}"/>
              </a:ext>
            </a:extLst>
          </p:cNvPr>
          <p:cNvSpPr/>
          <p:nvPr/>
        </p:nvSpPr>
        <p:spPr>
          <a:xfrm>
            <a:off x="6349581" y="4790076"/>
            <a:ext cx="5062266" cy="1693190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DC3A8DC3-EB70-4C91-BDAD-669A35C8CF39}"/>
              </a:ext>
            </a:extLst>
          </p:cNvPr>
          <p:cNvSpPr/>
          <p:nvPr/>
        </p:nvSpPr>
        <p:spPr>
          <a:xfrm>
            <a:off x="950500" y="4790076"/>
            <a:ext cx="4993100" cy="1693190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7066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해외진출 전략</a:t>
            </a:r>
          </a:p>
        </p:txBody>
      </p:sp>
      <p:sp>
        <p:nvSpPr>
          <p:cNvPr id="18" name="자유형: 도형 17">
            <a:extLst>
              <a:ext uri="{FF2B5EF4-FFF2-40B4-BE49-F238E27FC236}">
                <a16:creationId xmlns:a16="http://schemas.microsoft.com/office/drawing/2014/main" id="{CC3A140C-3543-4EFB-A366-AC4755B6D1AB}"/>
              </a:ext>
            </a:extLst>
          </p:cNvPr>
          <p:cNvSpPr/>
          <p:nvPr/>
        </p:nvSpPr>
        <p:spPr>
          <a:xfrm>
            <a:off x="935289" y="1558261"/>
            <a:ext cx="10582682" cy="0"/>
          </a:xfrm>
          <a:custGeom>
            <a:avLst/>
            <a:gdLst>
              <a:gd name="connsiteX0" fmla="*/ 0 w 7228114"/>
              <a:gd name="connsiteY0" fmla="*/ 0 h 0"/>
              <a:gd name="connsiteX1" fmla="*/ 7228114 w 72281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8114">
                <a:moveTo>
                  <a:pt x="0" y="0"/>
                </a:moveTo>
                <a:lnTo>
                  <a:pt x="7228114" y="0"/>
                </a:lnTo>
              </a:path>
            </a:pathLst>
          </a:custGeom>
          <a:noFill/>
          <a:ln>
            <a:gradFill flip="none" rotWithShape="1">
              <a:gsLst>
                <a:gs pos="0">
                  <a:srgbClr val="A7311E">
                    <a:alpha val="0"/>
                  </a:srgbClr>
                </a:gs>
                <a:gs pos="53000">
                  <a:srgbClr val="A7311E"/>
                </a:gs>
                <a:gs pos="100000">
                  <a:srgbClr val="A7311E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53CB64C-3CA8-4AAE-B39E-6766E118FEDF}"/>
              </a:ext>
            </a:extLst>
          </p:cNvPr>
          <p:cNvSpPr txBox="1"/>
          <p:nvPr/>
        </p:nvSpPr>
        <p:spPr>
          <a:xfrm>
            <a:off x="1672630" y="1131038"/>
            <a:ext cx="88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정부기관 및 지자체 지원사업 적극 참여</a:t>
            </a:r>
          </a:p>
        </p:txBody>
      </p:sp>
      <p:sp>
        <p:nvSpPr>
          <p:cNvPr id="41" name="직사각형 40">
            <a:extLst>
              <a:ext uri="{FF2B5EF4-FFF2-40B4-BE49-F238E27FC236}">
                <a16:creationId xmlns:a16="http://schemas.microsoft.com/office/drawing/2014/main" id="{85B73C59-F0C8-4CD8-9A0F-63249F14A2BA}"/>
              </a:ext>
            </a:extLst>
          </p:cNvPr>
          <p:cNvSpPr/>
          <p:nvPr/>
        </p:nvSpPr>
        <p:spPr>
          <a:xfrm>
            <a:off x="6327133" y="2105713"/>
            <a:ext cx="5104121" cy="2203886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직사각형 5">
            <a:extLst>
              <a:ext uri="{FF2B5EF4-FFF2-40B4-BE49-F238E27FC236}">
                <a16:creationId xmlns:a16="http://schemas.microsoft.com/office/drawing/2014/main" id="{175C587F-D0E6-45E1-86BD-7E6D3ACBA737}"/>
              </a:ext>
            </a:extLst>
          </p:cNvPr>
          <p:cNvSpPr/>
          <p:nvPr/>
        </p:nvSpPr>
        <p:spPr>
          <a:xfrm>
            <a:off x="950500" y="2105712"/>
            <a:ext cx="4993100" cy="2203886"/>
          </a:xfrm>
          <a:prstGeom prst="rect">
            <a:avLst/>
          </a:prstGeom>
          <a:solidFill>
            <a:schemeClr val="bg1">
              <a:lumMod val="95000"/>
              <a:alpha val="61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FB9396E-6E16-4E48-8607-5BD6D2E59018}"/>
              </a:ext>
            </a:extLst>
          </p:cNvPr>
          <p:cNvGrpSpPr/>
          <p:nvPr/>
        </p:nvGrpSpPr>
        <p:grpSpPr>
          <a:xfrm>
            <a:off x="762546" y="1875559"/>
            <a:ext cx="4769669" cy="672840"/>
            <a:chOff x="1072518" y="1939059"/>
            <a:chExt cx="4612001" cy="672840"/>
          </a:xfrm>
        </p:grpSpPr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A383DB02-0C76-4D4A-A3A3-CC6B06F633E0}"/>
                </a:ext>
              </a:extLst>
            </p:cNvPr>
            <p:cNvGrpSpPr/>
            <p:nvPr/>
          </p:nvGrpSpPr>
          <p:grpSpPr>
            <a:xfrm>
              <a:off x="1072518" y="1939059"/>
              <a:ext cx="4612001" cy="672840"/>
              <a:chOff x="828678" y="1914985"/>
              <a:chExt cx="4612001" cy="672840"/>
            </a:xfrm>
          </p:grpSpPr>
          <p:sp>
            <p:nvSpPr>
              <p:cNvPr id="25" name="object 30">
                <a:extLst>
                  <a:ext uri="{FF2B5EF4-FFF2-40B4-BE49-F238E27FC236}">
                    <a16:creationId xmlns:a16="http://schemas.microsoft.com/office/drawing/2014/main" id="{A3C805DC-9AC8-448B-9445-FFC04479F13D}"/>
                  </a:ext>
                </a:extLst>
              </p:cNvPr>
              <p:cNvSpPr/>
              <p:nvPr/>
            </p:nvSpPr>
            <p:spPr>
              <a:xfrm>
                <a:off x="828678" y="2389706"/>
                <a:ext cx="4612001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" name="사각형: 둥근 위쪽 모서리 1">
                <a:extLst>
                  <a:ext uri="{FF2B5EF4-FFF2-40B4-BE49-F238E27FC236}">
                    <a16:creationId xmlns:a16="http://schemas.microsoft.com/office/drawing/2014/main" id="{A6E4F95F-181D-49AD-958D-96F7EC2FD48C}"/>
                  </a:ext>
                </a:extLst>
              </p:cNvPr>
              <p:cNvSpPr/>
              <p:nvPr/>
            </p:nvSpPr>
            <p:spPr>
              <a:xfrm rot="16200000">
                <a:off x="2889417" y="-145754"/>
                <a:ext cx="490524" cy="461200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3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A182DC1C-2AE9-43C2-9818-BDE48B04E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0472" y="2031684"/>
              <a:ext cx="408425" cy="289471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89FDCED-3BB2-4FB7-A58A-CBAF070674D3}"/>
                </a:ext>
              </a:extLst>
            </p:cNvPr>
            <p:cNvSpPr txBox="1"/>
            <p:nvPr/>
          </p:nvSpPr>
          <p:spPr>
            <a:xfrm>
              <a:off x="1668897" y="1975028"/>
              <a:ext cx="377699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240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203568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ko-KR" altLang="en-US" sz="2000" spc="-70" dirty="0">
                  <a:solidFill>
                    <a:schemeClr val="bg1"/>
                  </a:solidFill>
                  <a:latin typeface="+mj-ea"/>
                  <a:ea typeface="+mj-ea"/>
                </a:rPr>
                <a:t>미국시장 </a:t>
              </a:r>
              <a:r>
                <a:rPr lang="en-US" altLang="ko-KR" sz="2000" spc="-70" dirty="0">
                  <a:solidFill>
                    <a:schemeClr val="bg1"/>
                  </a:solidFill>
                  <a:latin typeface="+mj-ea"/>
                  <a:ea typeface="+mj-ea"/>
                </a:rPr>
                <a:t>- J2C IRIS </a:t>
              </a:r>
              <a:r>
                <a:rPr lang="ko-KR" altLang="en-US" sz="2000" spc="-70" dirty="0">
                  <a:solidFill>
                    <a:schemeClr val="bg1"/>
                  </a:solidFill>
                  <a:latin typeface="+mj-ea"/>
                  <a:ea typeface="+mj-ea"/>
                </a:rPr>
                <a:t>미국 법인 활용 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49B2BEFF-53F8-4D3F-BFA6-23E4FE608B62}"/>
              </a:ext>
            </a:extLst>
          </p:cNvPr>
          <p:cNvGrpSpPr/>
          <p:nvPr/>
        </p:nvGrpSpPr>
        <p:grpSpPr>
          <a:xfrm flipH="1">
            <a:off x="6970607" y="1875559"/>
            <a:ext cx="4612001" cy="672840"/>
            <a:chOff x="1072518" y="1939059"/>
            <a:chExt cx="4612001" cy="672840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94B5410C-DD7A-49B0-A2B0-8D1E6B360AB7}"/>
                </a:ext>
              </a:extLst>
            </p:cNvPr>
            <p:cNvGrpSpPr/>
            <p:nvPr/>
          </p:nvGrpSpPr>
          <p:grpSpPr>
            <a:xfrm>
              <a:off x="1072518" y="1939059"/>
              <a:ext cx="4612001" cy="672840"/>
              <a:chOff x="828678" y="1914985"/>
              <a:chExt cx="4612001" cy="672840"/>
            </a:xfrm>
          </p:grpSpPr>
          <p:sp>
            <p:nvSpPr>
              <p:cNvPr id="38" name="object 30">
                <a:extLst>
                  <a:ext uri="{FF2B5EF4-FFF2-40B4-BE49-F238E27FC236}">
                    <a16:creationId xmlns:a16="http://schemas.microsoft.com/office/drawing/2014/main" id="{13400129-D373-451E-861F-249B242B58C5}"/>
                  </a:ext>
                </a:extLst>
              </p:cNvPr>
              <p:cNvSpPr/>
              <p:nvPr/>
            </p:nvSpPr>
            <p:spPr>
              <a:xfrm>
                <a:off x="828678" y="2389706"/>
                <a:ext cx="4612001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39" name="사각형: 둥근 위쪽 모서리 38">
                <a:extLst>
                  <a:ext uri="{FF2B5EF4-FFF2-40B4-BE49-F238E27FC236}">
                    <a16:creationId xmlns:a16="http://schemas.microsoft.com/office/drawing/2014/main" id="{B4DDA2F7-3017-4329-B67F-359E0F58D598}"/>
                  </a:ext>
                </a:extLst>
              </p:cNvPr>
              <p:cNvSpPr/>
              <p:nvPr/>
            </p:nvSpPr>
            <p:spPr>
              <a:xfrm rot="16200000">
                <a:off x="2889417" y="-145754"/>
                <a:ext cx="490524" cy="461200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35AB4ACE-4F5C-4C44-A871-5B99D2349AF1}"/>
                </a:ext>
              </a:extLst>
            </p:cNvPr>
            <p:cNvSpPr txBox="1"/>
            <p:nvPr/>
          </p:nvSpPr>
          <p:spPr>
            <a:xfrm>
              <a:off x="4566373" y="1975028"/>
              <a:ext cx="10464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240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203568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ko-KR" altLang="en-US" sz="2000" spc="-70">
                  <a:solidFill>
                    <a:schemeClr val="bg1"/>
                  </a:solidFill>
                  <a:latin typeface="+mj-ea"/>
                  <a:ea typeface="+mj-ea"/>
                </a:rPr>
                <a:t>중국시장</a:t>
              </a:r>
            </a:p>
          </p:txBody>
        </p:sp>
      </p:grpSp>
      <p:pic>
        <p:nvPicPr>
          <p:cNvPr id="40" name="그림 39">
            <a:extLst>
              <a:ext uri="{FF2B5EF4-FFF2-40B4-BE49-F238E27FC236}">
                <a16:creationId xmlns:a16="http://schemas.microsoft.com/office/drawing/2014/main" id="{425D8FDA-FC75-49C8-BF5E-0F973266AA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32061" y="1916416"/>
            <a:ext cx="451063" cy="378592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9B20F9AD-3DA7-4920-893A-ED33DB5E737F}"/>
              </a:ext>
            </a:extLst>
          </p:cNvPr>
          <p:cNvSpPr txBox="1"/>
          <p:nvPr/>
        </p:nvSpPr>
        <p:spPr>
          <a:xfrm>
            <a:off x="1142836" y="2953630"/>
            <a:ext cx="4166244" cy="66075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7800" marR="0" lvl="0" indent="-17780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ko-KR" altLang="en-US" dirty="0">
                <a:latin typeface="+mj-ea"/>
                <a:ea typeface="+mj-ea"/>
              </a:rPr>
              <a:t>실리콘밸리 </a:t>
            </a:r>
            <a:r>
              <a:rPr lang="en-US" altLang="ko-KR" dirty="0">
                <a:latin typeface="+mj-ea"/>
                <a:ea typeface="+mj-ea"/>
              </a:rPr>
              <a:t>250</a:t>
            </a:r>
            <a:r>
              <a:rPr lang="ko-KR" altLang="en-US" dirty="0">
                <a:latin typeface="+mj-ea"/>
                <a:ea typeface="+mj-ea"/>
              </a:rPr>
              <a:t>개 기업 </a:t>
            </a:r>
            <a:r>
              <a:rPr lang="en-US" altLang="ko-KR" dirty="0">
                <a:latin typeface="+mj-ea"/>
                <a:ea typeface="+mj-ea"/>
              </a:rPr>
              <a:t>DB </a:t>
            </a:r>
            <a:r>
              <a:rPr lang="ko-KR" altLang="en-US" dirty="0">
                <a:latin typeface="+mj-ea"/>
                <a:ea typeface="+mj-ea"/>
              </a:rPr>
              <a:t>구축</a:t>
            </a:r>
            <a:endParaRPr lang="en-US" altLang="ko-KR" dirty="0">
              <a:latin typeface="+mj-ea"/>
              <a:ea typeface="+mj-ea"/>
            </a:endParaRPr>
          </a:p>
          <a:p>
            <a:r>
              <a:rPr lang="en-US" altLang="ko-KR" dirty="0">
                <a:latin typeface="+mj-ea"/>
                <a:ea typeface="+mj-ea"/>
              </a:rPr>
              <a:t>CES2022 </a:t>
            </a:r>
            <a:r>
              <a:rPr lang="ko-KR" altLang="en-US" dirty="0">
                <a:latin typeface="+mj-ea"/>
                <a:ea typeface="+mj-ea"/>
              </a:rPr>
              <a:t>참가 확정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63D3162-1AE8-4CFD-9443-333E4DCA5E74}"/>
              </a:ext>
            </a:extLst>
          </p:cNvPr>
          <p:cNvSpPr txBox="1"/>
          <p:nvPr/>
        </p:nvSpPr>
        <p:spPr>
          <a:xfrm>
            <a:off x="6383104" y="2439909"/>
            <a:ext cx="5070699" cy="17441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7800" marR="0" lvl="0" indent="-17780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카메라 부품 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위 사업자인 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OFILM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사와 전략적 공동개발 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MOU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체결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(2020.06.26.) –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중국 내수 시장 진출 교두보 확보</a:t>
            </a:r>
            <a:endParaRPr lang="en-US" altLang="ko-KR" sz="16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  <a:p>
            <a:pPr marL="177800" marR="0" lvl="0" indent="-17780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Megvii(https://en.megvii.com/)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그룹의 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face++(https://www.faceplusplus.com/)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자회사 얼굴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+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홍채인식 알고리즘을 비즈니스모델 </a:t>
            </a:r>
          </a:p>
        </p:txBody>
      </p:sp>
      <p:grpSp>
        <p:nvGrpSpPr>
          <p:cNvPr id="44" name="그룹 43">
            <a:extLst>
              <a:ext uri="{FF2B5EF4-FFF2-40B4-BE49-F238E27FC236}">
                <a16:creationId xmlns:a16="http://schemas.microsoft.com/office/drawing/2014/main" id="{DD1CD869-CA9B-4BD5-B84D-9B7AEA666122}"/>
              </a:ext>
            </a:extLst>
          </p:cNvPr>
          <p:cNvGrpSpPr/>
          <p:nvPr/>
        </p:nvGrpSpPr>
        <p:grpSpPr>
          <a:xfrm>
            <a:off x="736520" y="4539752"/>
            <a:ext cx="4795695" cy="672840"/>
            <a:chOff x="1072518" y="1939059"/>
            <a:chExt cx="4612001" cy="672840"/>
          </a:xfrm>
        </p:grpSpPr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4CC11024-C19C-4257-B2D2-7ADE7E89BECE}"/>
                </a:ext>
              </a:extLst>
            </p:cNvPr>
            <p:cNvGrpSpPr/>
            <p:nvPr/>
          </p:nvGrpSpPr>
          <p:grpSpPr>
            <a:xfrm>
              <a:off x="1072518" y="1939059"/>
              <a:ext cx="4612001" cy="672840"/>
              <a:chOff x="828678" y="1914985"/>
              <a:chExt cx="4612001" cy="672840"/>
            </a:xfrm>
          </p:grpSpPr>
          <p:sp>
            <p:nvSpPr>
              <p:cNvPr id="47" name="object 30">
                <a:extLst>
                  <a:ext uri="{FF2B5EF4-FFF2-40B4-BE49-F238E27FC236}">
                    <a16:creationId xmlns:a16="http://schemas.microsoft.com/office/drawing/2014/main" id="{2AD1FEC5-94D3-4C10-A1DD-8A5508D84B5F}"/>
                  </a:ext>
                </a:extLst>
              </p:cNvPr>
              <p:cNvSpPr/>
              <p:nvPr/>
            </p:nvSpPr>
            <p:spPr>
              <a:xfrm>
                <a:off x="828678" y="2389706"/>
                <a:ext cx="4612001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48" name="사각형: 둥근 위쪽 모서리 47">
                <a:extLst>
                  <a:ext uri="{FF2B5EF4-FFF2-40B4-BE49-F238E27FC236}">
                    <a16:creationId xmlns:a16="http://schemas.microsoft.com/office/drawing/2014/main" id="{26E553CC-A601-4B8F-84B4-DB496CC9AD6B}"/>
                  </a:ext>
                </a:extLst>
              </p:cNvPr>
              <p:cNvSpPr/>
              <p:nvPr/>
            </p:nvSpPr>
            <p:spPr>
              <a:xfrm rot="16200000">
                <a:off x="2889417" y="-145754"/>
                <a:ext cx="490524" cy="461200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7493A09-4707-422F-996F-9AF7CE876210}"/>
                </a:ext>
              </a:extLst>
            </p:cNvPr>
            <p:cNvSpPr txBox="1"/>
            <p:nvPr/>
          </p:nvSpPr>
          <p:spPr>
            <a:xfrm>
              <a:off x="1798680" y="1975028"/>
              <a:ext cx="10464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240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203568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ko-KR" altLang="en-US" sz="2000" spc="-70">
                  <a:solidFill>
                    <a:schemeClr val="bg1"/>
                  </a:solidFill>
                  <a:latin typeface="+mj-ea"/>
                  <a:ea typeface="+mj-ea"/>
                </a:rPr>
                <a:t>일본시장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7944C4CD-3FE0-4155-BA1F-642028BE42FE}"/>
              </a:ext>
            </a:extLst>
          </p:cNvPr>
          <p:cNvSpPr txBox="1"/>
          <p:nvPr/>
        </p:nvSpPr>
        <p:spPr>
          <a:xfrm>
            <a:off x="1118083" y="5187892"/>
            <a:ext cx="4867699" cy="91050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7800" marR="0" lvl="0" indent="-17780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ko-KR" altLang="en-US" dirty="0">
                <a:latin typeface="+mj-ea"/>
                <a:ea typeface="+mj-ea"/>
              </a:rPr>
              <a:t>일본 르네사스</a:t>
            </a:r>
            <a:r>
              <a:rPr lang="en-US" altLang="ko-KR" dirty="0">
                <a:latin typeface="+mj-ea"/>
                <a:ea typeface="+mj-ea"/>
              </a:rPr>
              <a:t>(https://www.renesas.com/) </a:t>
            </a:r>
          </a:p>
          <a:p>
            <a:r>
              <a:rPr lang="en-US" altLang="ko-KR" dirty="0">
                <a:latin typeface="+mj-ea"/>
                <a:ea typeface="+mj-ea"/>
              </a:rPr>
              <a:t>Qritek (https://www.qritek.co.jp/)  </a:t>
            </a:r>
            <a:r>
              <a:rPr lang="ko-KR" altLang="en-US" dirty="0">
                <a:latin typeface="+mj-ea"/>
                <a:ea typeface="+mj-ea"/>
              </a:rPr>
              <a:t>대리점 </a:t>
            </a:r>
            <a:r>
              <a:rPr lang="en-US" altLang="ko-KR" dirty="0">
                <a:latin typeface="+mj-ea"/>
                <a:ea typeface="+mj-ea"/>
              </a:rPr>
              <a:t>– </a:t>
            </a:r>
            <a:r>
              <a:rPr lang="ko-KR" altLang="en-US" dirty="0">
                <a:latin typeface="+mj-ea"/>
                <a:ea typeface="+mj-ea"/>
              </a:rPr>
              <a:t>일본 세콤 타켓 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301DE56-BD50-4579-9688-ED08A245D2C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8318" y="4593239"/>
            <a:ext cx="469037" cy="367746"/>
          </a:xfrm>
          <a:prstGeom prst="rect">
            <a:avLst/>
          </a:prstGeom>
        </p:spPr>
      </p:pic>
      <p:grpSp>
        <p:nvGrpSpPr>
          <p:cNvPr id="51" name="그룹 50">
            <a:extLst>
              <a:ext uri="{FF2B5EF4-FFF2-40B4-BE49-F238E27FC236}">
                <a16:creationId xmlns:a16="http://schemas.microsoft.com/office/drawing/2014/main" id="{21FDF6D3-1B71-4D13-9E9A-701BD042FAF3}"/>
              </a:ext>
            </a:extLst>
          </p:cNvPr>
          <p:cNvGrpSpPr/>
          <p:nvPr/>
        </p:nvGrpSpPr>
        <p:grpSpPr>
          <a:xfrm flipH="1">
            <a:off x="6962129" y="4531685"/>
            <a:ext cx="4612001" cy="672840"/>
            <a:chOff x="1072518" y="1939059"/>
            <a:chExt cx="4612001" cy="672840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6EE29E54-0C35-410E-9BA7-A06B9DAE31F0}"/>
                </a:ext>
              </a:extLst>
            </p:cNvPr>
            <p:cNvGrpSpPr/>
            <p:nvPr/>
          </p:nvGrpSpPr>
          <p:grpSpPr>
            <a:xfrm>
              <a:off x="1072518" y="1939059"/>
              <a:ext cx="4612001" cy="672840"/>
              <a:chOff x="828678" y="1914985"/>
              <a:chExt cx="4612001" cy="672840"/>
            </a:xfrm>
          </p:grpSpPr>
          <p:sp>
            <p:nvSpPr>
              <p:cNvPr id="55" name="object 30">
                <a:extLst>
                  <a:ext uri="{FF2B5EF4-FFF2-40B4-BE49-F238E27FC236}">
                    <a16:creationId xmlns:a16="http://schemas.microsoft.com/office/drawing/2014/main" id="{B45FF4E0-EFE7-466B-963D-451A1E743012}"/>
                  </a:ext>
                </a:extLst>
              </p:cNvPr>
              <p:cNvSpPr/>
              <p:nvPr/>
            </p:nvSpPr>
            <p:spPr>
              <a:xfrm>
                <a:off x="828678" y="2389706"/>
                <a:ext cx="4612001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56" name="사각형: 둥근 위쪽 모서리 55">
                <a:extLst>
                  <a:ext uri="{FF2B5EF4-FFF2-40B4-BE49-F238E27FC236}">
                    <a16:creationId xmlns:a16="http://schemas.microsoft.com/office/drawing/2014/main" id="{702CDA24-85D1-4497-AD24-119F05C74060}"/>
                  </a:ext>
                </a:extLst>
              </p:cNvPr>
              <p:cNvSpPr/>
              <p:nvPr/>
            </p:nvSpPr>
            <p:spPr>
              <a:xfrm rot="16200000">
                <a:off x="2889417" y="-145754"/>
                <a:ext cx="490524" cy="4612001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A7311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pic>
          <p:nvPicPr>
            <p:cNvPr id="53" name="그림 52">
              <a:extLst>
                <a:ext uri="{FF2B5EF4-FFF2-40B4-BE49-F238E27FC236}">
                  <a16:creationId xmlns:a16="http://schemas.microsoft.com/office/drawing/2014/main" id="{19705E86-5AEC-4D84-A8D5-FE8D9F27102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60473" y="2031684"/>
              <a:ext cx="454113" cy="289471"/>
            </a:xfrm>
            <a:prstGeom prst="rect">
              <a:avLst/>
            </a:prstGeom>
          </p:spPr>
        </p:pic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E5A6538-9A96-40C7-900E-1475B2693AA9}"/>
                </a:ext>
              </a:extLst>
            </p:cNvPr>
            <p:cNvSpPr txBox="1"/>
            <p:nvPr/>
          </p:nvSpPr>
          <p:spPr>
            <a:xfrm>
              <a:off x="1924717" y="1975028"/>
              <a:ext cx="367961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40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203568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ko-KR" altLang="en-US" sz="2000" spc="-70">
                  <a:solidFill>
                    <a:schemeClr val="bg1"/>
                  </a:solidFill>
                  <a:latin typeface="+mj-ea"/>
                  <a:ea typeface="+mj-ea"/>
                </a:rPr>
                <a:t>터키시장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1B817BE1-32F3-4847-A062-196099E2C367}"/>
              </a:ext>
            </a:extLst>
          </p:cNvPr>
          <p:cNvSpPr txBox="1"/>
          <p:nvPr/>
        </p:nvSpPr>
        <p:spPr>
          <a:xfrm>
            <a:off x="6477993" y="5369852"/>
            <a:ext cx="4793795" cy="6011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77800" marR="0" lvl="0" indent="-177800" fontAlgn="base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en-US" altLang="ko-KR" dirty="0">
                <a:latin typeface="+mj-ea"/>
                <a:ea typeface="+mj-ea"/>
              </a:rPr>
              <a:t>Erogosis (https://www.ergosis.com.tr/)  </a:t>
            </a:r>
            <a:r>
              <a:rPr lang="ko-KR" altLang="en-US" dirty="0">
                <a:latin typeface="+mj-ea"/>
                <a:ea typeface="+mj-ea"/>
              </a:rPr>
              <a:t>대리점 </a:t>
            </a:r>
          </a:p>
        </p:txBody>
      </p:sp>
    </p:spTree>
    <p:extLst>
      <p:ext uri="{BB962C8B-B14F-4D97-AF65-F5344CB8AC3E}">
        <p14:creationId xmlns:p14="http://schemas.microsoft.com/office/powerpoint/2010/main" val="16688605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70660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Wrap Up</a:t>
            </a:r>
          </a:p>
        </p:txBody>
      </p: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596D2553-45ED-43FB-B7FE-8AFEFD4A4534}"/>
              </a:ext>
            </a:extLst>
          </p:cNvPr>
          <p:cNvGrpSpPr/>
          <p:nvPr/>
        </p:nvGrpSpPr>
        <p:grpSpPr>
          <a:xfrm>
            <a:off x="734953" y="939253"/>
            <a:ext cx="10595429" cy="1212543"/>
            <a:chOff x="798286" y="1228085"/>
            <a:chExt cx="10595429" cy="1212543"/>
          </a:xfrm>
        </p:grpSpPr>
        <p:sp>
          <p:nvSpPr>
            <p:cNvPr id="66" name="직사각형 65">
              <a:extLst>
                <a:ext uri="{FF2B5EF4-FFF2-40B4-BE49-F238E27FC236}">
                  <a16:creationId xmlns:a16="http://schemas.microsoft.com/office/drawing/2014/main" id="{9D796E0A-9B34-492A-B9DA-27AD64FED112}"/>
                </a:ext>
              </a:extLst>
            </p:cNvPr>
            <p:cNvSpPr/>
            <p:nvPr/>
          </p:nvSpPr>
          <p:spPr>
            <a:xfrm>
              <a:off x="798286" y="1228085"/>
              <a:ext cx="10595428" cy="12125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직사각형 66">
              <a:extLst>
                <a:ext uri="{FF2B5EF4-FFF2-40B4-BE49-F238E27FC236}">
                  <a16:creationId xmlns:a16="http://schemas.microsoft.com/office/drawing/2014/main" id="{B2E33FE7-AA55-41D0-B56A-B08025E16B42}"/>
                </a:ext>
              </a:extLst>
            </p:cNvPr>
            <p:cNvSpPr/>
            <p:nvPr/>
          </p:nvSpPr>
          <p:spPr>
            <a:xfrm>
              <a:off x="798286" y="1240507"/>
              <a:ext cx="10595429" cy="43241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53E18E9B-3735-4027-9A4F-769704DB94BB}"/>
                </a:ext>
              </a:extLst>
            </p:cNvPr>
            <p:cNvSpPr txBox="1"/>
            <p:nvPr/>
          </p:nvSpPr>
          <p:spPr>
            <a:xfrm>
              <a:off x="5540399" y="1268783"/>
              <a:ext cx="11112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240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203568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ko-KR" altLang="en-US" sz="2000" spc="-70">
                  <a:solidFill>
                    <a:schemeClr val="bg1"/>
                  </a:solidFill>
                  <a:latin typeface="+mj-ea"/>
                  <a:ea typeface="+mj-ea"/>
                </a:rPr>
                <a:t>정부 지원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C92298A-2427-44F4-8C5A-17A95599A2B2}"/>
                </a:ext>
              </a:extLst>
            </p:cNvPr>
            <p:cNvSpPr txBox="1"/>
            <p:nvPr/>
          </p:nvSpPr>
          <p:spPr>
            <a:xfrm>
              <a:off x="905795" y="1725459"/>
              <a:ext cx="9966794" cy="6724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77800" marR="0" lvl="0" indent="-177800" fontAlgn="base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6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r>
                <a:rPr lang="ko-KR" altLang="en-US" dirty="0"/>
                <a:t>중기부 </a:t>
              </a:r>
              <a:r>
                <a:rPr lang="en-US" altLang="ko-KR" dirty="0"/>
                <a:t>– </a:t>
              </a:r>
              <a:r>
                <a:rPr lang="ko-KR" altLang="en-US" dirty="0"/>
                <a:t>네트워크형 </a:t>
              </a:r>
              <a:r>
                <a:rPr lang="en-US" altLang="ko-KR" dirty="0"/>
                <a:t>R&amp;D </a:t>
              </a:r>
              <a:r>
                <a:rPr lang="ko-KR" altLang="en-US" dirty="0"/>
                <a:t>과제 신청</a:t>
              </a:r>
              <a:r>
                <a:rPr lang="en-US" altLang="ko-KR" dirty="0"/>
                <a:t>(2</a:t>
              </a:r>
              <a:r>
                <a:rPr lang="ko-KR" altLang="en-US" dirty="0"/>
                <a:t>년 </a:t>
              </a:r>
              <a:r>
                <a:rPr lang="en-US" altLang="ko-KR" dirty="0"/>
                <a:t>6</a:t>
              </a:r>
              <a:r>
                <a:rPr lang="ko-KR" altLang="en-US" dirty="0"/>
                <a:t>억</a:t>
              </a:r>
              <a:r>
                <a:rPr lang="en-US" altLang="ko-KR" dirty="0"/>
                <a:t>) </a:t>
              </a:r>
            </a:p>
            <a:p>
              <a:r>
                <a:rPr lang="ko-KR" altLang="en-US" dirty="0"/>
                <a:t>산자부 </a:t>
              </a:r>
              <a:r>
                <a:rPr lang="en-US" altLang="ko-KR" dirty="0"/>
                <a:t>– </a:t>
              </a:r>
              <a:r>
                <a:rPr lang="ko-KR" altLang="en-US" dirty="0" err="1"/>
                <a:t>사업재편</a:t>
              </a:r>
              <a:r>
                <a:rPr lang="ko-KR" altLang="en-US" dirty="0"/>
                <a:t> </a:t>
              </a:r>
              <a:r>
                <a:rPr lang="ko-KR" altLang="en-US" dirty="0" smtClean="0"/>
                <a:t>승인 </a:t>
              </a:r>
              <a:r>
                <a:rPr lang="en-US" altLang="ko-KR" dirty="0"/>
                <a:t>(</a:t>
              </a:r>
              <a:r>
                <a:rPr lang="ko-KR" altLang="en-US" dirty="0"/>
                <a:t>스마트공장 </a:t>
              </a:r>
              <a:r>
                <a:rPr lang="ko-KR" altLang="en-US" dirty="0" smtClean="0"/>
                <a:t>설립</a:t>
              </a:r>
              <a:r>
                <a:rPr lang="en-US" altLang="ko-KR" dirty="0" smtClean="0"/>
                <a:t>, </a:t>
              </a:r>
              <a:r>
                <a:rPr lang="ko-KR" altLang="en-US" dirty="0"/>
                <a:t>생산설비</a:t>
              </a:r>
              <a:r>
                <a:rPr lang="en-US" altLang="ko-KR" dirty="0"/>
                <a:t>/</a:t>
              </a:r>
              <a:r>
                <a:rPr lang="ko-KR" altLang="en-US" dirty="0"/>
                <a:t>시설 지원</a:t>
              </a:r>
              <a:r>
                <a:rPr lang="en-US" altLang="ko-KR" dirty="0"/>
                <a:t>)</a:t>
              </a:r>
            </a:p>
          </p:txBody>
        </p:sp>
      </p:grpSp>
      <p:grpSp>
        <p:nvGrpSpPr>
          <p:cNvPr id="70" name="그룹 69">
            <a:extLst>
              <a:ext uri="{FF2B5EF4-FFF2-40B4-BE49-F238E27FC236}">
                <a16:creationId xmlns:a16="http://schemas.microsoft.com/office/drawing/2014/main" id="{E7988716-C487-40A3-8F19-26DB8834A922}"/>
              </a:ext>
            </a:extLst>
          </p:cNvPr>
          <p:cNvGrpSpPr/>
          <p:nvPr/>
        </p:nvGrpSpPr>
        <p:grpSpPr>
          <a:xfrm>
            <a:off x="734952" y="2463129"/>
            <a:ext cx="10595429" cy="1561114"/>
            <a:chOff x="798286" y="1228085"/>
            <a:chExt cx="10595429" cy="1871852"/>
          </a:xfrm>
        </p:grpSpPr>
        <p:sp>
          <p:nvSpPr>
            <p:cNvPr id="71" name="직사각형 70">
              <a:extLst>
                <a:ext uri="{FF2B5EF4-FFF2-40B4-BE49-F238E27FC236}">
                  <a16:creationId xmlns:a16="http://schemas.microsoft.com/office/drawing/2014/main" id="{47D6F4CB-CBAF-416A-90B0-028D8F6333B8}"/>
                </a:ext>
              </a:extLst>
            </p:cNvPr>
            <p:cNvSpPr/>
            <p:nvPr/>
          </p:nvSpPr>
          <p:spPr>
            <a:xfrm>
              <a:off x="798286" y="1228085"/>
              <a:ext cx="10595428" cy="18718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2" name="직사각형 71">
              <a:extLst>
                <a:ext uri="{FF2B5EF4-FFF2-40B4-BE49-F238E27FC236}">
                  <a16:creationId xmlns:a16="http://schemas.microsoft.com/office/drawing/2014/main" id="{4F42B73E-A024-4500-8FA6-2919CC7EE6C2}"/>
                </a:ext>
              </a:extLst>
            </p:cNvPr>
            <p:cNvSpPr/>
            <p:nvPr/>
          </p:nvSpPr>
          <p:spPr>
            <a:xfrm>
              <a:off x="798286" y="1240507"/>
              <a:ext cx="10595429" cy="432414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A81CB37E-1163-4085-87B8-A3CBA6BE0C47}"/>
                </a:ext>
              </a:extLst>
            </p:cNvPr>
            <p:cNvSpPr txBox="1"/>
            <p:nvPr/>
          </p:nvSpPr>
          <p:spPr>
            <a:xfrm>
              <a:off x="4689205" y="1268783"/>
              <a:ext cx="2813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 algn="ctr">
                <a:defRPr sz="2400" spc="-1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203568"/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ko-KR" altLang="en-US" sz="2000" spc="-70">
                  <a:solidFill>
                    <a:schemeClr val="bg1"/>
                  </a:solidFill>
                  <a:latin typeface="+mj-ea"/>
                  <a:ea typeface="+mj-ea"/>
                </a:rPr>
                <a:t>마케팅 및 생산 전략적 제휴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F4DC969-14F4-45F8-AF33-569774958EB7}"/>
                </a:ext>
              </a:extLst>
            </p:cNvPr>
            <p:cNvSpPr txBox="1"/>
            <p:nvPr/>
          </p:nvSpPr>
          <p:spPr>
            <a:xfrm>
              <a:off x="805459" y="1697169"/>
              <a:ext cx="7083240" cy="85147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77800" marR="0" lvl="0" indent="-177800" fontAlgn="base">
                <a:lnSpc>
                  <a:spcPct val="110000"/>
                </a:lnSpc>
                <a:spcBef>
                  <a:spcPts val="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  <a:defRPr sz="16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r>
                <a:rPr lang="ko-KR" altLang="en-US" dirty="0"/>
                <a:t>국내 및 중국 영업</a:t>
              </a:r>
              <a:r>
                <a:rPr lang="en-US" altLang="ko-KR" dirty="0"/>
                <a:t>/</a:t>
              </a:r>
              <a:r>
                <a:rPr lang="ko-KR" altLang="en-US" dirty="0"/>
                <a:t>마케팅 회사와 전략적 협업 </a:t>
              </a:r>
              <a:endParaRPr lang="en-US" altLang="ko-KR" dirty="0" smtClean="0"/>
            </a:p>
            <a:p>
              <a:pPr marL="0" indent="0">
                <a:buNone/>
              </a:pPr>
              <a:r>
                <a:rPr lang="en-US" altLang="ko-KR" dirty="0" smtClean="0"/>
                <a:t>  (</a:t>
              </a:r>
              <a:r>
                <a:rPr lang="ko-KR" altLang="en-US" dirty="0"/>
                <a:t>북</a:t>
              </a:r>
              <a:r>
                <a:rPr lang="en-US" altLang="ko-KR" dirty="0"/>
                <a:t>·</a:t>
              </a:r>
              <a:r>
                <a:rPr lang="ko-KR" altLang="en-US" dirty="0"/>
                <a:t>남미를 제외한 모든 국가</a:t>
              </a:r>
              <a:r>
                <a:rPr lang="en-US" altLang="ko-KR" dirty="0"/>
                <a:t>)</a:t>
              </a:r>
            </a:p>
            <a:p>
              <a:r>
                <a:rPr lang="en-US" altLang="ko-KR" dirty="0"/>
                <a:t>J2C IRIS  </a:t>
              </a:r>
              <a:r>
                <a:rPr lang="ko-KR" altLang="en-US" dirty="0"/>
                <a:t>미국법인을 통한 미국기업들과 영업</a:t>
              </a:r>
              <a:r>
                <a:rPr lang="en-US" altLang="ko-KR" dirty="0"/>
                <a:t>/</a:t>
              </a:r>
              <a:r>
                <a:rPr lang="ko-KR" altLang="en-US" dirty="0"/>
                <a:t>마케팅 전략적 </a:t>
              </a:r>
              <a:r>
                <a:rPr lang="ko-KR" altLang="en-US" dirty="0" smtClean="0"/>
                <a:t>협업</a:t>
              </a:r>
              <a:endParaRPr lang="en-US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1654926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직사각형 1">
            <a:extLst>
              <a:ext uri="{FF2B5EF4-FFF2-40B4-BE49-F238E27FC236}">
                <a16:creationId xmlns:a16="http://schemas.microsoft.com/office/drawing/2014/main" id="{2B7884EA-A9D8-4042-834B-0253ABE00991}"/>
              </a:ext>
            </a:extLst>
          </p:cNvPr>
          <p:cNvSpPr/>
          <p:nvPr/>
        </p:nvSpPr>
        <p:spPr>
          <a:xfrm>
            <a:off x="624114" y="1017497"/>
            <a:ext cx="10885715" cy="360519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1016822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준비사업</a:t>
            </a:r>
            <a:r>
              <a:rPr lang="en-US" altLang="ko-KR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#1- </a:t>
            </a:r>
            <a:r>
              <a:rPr lang="en-US" altLang="ko-KR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Health-Care : </a:t>
            </a:r>
            <a:r>
              <a:rPr lang="ko-KR" altLang="en-US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홍채를 통한 건강 상태 자가 진단</a:t>
            </a:r>
            <a:endParaRPr lang="en-US" altLang="ko-KR" sz="2800" strike="noStrike" cap="none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40" name="그림 39">
            <a:extLst>
              <a:ext uri="{FF2B5EF4-FFF2-40B4-BE49-F238E27FC236}">
                <a16:creationId xmlns:a16="http://schemas.microsoft.com/office/drawing/2014/main" id="{31188267-EE18-4BBF-B679-8E31DF949F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88894" y="1291661"/>
            <a:ext cx="1454355" cy="1419154"/>
          </a:xfrm>
          <a:custGeom>
            <a:avLst/>
            <a:gdLst>
              <a:gd name="connsiteX0" fmla="*/ 0 w 1454355"/>
              <a:gd name="connsiteY0" fmla="*/ 0 h 1419154"/>
              <a:gd name="connsiteX1" fmla="*/ 1454355 w 1454355"/>
              <a:gd name="connsiteY1" fmla="*/ 0 h 1419154"/>
              <a:gd name="connsiteX2" fmla="*/ 1454355 w 1454355"/>
              <a:gd name="connsiteY2" fmla="*/ 1419154 h 1419154"/>
              <a:gd name="connsiteX3" fmla="*/ 0 w 1454355"/>
              <a:gd name="connsiteY3" fmla="*/ 1419154 h 1419154"/>
              <a:gd name="connsiteX4" fmla="*/ 0 w 1454355"/>
              <a:gd name="connsiteY4" fmla="*/ 0 h 141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4355" h="1419154">
                <a:moveTo>
                  <a:pt x="0" y="0"/>
                </a:moveTo>
                <a:lnTo>
                  <a:pt x="1454355" y="0"/>
                </a:lnTo>
                <a:lnTo>
                  <a:pt x="1454355" y="1419154"/>
                </a:lnTo>
                <a:lnTo>
                  <a:pt x="0" y="14191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E0BFB879-AEB1-4688-885D-3568BBE4A42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59688" y="1291661"/>
            <a:ext cx="1798162" cy="1419154"/>
          </a:xfrm>
          <a:custGeom>
            <a:avLst/>
            <a:gdLst>
              <a:gd name="connsiteX0" fmla="*/ 0 w 1798162"/>
              <a:gd name="connsiteY0" fmla="*/ 0 h 1419154"/>
              <a:gd name="connsiteX1" fmla="*/ 1798162 w 1798162"/>
              <a:gd name="connsiteY1" fmla="*/ 0 h 1419154"/>
              <a:gd name="connsiteX2" fmla="*/ 1798162 w 1798162"/>
              <a:gd name="connsiteY2" fmla="*/ 1419154 h 1419154"/>
              <a:gd name="connsiteX3" fmla="*/ 0 w 1798162"/>
              <a:gd name="connsiteY3" fmla="*/ 1419154 h 1419154"/>
              <a:gd name="connsiteX4" fmla="*/ 0 w 1798162"/>
              <a:gd name="connsiteY4" fmla="*/ 0 h 141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162" h="1419154">
                <a:moveTo>
                  <a:pt x="0" y="0"/>
                </a:moveTo>
                <a:lnTo>
                  <a:pt x="1798162" y="0"/>
                </a:lnTo>
                <a:lnTo>
                  <a:pt x="1798162" y="1419154"/>
                </a:lnTo>
                <a:lnTo>
                  <a:pt x="0" y="14191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3CF65100-7E94-4304-9D1F-D8DEE8F40D9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333216" y="1291661"/>
            <a:ext cx="1798162" cy="1419154"/>
          </a:xfrm>
          <a:custGeom>
            <a:avLst/>
            <a:gdLst>
              <a:gd name="connsiteX0" fmla="*/ 0 w 1798162"/>
              <a:gd name="connsiteY0" fmla="*/ 0 h 1419154"/>
              <a:gd name="connsiteX1" fmla="*/ 1798162 w 1798162"/>
              <a:gd name="connsiteY1" fmla="*/ 0 h 1419154"/>
              <a:gd name="connsiteX2" fmla="*/ 1798162 w 1798162"/>
              <a:gd name="connsiteY2" fmla="*/ 1419154 h 1419154"/>
              <a:gd name="connsiteX3" fmla="*/ 0 w 1798162"/>
              <a:gd name="connsiteY3" fmla="*/ 1419154 h 1419154"/>
              <a:gd name="connsiteX4" fmla="*/ 0 w 1798162"/>
              <a:gd name="connsiteY4" fmla="*/ 0 h 141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162" h="1419154">
                <a:moveTo>
                  <a:pt x="0" y="0"/>
                </a:moveTo>
                <a:lnTo>
                  <a:pt x="1798162" y="0"/>
                </a:lnTo>
                <a:lnTo>
                  <a:pt x="1798162" y="1419154"/>
                </a:lnTo>
                <a:lnTo>
                  <a:pt x="0" y="14191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339476A7-4780-47B3-9A4C-975B26933FB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847817" y="1291661"/>
            <a:ext cx="1762732" cy="1419154"/>
          </a:xfrm>
          <a:custGeom>
            <a:avLst/>
            <a:gdLst>
              <a:gd name="connsiteX0" fmla="*/ 0 w 1762732"/>
              <a:gd name="connsiteY0" fmla="*/ 0 h 1419154"/>
              <a:gd name="connsiteX1" fmla="*/ 1762732 w 1762732"/>
              <a:gd name="connsiteY1" fmla="*/ 0 h 1419154"/>
              <a:gd name="connsiteX2" fmla="*/ 1762732 w 1762732"/>
              <a:gd name="connsiteY2" fmla="*/ 1419154 h 1419154"/>
              <a:gd name="connsiteX3" fmla="*/ 0 w 1762732"/>
              <a:gd name="connsiteY3" fmla="*/ 1419154 h 1419154"/>
              <a:gd name="connsiteX4" fmla="*/ 0 w 1762732"/>
              <a:gd name="connsiteY4" fmla="*/ 0 h 1419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732" h="1419154">
                <a:moveTo>
                  <a:pt x="0" y="0"/>
                </a:moveTo>
                <a:lnTo>
                  <a:pt x="1762732" y="0"/>
                </a:lnTo>
                <a:lnTo>
                  <a:pt x="1762732" y="1419154"/>
                </a:lnTo>
                <a:lnTo>
                  <a:pt x="0" y="141915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BCF5DA40-612E-4DAD-91DB-2C2C76E67667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950166" y="2833521"/>
            <a:ext cx="1456804" cy="1620310"/>
          </a:xfrm>
          <a:custGeom>
            <a:avLst/>
            <a:gdLst>
              <a:gd name="connsiteX0" fmla="*/ 0 w 1762732"/>
              <a:gd name="connsiteY0" fmla="*/ 0 h 1960575"/>
              <a:gd name="connsiteX1" fmla="*/ 1762732 w 1762732"/>
              <a:gd name="connsiteY1" fmla="*/ 0 h 1960575"/>
              <a:gd name="connsiteX2" fmla="*/ 1762732 w 1762732"/>
              <a:gd name="connsiteY2" fmla="*/ 1960575 h 1960575"/>
              <a:gd name="connsiteX3" fmla="*/ 0 w 1762732"/>
              <a:gd name="connsiteY3" fmla="*/ 1960575 h 1960575"/>
              <a:gd name="connsiteX4" fmla="*/ 0 w 1762732"/>
              <a:gd name="connsiteY4" fmla="*/ 0 h 1960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732" h="1960575">
                <a:moveTo>
                  <a:pt x="0" y="0"/>
                </a:moveTo>
                <a:lnTo>
                  <a:pt x="1762732" y="0"/>
                </a:lnTo>
                <a:lnTo>
                  <a:pt x="1762732" y="1960575"/>
                </a:lnTo>
                <a:lnTo>
                  <a:pt x="0" y="19605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358B2622-FE61-4B35-A4CA-BCA85769560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59671" y="2950768"/>
            <a:ext cx="1588419" cy="1406839"/>
          </a:xfrm>
          <a:custGeom>
            <a:avLst/>
            <a:gdLst>
              <a:gd name="connsiteX0" fmla="*/ 0 w 1921987"/>
              <a:gd name="connsiteY0" fmla="*/ 0 h 1702275"/>
              <a:gd name="connsiteX1" fmla="*/ 1921987 w 1921987"/>
              <a:gd name="connsiteY1" fmla="*/ 0 h 1702275"/>
              <a:gd name="connsiteX2" fmla="*/ 1921987 w 1921987"/>
              <a:gd name="connsiteY2" fmla="*/ 1702275 h 1702275"/>
              <a:gd name="connsiteX3" fmla="*/ 0 w 1921987"/>
              <a:gd name="connsiteY3" fmla="*/ 1702275 h 1702275"/>
              <a:gd name="connsiteX4" fmla="*/ 0 w 1921987"/>
              <a:gd name="connsiteY4" fmla="*/ 0 h 170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21987" h="1702275">
                <a:moveTo>
                  <a:pt x="0" y="0"/>
                </a:moveTo>
                <a:lnTo>
                  <a:pt x="1921987" y="0"/>
                </a:lnTo>
                <a:lnTo>
                  <a:pt x="1921987" y="1702275"/>
                </a:lnTo>
                <a:lnTo>
                  <a:pt x="0" y="17022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06DD588D-54BC-4EB9-A6C1-661D84159D1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34976" y="2950768"/>
            <a:ext cx="1486085" cy="1406839"/>
          </a:xfrm>
          <a:custGeom>
            <a:avLst/>
            <a:gdLst>
              <a:gd name="connsiteX0" fmla="*/ 0 w 1798163"/>
              <a:gd name="connsiteY0" fmla="*/ 0 h 1702275"/>
              <a:gd name="connsiteX1" fmla="*/ 1798163 w 1798163"/>
              <a:gd name="connsiteY1" fmla="*/ 0 h 1702275"/>
              <a:gd name="connsiteX2" fmla="*/ 1798163 w 1798163"/>
              <a:gd name="connsiteY2" fmla="*/ 1702275 h 1702275"/>
              <a:gd name="connsiteX3" fmla="*/ 0 w 1798163"/>
              <a:gd name="connsiteY3" fmla="*/ 1702275 h 1702275"/>
              <a:gd name="connsiteX4" fmla="*/ 0 w 1798163"/>
              <a:gd name="connsiteY4" fmla="*/ 0 h 17022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98163" h="1702275">
                <a:moveTo>
                  <a:pt x="0" y="0"/>
                </a:moveTo>
                <a:lnTo>
                  <a:pt x="1798163" y="0"/>
                </a:lnTo>
                <a:lnTo>
                  <a:pt x="1798163" y="1702275"/>
                </a:lnTo>
                <a:lnTo>
                  <a:pt x="0" y="17022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4F698540-13E2-4431-8C6C-AD4C3073C6B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7797202" y="4681113"/>
            <a:ext cx="1762732" cy="21020"/>
          </a:xfrm>
          <a:custGeom>
            <a:avLst/>
            <a:gdLst>
              <a:gd name="connsiteX0" fmla="*/ 0 w 1762732"/>
              <a:gd name="connsiteY0" fmla="*/ 0 h 21020"/>
              <a:gd name="connsiteX1" fmla="*/ 1762732 w 1762732"/>
              <a:gd name="connsiteY1" fmla="*/ 0 h 21020"/>
              <a:gd name="connsiteX2" fmla="*/ 1762732 w 1762732"/>
              <a:gd name="connsiteY2" fmla="*/ 21020 h 21020"/>
              <a:gd name="connsiteX3" fmla="*/ 0 w 1762732"/>
              <a:gd name="connsiteY3" fmla="*/ 21020 h 21020"/>
              <a:gd name="connsiteX4" fmla="*/ 0 w 1762732"/>
              <a:gd name="connsiteY4" fmla="*/ 0 h 21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62732" h="21020">
                <a:moveTo>
                  <a:pt x="0" y="0"/>
                </a:moveTo>
                <a:lnTo>
                  <a:pt x="1762732" y="0"/>
                </a:lnTo>
                <a:lnTo>
                  <a:pt x="1762732" y="21020"/>
                </a:lnTo>
                <a:lnTo>
                  <a:pt x="0" y="2102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B2129A83-0CF1-4C1F-BE86-81885EE3BA1A}"/>
              </a:ext>
            </a:extLst>
          </p:cNvPr>
          <p:cNvSpPr txBox="1"/>
          <p:nvPr/>
        </p:nvSpPr>
        <p:spPr>
          <a:xfrm>
            <a:off x="664094" y="4786890"/>
            <a:ext cx="97943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spc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defRPr>
            </a:lvl1pPr>
          </a:lstStyle>
          <a:p>
            <a:pPr algn="l"/>
            <a:r>
              <a:rPr lang="en-US" altLang="ko-KR" dirty="0"/>
              <a:t>우리는 20년 홍채인식기 개발 </a:t>
            </a:r>
            <a:r>
              <a:rPr lang="ko-KR" altLang="en-US" dirty="0"/>
              <a:t>경험에서 </a:t>
            </a:r>
            <a:r>
              <a:rPr lang="en-US" altLang="ko-KR" dirty="0"/>
              <a:t>3가지 경우에 대한 예후를 직접 경험을 했다. 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6456B9B-71AA-4F33-9FDF-8601D9A58CED}"/>
              </a:ext>
            </a:extLst>
          </p:cNvPr>
          <p:cNvSpPr txBox="1"/>
          <p:nvPr/>
        </p:nvSpPr>
        <p:spPr>
          <a:xfrm>
            <a:off x="543372" y="5271757"/>
            <a:ext cx="10793221" cy="85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000" spc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defRPr>
            </a:lvl1pPr>
          </a:lstStyle>
          <a:p>
            <a:pPr algn="l">
              <a:lnSpc>
                <a:spcPts val="2000"/>
              </a:lnSpc>
            </a:pP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1. </a:t>
            </a:r>
            <a:r>
              <a:rPr lang="en-US" altLang="ko-KR" sz="14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“</a:t>
            </a:r>
            <a:r>
              <a:rPr lang="ko-KR" altLang="en-US" sz="1400" dirty="0" smtClean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신경링</a:t>
            </a:r>
            <a:r>
              <a:rPr lang="ko-KR" altLang="en-US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”은 스트레스나 피로가 쌓이면 생기고 건강해지면 사라진다</a:t>
            </a: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</a:p>
          <a:p>
            <a:pPr algn="l">
              <a:lnSpc>
                <a:spcPts val="2000"/>
              </a:lnSpc>
            </a:pP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2. “</a:t>
            </a:r>
            <a:r>
              <a:rPr lang="ko-KR" altLang="en-US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색소반점”역시 이유는 모르지만</a:t>
            </a: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생겼다가 영양상태가 좋아지면</a:t>
            </a: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많아 잘 먹고</a:t>
            </a: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잘 자니까</a:t>
            </a: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 </a:t>
            </a:r>
            <a:r>
              <a:rPr lang="ko-KR" altLang="en-US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사라지는 경우를 경험했다</a:t>
            </a: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</a:p>
          <a:p>
            <a:pPr algn="l">
              <a:lnSpc>
                <a:spcPts val="2000"/>
              </a:lnSpc>
            </a:pP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3. “</a:t>
            </a:r>
            <a:r>
              <a:rPr lang="ko-KR" altLang="en-US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변색”은 우리팀의 연구원 중에 신장이 안 좋은 연구원이 있다</a:t>
            </a: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 </a:t>
            </a:r>
            <a:r>
              <a:rPr lang="ko-KR" altLang="en-US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그는 그림의 부분이 변색되어있다</a:t>
            </a:r>
            <a:r>
              <a:rPr lang="en-US" altLang="ko-KR" sz="1400" dirty="0"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32843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4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>
            <a:extLst>
              <a:ext uri="{FF2B5EF4-FFF2-40B4-BE49-F238E27FC236}">
                <a16:creationId xmlns:a16="http://schemas.microsoft.com/office/drawing/2014/main" id="{8DC4BD18-D412-4A68-AEB4-F42088FFDA70}"/>
              </a:ext>
            </a:extLst>
          </p:cNvPr>
          <p:cNvSpPr/>
          <p:nvPr/>
        </p:nvSpPr>
        <p:spPr>
          <a:xfrm>
            <a:off x="666297" y="577921"/>
            <a:ext cx="10859406" cy="570215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/>
          </a:p>
        </p:txBody>
      </p:sp>
      <p:pic>
        <p:nvPicPr>
          <p:cNvPr id="17" name="그림 4">
            <a:extLst>
              <a:ext uri="{FF2B5EF4-FFF2-40B4-BE49-F238E27FC236}">
                <a16:creationId xmlns:a16="http://schemas.microsoft.com/office/drawing/2014/main" id="{5FACF41D-8BB9-4362-8E18-B35F27B57EF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 amt="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024538" y="577921"/>
            <a:ext cx="7501165" cy="572436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57FDBB7-F000-48DB-A944-AD27D1A8EFA0}"/>
              </a:ext>
            </a:extLst>
          </p:cNvPr>
          <p:cNvSpPr txBox="1"/>
          <p:nvPr/>
        </p:nvSpPr>
        <p:spPr>
          <a:xfrm>
            <a:off x="2736847" y="1352589"/>
            <a:ext cx="6717393" cy="16197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32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20000"/>
              </a:lnSpc>
            </a:pPr>
            <a:r>
              <a:rPr lang="ko-KR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우리는 사람들이 안전하고</a:t>
            </a: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r>
              <a:rPr lang="ko-KR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쉽고</a:t>
            </a: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, </a:t>
            </a:r>
            <a:endParaRPr lang="en-US" altLang="ko-KR" sz="2800" dirty="0" smtClean="0">
              <a:solidFill>
                <a:schemeClr val="tx1">
                  <a:lumMod val="85000"/>
                  <a:lumOff val="1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저렴하게 </a:t>
            </a:r>
            <a:endParaRPr lang="en-US" altLang="ko-KR" sz="2800" dirty="0">
              <a:solidFill>
                <a:schemeClr val="tx1">
                  <a:lumMod val="85000"/>
                  <a:lumOff val="1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  <a:p>
            <a:pPr>
              <a:lnSpc>
                <a:spcPct val="120000"/>
              </a:lnSpc>
            </a:pPr>
            <a:r>
              <a:rPr lang="ko-KR" altLang="en-US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사생활을 보호할 수 있다고 믿습니다</a:t>
            </a:r>
            <a:r>
              <a:rPr lang="en-US" altLang="ko-KR" sz="2800" dirty="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B87C7622-9277-4F8E-BA45-340E8477BFA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571" y="2972328"/>
            <a:ext cx="5096699" cy="3542511"/>
          </a:xfrm>
          <a:prstGeom prst="rect">
            <a:avLst/>
          </a:prstGeom>
        </p:spPr>
      </p:pic>
      <p:pic>
        <p:nvPicPr>
          <p:cNvPr id="18" name="그림 5">
            <a:extLst>
              <a:ext uri="{FF2B5EF4-FFF2-40B4-BE49-F238E27FC236}">
                <a16:creationId xmlns:a16="http://schemas.microsoft.com/office/drawing/2014/main" id="{121A9E69-6139-4D2C-9E9B-E5E2C828A51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9630" y="770740"/>
            <a:ext cx="705013" cy="216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7384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3" y="320798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준비사업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#2- 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Health-Care : </a:t>
            </a:r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안구운동기</a:t>
            </a:r>
            <a:endParaRPr lang="en-US" altLang="ko-KR" sz="2800" strike="noStrike" cap="none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pic>
        <p:nvPicPr>
          <p:cNvPr id="15" name="그림 14">
            <a:extLst>
              <a:ext uri="{FF2B5EF4-FFF2-40B4-BE49-F238E27FC236}">
                <a16:creationId xmlns:a16="http://schemas.microsoft.com/office/drawing/2014/main" id="{8F9BD8A6-E8E2-4CE7-9EDE-56DB2B6A68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9524" y="1275347"/>
            <a:ext cx="2389330" cy="2633693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2DBB87FB-4ABB-4258-AA7F-3CC40ED86315}"/>
              </a:ext>
            </a:extLst>
          </p:cNvPr>
          <p:cNvGrpSpPr/>
          <p:nvPr/>
        </p:nvGrpSpPr>
        <p:grpSpPr>
          <a:xfrm>
            <a:off x="3600782" y="703004"/>
            <a:ext cx="7721709" cy="3832611"/>
            <a:chOff x="3765000" y="516252"/>
            <a:chExt cx="7721709" cy="3832611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3FBC05-EA73-4EC4-927B-9D9F6027F833}"/>
                </a:ext>
              </a:extLst>
            </p:cNvPr>
            <p:cNvSpPr txBox="1"/>
            <p:nvPr/>
          </p:nvSpPr>
          <p:spPr>
            <a:xfrm>
              <a:off x="7333690" y="516252"/>
              <a:ext cx="24999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000" spc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  <a:cs typeface="함초롬돋움" panose="020B0604000101010101" pitchFamily="50" charset="-127"/>
                </a:defRPr>
              </a:lvl1pPr>
            </a:lstStyle>
            <a:p>
              <a:r>
                <a:rPr lang="en-US" altLang="ko-KR" sz="1400"/>
                <a:t>Eye movement duct</a:t>
              </a:r>
              <a:endParaRPr lang="en-US" altLang="ko-KR" sz="1400" dirty="0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6D23D88-708A-4146-9030-3D6F77E945FA}"/>
                </a:ext>
              </a:extLst>
            </p:cNvPr>
            <p:cNvSpPr txBox="1"/>
            <p:nvPr/>
          </p:nvSpPr>
          <p:spPr>
            <a:xfrm>
              <a:off x="9563432" y="1415020"/>
              <a:ext cx="134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000" spc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en-US" altLang="ko-KR" sz="1200"/>
                <a:t>2” LCD/MIPI</a:t>
              </a:r>
              <a:endParaRPr lang="en-US" altLang="ko-KR" sz="1200" dirty="0"/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D25C41C1-8055-4DF7-B391-A59DC59E3D58}"/>
                </a:ext>
              </a:extLst>
            </p:cNvPr>
            <p:cNvGrpSpPr/>
            <p:nvPr/>
          </p:nvGrpSpPr>
          <p:grpSpPr>
            <a:xfrm>
              <a:off x="3765000" y="796189"/>
              <a:ext cx="6680178" cy="3537233"/>
              <a:chOff x="4293098" y="765552"/>
              <a:chExt cx="6258818" cy="3314118"/>
            </a:xfrm>
          </p:grpSpPr>
          <p:pic>
            <p:nvPicPr>
              <p:cNvPr id="6" name="그림 5">
                <a:extLst>
                  <a:ext uri="{FF2B5EF4-FFF2-40B4-BE49-F238E27FC236}">
                    <a16:creationId xmlns:a16="http://schemas.microsoft.com/office/drawing/2014/main" id="{3C88AB6F-B496-47AB-A60F-C1ADC9679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293098" y="1509210"/>
                <a:ext cx="2570460" cy="2570460"/>
              </a:xfrm>
              <a:prstGeom prst="rect">
                <a:avLst/>
              </a:prstGeom>
            </p:spPr>
          </p:pic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40A49C21-6DBF-4643-9D2B-DE3086AE3C05}"/>
                  </a:ext>
                </a:extLst>
              </p:cNvPr>
              <p:cNvSpPr/>
              <p:nvPr/>
            </p:nvSpPr>
            <p:spPr>
              <a:xfrm>
                <a:off x="5397500" y="889000"/>
                <a:ext cx="3949700" cy="2768600"/>
              </a:xfrm>
              <a:custGeom>
                <a:avLst/>
                <a:gdLst>
                  <a:gd name="connsiteX0" fmla="*/ 0 w 3949700"/>
                  <a:gd name="connsiteY0" fmla="*/ 800100 h 2768600"/>
                  <a:gd name="connsiteX1" fmla="*/ 2971800 w 3949700"/>
                  <a:gd name="connsiteY1" fmla="*/ 0 h 2768600"/>
                  <a:gd name="connsiteX2" fmla="*/ 3949700 w 3949700"/>
                  <a:gd name="connsiteY2" fmla="*/ 2768600 h 2768600"/>
                  <a:gd name="connsiteX3" fmla="*/ 76200 w 3949700"/>
                  <a:gd name="connsiteY3" fmla="*/ 1651000 h 2768600"/>
                  <a:gd name="connsiteX4" fmla="*/ 0 w 3949700"/>
                  <a:gd name="connsiteY4" fmla="*/ 800100 h 2768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49700" h="2768600">
                    <a:moveTo>
                      <a:pt x="0" y="800100"/>
                    </a:moveTo>
                    <a:lnTo>
                      <a:pt x="2971800" y="0"/>
                    </a:lnTo>
                    <a:lnTo>
                      <a:pt x="3949700" y="2768600"/>
                    </a:lnTo>
                    <a:lnTo>
                      <a:pt x="76200" y="1651000"/>
                    </a:lnTo>
                    <a:lnTo>
                      <a:pt x="0" y="8001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FC000">
                      <a:alpha val="37000"/>
                    </a:srgbClr>
                  </a:gs>
                  <a:gs pos="93000">
                    <a:schemeClr val="bg1"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1" name="그룹 20">
                <a:extLst>
                  <a:ext uri="{FF2B5EF4-FFF2-40B4-BE49-F238E27FC236}">
                    <a16:creationId xmlns:a16="http://schemas.microsoft.com/office/drawing/2014/main" id="{CFEFE0D4-DC43-41AA-BEAF-23DB34A80A4F}"/>
                  </a:ext>
                </a:extLst>
              </p:cNvPr>
              <p:cNvGrpSpPr/>
              <p:nvPr/>
            </p:nvGrpSpPr>
            <p:grpSpPr>
              <a:xfrm>
                <a:off x="7326116" y="765552"/>
                <a:ext cx="3225800" cy="3069058"/>
                <a:chOff x="7177491" y="1130300"/>
                <a:chExt cx="5452659" cy="5187714"/>
              </a:xfrm>
            </p:grpSpPr>
            <p:sp>
              <p:nvSpPr>
                <p:cNvPr id="8" name="직사각형 7">
                  <a:extLst>
                    <a:ext uri="{FF2B5EF4-FFF2-40B4-BE49-F238E27FC236}">
                      <a16:creationId xmlns:a16="http://schemas.microsoft.com/office/drawing/2014/main" id="{574FD86C-89F9-4AD4-A975-F9FF7818B6DA}"/>
                    </a:ext>
                  </a:extLst>
                </p:cNvPr>
                <p:cNvSpPr/>
                <p:nvPr/>
              </p:nvSpPr>
              <p:spPr>
                <a:xfrm>
                  <a:off x="8077200" y="1130300"/>
                  <a:ext cx="3238500" cy="4318000"/>
                </a:xfrm>
                <a:prstGeom prst="rect">
                  <a:avLst/>
                </a:prstGeom>
                <a:solidFill>
                  <a:srgbClr val="FFF6DB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1" name="직사각형 10">
                  <a:extLst>
                    <a:ext uri="{FF2B5EF4-FFF2-40B4-BE49-F238E27FC236}">
                      <a16:creationId xmlns:a16="http://schemas.microsoft.com/office/drawing/2014/main" id="{9693BF56-DCB3-406C-883E-33C56EE2DEA0}"/>
                    </a:ext>
                  </a:extLst>
                </p:cNvPr>
                <p:cNvSpPr/>
                <p:nvPr/>
              </p:nvSpPr>
              <p:spPr>
                <a:xfrm>
                  <a:off x="10366218" y="2600325"/>
                  <a:ext cx="2263932" cy="1962150"/>
                </a:xfrm>
                <a:prstGeom prst="rect">
                  <a:avLst/>
                </a:prstGeom>
                <a:solidFill>
                  <a:srgbClr val="F1E6E5"/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0" name="평행 사변형 9">
                  <a:extLst>
                    <a:ext uri="{FF2B5EF4-FFF2-40B4-BE49-F238E27FC236}">
                      <a16:creationId xmlns:a16="http://schemas.microsoft.com/office/drawing/2014/main" id="{F1E2EFCD-B9A4-4132-907B-668471DC88C7}"/>
                    </a:ext>
                  </a:extLst>
                </p:cNvPr>
                <p:cNvSpPr/>
                <p:nvPr/>
              </p:nvSpPr>
              <p:spPr>
                <a:xfrm>
                  <a:off x="8292346" y="3216865"/>
                  <a:ext cx="2747262" cy="2046083"/>
                </a:xfrm>
                <a:prstGeom prst="parallelogram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grpSp>
              <p:nvGrpSpPr>
                <p:cNvPr id="12" name="그룹 11">
                  <a:extLst>
                    <a:ext uri="{FF2B5EF4-FFF2-40B4-BE49-F238E27FC236}">
                      <a16:creationId xmlns:a16="http://schemas.microsoft.com/office/drawing/2014/main" id="{A08A53B3-772B-4C30-80FE-A2D0C91D8E75}"/>
                    </a:ext>
                  </a:extLst>
                </p:cNvPr>
                <p:cNvGrpSpPr/>
                <p:nvPr/>
              </p:nvGrpSpPr>
              <p:grpSpPr>
                <a:xfrm>
                  <a:off x="7177491" y="4125069"/>
                  <a:ext cx="2419504" cy="2192945"/>
                  <a:chOff x="7177491" y="4125069"/>
                  <a:chExt cx="2419504" cy="2192945"/>
                </a:xfrm>
              </p:grpSpPr>
              <p:sp>
                <p:nvSpPr>
                  <p:cNvPr id="9" name="타원 8">
                    <a:extLst>
                      <a:ext uri="{FF2B5EF4-FFF2-40B4-BE49-F238E27FC236}">
                        <a16:creationId xmlns:a16="http://schemas.microsoft.com/office/drawing/2014/main" id="{C513DE5C-1C40-48EC-BD48-44F61A9EE30F}"/>
                      </a:ext>
                    </a:extLst>
                  </p:cNvPr>
                  <p:cNvSpPr/>
                  <p:nvPr/>
                </p:nvSpPr>
                <p:spPr>
                  <a:xfrm>
                    <a:off x="7496268" y="4125069"/>
                    <a:ext cx="2100727" cy="210072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25" name="타원 24">
                    <a:extLst>
                      <a:ext uri="{FF2B5EF4-FFF2-40B4-BE49-F238E27FC236}">
                        <a16:creationId xmlns:a16="http://schemas.microsoft.com/office/drawing/2014/main" id="{07645296-7394-417C-82D5-9D9DB3E53CF2}"/>
                      </a:ext>
                    </a:extLst>
                  </p:cNvPr>
                  <p:cNvSpPr/>
                  <p:nvPr/>
                </p:nvSpPr>
                <p:spPr>
                  <a:xfrm>
                    <a:off x="7177491" y="4217287"/>
                    <a:ext cx="2100727" cy="2100727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pic>
              <p:nvPicPr>
                <p:cNvPr id="17" name="그래픽 16" descr="카메라 윤곽선">
                  <a:extLst>
                    <a:ext uri="{FF2B5EF4-FFF2-40B4-BE49-F238E27FC236}">
                      <a16:creationId xmlns:a16="http://schemas.microsoft.com/office/drawing/2014/main" id="{F6151DBC-B683-4895-8402-8CF4ECCB6CA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  <a:ext uri="{96DAC541-7B7A-43D3-8B79-37D633B846F1}">
                      <asvg:svgBlip xmlns="" xmlns:asvg="http://schemas.microsoft.com/office/drawing/2016/SVG/main" r:embed="rId6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665977" y="1802260"/>
                  <a:ext cx="412750" cy="412750"/>
                </a:xfrm>
                <a:prstGeom prst="rect">
                  <a:avLst/>
                </a:prstGeom>
              </p:spPr>
            </p:pic>
            <p:sp>
              <p:nvSpPr>
                <p:cNvPr id="18" name="타원 17">
                  <a:extLst>
                    <a:ext uri="{FF2B5EF4-FFF2-40B4-BE49-F238E27FC236}">
                      <a16:creationId xmlns:a16="http://schemas.microsoft.com/office/drawing/2014/main" id="{E7E98D2D-5C7B-4646-9AD3-B181B8287715}"/>
                    </a:ext>
                  </a:extLst>
                </p:cNvPr>
                <p:cNvSpPr/>
                <p:nvPr/>
              </p:nvSpPr>
              <p:spPr>
                <a:xfrm>
                  <a:off x="9319484" y="2225400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4" name="타원 43">
                  <a:extLst>
                    <a:ext uri="{FF2B5EF4-FFF2-40B4-BE49-F238E27FC236}">
                      <a16:creationId xmlns:a16="http://schemas.microsoft.com/office/drawing/2014/main" id="{5144E150-F4A6-41EB-B7A3-69EEF22A3985}"/>
                    </a:ext>
                  </a:extLst>
                </p:cNvPr>
                <p:cNvSpPr/>
                <p:nvPr/>
              </p:nvSpPr>
              <p:spPr>
                <a:xfrm>
                  <a:off x="9817099" y="2375347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5" name="타원 44">
                  <a:extLst>
                    <a:ext uri="{FF2B5EF4-FFF2-40B4-BE49-F238E27FC236}">
                      <a16:creationId xmlns:a16="http://schemas.microsoft.com/office/drawing/2014/main" id="{850B43B1-FC5E-432B-8FFD-769F37FF9A44}"/>
                    </a:ext>
                  </a:extLst>
                </p:cNvPr>
                <p:cNvSpPr/>
                <p:nvPr/>
              </p:nvSpPr>
              <p:spPr>
                <a:xfrm>
                  <a:off x="10200323" y="2198347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6" name="타원 45">
                  <a:extLst>
                    <a:ext uri="{FF2B5EF4-FFF2-40B4-BE49-F238E27FC236}">
                      <a16:creationId xmlns:a16="http://schemas.microsoft.com/office/drawing/2014/main" id="{9F6F91B1-BF00-4DA5-83A9-DE3CB8B39B78}"/>
                    </a:ext>
                  </a:extLst>
                </p:cNvPr>
                <p:cNvSpPr/>
                <p:nvPr/>
              </p:nvSpPr>
              <p:spPr>
                <a:xfrm>
                  <a:off x="10335913" y="1750140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7" name="타원 46">
                  <a:extLst>
                    <a:ext uri="{FF2B5EF4-FFF2-40B4-BE49-F238E27FC236}">
                      <a16:creationId xmlns:a16="http://schemas.microsoft.com/office/drawing/2014/main" id="{C9E10231-8A27-4842-A942-307D1C495897}"/>
                    </a:ext>
                  </a:extLst>
                </p:cNvPr>
                <p:cNvSpPr/>
                <p:nvPr/>
              </p:nvSpPr>
              <p:spPr>
                <a:xfrm>
                  <a:off x="10192663" y="1358320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8" name="타원 47">
                  <a:extLst>
                    <a:ext uri="{FF2B5EF4-FFF2-40B4-BE49-F238E27FC236}">
                      <a16:creationId xmlns:a16="http://schemas.microsoft.com/office/drawing/2014/main" id="{8A4495BA-239C-4911-99E0-2512B77BD67B}"/>
                    </a:ext>
                  </a:extLst>
                </p:cNvPr>
                <p:cNvSpPr/>
                <p:nvPr/>
              </p:nvSpPr>
              <p:spPr>
                <a:xfrm>
                  <a:off x="9789082" y="1235584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49" name="타원 48">
                  <a:extLst>
                    <a:ext uri="{FF2B5EF4-FFF2-40B4-BE49-F238E27FC236}">
                      <a16:creationId xmlns:a16="http://schemas.microsoft.com/office/drawing/2014/main" id="{93EAB4AB-D721-4DE8-8921-27DB7ED42725}"/>
                    </a:ext>
                  </a:extLst>
                </p:cNvPr>
                <p:cNvSpPr/>
                <p:nvPr/>
              </p:nvSpPr>
              <p:spPr>
                <a:xfrm>
                  <a:off x="9386034" y="1348273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0" name="타원 49">
                  <a:extLst>
                    <a:ext uri="{FF2B5EF4-FFF2-40B4-BE49-F238E27FC236}">
                      <a16:creationId xmlns:a16="http://schemas.microsoft.com/office/drawing/2014/main" id="{4861B209-DAA9-41F4-9D97-5183026B8350}"/>
                    </a:ext>
                  </a:extLst>
                </p:cNvPr>
                <p:cNvSpPr/>
                <p:nvPr/>
              </p:nvSpPr>
              <p:spPr>
                <a:xfrm>
                  <a:off x="9181246" y="1769580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2" name="타원 51">
                  <a:extLst>
                    <a:ext uri="{FF2B5EF4-FFF2-40B4-BE49-F238E27FC236}">
                      <a16:creationId xmlns:a16="http://schemas.microsoft.com/office/drawing/2014/main" id="{EBABCC0F-97E1-482A-B557-16D181A3C258}"/>
                    </a:ext>
                  </a:extLst>
                </p:cNvPr>
                <p:cNvSpPr/>
                <p:nvPr/>
              </p:nvSpPr>
              <p:spPr>
                <a:xfrm>
                  <a:off x="11015728" y="3054940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3" name="타원 52">
                  <a:extLst>
                    <a:ext uri="{FF2B5EF4-FFF2-40B4-BE49-F238E27FC236}">
                      <a16:creationId xmlns:a16="http://schemas.microsoft.com/office/drawing/2014/main" id="{070786A6-8434-4D84-86B4-7616D7ADC09D}"/>
                    </a:ext>
                  </a:extLst>
                </p:cNvPr>
                <p:cNvSpPr/>
                <p:nvPr/>
              </p:nvSpPr>
              <p:spPr>
                <a:xfrm>
                  <a:off x="11481339" y="2885526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4" name="타원 53">
                  <a:extLst>
                    <a:ext uri="{FF2B5EF4-FFF2-40B4-BE49-F238E27FC236}">
                      <a16:creationId xmlns:a16="http://schemas.microsoft.com/office/drawing/2014/main" id="{C69FAA4D-73A8-47C8-891F-7AD8FC17768F}"/>
                    </a:ext>
                  </a:extLst>
                </p:cNvPr>
                <p:cNvSpPr/>
                <p:nvPr/>
              </p:nvSpPr>
              <p:spPr>
                <a:xfrm>
                  <a:off x="11835038" y="3047451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타원 54">
                  <a:extLst>
                    <a:ext uri="{FF2B5EF4-FFF2-40B4-BE49-F238E27FC236}">
                      <a16:creationId xmlns:a16="http://schemas.microsoft.com/office/drawing/2014/main" id="{76BD3A12-F260-4197-91C8-059E3E8C4A07}"/>
                    </a:ext>
                  </a:extLst>
                </p:cNvPr>
                <p:cNvSpPr/>
                <p:nvPr/>
              </p:nvSpPr>
              <p:spPr>
                <a:xfrm>
                  <a:off x="12030075" y="3348037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6" name="타원 55">
                  <a:extLst>
                    <a:ext uri="{FF2B5EF4-FFF2-40B4-BE49-F238E27FC236}">
                      <a16:creationId xmlns:a16="http://schemas.microsoft.com/office/drawing/2014/main" id="{4E515740-C113-4255-813D-5DC9D4B54CEF}"/>
                    </a:ext>
                  </a:extLst>
                </p:cNvPr>
                <p:cNvSpPr/>
                <p:nvPr/>
              </p:nvSpPr>
              <p:spPr>
                <a:xfrm>
                  <a:off x="11898288" y="3812380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7" name="타원 56">
                  <a:extLst>
                    <a:ext uri="{FF2B5EF4-FFF2-40B4-BE49-F238E27FC236}">
                      <a16:creationId xmlns:a16="http://schemas.microsoft.com/office/drawing/2014/main" id="{853255A0-BD34-40EC-AB94-9E22307DB58F}"/>
                    </a:ext>
                  </a:extLst>
                </p:cNvPr>
                <p:cNvSpPr/>
                <p:nvPr/>
              </p:nvSpPr>
              <p:spPr>
                <a:xfrm>
                  <a:off x="11494406" y="3979067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8" name="타원 57">
                  <a:extLst>
                    <a:ext uri="{FF2B5EF4-FFF2-40B4-BE49-F238E27FC236}">
                      <a16:creationId xmlns:a16="http://schemas.microsoft.com/office/drawing/2014/main" id="{DA96C84D-08E7-47B2-ABF9-ABE1511E2362}"/>
                    </a:ext>
                  </a:extLst>
                </p:cNvPr>
                <p:cNvSpPr/>
                <p:nvPr/>
              </p:nvSpPr>
              <p:spPr>
                <a:xfrm>
                  <a:off x="10998661" y="3864441"/>
                  <a:ext cx="161925" cy="161925"/>
                </a:xfrm>
                <a:prstGeom prst="ellipse">
                  <a:avLst/>
                </a:prstGeom>
                <a:solidFill>
                  <a:srgbClr val="F620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20" name="자유형: 도형 19">
                  <a:extLst>
                    <a:ext uri="{FF2B5EF4-FFF2-40B4-BE49-F238E27FC236}">
                      <a16:creationId xmlns:a16="http://schemas.microsoft.com/office/drawing/2014/main" id="{A6C1710C-41F2-4C95-9F60-ED04A7FEBEB6}"/>
                    </a:ext>
                  </a:extLst>
                </p:cNvPr>
                <p:cNvSpPr/>
                <p:nvPr/>
              </p:nvSpPr>
              <p:spPr>
                <a:xfrm>
                  <a:off x="9900264" y="2480650"/>
                  <a:ext cx="196774" cy="1385180"/>
                </a:xfrm>
                <a:custGeom>
                  <a:avLst/>
                  <a:gdLst>
                    <a:gd name="connsiteX0" fmla="*/ 0 w 0"/>
                    <a:gd name="connsiteY0" fmla="*/ 0 h 1385180"/>
                    <a:gd name="connsiteX1" fmla="*/ 0 w 0"/>
                    <a:gd name="connsiteY1" fmla="*/ 1385180 h 13851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h="1385180">
                      <a:moveTo>
                        <a:pt x="0" y="0"/>
                      </a:moveTo>
                      <a:lnTo>
                        <a:pt x="0" y="1385180"/>
                      </a:lnTo>
                    </a:path>
                  </a:pathLst>
                </a:custGeom>
                <a:noFill/>
                <a:ln w="25400">
                  <a:solidFill>
                    <a:srgbClr val="F62020"/>
                  </a:solidFill>
                  <a:tailEnd type="triangle" w="lg" len="lg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A5355339-1D25-4BED-B094-395024835DAB}"/>
                  </a:ext>
                </a:extLst>
              </p:cNvPr>
              <p:cNvSpPr txBox="1"/>
              <p:nvPr/>
            </p:nvSpPr>
            <p:spPr>
              <a:xfrm>
                <a:off x="8508474" y="948346"/>
                <a:ext cx="818361" cy="259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ctr">
                  <a:defRPr sz="2000" spc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ea"/>
                    <a:ea typeface="+mj-ea"/>
                    <a:cs typeface="함초롬돋움" panose="020B0604000101010101" pitchFamily="50" charset="-127"/>
                  </a:defRPr>
                </a:lvl1pPr>
              </a:lstStyle>
              <a:p>
                <a:r>
                  <a:rPr lang="en-US" altLang="ko-KR" sz="1200"/>
                  <a:t>CAM</a:t>
                </a:r>
                <a:endParaRPr lang="en-US" altLang="ko-KR" sz="1200" dirty="0"/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7D0E3EE-505B-4CFD-840B-4E5A32367323}"/>
                  </a:ext>
                </a:extLst>
              </p:cNvPr>
              <p:cNvSpPr txBox="1"/>
              <p:nvPr/>
            </p:nvSpPr>
            <p:spPr>
              <a:xfrm>
                <a:off x="7840553" y="1455974"/>
                <a:ext cx="941236" cy="2595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ko-KR"/>
                </a:defPPr>
                <a:lvl1pPr algn="ctr">
                  <a:defRPr sz="2000" spc="0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j-ea"/>
                    <a:ea typeface="+mj-ea"/>
                    <a:cs typeface="함초롬돋움" panose="020B0604000101010101" pitchFamily="50" charset="-127"/>
                  </a:defRPr>
                </a:lvl1pPr>
              </a:lstStyle>
              <a:p>
                <a:r>
                  <a:rPr lang="en-US" altLang="ko-KR" sz="1200">
                    <a:solidFill>
                      <a:srgbClr val="FF0000"/>
                    </a:solidFill>
                  </a:rPr>
                  <a:t>IR-LEDs</a:t>
                </a:r>
                <a:endParaRPr lang="en-US" altLang="ko-KR" sz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61" name="자유형: 도형 60">
              <a:extLst>
                <a:ext uri="{FF2B5EF4-FFF2-40B4-BE49-F238E27FC236}">
                  <a16:creationId xmlns:a16="http://schemas.microsoft.com/office/drawing/2014/main" id="{052579A6-A41D-48DE-9B55-1FE2C9387D40}"/>
                </a:ext>
              </a:extLst>
            </p:cNvPr>
            <p:cNvSpPr/>
            <p:nvPr/>
          </p:nvSpPr>
          <p:spPr>
            <a:xfrm flipH="1" flipV="1">
              <a:off x="6733350" y="2538278"/>
              <a:ext cx="1972521" cy="1390083"/>
            </a:xfrm>
            <a:custGeom>
              <a:avLst/>
              <a:gdLst>
                <a:gd name="connsiteX0" fmla="*/ 0 w 3225800"/>
                <a:gd name="connsiteY0" fmla="*/ 2273300 h 2273300"/>
                <a:gd name="connsiteX1" fmla="*/ 3225800 w 3225800"/>
                <a:gd name="connsiteY1" fmla="*/ 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5800" h="2273300">
                  <a:moveTo>
                    <a:pt x="0" y="2273300"/>
                  </a:moveTo>
                  <a:lnTo>
                    <a:pt x="3225800" y="0"/>
                  </a:lnTo>
                </a:path>
              </a:pathLst>
            </a:custGeom>
            <a:noFill/>
            <a:ln w="25400">
              <a:solidFill>
                <a:srgbClr val="F6202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A93C3446-E82F-4D6B-830E-E3ECFAC7A990}"/>
                </a:ext>
              </a:extLst>
            </p:cNvPr>
            <p:cNvSpPr txBox="1"/>
            <p:nvPr/>
          </p:nvSpPr>
          <p:spPr>
            <a:xfrm>
              <a:off x="8511216" y="3017923"/>
              <a:ext cx="134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000" spc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en-US" altLang="ko-KR" sz="1200"/>
                <a:t>Half Mirror</a:t>
              </a:r>
              <a:endParaRPr lang="en-US" altLang="ko-KR" sz="1200" dirty="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6FD0C71D-2AC7-4D55-BF96-C40E85EEC797}"/>
                </a:ext>
              </a:extLst>
            </p:cNvPr>
            <p:cNvSpPr txBox="1"/>
            <p:nvPr/>
          </p:nvSpPr>
          <p:spPr>
            <a:xfrm>
              <a:off x="8338020" y="3659833"/>
              <a:ext cx="134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000" spc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en-US" altLang="ko-KR" sz="1200"/>
                <a:t>Objective Lens</a:t>
              </a:r>
              <a:endParaRPr lang="en-US" altLang="ko-KR" sz="1200" dirty="0"/>
            </a:p>
          </p:txBody>
        </p:sp>
        <p:sp>
          <p:nvSpPr>
            <p:cNvPr id="64" name="자유형: 도형 63">
              <a:extLst>
                <a:ext uri="{FF2B5EF4-FFF2-40B4-BE49-F238E27FC236}">
                  <a16:creationId xmlns:a16="http://schemas.microsoft.com/office/drawing/2014/main" id="{68D6B25B-DBCC-49D9-8090-2799CEE4CE86}"/>
                </a:ext>
              </a:extLst>
            </p:cNvPr>
            <p:cNvSpPr/>
            <p:nvPr/>
          </p:nvSpPr>
          <p:spPr>
            <a:xfrm>
              <a:off x="7122138" y="2146122"/>
              <a:ext cx="2667473" cy="1919872"/>
            </a:xfrm>
            <a:custGeom>
              <a:avLst/>
              <a:gdLst>
                <a:gd name="connsiteX0" fmla="*/ 0 w 3225800"/>
                <a:gd name="connsiteY0" fmla="*/ 2273300 h 2273300"/>
                <a:gd name="connsiteX1" fmla="*/ 3225800 w 3225800"/>
                <a:gd name="connsiteY1" fmla="*/ 0 h 2273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225800" h="2273300">
                  <a:moveTo>
                    <a:pt x="0" y="2273300"/>
                  </a:moveTo>
                  <a:lnTo>
                    <a:pt x="3225800" y="0"/>
                  </a:lnTo>
                </a:path>
              </a:pathLst>
            </a:custGeom>
            <a:noFill/>
            <a:ln w="25400">
              <a:solidFill>
                <a:srgbClr val="0070C0"/>
              </a:solidFill>
              <a:tailEnd type="triangle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22678A2-1AA3-42BB-833C-754E2F8E3E45}"/>
                </a:ext>
              </a:extLst>
            </p:cNvPr>
            <p:cNvSpPr txBox="1"/>
            <p:nvPr/>
          </p:nvSpPr>
          <p:spPr>
            <a:xfrm>
              <a:off x="5853542" y="3863923"/>
              <a:ext cx="134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000" spc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en-US" altLang="ko-KR" sz="1200">
                  <a:solidFill>
                    <a:srgbClr val="FF0000"/>
                  </a:solidFill>
                </a:rPr>
                <a:t>infrared ray</a:t>
              </a:r>
              <a:endParaRPr lang="en-US" altLang="ko-KR" sz="1200" dirty="0">
                <a:solidFill>
                  <a:srgbClr val="FF0000"/>
                </a:solidFill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92AE6F6-780B-44F9-8AB3-824E038BE379}"/>
                </a:ext>
              </a:extLst>
            </p:cNvPr>
            <p:cNvSpPr txBox="1"/>
            <p:nvPr/>
          </p:nvSpPr>
          <p:spPr>
            <a:xfrm>
              <a:off x="6624486" y="4071864"/>
              <a:ext cx="134060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 algn="ctr">
                <a:defRPr sz="2000" spc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j-ea"/>
                  <a:ea typeface="+mj-ea"/>
                  <a:cs typeface="함초롬돋움" panose="020B0604000101010101" pitchFamily="50" charset="-127"/>
                </a:defRPr>
              </a:lvl1pPr>
            </a:lstStyle>
            <a:p>
              <a:pPr algn="l"/>
              <a:r>
                <a:rPr lang="en-US" altLang="ko-KR" sz="1200">
                  <a:solidFill>
                    <a:srgbClr val="0070C0"/>
                  </a:solidFill>
                </a:rPr>
                <a:t>Visible light</a:t>
              </a:r>
              <a:endParaRPr lang="en-US" altLang="ko-KR" sz="1200" dirty="0">
                <a:solidFill>
                  <a:srgbClr val="0070C0"/>
                </a:solidFill>
              </a:endParaRPr>
            </a:p>
          </p:txBody>
        </p:sp>
        <p:grpSp>
          <p:nvGrpSpPr>
            <p:cNvPr id="67" name="그룹 66">
              <a:extLst>
                <a:ext uri="{FF2B5EF4-FFF2-40B4-BE49-F238E27FC236}">
                  <a16:creationId xmlns:a16="http://schemas.microsoft.com/office/drawing/2014/main" id="{136D3972-B69C-4F70-8F69-6DAA95F2EE0D}"/>
                </a:ext>
              </a:extLst>
            </p:cNvPr>
            <p:cNvGrpSpPr/>
            <p:nvPr/>
          </p:nvGrpSpPr>
          <p:grpSpPr>
            <a:xfrm>
              <a:off x="10542351" y="1244479"/>
              <a:ext cx="944358" cy="804077"/>
              <a:chOff x="10130612" y="968966"/>
              <a:chExt cx="944358" cy="804077"/>
            </a:xfrm>
          </p:grpSpPr>
          <p:pic>
            <p:nvPicPr>
              <p:cNvPr id="68" name="그림 67">
                <a:extLst>
                  <a:ext uri="{FF2B5EF4-FFF2-40B4-BE49-F238E27FC236}">
                    <a16:creationId xmlns:a16="http://schemas.microsoft.com/office/drawing/2014/main" id="{313717AA-E9C1-44DB-A396-6F3DD7BE6A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130612" y="1297707"/>
                <a:ext cx="217300" cy="231420"/>
              </a:xfrm>
              <a:prstGeom prst="rect">
                <a:avLst/>
              </a:prstGeom>
            </p:spPr>
          </p:pic>
          <p:pic>
            <p:nvPicPr>
              <p:cNvPr id="69" name="그림 68">
                <a:extLst>
                  <a:ext uri="{FF2B5EF4-FFF2-40B4-BE49-F238E27FC236}">
                    <a16:creationId xmlns:a16="http://schemas.microsoft.com/office/drawing/2014/main" id="{584418D0-3A34-4DEC-876D-05668D6EA4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857670" y="1202250"/>
                <a:ext cx="217300" cy="231420"/>
              </a:xfrm>
              <a:prstGeom prst="rect">
                <a:avLst/>
              </a:prstGeom>
            </p:spPr>
          </p:pic>
          <p:pic>
            <p:nvPicPr>
              <p:cNvPr id="70" name="그림 69">
                <a:extLst>
                  <a:ext uri="{FF2B5EF4-FFF2-40B4-BE49-F238E27FC236}">
                    <a16:creationId xmlns:a16="http://schemas.microsoft.com/office/drawing/2014/main" id="{3B259C8F-801A-40DC-8D62-DE402A86F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436365" y="968966"/>
                <a:ext cx="217300" cy="231420"/>
              </a:xfrm>
              <a:prstGeom prst="rect">
                <a:avLst/>
              </a:prstGeom>
            </p:spPr>
          </p:pic>
          <p:pic>
            <p:nvPicPr>
              <p:cNvPr id="71" name="그림 70">
                <a:extLst>
                  <a:ext uri="{FF2B5EF4-FFF2-40B4-BE49-F238E27FC236}">
                    <a16:creationId xmlns:a16="http://schemas.microsoft.com/office/drawing/2014/main" id="{FAE87FC0-8565-49D5-8D96-D4F725282D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91300" y="1385083"/>
                <a:ext cx="217300" cy="231420"/>
              </a:xfrm>
              <a:prstGeom prst="rect">
                <a:avLst/>
              </a:prstGeom>
            </p:spPr>
          </p:pic>
          <p:pic>
            <p:nvPicPr>
              <p:cNvPr id="72" name="그림 71">
                <a:extLst>
                  <a:ext uri="{FF2B5EF4-FFF2-40B4-BE49-F238E27FC236}">
                    <a16:creationId xmlns:a16="http://schemas.microsoft.com/office/drawing/2014/main" id="{C87F4F1B-9236-4132-8B21-DA13A7A8C6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86101" y="1192581"/>
                <a:ext cx="376214" cy="554536"/>
              </a:xfrm>
              <a:prstGeom prst="rect">
                <a:avLst/>
              </a:prstGeom>
            </p:spPr>
          </p:pic>
          <p:pic>
            <p:nvPicPr>
              <p:cNvPr id="73" name="그림 72">
                <a:extLst>
                  <a:ext uri="{FF2B5EF4-FFF2-40B4-BE49-F238E27FC236}">
                    <a16:creationId xmlns:a16="http://schemas.microsoft.com/office/drawing/2014/main" id="{9AA8874B-11BA-40C6-96FD-4756E0B423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524337" y="1541623"/>
                <a:ext cx="217300" cy="231420"/>
              </a:xfrm>
              <a:prstGeom prst="rect">
                <a:avLst/>
              </a:prstGeom>
            </p:spPr>
          </p:pic>
          <p:pic>
            <p:nvPicPr>
              <p:cNvPr id="74" name="그림 73">
                <a:extLst>
                  <a:ext uri="{FF2B5EF4-FFF2-40B4-BE49-F238E27FC236}">
                    <a16:creationId xmlns:a16="http://schemas.microsoft.com/office/drawing/2014/main" id="{2B25886E-2C6B-4144-A176-9DA3B9F5433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09722" y="1427927"/>
                <a:ext cx="217300" cy="231420"/>
              </a:xfrm>
              <a:prstGeom prst="rect">
                <a:avLst/>
              </a:prstGeom>
            </p:spPr>
          </p:pic>
          <p:pic>
            <p:nvPicPr>
              <p:cNvPr id="75" name="그림 74">
                <a:extLst>
                  <a:ext uri="{FF2B5EF4-FFF2-40B4-BE49-F238E27FC236}">
                    <a16:creationId xmlns:a16="http://schemas.microsoft.com/office/drawing/2014/main" id="{E6F0A9CE-F759-41F9-A3D8-249C1A1819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277451" y="1114903"/>
                <a:ext cx="217300" cy="231420"/>
              </a:xfrm>
              <a:prstGeom prst="rect">
                <a:avLst/>
              </a:prstGeom>
            </p:spPr>
          </p:pic>
          <p:pic>
            <p:nvPicPr>
              <p:cNvPr id="76" name="그림 75">
                <a:extLst>
                  <a:ext uri="{FF2B5EF4-FFF2-40B4-BE49-F238E27FC236}">
                    <a16:creationId xmlns:a16="http://schemas.microsoft.com/office/drawing/2014/main" id="{33DA21A1-D87A-4059-AAB1-FC7928C89E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56551" y="1086540"/>
                <a:ext cx="217300" cy="231420"/>
              </a:xfrm>
              <a:prstGeom prst="rect">
                <a:avLst/>
              </a:prstGeom>
            </p:spPr>
          </p:pic>
        </p:grpSp>
        <p:sp>
          <p:nvSpPr>
            <p:cNvPr id="27" name="그래픽 25">
              <a:extLst>
                <a:ext uri="{FF2B5EF4-FFF2-40B4-BE49-F238E27FC236}">
                  <a16:creationId xmlns:a16="http://schemas.microsoft.com/office/drawing/2014/main" id="{4E4D702A-7F98-4799-AE0A-4AE095D782A0}"/>
                </a:ext>
              </a:extLst>
            </p:cNvPr>
            <p:cNvSpPr/>
            <p:nvPr/>
          </p:nvSpPr>
          <p:spPr>
            <a:xfrm rot="16200000" flipH="1">
              <a:off x="9378077" y="157144"/>
              <a:ext cx="846760" cy="1802995"/>
            </a:xfrm>
            <a:custGeom>
              <a:avLst/>
              <a:gdLst>
                <a:gd name="connsiteX0" fmla="*/ 2577009 w 3372088"/>
                <a:gd name="connsiteY0" fmla="*/ 2289729 h 6853744"/>
                <a:gd name="connsiteX1" fmla="*/ 3258506 w 3372088"/>
                <a:gd name="connsiteY1" fmla="*/ 2761270 h 6853744"/>
                <a:gd name="connsiteX2" fmla="*/ 3069201 w 3372088"/>
                <a:gd name="connsiteY2" fmla="*/ 0 h 6853744"/>
                <a:gd name="connsiteX3" fmla="*/ 418072 w 3372088"/>
                <a:gd name="connsiteY3" fmla="*/ 795081 h 6853744"/>
                <a:gd name="connsiteX4" fmla="*/ 1092686 w 3372088"/>
                <a:gd name="connsiteY4" fmla="*/ 1262319 h 6853744"/>
                <a:gd name="connsiteX5" fmla="*/ 155627 w 3372088"/>
                <a:gd name="connsiteY5" fmla="*/ 4657761 h 6853744"/>
                <a:gd name="connsiteX6" fmla="*/ 3372089 w 3372088"/>
                <a:gd name="connsiteY6" fmla="*/ 6852838 h 6853744"/>
                <a:gd name="connsiteX7" fmla="*/ 1473877 w 3372088"/>
                <a:gd name="connsiteY7" fmla="*/ 5231699 h 6853744"/>
                <a:gd name="connsiteX8" fmla="*/ 2577009 w 3372088"/>
                <a:gd name="connsiteY8" fmla="*/ 2289729 h 6853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72088" h="6853744">
                  <a:moveTo>
                    <a:pt x="2577009" y="2289729"/>
                  </a:moveTo>
                  <a:lnTo>
                    <a:pt x="3258506" y="2761270"/>
                  </a:lnTo>
                  <a:lnTo>
                    <a:pt x="3069201" y="0"/>
                  </a:lnTo>
                  <a:lnTo>
                    <a:pt x="418072" y="795081"/>
                  </a:lnTo>
                  <a:lnTo>
                    <a:pt x="1092686" y="1262319"/>
                  </a:lnTo>
                  <a:cubicBezTo>
                    <a:pt x="159929" y="2116773"/>
                    <a:pt x="-248797" y="3427279"/>
                    <a:pt x="155627" y="4657761"/>
                  </a:cubicBezTo>
                  <a:cubicBezTo>
                    <a:pt x="607377" y="6031943"/>
                    <a:pt x="1935953" y="6885536"/>
                    <a:pt x="3372089" y="6852838"/>
                  </a:cubicBezTo>
                  <a:cubicBezTo>
                    <a:pt x="2472891" y="6637718"/>
                    <a:pt x="1746648" y="6061199"/>
                    <a:pt x="1473877" y="5231699"/>
                  </a:cubicBezTo>
                  <a:cubicBezTo>
                    <a:pt x="1130547" y="4185359"/>
                    <a:pt x="1605530" y="3034902"/>
                    <a:pt x="2577009" y="2289729"/>
                  </a:cubicBezTo>
                  <a:close/>
                </a:path>
              </a:pathLst>
            </a:custGeom>
            <a:solidFill>
              <a:srgbClr val="A7311E">
                <a:alpha val="45000"/>
              </a:srgbClr>
            </a:solidFill>
            <a:ln w="860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ko-KR" altLang="en-US"/>
            </a:p>
          </p:txBody>
        </p:sp>
      </p:grpSp>
      <p:sp>
        <p:nvSpPr>
          <p:cNvPr id="77" name="직사각형 76">
            <a:extLst>
              <a:ext uri="{FF2B5EF4-FFF2-40B4-BE49-F238E27FC236}">
                <a16:creationId xmlns:a16="http://schemas.microsoft.com/office/drawing/2014/main" id="{FD96250A-0C7D-472A-AFC8-717B5A06FEC0}"/>
              </a:ext>
            </a:extLst>
          </p:cNvPr>
          <p:cNvSpPr/>
          <p:nvPr/>
        </p:nvSpPr>
        <p:spPr>
          <a:xfrm>
            <a:off x="916696" y="4927367"/>
            <a:ext cx="10188495" cy="13808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indent="-177800" fontAlgn="base">
              <a:lnSpc>
                <a:spcPct val="110000"/>
              </a:lnSpc>
              <a:spcAft>
                <a:spcPts val="800"/>
              </a:spcAft>
            </a:pP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▸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헤드셋 내부에 </a:t>
            </a:r>
            <a:r>
              <a:rPr lang="ko-KR" altLang="en-US" sz="16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안구운동용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  </a:t>
            </a:r>
            <a:r>
              <a:rPr lang="ko-KR" altLang="en-US" sz="1600" dirty="0" err="1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경통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(half mirror, IR-LED,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카메라모듈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)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을 추가</a:t>
            </a:r>
          </a:p>
          <a:p>
            <a:pPr marL="177800" indent="-177800" fontAlgn="base">
              <a:lnSpc>
                <a:spcPct val="110000"/>
              </a:lnSpc>
              <a:spcAft>
                <a:spcPts val="800"/>
              </a:spcAft>
            </a:pP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▸ 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IR-LED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을 시계방향 또는 반시계 방향으로 움직여 사용자가 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LCD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을 주시하면서 눈동자가 쫓아오도록 유도</a:t>
            </a:r>
          </a:p>
          <a:p>
            <a:pPr marL="177800" indent="-177800" fontAlgn="base">
              <a:lnSpc>
                <a:spcPct val="110000"/>
              </a:lnSpc>
              <a:spcAft>
                <a:spcPts val="800"/>
              </a:spcAft>
            </a:pP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▸ 기존 안구운동기는 안경과 렌즈를 교체하면서 운동을 유도하는 방식이지만 우리의 차별화는 </a:t>
            </a:r>
            <a:r>
              <a:rPr lang="en-US" altLang="ko-KR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ICT </a:t>
            </a:r>
            <a:r>
              <a:rPr lang="ko-KR" altLang="en-US" sz="16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  <a:cs typeface="함초롬돋움" panose="020B0604000101010101" pitchFamily="50" charset="-127"/>
              </a:rPr>
              <a:t>기술을 이용해 체계적이고 꾸준한 관리로 시력회복 극대화</a:t>
            </a:r>
          </a:p>
        </p:txBody>
      </p:sp>
    </p:spTree>
    <p:extLst>
      <p:ext uri="{BB962C8B-B14F-4D97-AF65-F5344CB8AC3E}">
        <p14:creationId xmlns:p14="http://schemas.microsoft.com/office/powerpoint/2010/main" val="2839945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그룹 4">
            <a:extLst>
              <a:ext uri="{FF2B5EF4-FFF2-40B4-BE49-F238E27FC236}">
                <a16:creationId xmlns:a16="http://schemas.microsoft.com/office/drawing/2014/main" id="{6DFABD69-0214-4199-80A8-FE7327A2A144}"/>
              </a:ext>
            </a:extLst>
          </p:cNvPr>
          <p:cNvGrpSpPr/>
          <p:nvPr/>
        </p:nvGrpSpPr>
        <p:grpSpPr>
          <a:xfrm>
            <a:off x="4032211" y="1965447"/>
            <a:ext cx="4127579" cy="3848641"/>
            <a:chOff x="4032209" y="1965447"/>
            <a:chExt cx="4127579" cy="3848641"/>
          </a:xfrm>
        </p:grpSpPr>
        <p:pic>
          <p:nvPicPr>
            <p:cNvPr id="79" name="그림 78">
              <a:extLst>
                <a:ext uri="{FF2B5EF4-FFF2-40B4-BE49-F238E27FC236}">
                  <a16:creationId xmlns:a16="http://schemas.microsoft.com/office/drawing/2014/main" id="{AD3E2332-C7E9-43FF-82BD-C6684572A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608744" y="1965447"/>
              <a:ext cx="974509" cy="844428"/>
            </a:xfrm>
            <a:custGeom>
              <a:avLst/>
              <a:gdLst>
                <a:gd name="connsiteX0" fmla="*/ 0 w 484043"/>
                <a:gd name="connsiteY0" fmla="*/ 0 h 419431"/>
                <a:gd name="connsiteX1" fmla="*/ 484043 w 484043"/>
                <a:gd name="connsiteY1" fmla="*/ 0 h 419431"/>
                <a:gd name="connsiteX2" fmla="*/ 484043 w 484043"/>
                <a:gd name="connsiteY2" fmla="*/ 419431 h 419431"/>
                <a:gd name="connsiteX3" fmla="*/ 0 w 484043"/>
                <a:gd name="connsiteY3" fmla="*/ 419431 h 41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4043" h="419431">
                  <a:moveTo>
                    <a:pt x="0" y="0"/>
                  </a:moveTo>
                  <a:lnTo>
                    <a:pt x="484043" y="0"/>
                  </a:lnTo>
                  <a:lnTo>
                    <a:pt x="484043" y="419431"/>
                  </a:lnTo>
                  <a:lnTo>
                    <a:pt x="0" y="419431"/>
                  </a:lnTo>
                  <a:close/>
                </a:path>
              </a:pathLst>
            </a:custGeom>
          </p:spPr>
        </p:pic>
        <p:pic>
          <p:nvPicPr>
            <p:cNvPr id="81" name="그림 80">
              <a:extLst>
                <a:ext uri="{FF2B5EF4-FFF2-40B4-BE49-F238E27FC236}">
                  <a16:creationId xmlns:a16="http://schemas.microsoft.com/office/drawing/2014/main" id="{67B39429-D432-44BA-85B9-7D5312BE6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5616"/>
            <a:stretch>
              <a:fillRect/>
            </a:stretch>
          </p:blipFill>
          <p:spPr>
            <a:xfrm>
              <a:off x="5805486" y="2900363"/>
              <a:ext cx="581025" cy="276705"/>
            </a:xfrm>
            <a:custGeom>
              <a:avLst/>
              <a:gdLst>
                <a:gd name="connsiteX0" fmla="*/ 0 w 453916"/>
                <a:gd name="connsiteY0" fmla="*/ 0 h 216171"/>
                <a:gd name="connsiteX1" fmla="*/ 453916 w 453916"/>
                <a:gd name="connsiteY1" fmla="*/ 0 h 216171"/>
                <a:gd name="connsiteX2" fmla="*/ 453916 w 453916"/>
                <a:gd name="connsiteY2" fmla="*/ 216171 h 216171"/>
                <a:gd name="connsiteX3" fmla="*/ 0 w 453916"/>
                <a:gd name="connsiteY3" fmla="*/ 216171 h 216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3916" h="216171">
                  <a:moveTo>
                    <a:pt x="0" y="0"/>
                  </a:moveTo>
                  <a:lnTo>
                    <a:pt x="453916" y="0"/>
                  </a:lnTo>
                  <a:lnTo>
                    <a:pt x="453916" y="216171"/>
                  </a:lnTo>
                  <a:lnTo>
                    <a:pt x="0" y="216171"/>
                  </a:lnTo>
                  <a:close/>
                </a:path>
              </a:pathLst>
            </a:custGeom>
          </p:spPr>
        </p:pic>
        <p:sp>
          <p:nvSpPr>
            <p:cNvPr id="82" name="제목 1">
              <a:extLst>
                <a:ext uri="{FF2B5EF4-FFF2-40B4-BE49-F238E27FC236}">
                  <a16:creationId xmlns:a16="http://schemas.microsoft.com/office/drawing/2014/main" id="{53F77924-1AA2-469B-B81E-50660CA39265}"/>
                </a:ext>
              </a:extLst>
            </p:cNvPr>
            <p:cNvSpPr txBox="1">
              <a:spLocks/>
            </p:cNvSpPr>
            <p:nvPr/>
          </p:nvSpPr>
          <p:spPr>
            <a:xfrm>
              <a:off x="4032209" y="3571875"/>
              <a:ext cx="4127579" cy="1325563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ko-KR" altLang="en-US" sz="4800" b="1" dirty="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</a:rPr>
                <a:t>감사합니다</a:t>
              </a:r>
            </a:p>
          </p:txBody>
        </p:sp>
        <p:sp>
          <p:nvSpPr>
            <p:cNvPr id="83" name="직사각형 82">
              <a:extLst>
                <a:ext uri="{FF2B5EF4-FFF2-40B4-BE49-F238E27FC236}">
                  <a16:creationId xmlns:a16="http://schemas.microsoft.com/office/drawing/2014/main" id="{F57DB63E-1DC3-4090-B957-0E0778C2295D}"/>
                </a:ext>
              </a:extLst>
            </p:cNvPr>
            <p:cNvSpPr/>
            <p:nvPr/>
          </p:nvSpPr>
          <p:spPr>
            <a:xfrm>
              <a:off x="4790854" y="4598952"/>
              <a:ext cx="2848809" cy="121513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r>
                <a:rPr lang="ko-KR" altLang="en-US" dirty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/>
                  </a:solidFill>
                </a:rPr>
                <a:t>김유정 대표이사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/>
                  </a:solidFill>
                </a:rPr>
                <a:t>010-7208-9492</a:t>
              </a:r>
            </a:p>
            <a:p>
              <a:pPr algn="ctr">
                <a:lnSpc>
                  <a:spcPct val="150000"/>
                </a:lnSpc>
              </a:pPr>
              <a:r>
                <a:rPr lang="en-US" altLang="ko-KR" dirty="0">
                  <a:ln>
                    <a:solidFill>
                      <a:schemeClr val="tx1">
                        <a:lumMod val="85000"/>
                        <a:lumOff val="15000"/>
                        <a:alpha val="10000"/>
                      </a:schemeClr>
                    </a:solidFill>
                  </a:ln>
                  <a:solidFill>
                    <a:schemeClr val="tx1"/>
                  </a:solidFill>
                </a:rPr>
                <a:t>olivekim@jtwoc.com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4027371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620653" y="3318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독창성 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&amp; </a:t>
            </a:r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차별성</a:t>
            </a:r>
          </a:p>
        </p:txBody>
      </p:sp>
      <p:grpSp>
        <p:nvGrpSpPr>
          <p:cNvPr id="78" name="그룹 77">
            <a:extLst>
              <a:ext uri="{FF2B5EF4-FFF2-40B4-BE49-F238E27FC236}">
                <a16:creationId xmlns:a16="http://schemas.microsoft.com/office/drawing/2014/main" id="{1B54D24F-6AF3-4772-91B2-2E7C2451E99A}"/>
              </a:ext>
            </a:extLst>
          </p:cNvPr>
          <p:cNvGrpSpPr/>
          <p:nvPr/>
        </p:nvGrpSpPr>
        <p:grpSpPr>
          <a:xfrm>
            <a:off x="620653" y="1303039"/>
            <a:ext cx="3101678" cy="2833317"/>
            <a:chOff x="1349024" y="3516174"/>
            <a:chExt cx="2829382" cy="2584580"/>
          </a:xfrm>
        </p:grpSpPr>
        <p:pic>
          <p:nvPicPr>
            <p:cNvPr id="79" name="그림 78" descr="텍스트, 의류, 마스크이(가) 표시된 사진&#10;&#10;자동 생성된 설명">
              <a:extLst>
                <a:ext uri="{FF2B5EF4-FFF2-40B4-BE49-F238E27FC236}">
                  <a16:creationId xmlns:a16="http://schemas.microsoft.com/office/drawing/2014/main" id="{1D8B87A9-172F-479E-A96C-041957459F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49024" y="3516174"/>
              <a:ext cx="2584580" cy="2584580"/>
            </a:xfrm>
            <a:custGeom>
              <a:avLst/>
              <a:gdLst>
                <a:gd name="connsiteX0" fmla="*/ 1292290 w 2584580"/>
                <a:gd name="connsiteY0" fmla="*/ 0 h 2584580"/>
                <a:gd name="connsiteX1" fmla="*/ 2584580 w 2584580"/>
                <a:gd name="connsiteY1" fmla="*/ 1292290 h 2584580"/>
                <a:gd name="connsiteX2" fmla="*/ 1292290 w 2584580"/>
                <a:gd name="connsiteY2" fmla="*/ 2584580 h 2584580"/>
                <a:gd name="connsiteX3" fmla="*/ 0 w 2584580"/>
                <a:gd name="connsiteY3" fmla="*/ 1292290 h 2584580"/>
                <a:gd name="connsiteX4" fmla="*/ 1292290 w 2584580"/>
                <a:gd name="connsiteY4" fmla="*/ 0 h 25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580" h="2584580">
                  <a:moveTo>
                    <a:pt x="1292290" y="0"/>
                  </a:moveTo>
                  <a:cubicBezTo>
                    <a:pt x="2006002" y="0"/>
                    <a:pt x="2584580" y="578578"/>
                    <a:pt x="2584580" y="1292290"/>
                  </a:cubicBezTo>
                  <a:cubicBezTo>
                    <a:pt x="2584580" y="2006002"/>
                    <a:pt x="2006002" y="2584580"/>
                    <a:pt x="1292290" y="2584580"/>
                  </a:cubicBezTo>
                  <a:cubicBezTo>
                    <a:pt x="578578" y="2584580"/>
                    <a:pt x="0" y="2006002"/>
                    <a:pt x="0" y="1292290"/>
                  </a:cubicBezTo>
                  <a:cubicBezTo>
                    <a:pt x="0" y="578578"/>
                    <a:pt x="578578" y="0"/>
                    <a:pt x="1292290" y="0"/>
                  </a:cubicBezTo>
                  <a:close/>
                </a:path>
              </a:pathLst>
            </a:custGeom>
          </p:spPr>
        </p:pic>
        <p:grpSp>
          <p:nvGrpSpPr>
            <p:cNvPr id="80" name="그룹 79">
              <a:extLst>
                <a:ext uri="{FF2B5EF4-FFF2-40B4-BE49-F238E27FC236}">
                  <a16:creationId xmlns:a16="http://schemas.microsoft.com/office/drawing/2014/main" id="{696E4A5F-4EE3-4180-BD45-E81BFCA881B8}"/>
                </a:ext>
              </a:extLst>
            </p:cNvPr>
            <p:cNvGrpSpPr/>
            <p:nvPr/>
          </p:nvGrpSpPr>
          <p:grpSpPr>
            <a:xfrm flipV="1">
              <a:off x="2333339" y="3924300"/>
              <a:ext cx="704850" cy="1348740"/>
              <a:chOff x="2333339" y="4743450"/>
              <a:chExt cx="704850" cy="1409700"/>
            </a:xfrm>
          </p:grpSpPr>
          <p:sp>
            <p:nvSpPr>
              <p:cNvPr id="85" name="자유형: 도형 84">
                <a:extLst>
                  <a:ext uri="{FF2B5EF4-FFF2-40B4-BE49-F238E27FC236}">
                    <a16:creationId xmlns:a16="http://schemas.microsoft.com/office/drawing/2014/main" id="{F71D3FEC-C077-4903-95DE-4D5F4CF8EA8E}"/>
                  </a:ext>
                </a:extLst>
              </p:cNvPr>
              <p:cNvSpPr/>
              <p:nvPr/>
            </p:nvSpPr>
            <p:spPr>
              <a:xfrm>
                <a:off x="2333339" y="4743450"/>
                <a:ext cx="209550" cy="1409700"/>
              </a:xfrm>
              <a:custGeom>
                <a:avLst/>
                <a:gdLst>
                  <a:gd name="connsiteX0" fmla="*/ 0 w 0"/>
                  <a:gd name="connsiteY0" fmla="*/ 0 h 1409700"/>
                  <a:gd name="connsiteX1" fmla="*/ 0 w 0"/>
                  <a:gd name="connsiteY1" fmla="*/ 1409700 h 140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09700">
                    <a:moveTo>
                      <a:pt x="0" y="0"/>
                    </a:moveTo>
                    <a:lnTo>
                      <a:pt x="0" y="1409700"/>
                    </a:lnTo>
                  </a:path>
                </a:pathLst>
              </a:cu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86" name="자유형: 도형 85">
                <a:extLst>
                  <a:ext uri="{FF2B5EF4-FFF2-40B4-BE49-F238E27FC236}">
                    <a16:creationId xmlns:a16="http://schemas.microsoft.com/office/drawing/2014/main" id="{F6DF2235-4CF6-486E-9E87-5F6FBFF95690}"/>
                  </a:ext>
                </a:extLst>
              </p:cNvPr>
              <p:cNvSpPr/>
              <p:nvPr/>
            </p:nvSpPr>
            <p:spPr>
              <a:xfrm>
                <a:off x="2828639" y="4743450"/>
                <a:ext cx="209550" cy="1409700"/>
              </a:xfrm>
              <a:custGeom>
                <a:avLst/>
                <a:gdLst>
                  <a:gd name="connsiteX0" fmla="*/ 0 w 0"/>
                  <a:gd name="connsiteY0" fmla="*/ 0 h 1409700"/>
                  <a:gd name="connsiteX1" fmla="*/ 0 w 0"/>
                  <a:gd name="connsiteY1" fmla="*/ 1409700 h 140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09700">
                    <a:moveTo>
                      <a:pt x="0" y="0"/>
                    </a:moveTo>
                    <a:lnTo>
                      <a:pt x="0" y="1409700"/>
                    </a:lnTo>
                  </a:path>
                </a:pathLst>
              </a:cu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C2E38D6-5C50-4B97-871B-5E95588BAB97}"/>
                </a:ext>
              </a:extLst>
            </p:cNvPr>
            <p:cNvSpPr txBox="1"/>
            <p:nvPr/>
          </p:nvSpPr>
          <p:spPr>
            <a:xfrm>
              <a:off x="2028600" y="5482748"/>
              <a:ext cx="21498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strike="noStrike" kern="1200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300</a:t>
              </a:r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pixel</a:t>
              </a:r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</a:t>
              </a:r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@300mm</a:t>
              </a:r>
              <a:endParaRPr lang="ko-KR" altLang="en-US" sz="1200"/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65FB2A3E-FA41-44CB-BA56-4C3B112BB820}"/>
                </a:ext>
              </a:extLst>
            </p:cNvPr>
            <p:cNvSpPr txBox="1"/>
            <p:nvPr/>
          </p:nvSpPr>
          <p:spPr>
            <a:xfrm>
              <a:off x="2452566" y="3871904"/>
              <a:ext cx="277320" cy="26161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algn="ctr"/>
              <a:r>
                <a:rPr lang="en-US" altLang="ko-KR" sz="1100" strike="noStrike" kern="1200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+mn-cs"/>
                </a:rPr>
                <a:t>1cm</a:t>
              </a:r>
              <a:endParaRPr lang="ko-KR" altLang="en-US" sz="1100">
                <a:latin typeface="+mj-ea"/>
                <a:ea typeface="+mj-ea"/>
              </a:endParaRPr>
            </a:p>
          </p:txBody>
        </p:sp>
        <p:sp>
          <p:nvSpPr>
            <p:cNvPr id="83" name="자유형: 도형 82">
              <a:extLst>
                <a:ext uri="{FF2B5EF4-FFF2-40B4-BE49-F238E27FC236}">
                  <a16:creationId xmlns:a16="http://schemas.microsoft.com/office/drawing/2014/main" id="{F67EBF21-1917-4EB7-91D8-F368477AA5A1}"/>
                </a:ext>
              </a:extLst>
            </p:cNvPr>
            <p:cNvSpPr/>
            <p:nvPr/>
          </p:nvSpPr>
          <p:spPr>
            <a:xfrm>
              <a:off x="2336006" y="4002881"/>
              <a:ext cx="103736" cy="146022"/>
            </a:xfrm>
            <a:custGeom>
              <a:avLst/>
              <a:gdLst>
                <a:gd name="connsiteX0" fmla="*/ 83344 w 83344"/>
                <a:gd name="connsiteY0" fmla="*/ 0 h 0"/>
                <a:gd name="connsiteX1" fmla="*/ 0 w 833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4">
                  <a:moveTo>
                    <a:pt x="83344" y="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85000"/>
                  <a:lumOff val="15000"/>
                </a:schemeClr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4" name="자유형: 도형 83">
              <a:extLst>
                <a:ext uri="{FF2B5EF4-FFF2-40B4-BE49-F238E27FC236}">
                  <a16:creationId xmlns:a16="http://schemas.microsoft.com/office/drawing/2014/main" id="{A1DA2FED-8D94-4846-A9BC-E09BDE221582}"/>
                </a:ext>
              </a:extLst>
            </p:cNvPr>
            <p:cNvSpPr/>
            <p:nvPr/>
          </p:nvSpPr>
          <p:spPr>
            <a:xfrm flipH="1">
              <a:off x="2731845" y="4002881"/>
              <a:ext cx="103736" cy="146022"/>
            </a:xfrm>
            <a:custGeom>
              <a:avLst/>
              <a:gdLst>
                <a:gd name="connsiteX0" fmla="*/ 83344 w 83344"/>
                <a:gd name="connsiteY0" fmla="*/ 0 h 0"/>
                <a:gd name="connsiteX1" fmla="*/ 0 w 833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4">
                  <a:moveTo>
                    <a:pt x="83344" y="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85000"/>
                  <a:lumOff val="15000"/>
                </a:schemeClr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56639C1A-8415-4735-9D1B-566592D639D1}"/>
              </a:ext>
            </a:extLst>
          </p:cNvPr>
          <p:cNvSpPr txBox="1"/>
          <p:nvPr/>
        </p:nvSpPr>
        <p:spPr>
          <a:xfrm>
            <a:off x="4198947" y="1916623"/>
            <a:ext cx="6849554" cy="197182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사람의 홍채를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30cm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거리에서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300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화소로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Capture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하므로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인식률이 높다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. 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(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경쟁사들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150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화소 미만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)</a:t>
            </a:r>
          </a:p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경쟁사보다 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2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배 많은 특징점을 만들 수 있으므로 인식속도가 빨라 사용자가 눈을 가까이 대고 오래 기다리지 않아도 되므로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접근이 쉽고 편리하다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.</a:t>
            </a:r>
          </a:p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고해상도 홍채이미지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capture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와 광학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·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광로 설계로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안경착용자 홍채인식 가능</a:t>
            </a:r>
          </a:p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적은 전류로 균등하고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,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높은 광량의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IR-LED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을 보유하므로 적은 수의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IR-LED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를 사용하므로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공간에 자유롭고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,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저렴한 가격이 경쟁력이다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.</a:t>
            </a:r>
          </a:p>
        </p:txBody>
      </p:sp>
      <p:sp>
        <p:nvSpPr>
          <p:cNvPr id="89" name="object 150">
            <a:extLst>
              <a:ext uri="{FF2B5EF4-FFF2-40B4-BE49-F238E27FC236}">
                <a16:creationId xmlns:a16="http://schemas.microsoft.com/office/drawing/2014/main" id="{896FC9D6-54F7-461D-B5A7-477FF48F5EFE}"/>
              </a:ext>
            </a:extLst>
          </p:cNvPr>
          <p:cNvSpPr/>
          <p:nvPr/>
        </p:nvSpPr>
        <p:spPr>
          <a:xfrm>
            <a:off x="3621826" y="1249153"/>
            <a:ext cx="203159" cy="330956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더하기 기호 1">
            <a:extLst>
              <a:ext uri="{FF2B5EF4-FFF2-40B4-BE49-F238E27FC236}">
                <a16:creationId xmlns:a16="http://schemas.microsoft.com/office/drawing/2014/main" id="{1525000E-9BCA-4ADF-98A3-05E3FD353220}"/>
              </a:ext>
            </a:extLst>
          </p:cNvPr>
          <p:cNvSpPr/>
          <p:nvPr/>
        </p:nvSpPr>
        <p:spPr>
          <a:xfrm>
            <a:off x="6638925" y="4136356"/>
            <a:ext cx="422364" cy="422364"/>
          </a:xfrm>
          <a:prstGeom prst="mathPlus">
            <a:avLst/>
          </a:prstGeom>
          <a:solidFill>
            <a:srgbClr val="F620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F116D45-C062-4D9B-B3D9-9198C474D50A}"/>
              </a:ext>
            </a:extLst>
          </p:cNvPr>
          <p:cNvSpPr txBox="1"/>
          <p:nvPr/>
        </p:nvSpPr>
        <p:spPr>
          <a:xfrm>
            <a:off x="3049632" y="4682411"/>
            <a:ext cx="7600950" cy="103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ko-KR" altLang="en-US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시계열 </a:t>
            </a:r>
            <a:r>
              <a:rPr lang="en-US" altLang="ko-KR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CNN </a:t>
            </a:r>
            <a:r>
              <a:rPr lang="ko-KR" altLang="en-US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딥러닝을 이용한 </a:t>
            </a:r>
            <a:endParaRPr lang="en-US" altLang="ko-KR" sz="2800" strike="noStrike" cap="none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A7311E"/>
              </a:solidFill>
              <a:latin typeface="+mj-ea"/>
              <a:ea typeface="+mj-ea"/>
            </a:endParaRPr>
          </a:p>
          <a:p>
            <a:pPr algn="ctr">
              <a:spcAft>
                <a:spcPts val="600"/>
              </a:spcAft>
            </a:pPr>
            <a:r>
              <a:rPr lang="en-US" altLang="ko-KR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AI </a:t>
            </a:r>
            <a:r>
              <a:rPr lang="ko-KR" altLang="en-US" sz="28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홍채인식알고리즘</a:t>
            </a:r>
            <a:endParaRPr lang="ko-KR" altLang="en-US" sz="2800" strike="noStrike" cap="none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A7311E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48191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1013747" y="1572374"/>
            <a:ext cx="1532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세대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F00A9486-6732-46AB-A83E-637DF9F83B0A}"/>
              </a:ext>
            </a:extLst>
          </p:cNvPr>
          <p:cNvSpPr/>
          <p:nvPr/>
        </p:nvSpPr>
        <p:spPr>
          <a:xfrm>
            <a:off x="773052" y="1025576"/>
            <a:ext cx="3113147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카메라모듈 개발 전략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AEF10D9F-16C0-40AC-90A3-934E0864BE21}"/>
              </a:ext>
            </a:extLst>
          </p:cNvPr>
          <p:cNvGrpSpPr/>
          <p:nvPr/>
        </p:nvGrpSpPr>
        <p:grpSpPr>
          <a:xfrm>
            <a:off x="704027" y="1930792"/>
            <a:ext cx="10783947" cy="4489025"/>
            <a:chOff x="620653" y="1947402"/>
            <a:chExt cx="10783947" cy="4241800"/>
          </a:xfrm>
        </p:grpSpPr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E206B77-D84D-46FE-B78D-D1B8B7D74384}"/>
                </a:ext>
              </a:extLst>
            </p:cNvPr>
            <p:cNvSpPr/>
            <p:nvPr/>
          </p:nvSpPr>
          <p:spPr>
            <a:xfrm>
              <a:off x="620653" y="1947402"/>
              <a:ext cx="10783947" cy="4241800"/>
            </a:xfrm>
            <a:prstGeom prst="rect">
              <a:avLst/>
            </a:prstGeom>
            <a:solidFill>
              <a:schemeClr val="bg1">
                <a:alpha val="56000"/>
              </a:schemeClr>
            </a:solidFill>
            <a:ln>
              <a:solidFill>
                <a:srgbClr val="A731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>
              <a:extLst>
                <a:ext uri="{FF2B5EF4-FFF2-40B4-BE49-F238E27FC236}">
                  <a16:creationId xmlns:a16="http://schemas.microsoft.com/office/drawing/2014/main" id="{BA3E8E31-4A99-423D-A682-BB776A5C3CF2}"/>
                </a:ext>
              </a:extLst>
            </p:cNvPr>
            <p:cNvSpPr/>
            <p:nvPr/>
          </p:nvSpPr>
          <p:spPr>
            <a:xfrm>
              <a:off x="620653" y="1947402"/>
              <a:ext cx="8688447" cy="3417548"/>
            </a:xfrm>
            <a:prstGeom prst="rect">
              <a:avLst/>
            </a:prstGeom>
            <a:solidFill>
              <a:srgbClr val="F4E6E4">
                <a:alpha val="56000"/>
              </a:srgbClr>
            </a:solidFill>
            <a:ln>
              <a:solidFill>
                <a:srgbClr val="A731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>
              <a:extLst>
                <a:ext uri="{FF2B5EF4-FFF2-40B4-BE49-F238E27FC236}">
                  <a16:creationId xmlns:a16="http://schemas.microsoft.com/office/drawing/2014/main" id="{AF57F53E-1A9A-45D8-8296-544C0EEFC37C}"/>
                </a:ext>
              </a:extLst>
            </p:cNvPr>
            <p:cNvSpPr/>
            <p:nvPr/>
          </p:nvSpPr>
          <p:spPr>
            <a:xfrm>
              <a:off x="620654" y="1947402"/>
              <a:ext cx="5999222" cy="2359757"/>
            </a:xfrm>
            <a:prstGeom prst="rect">
              <a:avLst/>
            </a:prstGeom>
            <a:solidFill>
              <a:srgbClr val="F4E6E4">
                <a:alpha val="56000"/>
              </a:srgbClr>
            </a:solidFill>
            <a:ln>
              <a:solidFill>
                <a:srgbClr val="A7311E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직사각형 23">
              <a:extLst>
                <a:ext uri="{FF2B5EF4-FFF2-40B4-BE49-F238E27FC236}">
                  <a16:creationId xmlns:a16="http://schemas.microsoft.com/office/drawing/2014/main" id="{BB5DFB5C-871A-4E43-B925-EE4883C7FA59}"/>
                </a:ext>
              </a:extLst>
            </p:cNvPr>
            <p:cNvSpPr/>
            <p:nvPr/>
          </p:nvSpPr>
          <p:spPr>
            <a:xfrm>
              <a:off x="620653" y="1947402"/>
              <a:ext cx="3684647" cy="1449333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6BB8930A-50E6-4D27-A657-F5D1DB15355B}"/>
                </a:ext>
              </a:extLst>
            </p:cNvPr>
            <p:cNvSpPr/>
            <p:nvPr/>
          </p:nvSpPr>
          <p:spPr>
            <a:xfrm>
              <a:off x="620653" y="1947402"/>
              <a:ext cx="2262248" cy="757115"/>
            </a:xfrm>
            <a:prstGeom prst="rect">
              <a:avLst/>
            </a:prstGeom>
            <a:solidFill>
              <a:schemeClr val="bg1">
                <a:lumMod val="85000"/>
                <a:alpha val="56000"/>
              </a:schemeClr>
            </a:solidFill>
            <a:ln>
              <a:solidFill>
                <a:schemeClr val="tx1">
                  <a:lumMod val="65000"/>
                  <a:lumOff val="3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핵심경쟁력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14167E2-AC35-47D1-AE67-9281609DB568}"/>
              </a:ext>
            </a:extLst>
          </p:cNvPr>
          <p:cNvSpPr txBox="1"/>
          <p:nvPr/>
        </p:nvSpPr>
        <p:spPr>
          <a:xfrm>
            <a:off x="2856071" y="1572374"/>
            <a:ext cx="1532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세대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C71FDBD-4913-4B8C-A59F-8921FE2169F2}"/>
              </a:ext>
            </a:extLst>
          </p:cNvPr>
          <p:cNvSpPr txBox="1"/>
          <p:nvPr/>
        </p:nvSpPr>
        <p:spPr>
          <a:xfrm>
            <a:off x="4822383" y="1572374"/>
            <a:ext cx="1532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세대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90C6966-76DD-47E2-819F-D94A36680B00}"/>
              </a:ext>
            </a:extLst>
          </p:cNvPr>
          <p:cNvSpPr txBox="1"/>
          <p:nvPr/>
        </p:nvSpPr>
        <p:spPr>
          <a:xfrm>
            <a:off x="7257765" y="1572374"/>
            <a:ext cx="1532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4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세대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A66B110-F137-444C-8991-747D73C6D21F}"/>
              </a:ext>
            </a:extLst>
          </p:cNvPr>
          <p:cNvSpPr txBox="1"/>
          <p:nvPr/>
        </p:nvSpPr>
        <p:spPr>
          <a:xfrm>
            <a:off x="9645650" y="1572374"/>
            <a:ext cx="1532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5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세대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9BD8511-1512-424F-A11E-717E33C8E426}"/>
              </a:ext>
            </a:extLst>
          </p:cNvPr>
          <p:cNvSpPr txBox="1"/>
          <p:nvPr/>
        </p:nvSpPr>
        <p:spPr>
          <a:xfrm>
            <a:off x="2856071" y="3103237"/>
            <a:ext cx="1532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1.3MP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82F1E6D-5B4B-4B05-9946-E591E3BBF800}"/>
              </a:ext>
            </a:extLst>
          </p:cNvPr>
          <p:cNvSpPr txBox="1"/>
          <p:nvPr/>
        </p:nvSpPr>
        <p:spPr>
          <a:xfrm>
            <a:off x="1068849" y="2162136"/>
            <a:ext cx="1532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VGA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51ABC9B-84A6-4B4C-9EC2-C01A1139E6B5}"/>
              </a:ext>
            </a:extLst>
          </p:cNvPr>
          <p:cNvSpPr txBox="1"/>
          <p:nvPr/>
        </p:nvSpPr>
        <p:spPr>
          <a:xfrm>
            <a:off x="5193697" y="4006027"/>
            <a:ext cx="153260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5MP - Mobile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942B500-CF38-4BBE-82EA-D4F858784713}"/>
              </a:ext>
            </a:extLst>
          </p:cNvPr>
          <p:cNvSpPr txBox="1"/>
          <p:nvPr/>
        </p:nvSpPr>
        <p:spPr>
          <a:xfrm>
            <a:off x="7175215" y="4884708"/>
            <a:ext cx="2134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13MP AF - VCM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69A794C-041C-46C4-AD70-B4FFAA0F123D}"/>
              </a:ext>
            </a:extLst>
          </p:cNvPr>
          <p:cNvSpPr txBox="1"/>
          <p:nvPr/>
        </p:nvSpPr>
        <p:spPr>
          <a:xfrm>
            <a:off x="7175215" y="5203417"/>
            <a:ext cx="213470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60~150cm 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홍채인식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921FD7C-7532-49FA-97A7-F073764EEDC8}"/>
              </a:ext>
            </a:extLst>
          </p:cNvPr>
          <p:cNvSpPr txBox="1"/>
          <p:nvPr/>
        </p:nvSpPr>
        <p:spPr>
          <a:xfrm>
            <a:off x="6703251" y="5691283"/>
            <a:ext cx="45726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</a:rPr>
              <a:t>5MP AF - Piezo</a:t>
            </a:r>
          </a:p>
          <a:p>
            <a:pPr algn="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</a:rPr>
              <a:t>Smartphone, Smartwatch &amp; Mobile IoT</a:t>
            </a:r>
          </a:p>
        </p:txBody>
      </p:sp>
    </p:spTree>
    <p:extLst>
      <p:ext uri="{BB962C8B-B14F-4D97-AF65-F5344CB8AC3E}">
        <p14:creationId xmlns:p14="http://schemas.microsoft.com/office/powerpoint/2010/main" val="413893913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핵심경쟁력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2" y="1025576"/>
            <a:ext cx="3166588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카메라모듈 개발 전략</a:t>
            </a:r>
          </a:p>
        </p:txBody>
      </p: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65776916-EA13-4823-BE2F-DC7358291629}"/>
              </a:ext>
            </a:extLst>
          </p:cNvPr>
          <p:cNvGrpSpPr/>
          <p:nvPr/>
        </p:nvGrpSpPr>
        <p:grpSpPr>
          <a:xfrm>
            <a:off x="789924" y="1976398"/>
            <a:ext cx="10612152" cy="4397379"/>
            <a:chOff x="704416" y="1976398"/>
            <a:chExt cx="10612152" cy="4397379"/>
          </a:xfrm>
        </p:grpSpPr>
        <p:sp>
          <p:nvSpPr>
            <p:cNvPr id="10" name="직사각형 9">
              <a:extLst>
                <a:ext uri="{FF2B5EF4-FFF2-40B4-BE49-F238E27FC236}">
                  <a16:creationId xmlns:a16="http://schemas.microsoft.com/office/drawing/2014/main" id="{C3FFD0FA-D2E8-470B-94DC-71BD029EB212}"/>
                </a:ext>
              </a:extLst>
            </p:cNvPr>
            <p:cNvSpPr/>
            <p:nvPr/>
          </p:nvSpPr>
          <p:spPr>
            <a:xfrm>
              <a:off x="704416" y="2145674"/>
              <a:ext cx="4620059" cy="422810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20B1B890-24D4-4CAF-A9EA-815A12528C14}"/>
                </a:ext>
              </a:extLst>
            </p:cNvPr>
            <p:cNvGrpSpPr/>
            <p:nvPr/>
          </p:nvGrpSpPr>
          <p:grpSpPr>
            <a:xfrm>
              <a:off x="944069" y="1976398"/>
              <a:ext cx="2773516" cy="338554"/>
              <a:chOff x="773053" y="2238336"/>
              <a:chExt cx="2773516" cy="338554"/>
            </a:xfrm>
          </p:grpSpPr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BCE5589A-4FC1-461D-8ACC-6D9009AFD92E}"/>
                  </a:ext>
                </a:extLst>
              </p:cNvPr>
              <p:cNvSpPr/>
              <p:nvPr/>
            </p:nvSpPr>
            <p:spPr>
              <a:xfrm>
                <a:off x="2147922" y="2238336"/>
                <a:ext cx="1398647" cy="33855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" name="직사각형 3">
                <a:extLst>
                  <a:ext uri="{FF2B5EF4-FFF2-40B4-BE49-F238E27FC236}">
                    <a16:creationId xmlns:a16="http://schemas.microsoft.com/office/drawing/2014/main" id="{E7CC2F37-B2BD-4473-BFEE-DC1C8A47D1FA}"/>
                  </a:ext>
                </a:extLst>
              </p:cNvPr>
              <p:cNvSpPr/>
              <p:nvPr/>
            </p:nvSpPr>
            <p:spPr>
              <a:xfrm>
                <a:off x="773053" y="2238336"/>
                <a:ext cx="1398647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2" name="그룹 1">
                <a:extLst>
                  <a:ext uri="{FF2B5EF4-FFF2-40B4-BE49-F238E27FC236}">
                    <a16:creationId xmlns:a16="http://schemas.microsoft.com/office/drawing/2014/main" id="{F79AB9E5-7FCE-4173-AB2C-B295EE6F06C3}"/>
                  </a:ext>
                </a:extLst>
              </p:cNvPr>
              <p:cNvGrpSpPr/>
              <p:nvPr/>
            </p:nvGrpSpPr>
            <p:grpSpPr>
              <a:xfrm>
                <a:off x="844549" y="2238336"/>
                <a:ext cx="2631628" cy="338554"/>
                <a:chOff x="521367" y="2162136"/>
                <a:chExt cx="2631628" cy="338554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1F7DD96E-EC7E-4A2A-B0EC-5932177C7D06}"/>
                    </a:ext>
                  </a:extLst>
                </p:cNvPr>
                <p:cNvSpPr txBox="1"/>
                <p:nvPr/>
              </p:nvSpPr>
              <p:spPr>
                <a:xfrm>
                  <a:off x="521367" y="2162136"/>
                  <a:ext cx="123825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strike="noStrike" cap="none">
                      <a:ln>
                        <a:solidFill>
                          <a:schemeClr val="bg1">
                            <a:alpha val="500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  <a:ea typeface="+mj-ea"/>
                    </a:rPr>
                    <a:t>1</a:t>
                  </a:r>
                  <a:r>
                    <a:rPr lang="ko-KR" altLang="en-US" sz="1600" strike="noStrike" cap="none">
                      <a:ln>
                        <a:solidFill>
                          <a:schemeClr val="bg1">
                            <a:alpha val="500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  <a:ea typeface="+mj-ea"/>
                    </a:rPr>
                    <a:t>세대</a:t>
                  </a:r>
                </a:p>
              </p:txBody>
            </p:sp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D53B7D04-ADA3-4CC6-BC98-4C0A9495857A}"/>
                    </a:ext>
                  </a:extLst>
                </p:cNvPr>
                <p:cNvSpPr txBox="1"/>
                <p:nvPr/>
              </p:nvSpPr>
              <p:spPr>
                <a:xfrm>
                  <a:off x="1920014" y="2162136"/>
                  <a:ext cx="123298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strike="noStrike" cap="none">
                      <a:ln>
                        <a:solidFill>
                          <a:schemeClr val="bg1">
                            <a:alpha val="5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</a:rPr>
                    <a:t>VGA</a:t>
                  </a:r>
                </a:p>
              </p:txBody>
            </p:sp>
          </p:grpSp>
        </p:grpSp>
        <p:sp>
          <p:nvSpPr>
            <p:cNvPr id="42" name="사각형: 둥근 모서리 17">
              <a:extLst>
                <a:ext uri="{FF2B5EF4-FFF2-40B4-BE49-F238E27FC236}">
                  <a16:creationId xmlns:a16="http://schemas.microsoft.com/office/drawing/2014/main" id="{A0C5FDA1-25FD-49E0-BFF0-204A91FBDF7C}"/>
                </a:ext>
              </a:extLst>
            </p:cNvPr>
            <p:cNvSpPr/>
            <p:nvPr/>
          </p:nvSpPr>
          <p:spPr>
            <a:xfrm>
              <a:off x="875432" y="2361324"/>
              <a:ext cx="3999230" cy="452755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l" defTabSz="914400" eaLnBrk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4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LG</a:t>
              </a:r>
              <a:r>
                <a:rPr lang="ko-KR" altLang="en-US" sz="14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전자에 </a:t>
              </a:r>
              <a:r>
                <a:rPr lang="en-US" altLang="ko-KR" sz="1400" dirty="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2005~2010</a:t>
              </a:r>
              <a:r>
                <a:rPr lang="ko-KR" altLang="en-US" sz="1400" dirty="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년까지 납품</a:t>
              </a:r>
            </a:p>
          </p:txBody>
        </p:sp>
        <p:pic>
          <p:nvPicPr>
            <p:cNvPr id="45" name="그림 44">
              <a:extLst>
                <a:ext uri="{FF2B5EF4-FFF2-40B4-BE49-F238E27FC236}">
                  <a16:creationId xmlns:a16="http://schemas.microsoft.com/office/drawing/2014/main" id="{BF816741-D5C0-4ECD-8142-7D9D64D4AB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902601" y="2956861"/>
              <a:ext cx="2067135" cy="1362939"/>
            </a:xfrm>
            <a:custGeom>
              <a:avLst/>
              <a:gdLst>
                <a:gd name="connsiteX0" fmla="*/ 0 w 2866440"/>
                <a:gd name="connsiteY0" fmla="*/ 0 h 1889951"/>
                <a:gd name="connsiteX1" fmla="*/ 2866440 w 2866440"/>
                <a:gd name="connsiteY1" fmla="*/ 0 h 1889951"/>
                <a:gd name="connsiteX2" fmla="*/ 2866440 w 2866440"/>
                <a:gd name="connsiteY2" fmla="*/ 1889951 h 1889951"/>
                <a:gd name="connsiteX3" fmla="*/ 0 w 2866440"/>
                <a:gd name="connsiteY3" fmla="*/ 1889951 h 1889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6440" h="1889951">
                  <a:moveTo>
                    <a:pt x="0" y="0"/>
                  </a:moveTo>
                  <a:lnTo>
                    <a:pt x="2866440" y="0"/>
                  </a:lnTo>
                  <a:lnTo>
                    <a:pt x="2866440" y="1889951"/>
                  </a:lnTo>
                  <a:lnTo>
                    <a:pt x="0" y="1889951"/>
                  </a:lnTo>
                  <a:close/>
                </a:path>
              </a:pathLst>
            </a:custGeom>
          </p:spPr>
        </p:pic>
        <p:sp>
          <p:nvSpPr>
            <p:cNvPr id="46" name="사각형: 둥근 모서리 17">
              <a:extLst>
                <a:ext uri="{FF2B5EF4-FFF2-40B4-BE49-F238E27FC236}">
                  <a16:creationId xmlns:a16="http://schemas.microsoft.com/office/drawing/2014/main" id="{B536B859-541C-474C-9039-926DA10ADD71}"/>
                </a:ext>
              </a:extLst>
            </p:cNvPr>
            <p:cNvSpPr/>
            <p:nvPr/>
          </p:nvSpPr>
          <p:spPr>
            <a:xfrm>
              <a:off x="875432" y="4269795"/>
              <a:ext cx="3999230" cy="452755"/>
            </a:xfrm>
            <a:prstGeom prst="round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anchor="ctr">
              <a:noAutofit/>
            </a:bodyPr>
            <a:lstStyle/>
            <a:p>
              <a:pPr marL="0" indent="0" algn="l" defTabSz="914400" eaLnBrk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ko-KR" altLang="en-US" sz="14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rPr>
                <a:t>동작개념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760EF780-47E3-4B6B-ACAF-02473D97D62A}"/>
                </a:ext>
              </a:extLst>
            </p:cNvPr>
            <p:cNvGrpSpPr/>
            <p:nvPr/>
          </p:nvGrpSpPr>
          <p:grpSpPr>
            <a:xfrm>
              <a:off x="1063625" y="4869684"/>
              <a:ext cx="3926752" cy="914769"/>
              <a:chOff x="1063625" y="4850982"/>
              <a:chExt cx="3926752" cy="914769"/>
            </a:xfrm>
          </p:grpSpPr>
          <p:grpSp>
            <p:nvGrpSpPr>
              <p:cNvPr id="15" name="그룹 14">
                <a:extLst>
                  <a:ext uri="{FF2B5EF4-FFF2-40B4-BE49-F238E27FC236}">
                    <a16:creationId xmlns:a16="http://schemas.microsoft.com/office/drawing/2014/main" id="{B902F535-FCC9-4A3E-9C3F-BF1BAB945801}"/>
                  </a:ext>
                </a:extLst>
              </p:cNvPr>
              <p:cNvGrpSpPr/>
              <p:nvPr/>
            </p:nvGrpSpPr>
            <p:grpSpPr>
              <a:xfrm>
                <a:off x="1063625" y="4917823"/>
                <a:ext cx="435769" cy="781089"/>
                <a:chOff x="1066800" y="4866367"/>
                <a:chExt cx="435769" cy="781089"/>
              </a:xfrm>
            </p:grpSpPr>
            <p:grpSp>
              <p:nvGrpSpPr>
                <p:cNvPr id="13" name="그룹 12">
                  <a:extLst>
                    <a:ext uri="{FF2B5EF4-FFF2-40B4-BE49-F238E27FC236}">
                      <a16:creationId xmlns:a16="http://schemas.microsoft.com/office/drawing/2014/main" id="{31BD5DEE-4B88-4F97-A971-DF19A3FCF17C}"/>
                    </a:ext>
                  </a:extLst>
                </p:cNvPr>
                <p:cNvGrpSpPr/>
                <p:nvPr/>
              </p:nvGrpSpPr>
              <p:grpSpPr>
                <a:xfrm>
                  <a:off x="1066800" y="5410181"/>
                  <a:ext cx="435769" cy="237275"/>
                  <a:chOff x="1066800" y="5208810"/>
                  <a:chExt cx="435769" cy="237275"/>
                </a:xfrm>
              </p:grpSpPr>
              <p:sp>
                <p:nvSpPr>
                  <p:cNvPr id="11" name="사각형: 둥근 모서리 10">
                    <a:extLst>
                      <a:ext uri="{FF2B5EF4-FFF2-40B4-BE49-F238E27FC236}">
                        <a16:creationId xmlns:a16="http://schemas.microsoft.com/office/drawing/2014/main" id="{9ABFDE65-C4A9-4ED8-8B5F-D70DC5A672B2}"/>
                      </a:ext>
                    </a:extLst>
                  </p:cNvPr>
                  <p:cNvSpPr/>
                  <p:nvPr/>
                </p:nvSpPr>
                <p:spPr>
                  <a:xfrm>
                    <a:off x="1171575" y="5208810"/>
                    <a:ext cx="330994" cy="23727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12" name="사다리꼴 11">
                    <a:extLst>
                      <a:ext uri="{FF2B5EF4-FFF2-40B4-BE49-F238E27FC236}">
                        <a16:creationId xmlns:a16="http://schemas.microsoft.com/office/drawing/2014/main" id="{97C8D2A0-B7E8-4910-A305-34056CA422D9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40297" y="5274159"/>
                    <a:ext cx="157782" cy="104775"/>
                  </a:xfrm>
                  <a:prstGeom prst="trapezoid">
                    <a:avLst>
                      <a:gd name="adj" fmla="val 46428"/>
                    </a:avLst>
                  </a:prstGeom>
                  <a:solidFill>
                    <a:schemeClr val="bg1"/>
                  </a:solidFill>
                  <a:ln w="2222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grpSp>
              <p:nvGrpSpPr>
                <p:cNvPr id="48" name="그룹 47">
                  <a:extLst>
                    <a:ext uri="{FF2B5EF4-FFF2-40B4-BE49-F238E27FC236}">
                      <a16:creationId xmlns:a16="http://schemas.microsoft.com/office/drawing/2014/main" id="{89D9A1B8-F5F9-4DE8-A8D2-21A0AF1E0A3A}"/>
                    </a:ext>
                  </a:extLst>
                </p:cNvPr>
                <p:cNvGrpSpPr/>
                <p:nvPr/>
              </p:nvGrpSpPr>
              <p:grpSpPr>
                <a:xfrm>
                  <a:off x="1066800" y="4866367"/>
                  <a:ext cx="435769" cy="237275"/>
                  <a:chOff x="1066800" y="5208810"/>
                  <a:chExt cx="435769" cy="237275"/>
                </a:xfrm>
              </p:grpSpPr>
              <p:sp>
                <p:nvSpPr>
                  <p:cNvPr id="49" name="사각형: 둥근 모서리 48">
                    <a:extLst>
                      <a:ext uri="{FF2B5EF4-FFF2-40B4-BE49-F238E27FC236}">
                        <a16:creationId xmlns:a16="http://schemas.microsoft.com/office/drawing/2014/main" id="{12B7BCEC-5C5C-45D3-AB6C-EED41DA540CE}"/>
                      </a:ext>
                    </a:extLst>
                  </p:cNvPr>
                  <p:cNvSpPr/>
                  <p:nvPr/>
                </p:nvSpPr>
                <p:spPr>
                  <a:xfrm>
                    <a:off x="1171575" y="5208810"/>
                    <a:ext cx="330994" cy="237275"/>
                  </a:xfrm>
                  <a:prstGeom prst="roundRect">
                    <a:avLst/>
                  </a:prstGeom>
                  <a:solidFill>
                    <a:schemeClr val="bg1"/>
                  </a:solidFill>
                  <a:ln w="2222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  <p:sp>
                <p:nvSpPr>
                  <p:cNvPr id="50" name="사다리꼴 49">
                    <a:extLst>
                      <a:ext uri="{FF2B5EF4-FFF2-40B4-BE49-F238E27FC236}">
                        <a16:creationId xmlns:a16="http://schemas.microsoft.com/office/drawing/2014/main" id="{A25E169B-DB30-4B1D-B956-4CA59C98A45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1040297" y="5274159"/>
                    <a:ext cx="157782" cy="104775"/>
                  </a:xfrm>
                  <a:prstGeom prst="trapezoid">
                    <a:avLst>
                      <a:gd name="adj" fmla="val 46428"/>
                    </a:avLst>
                  </a:prstGeom>
                  <a:solidFill>
                    <a:schemeClr val="bg1"/>
                  </a:solidFill>
                  <a:ln w="22225">
                    <a:solidFill>
                      <a:schemeClr val="tx1">
                        <a:lumMod val="85000"/>
                        <a:lumOff val="1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/>
                  </a:p>
                </p:txBody>
              </p:sp>
            </p:grpSp>
            <p:sp>
              <p:nvSpPr>
                <p:cNvPr id="14" name="더하기 기호 13">
                  <a:extLst>
                    <a:ext uri="{FF2B5EF4-FFF2-40B4-BE49-F238E27FC236}">
                      <a16:creationId xmlns:a16="http://schemas.microsoft.com/office/drawing/2014/main" id="{2D3BE022-D487-4EC5-841A-686762FD2A28}"/>
                    </a:ext>
                  </a:extLst>
                </p:cNvPr>
                <p:cNvSpPr/>
                <p:nvPr/>
              </p:nvSpPr>
              <p:spPr>
                <a:xfrm>
                  <a:off x="1278334" y="5198174"/>
                  <a:ext cx="117475" cy="117475"/>
                </a:xfrm>
                <a:prstGeom prst="mathPlus">
                  <a:avLst/>
                </a:prstGeom>
                <a:solidFill>
                  <a:schemeClr val="tx1">
                    <a:lumMod val="85000"/>
                    <a:lumOff val="1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20" name="그룹 19">
                <a:extLst>
                  <a:ext uri="{FF2B5EF4-FFF2-40B4-BE49-F238E27FC236}">
                    <a16:creationId xmlns:a16="http://schemas.microsoft.com/office/drawing/2014/main" id="{BA33FD41-8963-4500-B0EC-7A6390D7BAB6}"/>
                  </a:ext>
                </a:extLst>
              </p:cNvPr>
              <p:cNvGrpSpPr/>
              <p:nvPr/>
            </p:nvGrpSpPr>
            <p:grpSpPr>
              <a:xfrm>
                <a:off x="3097473" y="4951049"/>
                <a:ext cx="549720" cy="733839"/>
                <a:chOff x="3097473" y="4951049"/>
                <a:chExt cx="549720" cy="733839"/>
              </a:xfrm>
            </p:grpSpPr>
            <p:sp>
              <p:nvSpPr>
                <p:cNvPr id="18" name="오른쪽 대괄호 17">
                  <a:extLst>
                    <a:ext uri="{FF2B5EF4-FFF2-40B4-BE49-F238E27FC236}">
                      <a16:creationId xmlns:a16="http://schemas.microsoft.com/office/drawing/2014/main" id="{CC67D4FD-A65F-4CE3-AC04-1DFE23BEC849}"/>
                    </a:ext>
                  </a:extLst>
                </p:cNvPr>
                <p:cNvSpPr/>
                <p:nvPr/>
              </p:nvSpPr>
              <p:spPr>
                <a:xfrm>
                  <a:off x="3097473" y="4951049"/>
                  <a:ext cx="231515" cy="733839"/>
                </a:xfrm>
                <a:prstGeom prst="rightBracket">
                  <a:avLst>
                    <a:gd name="adj" fmla="val 0"/>
                  </a:avLst>
                </a:prstGeom>
                <a:ln w="12700"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19" name="자유형: 도형 18">
                  <a:extLst>
                    <a:ext uri="{FF2B5EF4-FFF2-40B4-BE49-F238E27FC236}">
                      <a16:creationId xmlns:a16="http://schemas.microsoft.com/office/drawing/2014/main" id="{10748F0E-6FD6-46A7-8522-C38BE68C4395}"/>
                    </a:ext>
                  </a:extLst>
                </p:cNvPr>
                <p:cNvSpPr/>
                <p:nvPr/>
              </p:nvSpPr>
              <p:spPr>
                <a:xfrm>
                  <a:off x="3327400" y="5300828"/>
                  <a:ext cx="319793" cy="96838"/>
                </a:xfrm>
                <a:custGeom>
                  <a:avLst/>
                  <a:gdLst>
                    <a:gd name="connsiteX0" fmla="*/ 0 w 155575"/>
                    <a:gd name="connsiteY0" fmla="*/ 0 h 0"/>
                    <a:gd name="connsiteX1" fmla="*/ 155575 w 155575"/>
                    <a:gd name="connsiteY1" fmla="*/ 0 h 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</a:cxnLst>
                  <a:rect l="l" t="t" r="r" b="b"/>
                  <a:pathLst>
                    <a:path w="155575">
                      <a:moveTo>
                        <a:pt x="0" y="0"/>
                      </a:moveTo>
                      <a:lnTo>
                        <a:pt x="155575" y="0"/>
                      </a:lnTo>
                    </a:path>
                  </a:pathLst>
                </a:custGeom>
                <a:noFill/>
                <a:ln>
                  <a:solidFill>
                    <a:schemeClr val="tx1">
                      <a:lumMod val="85000"/>
                      <a:lumOff val="1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grpSp>
            <p:nvGrpSpPr>
              <p:cNvPr id="16" name="그룹 15">
                <a:extLst>
                  <a:ext uri="{FF2B5EF4-FFF2-40B4-BE49-F238E27FC236}">
                    <a16:creationId xmlns:a16="http://schemas.microsoft.com/office/drawing/2014/main" id="{FCB93E4F-EE96-4AD9-883E-2CF1A0BB6FD0}"/>
                  </a:ext>
                </a:extLst>
              </p:cNvPr>
              <p:cNvGrpSpPr/>
              <p:nvPr/>
            </p:nvGrpSpPr>
            <p:grpSpPr>
              <a:xfrm>
                <a:off x="2070137" y="4850982"/>
                <a:ext cx="1114364" cy="914769"/>
                <a:chOff x="1860611" y="4759607"/>
                <a:chExt cx="1386205" cy="1137920"/>
              </a:xfrm>
            </p:grpSpPr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16FAD11C-20E8-4EAC-81A7-66691B6A9F5C}"/>
                    </a:ext>
                  </a:extLst>
                </p:cNvPr>
                <p:cNvSpPr txBox="1"/>
                <p:nvPr/>
              </p:nvSpPr>
              <p:spPr>
                <a:xfrm>
                  <a:off x="2107318" y="5099483"/>
                  <a:ext cx="1031240" cy="388320"/>
                </a:xfrm>
                <a:prstGeom prst="rect">
                  <a:avLst/>
                </a:prstGeom>
                <a:noFill/>
              </p:spPr>
              <p:txBody>
                <a:bodyPr wrap="square" lIns="0" rtlCol="0" anchor="ctr">
                  <a:spAutoFit/>
                </a:bodyPr>
                <a:lstStyle/>
                <a:p>
                  <a:pPr algn="ctr"/>
                  <a:r>
                    <a:rPr lang="en-US" sz="1050">
                      <a:latin typeface="+mj-ea"/>
                      <a:ea typeface="+mj-ea"/>
                      <a:cs typeface="Segoe UI" panose="020B0502040204020203" pitchFamily="34" charset="0"/>
                    </a:rPr>
                    <a:t>Image</a:t>
                  </a:r>
                </a:p>
                <a:p>
                  <a:pPr algn="ctr"/>
                  <a:r>
                    <a:rPr lang="en-US" sz="1050">
                      <a:latin typeface="+mj-ea"/>
                      <a:ea typeface="+mj-ea"/>
                      <a:cs typeface="Segoe UI" panose="020B0502040204020203" pitchFamily="34" charset="0"/>
                    </a:rPr>
                    <a:t>Stitching</a:t>
                  </a:r>
                  <a:endParaRPr lang="fr-FR" sz="1050" dirty="0">
                    <a:latin typeface="+mj-ea"/>
                    <a:ea typeface="+mj-ea"/>
                    <a:cs typeface="Segoe UI" panose="020B0502040204020203" pitchFamily="34" charset="0"/>
                  </a:endParaRPr>
                </a:p>
              </p:txBody>
            </p:sp>
            <p:pic>
              <p:nvPicPr>
                <p:cNvPr id="52" name="그림 51">
                  <a:extLst>
                    <a:ext uri="{FF2B5EF4-FFF2-40B4-BE49-F238E27FC236}">
                      <a16:creationId xmlns:a16="http://schemas.microsoft.com/office/drawing/2014/main" id="{BDEE8DDC-D3CF-4093-9A54-8A0670557DA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60611" y="4759607"/>
                  <a:ext cx="1373505" cy="283845"/>
                </a:xfrm>
                <a:prstGeom prst="rect">
                  <a:avLst/>
                </a:prstGeom>
              </p:spPr>
            </p:pic>
            <p:pic>
              <p:nvPicPr>
                <p:cNvPr id="53" name="그림 52">
                  <a:extLst>
                    <a:ext uri="{FF2B5EF4-FFF2-40B4-BE49-F238E27FC236}">
                      <a16:creationId xmlns:a16="http://schemas.microsoft.com/office/drawing/2014/main" id="{70F7F1A4-8F8B-4051-9080-CA777538DAF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/>
              </p:blipFill>
              <p:spPr>
                <a:xfrm>
                  <a:off x="1873311" y="5567327"/>
                  <a:ext cx="1373505" cy="330200"/>
                </a:xfrm>
                <a:prstGeom prst="rect">
                  <a:avLst/>
                </a:prstGeom>
              </p:spPr>
            </p:pic>
          </p:grpSp>
          <p:pic>
            <p:nvPicPr>
              <p:cNvPr id="54" name="그림 53">
                <a:extLst>
                  <a:ext uri="{FF2B5EF4-FFF2-40B4-BE49-F238E27FC236}">
                    <a16:creationId xmlns:a16="http://schemas.microsoft.com/office/drawing/2014/main" id="{9C9016B1-BF58-42E6-B59E-EE01ECAB2AC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616872" y="4965073"/>
                <a:ext cx="1373505" cy="603250"/>
              </a:xfrm>
              <a:prstGeom prst="rect">
                <a:avLst/>
              </a:prstGeom>
            </p:spPr>
          </p:pic>
        </p:grpSp>
        <p:sp>
          <p:nvSpPr>
            <p:cNvPr id="55" name="직사각형 54">
              <a:extLst>
                <a:ext uri="{FF2B5EF4-FFF2-40B4-BE49-F238E27FC236}">
                  <a16:creationId xmlns:a16="http://schemas.microsoft.com/office/drawing/2014/main" id="{1381BB29-AC51-4C6F-8763-4FFE2CAC6872}"/>
                </a:ext>
              </a:extLst>
            </p:cNvPr>
            <p:cNvSpPr/>
            <p:nvPr/>
          </p:nvSpPr>
          <p:spPr>
            <a:xfrm>
              <a:off x="5564128" y="2145675"/>
              <a:ext cx="5752440" cy="42281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74FFA0A3-BA94-4652-870F-A548EB9F49EA}"/>
                </a:ext>
              </a:extLst>
            </p:cNvPr>
            <p:cNvGrpSpPr/>
            <p:nvPr/>
          </p:nvGrpSpPr>
          <p:grpSpPr>
            <a:xfrm>
              <a:off x="5803781" y="1976398"/>
              <a:ext cx="2773516" cy="338554"/>
              <a:chOff x="773053" y="2238336"/>
              <a:chExt cx="2773516" cy="338554"/>
            </a:xfrm>
          </p:grpSpPr>
          <p:sp>
            <p:nvSpPr>
              <p:cNvPr id="57" name="직사각형 56">
                <a:extLst>
                  <a:ext uri="{FF2B5EF4-FFF2-40B4-BE49-F238E27FC236}">
                    <a16:creationId xmlns:a16="http://schemas.microsoft.com/office/drawing/2014/main" id="{72C6ADE0-9996-484C-8773-92B28DD95CF2}"/>
                  </a:ext>
                </a:extLst>
              </p:cNvPr>
              <p:cNvSpPr/>
              <p:nvPr/>
            </p:nvSpPr>
            <p:spPr>
              <a:xfrm>
                <a:off x="2147922" y="2238336"/>
                <a:ext cx="1398647" cy="338554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8" name="직사각형 57">
                <a:extLst>
                  <a:ext uri="{FF2B5EF4-FFF2-40B4-BE49-F238E27FC236}">
                    <a16:creationId xmlns:a16="http://schemas.microsoft.com/office/drawing/2014/main" id="{7132B8BA-FF99-46BE-A449-4A520F558A4C}"/>
                  </a:ext>
                </a:extLst>
              </p:cNvPr>
              <p:cNvSpPr/>
              <p:nvPr/>
            </p:nvSpPr>
            <p:spPr>
              <a:xfrm>
                <a:off x="773053" y="2238336"/>
                <a:ext cx="1398647" cy="33855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grpSp>
            <p:nvGrpSpPr>
              <p:cNvPr id="59" name="그룹 58">
                <a:extLst>
                  <a:ext uri="{FF2B5EF4-FFF2-40B4-BE49-F238E27FC236}">
                    <a16:creationId xmlns:a16="http://schemas.microsoft.com/office/drawing/2014/main" id="{B0B7EB9E-9089-42CE-AAA9-4B3633CF3D69}"/>
                  </a:ext>
                </a:extLst>
              </p:cNvPr>
              <p:cNvGrpSpPr/>
              <p:nvPr/>
            </p:nvGrpSpPr>
            <p:grpSpPr>
              <a:xfrm>
                <a:off x="844549" y="2238336"/>
                <a:ext cx="2631628" cy="338554"/>
                <a:chOff x="521367" y="2162136"/>
                <a:chExt cx="2631628" cy="338554"/>
              </a:xfrm>
            </p:grpSpPr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9A0EDD51-AD08-4172-A062-AF33E31FE6D5}"/>
                    </a:ext>
                  </a:extLst>
                </p:cNvPr>
                <p:cNvSpPr txBox="1"/>
                <p:nvPr/>
              </p:nvSpPr>
              <p:spPr>
                <a:xfrm>
                  <a:off x="521367" y="2162136"/>
                  <a:ext cx="123825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strike="noStrike" cap="none">
                      <a:ln>
                        <a:solidFill>
                          <a:schemeClr val="bg1">
                            <a:alpha val="500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  <a:ea typeface="+mj-ea"/>
                    </a:rPr>
                    <a:t>2</a:t>
                  </a:r>
                  <a:r>
                    <a:rPr lang="ko-KR" altLang="en-US" sz="1600" strike="noStrike" cap="none">
                      <a:ln>
                        <a:solidFill>
                          <a:schemeClr val="bg1">
                            <a:alpha val="5000"/>
                          </a:schemeClr>
                        </a:solidFill>
                      </a:ln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  <a:latin typeface="+mj-ea"/>
                      <a:ea typeface="+mj-ea"/>
                    </a:rPr>
                    <a:t>세대</a:t>
                  </a:r>
                </a:p>
              </p:txBody>
            </p:sp>
            <p:sp>
              <p:nvSpPr>
                <p:cNvPr id="61" name="TextBox 60">
                  <a:extLst>
                    <a:ext uri="{FF2B5EF4-FFF2-40B4-BE49-F238E27FC236}">
                      <a16:creationId xmlns:a16="http://schemas.microsoft.com/office/drawing/2014/main" id="{096009CB-0388-4DD0-80D6-4B132B5BC8EE}"/>
                    </a:ext>
                  </a:extLst>
                </p:cNvPr>
                <p:cNvSpPr txBox="1"/>
                <p:nvPr/>
              </p:nvSpPr>
              <p:spPr>
                <a:xfrm>
                  <a:off x="1920014" y="2162136"/>
                  <a:ext cx="1232981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en-US" altLang="ko-KR" sz="1600" strike="noStrike" cap="none">
                      <a:ln>
                        <a:solidFill>
                          <a:schemeClr val="bg1">
                            <a:alpha val="5000"/>
                          </a:schemeClr>
                        </a:solidFill>
                      </a:ln>
                      <a:solidFill>
                        <a:schemeClr val="bg1"/>
                      </a:solidFill>
                      <a:latin typeface="+mj-ea"/>
                      <a:ea typeface="+mj-ea"/>
                    </a:rPr>
                    <a:t>1.3MP</a:t>
                  </a:r>
                </a:p>
              </p:txBody>
            </p:sp>
          </p:grpSp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9E13E1F4-0833-400F-814C-99DFDF89CECB}"/>
                </a:ext>
              </a:extLst>
            </p:cNvPr>
            <p:cNvSpPr txBox="1"/>
            <p:nvPr/>
          </p:nvSpPr>
          <p:spPr>
            <a:xfrm>
              <a:off x="5675255" y="2344243"/>
              <a:ext cx="5296497" cy="522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80000" indent="-180000" eaLnBrk="0">
                <a:lnSpc>
                  <a:spcPct val="120000"/>
                </a:lnSpc>
                <a:buFontTx/>
                <a:buChar char="-"/>
                <a:defRPr sz="12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r>
                <a:rPr lang="ko-KR" altLang="en-US"/>
                <a:t>망원렌즈 개념으로 </a:t>
              </a:r>
              <a:r>
                <a:rPr lang="en-US" altLang="ko-KR"/>
                <a:t>Enteance Pupil : 52.4mm (focal length</a:t>
              </a:r>
              <a:r>
                <a:rPr lang="ko-KR" altLang="en-US"/>
                <a:t>보다 길다</a:t>
              </a:r>
              <a:r>
                <a:rPr lang="en-US" altLang="ko-KR"/>
                <a:t>) </a:t>
              </a:r>
            </a:p>
            <a:p>
              <a:r>
                <a:rPr lang="en-US" altLang="ko-KR"/>
                <a:t>1cm </a:t>
              </a:r>
              <a:r>
                <a:rPr lang="ko-KR" altLang="en-US"/>
                <a:t>홍채를 </a:t>
              </a:r>
              <a:r>
                <a:rPr lang="en-US" altLang="ko-KR"/>
                <a:t>325mm </a:t>
              </a:r>
              <a:r>
                <a:rPr lang="ko-KR" altLang="en-US"/>
                <a:t>거리에서 </a:t>
              </a:r>
              <a:r>
                <a:rPr lang="en-US" altLang="ko-KR"/>
                <a:t>240</a:t>
              </a:r>
              <a:r>
                <a:rPr lang="ko-KR" altLang="en-US"/>
                <a:t>화소로 </a:t>
              </a:r>
              <a:r>
                <a:rPr lang="en-US" altLang="ko-KR"/>
                <a:t>capture.</a:t>
              </a:r>
            </a:p>
          </p:txBody>
        </p:sp>
        <p:sp>
          <p:nvSpPr>
            <p:cNvPr id="65" name="사각형: 둥근 모서리 17">
              <a:extLst>
                <a:ext uri="{FF2B5EF4-FFF2-40B4-BE49-F238E27FC236}">
                  <a16:creationId xmlns:a16="http://schemas.microsoft.com/office/drawing/2014/main" id="{89641075-965E-4EA2-BD7A-ADB676C077C7}"/>
                </a:ext>
              </a:extLst>
            </p:cNvPr>
            <p:cNvSpPr/>
            <p:nvPr/>
          </p:nvSpPr>
          <p:spPr>
            <a:xfrm>
              <a:off x="2313732" y="2750828"/>
              <a:ext cx="1540400" cy="452755"/>
            </a:xfrm>
            <a:prstGeom prst="roundRect">
              <a:avLst/>
            </a:prstGeom>
            <a:noFill/>
            <a:ln w="3175">
              <a:noFill/>
            </a:ln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vert="horz" wrap="none" lIns="91440" tIns="45720" rIns="91440" bIns="45720" numCol="1" anchor="ctr">
              <a:noAutofit/>
            </a:bodyPr>
            <a:lstStyle/>
            <a:p>
              <a:pPr marL="0" indent="0" algn="ctr" defTabSz="914400" eaLnBrk="0" fontAlgn="auto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FontTx/>
                <a:buNone/>
              </a:pPr>
              <a:r>
                <a:rPr lang="en-US" altLang="ko-KR" sz="14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rgbClr val="0070C0"/>
                  </a:solidFill>
                  <a:latin typeface="+mn-ea"/>
                </a:rPr>
                <a:t>iCAM4000 series</a:t>
              </a:r>
              <a:endParaRPr lang="ko-KR" altLang="en-US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0070C0"/>
                </a:solidFill>
                <a:latin typeface="+mn-ea"/>
              </a:endParaRPr>
            </a:p>
          </p:txBody>
        </p:sp>
        <p:grpSp>
          <p:nvGrpSpPr>
            <p:cNvPr id="70" name="그룹 69">
              <a:extLst>
                <a:ext uri="{FF2B5EF4-FFF2-40B4-BE49-F238E27FC236}">
                  <a16:creationId xmlns:a16="http://schemas.microsoft.com/office/drawing/2014/main" id="{443BA67D-68D5-4922-8F76-290C706F33E0}"/>
                </a:ext>
              </a:extLst>
            </p:cNvPr>
            <p:cNvGrpSpPr/>
            <p:nvPr/>
          </p:nvGrpSpPr>
          <p:grpSpPr>
            <a:xfrm>
              <a:off x="5612359" y="3146682"/>
              <a:ext cx="3140554" cy="2648550"/>
              <a:chOff x="5580278" y="3132600"/>
              <a:chExt cx="3609212" cy="3043786"/>
            </a:xfrm>
          </p:grpSpPr>
          <p:pic>
            <p:nvPicPr>
              <p:cNvPr id="67" name="_x561660744">
                <a:extLst>
                  <a:ext uri="{FF2B5EF4-FFF2-40B4-BE49-F238E27FC236}">
                    <a16:creationId xmlns:a16="http://schemas.microsoft.com/office/drawing/2014/main" id="{D27E1286-788C-4407-9F9E-14A9EC1B1F4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 bwMode="auto">
              <a:xfrm>
                <a:off x="5580278" y="4546506"/>
                <a:ext cx="3609211" cy="1629880"/>
              </a:xfrm>
              <a:prstGeom prst="rect">
                <a:avLst/>
              </a:prstGeom>
              <a:noFill/>
              <a:ln w="76200"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6" name="그림 65">
                <a:extLst>
                  <a:ext uri="{FF2B5EF4-FFF2-40B4-BE49-F238E27FC236}">
                    <a16:creationId xmlns:a16="http://schemas.microsoft.com/office/drawing/2014/main" id="{09C616DB-D9B3-4E39-9E45-4F56AD5CAA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2045" y="3132600"/>
                <a:ext cx="3467445" cy="1278925"/>
              </a:xfrm>
              <a:prstGeom prst="rect">
                <a:avLst/>
              </a:prstGeom>
            </p:spPr>
          </p:pic>
        </p:grp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FC5608C8-1699-46D1-BA5E-11B54029623C}"/>
                </a:ext>
              </a:extLst>
            </p:cNvPr>
            <p:cNvSpPr txBox="1"/>
            <p:nvPr/>
          </p:nvSpPr>
          <p:spPr>
            <a:xfrm>
              <a:off x="8752912" y="3085461"/>
              <a:ext cx="2465017" cy="965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80000" indent="-180000" eaLnBrk="0">
                <a:lnSpc>
                  <a:spcPct val="150000"/>
                </a:lnSpc>
                <a:buFontTx/>
                <a:buChar char="-"/>
                <a:defRPr sz="12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>
                <a:lnSpc>
                  <a:spcPct val="120000"/>
                </a:lnSpc>
              </a:pPr>
              <a:r>
                <a:rPr lang="en-US" altLang="ko-KR"/>
                <a:t>35cm </a:t>
              </a:r>
              <a:r>
                <a:rPr lang="ko-KR" altLang="en-US"/>
                <a:t>떨어진 거리에서 사용자의 양안 홍채를 </a:t>
              </a:r>
              <a:r>
                <a:rPr lang="en-US" altLang="ko-KR"/>
                <a:t>1</a:t>
              </a:r>
              <a:r>
                <a:rPr lang="ko-KR" altLang="en-US"/>
                <a:t>초 이내 등록</a:t>
              </a:r>
              <a:r>
                <a:rPr lang="en-US" altLang="ko-KR"/>
                <a:t>/</a:t>
              </a:r>
              <a:r>
                <a:rPr lang="ko-KR" altLang="en-US"/>
                <a:t>확인</a:t>
              </a:r>
            </a:p>
            <a:p>
              <a:pPr>
                <a:lnSpc>
                  <a:spcPct val="120000"/>
                </a:lnSpc>
              </a:pPr>
              <a:r>
                <a:rPr lang="en-US" altLang="ko-KR"/>
                <a:t>2017.10.24. </a:t>
              </a:r>
              <a:r>
                <a:rPr lang="ko-KR" altLang="en-US"/>
                <a:t>한국산업기술시험원 인증시험 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7D6F66-96D1-4BBB-B98E-3CAE85FD99F6}"/>
                </a:ext>
              </a:extLst>
            </p:cNvPr>
            <p:cNvSpPr txBox="1"/>
            <p:nvPr/>
          </p:nvSpPr>
          <p:spPr>
            <a:xfrm>
              <a:off x="8992565" y="4281336"/>
              <a:ext cx="2100465" cy="7437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80000" indent="-180000" eaLnBrk="0">
                <a:lnSpc>
                  <a:spcPct val="150000"/>
                </a:lnSpc>
                <a:buFontTx/>
                <a:buChar char="-"/>
                <a:defRPr sz="12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>
                <a:lnSpc>
                  <a:spcPct val="120000"/>
                </a:lnSpc>
                <a:buFont typeface="KoPub돋움체 Medium" panose="00000600000000000000" pitchFamily="2" charset="-127"/>
                <a:buChar char="→"/>
              </a:pPr>
              <a:r>
                <a:rPr lang="en-US" altLang="ko-KR" dirty="0">
                  <a:latin typeface="+mj-ea"/>
                  <a:ea typeface="+mj-ea"/>
                </a:rPr>
                <a:t>20~60</a:t>
              </a:r>
              <a:r>
                <a:rPr lang="ko-KR" altLang="en-US" dirty="0">
                  <a:latin typeface="+mj-ea"/>
                  <a:ea typeface="+mj-ea"/>
                </a:rPr>
                <a:t>세 사이 여자 </a:t>
              </a:r>
              <a:r>
                <a:rPr lang="en-US" altLang="ko-KR" dirty="0">
                  <a:latin typeface="+mj-ea"/>
                  <a:ea typeface="+mj-ea"/>
                </a:rPr>
                <a:t>3</a:t>
              </a:r>
              <a:r>
                <a:rPr lang="ko-KR" altLang="en-US" dirty="0">
                  <a:latin typeface="+mj-ea"/>
                  <a:ea typeface="+mj-ea"/>
                </a:rPr>
                <a:t>명</a:t>
              </a:r>
              <a:r>
                <a:rPr lang="en-US" altLang="ko-KR" dirty="0">
                  <a:latin typeface="+mj-ea"/>
                  <a:ea typeface="+mj-ea"/>
                </a:rPr>
                <a:t>, </a:t>
              </a:r>
              <a:r>
                <a:rPr lang="ko-KR" altLang="en-US" dirty="0">
                  <a:latin typeface="+mj-ea"/>
                  <a:ea typeface="+mj-ea"/>
                </a:rPr>
                <a:t>남자 </a:t>
              </a:r>
              <a:r>
                <a:rPr lang="en-US" altLang="ko-KR" dirty="0">
                  <a:latin typeface="+mj-ea"/>
                  <a:ea typeface="+mj-ea"/>
                </a:rPr>
                <a:t>4</a:t>
              </a:r>
              <a:r>
                <a:rPr lang="ko-KR" altLang="en-US" dirty="0">
                  <a:latin typeface="+mj-ea"/>
                  <a:ea typeface="+mj-ea"/>
                </a:rPr>
                <a:t>명 총 </a:t>
              </a:r>
              <a:r>
                <a:rPr lang="en-US" altLang="ko-KR" dirty="0">
                  <a:latin typeface="+mj-ea"/>
                  <a:ea typeface="+mj-ea"/>
                </a:rPr>
                <a:t>7</a:t>
              </a:r>
              <a:r>
                <a:rPr lang="ko-KR" altLang="en-US" dirty="0">
                  <a:latin typeface="+mj-ea"/>
                  <a:ea typeface="+mj-ea"/>
                </a:rPr>
                <a:t>명에 대해 </a:t>
              </a:r>
              <a:r>
                <a:rPr lang="en-US" altLang="ko-KR" dirty="0">
                  <a:latin typeface="+mj-ea"/>
                  <a:ea typeface="+mj-ea"/>
                </a:rPr>
                <a:t>1,000</a:t>
              </a:r>
              <a:r>
                <a:rPr lang="ko-KR" altLang="en-US" dirty="0">
                  <a:latin typeface="+mj-ea"/>
                  <a:ea typeface="+mj-ea"/>
                </a:rPr>
                <a:t>회 시험 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39A0B806-7B02-43DE-83AB-25989338BD61}"/>
                </a:ext>
              </a:extLst>
            </p:cNvPr>
            <p:cNvSpPr txBox="1"/>
            <p:nvPr/>
          </p:nvSpPr>
          <p:spPr>
            <a:xfrm>
              <a:off x="8992565" y="4960675"/>
              <a:ext cx="2225364" cy="522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80000" indent="-180000" eaLnBrk="0">
                <a:lnSpc>
                  <a:spcPct val="150000"/>
                </a:lnSpc>
                <a:buFontTx/>
                <a:buChar char="-"/>
                <a:defRPr sz="12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>
                <a:lnSpc>
                  <a:spcPct val="120000"/>
                </a:lnSpc>
                <a:buFont typeface="KoPub돋움체 Medium" panose="00000600000000000000" pitchFamily="2" charset="-127"/>
                <a:buChar char="→"/>
              </a:pPr>
              <a:r>
                <a:rPr lang="ko-KR" altLang="en-US" dirty="0">
                  <a:latin typeface="+mj-ea"/>
                  <a:ea typeface="+mj-ea"/>
                </a:rPr>
                <a:t>인증시험 결과 </a:t>
              </a:r>
              <a:r>
                <a:rPr lang="en-US" altLang="ko-KR" dirty="0">
                  <a:latin typeface="+mj-ea"/>
                  <a:ea typeface="+mj-ea"/>
                </a:rPr>
                <a:t>: </a:t>
              </a:r>
              <a:r>
                <a:rPr lang="ko-KR" altLang="en-US" dirty="0">
                  <a:latin typeface="+mj-ea"/>
                  <a:ea typeface="+mj-ea"/>
                </a:rPr>
                <a:t>인식률 </a:t>
              </a:r>
              <a:r>
                <a:rPr lang="en-US" altLang="ko-KR" dirty="0">
                  <a:latin typeface="+mj-ea"/>
                  <a:ea typeface="+mj-ea"/>
                </a:rPr>
                <a:t>100%, </a:t>
              </a:r>
              <a:r>
                <a:rPr lang="ko-KR" altLang="en-US" dirty="0">
                  <a:latin typeface="+mj-ea"/>
                  <a:ea typeface="+mj-ea"/>
                </a:rPr>
                <a:t>인식거부율 </a:t>
              </a:r>
              <a:r>
                <a:rPr lang="en-US" altLang="ko-KR" dirty="0">
                  <a:latin typeface="+mj-ea"/>
                  <a:ea typeface="+mj-ea"/>
                </a:rPr>
                <a:t>0% 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83AE5C71-C1B4-4553-A60F-F65F1908923A}"/>
                </a:ext>
              </a:extLst>
            </p:cNvPr>
            <p:cNvSpPr txBox="1"/>
            <p:nvPr/>
          </p:nvSpPr>
          <p:spPr>
            <a:xfrm>
              <a:off x="8992565" y="5456548"/>
              <a:ext cx="2225364" cy="5221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80000" indent="-180000" eaLnBrk="0">
                <a:lnSpc>
                  <a:spcPct val="150000"/>
                </a:lnSpc>
                <a:buFontTx/>
                <a:buChar char="-"/>
                <a:defRPr sz="12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>
                <a:lnSpc>
                  <a:spcPct val="120000"/>
                </a:lnSpc>
                <a:buFont typeface="KoPub돋움체 Medium" panose="00000600000000000000" pitchFamily="2" charset="-127"/>
                <a:buChar char="→"/>
              </a:pPr>
              <a:r>
                <a:rPr lang="en-US" altLang="ko-KR" dirty="0">
                  <a:latin typeface="+mj-ea"/>
                  <a:ea typeface="+mj-ea"/>
                </a:rPr>
                <a:t>KTL </a:t>
              </a:r>
              <a:r>
                <a:rPr lang="ko-KR" altLang="en-US" dirty="0">
                  <a:latin typeface="+mj-ea"/>
                  <a:ea typeface="+mj-ea"/>
                </a:rPr>
                <a:t>성적서 번호 </a:t>
              </a:r>
              <a:r>
                <a:rPr lang="en-US" altLang="ko-KR" dirty="0">
                  <a:latin typeface="+mj-ea"/>
                  <a:ea typeface="+mj-ea"/>
                </a:rPr>
                <a:t>:                  17-063186-01-3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35357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C3FFD0FA-D2E8-470B-94DC-71BD029EB212}"/>
              </a:ext>
            </a:extLst>
          </p:cNvPr>
          <p:cNvSpPr/>
          <p:nvPr/>
        </p:nvSpPr>
        <p:spPr>
          <a:xfrm>
            <a:off x="789924" y="2145674"/>
            <a:ext cx="10644603" cy="422810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B0EE2A6D-3E2C-4EA1-9BCC-20FE6BB2DCC5}"/>
              </a:ext>
            </a:extLst>
          </p:cNvPr>
          <p:cNvSpPr/>
          <p:nvPr/>
        </p:nvSpPr>
        <p:spPr>
          <a:xfrm>
            <a:off x="6456440" y="2325927"/>
            <a:ext cx="4785178" cy="228490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latinLnBrk="0"/>
            <a:endParaRPr lang="ko-KR" altLang="en-US" dirty="0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핵심경쟁력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3" y="1025576"/>
            <a:ext cx="3275072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카메라모듈 개발 전략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CE5589A-4FC1-461D-8ACC-6D9009AFD92E}"/>
              </a:ext>
            </a:extLst>
          </p:cNvPr>
          <p:cNvSpPr/>
          <p:nvPr/>
        </p:nvSpPr>
        <p:spPr>
          <a:xfrm>
            <a:off x="2404446" y="1976398"/>
            <a:ext cx="1398647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7CC2F37-B2BD-4473-BFEE-DC1C8A47D1FA}"/>
              </a:ext>
            </a:extLst>
          </p:cNvPr>
          <p:cNvSpPr/>
          <p:nvPr/>
        </p:nvSpPr>
        <p:spPr>
          <a:xfrm>
            <a:off x="1029577" y="1976398"/>
            <a:ext cx="13986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7DD96E-EC7E-4A2A-B0EC-5932177C7D06}"/>
              </a:ext>
            </a:extLst>
          </p:cNvPr>
          <p:cNvSpPr txBox="1"/>
          <p:nvPr/>
        </p:nvSpPr>
        <p:spPr>
          <a:xfrm>
            <a:off x="1101073" y="1976398"/>
            <a:ext cx="123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3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세대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3B7D04-ADA3-4CC6-BC98-4C0A9495857A}"/>
              </a:ext>
            </a:extLst>
          </p:cNvPr>
          <p:cNvSpPr txBox="1"/>
          <p:nvPr/>
        </p:nvSpPr>
        <p:spPr>
          <a:xfrm>
            <a:off x="2499720" y="1976398"/>
            <a:ext cx="1232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5MP</a:t>
            </a: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2CB2A7A2-A0A7-46B1-8BBA-BDAEBCD5706D}"/>
              </a:ext>
            </a:extLst>
          </p:cNvPr>
          <p:cNvSpPr/>
          <p:nvPr/>
        </p:nvSpPr>
        <p:spPr>
          <a:xfrm>
            <a:off x="3729629" y="1976398"/>
            <a:ext cx="1398647" cy="338554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CA4613F-9630-4000-96B6-2F5B35EB2C66}"/>
              </a:ext>
            </a:extLst>
          </p:cNvPr>
          <p:cNvSpPr txBox="1"/>
          <p:nvPr/>
        </p:nvSpPr>
        <p:spPr>
          <a:xfrm>
            <a:off x="3824903" y="1976398"/>
            <a:ext cx="1232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양산완료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A3B213-2390-48D6-9DC2-3B7ED6A867E2}"/>
              </a:ext>
            </a:extLst>
          </p:cNvPr>
          <p:cNvSpPr txBox="1"/>
          <p:nvPr/>
        </p:nvSpPr>
        <p:spPr>
          <a:xfrm>
            <a:off x="1101073" y="2465555"/>
            <a:ext cx="222315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[ </a:t>
            </a:r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모델명</a:t>
            </a:r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: Orion ]</a:t>
            </a:r>
          </a:p>
        </p:txBody>
      </p:sp>
      <p:pic>
        <p:nvPicPr>
          <p:cNvPr id="76" name="그림 75">
            <a:extLst>
              <a:ext uri="{FF2B5EF4-FFF2-40B4-BE49-F238E27FC236}">
                <a16:creationId xmlns:a16="http://schemas.microsoft.com/office/drawing/2014/main" id="{0682C486-3EED-45BA-89AF-DB8AA96A15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273" y="2849354"/>
            <a:ext cx="5051511" cy="1761481"/>
          </a:xfrm>
          <a:prstGeom prst="rect">
            <a:avLst/>
          </a:pr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5350452D-F30D-4ADF-8403-AE820CBFB03A}"/>
              </a:ext>
            </a:extLst>
          </p:cNvPr>
          <p:cNvSpPr txBox="1"/>
          <p:nvPr/>
        </p:nvSpPr>
        <p:spPr>
          <a:xfrm>
            <a:off x="1101073" y="4882908"/>
            <a:ext cx="4518677" cy="6093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80000" indent="-180000" eaLnBrk="0">
              <a:lnSpc>
                <a:spcPct val="120000"/>
              </a:lnSpc>
              <a:buFontTx/>
              <a:buChar char="-"/>
              <a:defRPr sz="120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r>
              <a:rPr lang="ko-KR" altLang="en-US" sz="1400" dirty="0"/>
              <a:t>특허출원</a:t>
            </a:r>
            <a:r>
              <a:rPr lang="en-US" altLang="ko-KR" sz="1400" dirty="0"/>
              <a:t>(2-case)</a:t>
            </a:r>
          </a:p>
          <a:p>
            <a:r>
              <a:rPr lang="ko-KR" altLang="en-US" sz="1400" dirty="0"/>
              <a:t>홍채이미지</a:t>
            </a:r>
            <a:r>
              <a:rPr lang="en-US" altLang="ko-KR" sz="1400" dirty="0"/>
              <a:t>: &gt;260 pixels/1cm @ 30cm </a:t>
            </a:r>
            <a:r>
              <a:rPr lang="ko-KR" altLang="en-US" sz="1400" dirty="0"/>
              <a:t>거리</a:t>
            </a:r>
            <a:endParaRPr lang="en-US" altLang="ko-KR" sz="1400" dirty="0"/>
          </a:p>
        </p:txBody>
      </p:sp>
      <p:pic>
        <p:nvPicPr>
          <p:cNvPr id="78" name="그림 77">
            <a:extLst>
              <a:ext uri="{FF2B5EF4-FFF2-40B4-BE49-F238E27FC236}">
                <a16:creationId xmlns:a16="http://schemas.microsoft.com/office/drawing/2014/main" id="{FF9D67C0-20DB-42F0-8464-5196AFDA8FC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8131" y="2495203"/>
            <a:ext cx="4601796" cy="1918365"/>
          </a:xfrm>
          <a:prstGeom prst="rect">
            <a:avLst/>
          </a:prstGeom>
        </p:spPr>
      </p:pic>
      <p:pic>
        <p:nvPicPr>
          <p:cNvPr id="88" name="그림 87">
            <a:extLst>
              <a:ext uri="{FF2B5EF4-FFF2-40B4-BE49-F238E27FC236}">
                <a16:creationId xmlns:a16="http://schemas.microsoft.com/office/drawing/2014/main" id="{8FA66C6E-6ECC-4E7D-93A8-61B8DDA5B5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13470" y="4713864"/>
            <a:ext cx="2204459" cy="1244665"/>
          </a:xfrm>
          <a:custGeom>
            <a:avLst/>
            <a:gdLst>
              <a:gd name="connsiteX0" fmla="*/ 0 w 2204459"/>
              <a:gd name="connsiteY0" fmla="*/ 0 h 1244665"/>
              <a:gd name="connsiteX1" fmla="*/ 2204459 w 2204459"/>
              <a:gd name="connsiteY1" fmla="*/ 0 h 1244665"/>
              <a:gd name="connsiteX2" fmla="*/ 2204459 w 2204459"/>
              <a:gd name="connsiteY2" fmla="*/ 1244665 h 1244665"/>
              <a:gd name="connsiteX3" fmla="*/ 0 w 2204459"/>
              <a:gd name="connsiteY3" fmla="*/ 1244665 h 1244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4459" h="1244665">
                <a:moveTo>
                  <a:pt x="0" y="0"/>
                </a:moveTo>
                <a:lnTo>
                  <a:pt x="2204459" y="0"/>
                </a:lnTo>
                <a:lnTo>
                  <a:pt x="2204459" y="1244665"/>
                </a:lnTo>
                <a:lnTo>
                  <a:pt x="0" y="1244665"/>
                </a:lnTo>
                <a:close/>
              </a:path>
            </a:pathLst>
          </a:cu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1AE86161-6AE6-4E3B-AECD-1E8AFE94610B}"/>
              </a:ext>
            </a:extLst>
          </p:cNvPr>
          <p:cNvGrpSpPr/>
          <p:nvPr/>
        </p:nvGrpSpPr>
        <p:grpSpPr>
          <a:xfrm>
            <a:off x="6492884" y="4713863"/>
            <a:ext cx="2204459" cy="1244666"/>
            <a:chOff x="6492884" y="4713863"/>
            <a:chExt cx="2204459" cy="1244666"/>
          </a:xfrm>
        </p:grpSpPr>
        <p:pic>
          <p:nvPicPr>
            <p:cNvPr id="89" name="그림 88">
              <a:extLst>
                <a:ext uri="{FF2B5EF4-FFF2-40B4-BE49-F238E27FC236}">
                  <a16:creationId xmlns:a16="http://schemas.microsoft.com/office/drawing/2014/main" id="{2CEACD93-78C1-4475-AAFA-92221389AD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492884" y="4713864"/>
              <a:ext cx="2204459" cy="1244665"/>
            </a:xfrm>
            <a:custGeom>
              <a:avLst/>
              <a:gdLst>
                <a:gd name="connsiteX0" fmla="*/ 0 w 2204459"/>
                <a:gd name="connsiteY0" fmla="*/ 0 h 1244665"/>
                <a:gd name="connsiteX1" fmla="*/ 2204459 w 2204459"/>
                <a:gd name="connsiteY1" fmla="*/ 0 h 1244665"/>
                <a:gd name="connsiteX2" fmla="*/ 2204459 w 2204459"/>
                <a:gd name="connsiteY2" fmla="*/ 1244665 h 1244665"/>
                <a:gd name="connsiteX3" fmla="*/ 0 w 2204459"/>
                <a:gd name="connsiteY3" fmla="*/ 1244665 h 1244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04459" h="1244665">
                  <a:moveTo>
                    <a:pt x="0" y="0"/>
                  </a:moveTo>
                  <a:lnTo>
                    <a:pt x="2204459" y="0"/>
                  </a:lnTo>
                  <a:lnTo>
                    <a:pt x="2204459" y="1244665"/>
                  </a:lnTo>
                  <a:lnTo>
                    <a:pt x="0" y="1244665"/>
                  </a:lnTo>
                  <a:close/>
                </a:path>
              </a:pathLst>
            </a:custGeom>
          </p:spPr>
        </p:pic>
        <p:sp>
          <p:nvSpPr>
            <p:cNvPr id="86" name="액자 85">
              <a:extLst>
                <a:ext uri="{FF2B5EF4-FFF2-40B4-BE49-F238E27FC236}">
                  <a16:creationId xmlns:a16="http://schemas.microsoft.com/office/drawing/2014/main" id="{1D0D313E-06D1-405D-A067-48CD47980F39}"/>
                </a:ext>
              </a:extLst>
            </p:cNvPr>
            <p:cNvSpPr/>
            <p:nvPr/>
          </p:nvSpPr>
          <p:spPr>
            <a:xfrm>
              <a:off x="6492884" y="4713863"/>
              <a:ext cx="2204459" cy="1244665"/>
            </a:xfrm>
            <a:prstGeom prst="frame">
              <a:avLst>
                <a:gd name="adj1" fmla="val 28036"/>
              </a:avLst>
            </a:prstGeom>
            <a:solidFill>
              <a:schemeClr val="bg1">
                <a:lumMod val="50000"/>
                <a:alpha val="8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>
                <a:solidFill>
                  <a:schemeClr val="tx1"/>
                </a:solidFill>
                <a:latin typeface="Roboto" panose="020B0604020202020204" charset="0"/>
              </a:endParaRPr>
            </a:p>
          </p:txBody>
        </p:sp>
      </p:grpSp>
      <p:sp>
        <p:nvSpPr>
          <p:cNvPr id="83" name="직사각형 82">
            <a:extLst>
              <a:ext uri="{FF2B5EF4-FFF2-40B4-BE49-F238E27FC236}">
                <a16:creationId xmlns:a16="http://schemas.microsoft.com/office/drawing/2014/main" id="{50ABE058-83C3-44E9-BFAC-350111D7B110}"/>
              </a:ext>
            </a:extLst>
          </p:cNvPr>
          <p:cNvSpPr/>
          <p:nvPr/>
        </p:nvSpPr>
        <p:spPr>
          <a:xfrm>
            <a:off x="8884058" y="5896017"/>
            <a:ext cx="2463281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400" dirty="0">
                <a:latin typeface="+mn-ea"/>
              </a:rPr>
              <a:t>Image captured by J2C</a:t>
            </a:r>
          </a:p>
        </p:txBody>
      </p:sp>
      <p:sp>
        <p:nvSpPr>
          <p:cNvPr id="84" name="직사각형 83">
            <a:extLst>
              <a:ext uri="{FF2B5EF4-FFF2-40B4-BE49-F238E27FC236}">
                <a16:creationId xmlns:a16="http://schemas.microsoft.com/office/drawing/2014/main" id="{7C6707B5-898E-4188-A785-DBA000952264}"/>
              </a:ext>
            </a:extLst>
          </p:cNvPr>
          <p:cNvSpPr/>
          <p:nvPr/>
        </p:nvSpPr>
        <p:spPr>
          <a:xfrm>
            <a:off x="6550189" y="5943771"/>
            <a:ext cx="2147154" cy="319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400" dirty="0">
                <a:latin typeface="+mn-ea"/>
              </a:rPr>
              <a:t>by competitors</a:t>
            </a:r>
          </a:p>
        </p:txBody>
      </p:sp>
    </p:spTree>
    <p:extLst>
      <p:ext uri="{BB962C8B-B14F-4D97-AF65-F5344CB8AC3E}">
        <p14:creationId xmlns:p14="http://schemas.microsoft.com/office/powerpoint/2010/main" val="25540048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C3FFD0FA-D2E8-470B-94DC-71BD029EB212}"/>
              </a:ext>
            </a:extLst>
          </p:cNvPr>
          <p:cNvSpPr/>
          <p:nvPr/>
        </p:nvSpPr>
        <p:spPr>
          <a:xfrm>
            <a:off x="789924" y="2145674"/>
            <a:ext cx="10644603" cy="422810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핵심경쟁력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2" y="1025576"/>
            <a:ext cx="3132197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카메라모듈 개발 전략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CE5589A-4FC1-461D-8ACC-6D9009AFD92E}"/>
              </a:ext>
            </a:extLst>
          </p:cNvPr>
          <p:cNvSpPr/>
          <p:nvPr/>
        </p:nvSpPr>
        <p:spPr>
          <a:xfrm>
            <a:off x="2404446" y="1976398"/>
            <a:ext cx="1398647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7CC2F37-B2BD-4473-BFEE-DC1C8A47D1FA}"/>
              </a:ext>
            </a:extLst>
          </p:cNvPr>
          <p:cNvSpPr/>
          <p:nvPr/>
        </p:nvSpPr>
        <p:spPr>
          <a:xfrm>
            <a:off x="1029577" y="1976398"/>
            <a:ext cx="13986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7DD96E-EC7E-4A2A-B0EC-5932177C7D06}"/>
              </a:ext>
            </a:extLst>
          </p:cNvPr>
          <p:cNvSpPr txBox="1"/>
          <p:nvPr/>
        </p:nvSpPr>
        <p:spPr>
          <a:xfrm>
            <a:off x="1101073" y="1976398"/>
            <a:ext cx="123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4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세대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3B7D04-ADA3-4CC6-BC98-4C0A9495857A}"/>
              </a:ext>
            </a:extLst>
          </p:cNvPr>
          <p:cNvSpPr txBox="1"/>
          <p:nvPr/>
        </p:nvSpPr>
        <p:spPr>
          <a:xfrm>
            <a:off x="2471145" y="1976398"/>
            <a:ext cx="1232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13MP AF</a:t>
            </a: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2CB2A7A2-A0A7-46B1-8BBA-BDAEBCD5706D}"/>
              </a:ext>
            </a:extLst>
          </p:cNvPr>
          <p:cNvSpPr/>
          <p:nvPr/>
        </p:nvSpPr>
        <p:spPr>
          <a:xfrm>
            <a:off x="3729629" y="1976398"/>
            <a:ext cx="1398647" cy="338554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CA4613F-9630-4000-96B6-2F5B35EB2C66}"/>
              </a:ext>
            </a:extLst>
          </p:cNvPr>
          <p:cNvSpPr txBox="1"/>
          <p:nvPr/>
        </p:nvSpPr>
        <p:spPr>
          <a:xfrm>
            <a:off x="3824903" y="1976398"/>
            <a:ext cx="1232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양산완료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A3B213-2390-48D6-9DC2-3B7ED6A867E2}"/>
              </a:ext>
            </a:extLst>
          </p:cNvPr>
          <p:cNvSpPr txBox="1"/>
          <p:nvPr/>
        </p:nvSpPr>
        <p:spPr>
          <a:xfrm>
            <a:off x="1029577" y="2465555"/>
            <a:ext cx="20660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[ </a:t>
            </a:r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모델명</a:t>
            </a:r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: Jangsa ]</a:t>
            </a:r>
          </a:p>
        </p:txBody>
      </p:sp>
      <p:pic>
        <p:nvPicPr>
          <p:cNvPr id="24" name="그림 23">
            <a:extLst>
              <a:ext uri="{FF2B5EF4-FFF2-40B4-BE49-F238E27FC236}">
                <a16:creationId xmlns:a16="http://schemas.microsoft.com/office/drawing/2014/main" id="{09499A49-2390-4871-AC20-C9C76D83C09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9392" y="2866358"/>
            <a:ext cx="4315727" cy="3353382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E01B1DC3-25A5-422D-9A87-5E38F55E35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7375" y="2314952"/>
            <a:ext cx="3006725" cy="1594353"/>
          </a:xfrm>
          <a:custGeom>
            <a:avLst/>
            <a:gdLst>
              <a:gd name="connsiteX0" fmla="*/ 0 w 3448588"/>
              <a:gd name="connsiteY0" fmla="*/ 0 h 1828657"/>
              <a:gd name="connsiteX1" fmla="*/ 3448588 w 3448588"/>
              <a:gd name="connsiteY1" fmla="*/ 0 h 1828657"/>
              <a:gd name="connsiteX2" fmla="*/ 3448588 w 3448588"/>
              <a:gd name="connsiteY2" fmla="*/ 1828657 h 1828657"/>
              <a:gd name="connsiteX3" fmla="*/ 0 w 3448588"/>
              <a:gd name="connsiteY3" fmla="*/ 1828657 h 1828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8588" h="1828657">
                <a:moveTo>
                  <a:pt x="0" y="0"/>
                </a:moveTo>
                <a:lnTo>
                  <a:pt x="3448588" y="0"/>
                </a:lnTo>
                <a:lnTo>
                  <a:pt x="3448588" y="1828657"/>
                </a:lnTo>
                <a:lnTo>
                  <a:pt x="0" y="1828657"/>
                </a:lnTo>
                <a:close/>
              </a:path>
            </a:pathLst>
          </a:custGeom>
        </p:spPr>
      </p:pic>
      <p:sp>
        <p:nvSpPr>
          <p:cNvPr id="29" name="object 150">
            <a:extLst>
              <a:ext uri="{FF2B5EF4-FFF2-40B4-BE49-F238E27FC236}">
                <a16:creationId xmlns:a16="http://schemas.microsoft.com/office/drawing/2014/main" id="{CD86BC15-8D0D-4B26-8A31-F02ED98A95B0}"/>
              </a:ext>
            </a:extLst>
          </p:cNvPr>
          <p:cNvSpPr/>
          <p:nvPr/>
        </p:nvSpPr>
        <p:spPr>
          <a:xfrm>
            <a:off x="8526881" y="2440137"/>
            <a:ext cx="216750" cy="1663864"/>
          </a:xfrm>
          <a:prstGeom prst="rect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BEB8C6A-BE5B-4D4F-8D04-3A073C74FB57}"/>
              </a:ext>
            </a:extLst>
          </p:cNvPr>
          <p:cNvSpPr txBox="1"/>
          <p:nvPr/>
        </p:nvSpPr>
        <p:spPr>
          <a:xfrm>
            <a:off x="8743631" y="2592988"/>
            <a:ext cx="2472544" cy="85228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80000" indent="-180000" eaLnBrk="0">
              <a:lnSpc>
                <a:spcPct val="120000"/>
              </a:lnSpc>
              <a:buFontTx/>
              <a:buChar char="-"/>
              <a:defRPr sz="120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ko-KR" sz="1400" dirty="0"/>
              <a:t>7g </a:t>
            </a:r>
            <a:r>
              <a:rPr lang="ko-KR" altLang="en-US" sz="1400" dirty="0"/>
              <a:t>을 들어올린다</a:t>
            </a:r>
            <a:endParaRPr lang="en-US" altLang="ko-KR" sz="14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400" dirty="0"/>
              <a:t>210</a:t>
            </a:r>
            <a:r>
              <a:rPr lang="ko-KR" altLang="en-US" sz="1400" dirty="0"/>
              <a:t>화소</a:t>
            </a:r>
            <a:r>
              <a:rPr lang="en-US" altLang="ko-KR" sz="1400" dirty="0"/>
              <a:t>/1cm @60~150cm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1400" dirty="0"/>
              <a:t>히스테리시스가 적다</a:t>
            </a:r>
            <a:r>
              <a:rPr lang="en-US" altLang="ko-KR" sz="1400" dirty="0"/>
              <a:t>.</a:t>
            </a:r>
            <a:r>
              <a:rPr lang="ko-KR" altLang="en-US" sz="1400" dirty="0"/>
              <a:t> </a:t>
            </a:r>
            <a:endParaRPr lang="en-US" altLang="ko-KR" sz="1400" dirty="0"/>
          </a:p>
        </p:txBody>
      </p:sp>
      <p:grpSp>
        <p:nvGrpSpPr>
          <p:cNvPr id="9" name="그룹 8">
            <a:extLst>
              <a:ext uri="{FF2B5EF4-FFF2-40B4-BE49-F238E27FC236}">
                <a16:creationId xmlns:a16="http://schemas.microsoft.com/office/drawing/2014/main" id="{ED257F2D-E420-411D-A230-B2426B350F0E}"/>
              </a:ext>
            </a:extLst>
          </p:cNvPr>
          <p:cNvGrpSpPr/>
          <p:nvPr/>
        </p:nvGrpSpPr>
        <p:grpSpPr>
          <a:xfrm>
            <a:off x="6183071" y="4256852"/>
            <a:ext cx="4744267" cy="1727390"/>
            <a:chOff x="6183071" y="4382392"/>
            <a:chExt cx="4744267" cy="1727390"/>
          </a:xfrm>
        </p:grpSpPr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95A4E525-E328-4C4B-B13B-13EE550187A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183071" y="4448353"/>
              <a:ext cx="1617837" cy="1595468"/>
            </a:xfrm>
            <a:custGeom>
              <a:avLst/>
              <a:gdLst>
                <a:gd name="connsiteX0" fmla="*/ 0 w 2005321"/>
                <a:gd name="connsiteY0" fmla="*/ 0 h 1977594"/>
                <a:gd name="connsiteX1" fmla="*/ 2005321 w 2005321"/>
                <a:gd name="connsiteY1" fmla="*/ 0 h 1977594"/>
                <a:gd name="connsiteX2" fmla="*/ 2005321 w 2005321"/>
                <a:gd name="connsiteY2" fmla="*/ 1977594 h 1977594"/>
                <a:gd name="connsiteX3" fmla="*/ 0 w 2005321"/>
                <a:gd name="connsiteY3" fmla="*/ 1977594 h 19775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005321" h="1977594">
                  <a:moveTo>
                    <a:pt x="0" y="0"/>
                  </a:moveTo>
                  <a:lnTo>
                    <a:pt x="2005321" y="0"/>
                  </a:lnTo>
                  <a:lnTo>
                    <a:pt x="2005321" y="1977594"/>
                  </a:lnTo>
                  <a:lnTo>
                    <a:pt x="0" y="1977594"/>
                  </a:lnTo>
                  <a:close/>
                </a:path>
              </a:pathLst>
            </a:custGeom>
          </p:spPr>
        </p:pic>
        <p:pic>
          <p:nvPicPr>
            <p:cNvPr id="34" name="그림 33">
              <a:extLst>
                <a:ext uri="{FF2B5EF4-FFF2-40B4-BE49-F238E27FC236}">
                  <a16:creationId xmlns:a16="http://schemas.microsoft.com/office/drawing/2014/main" id="{E04F4ABD-34A8-4360-9FEF-A21AFF186A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635256" y="4382392"/>
              <a:ext cx="2292082" cy="1727390"/>
            </a:xfrm>
            <a:prstGeom prst="rect">
              <a:avLst/>
            </a:prstGeom>
          </p:spPr>
        </p:pic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0C2E7322-01D1-4DD2-94D9-0FD94BAB774A}"/>
                </a:ext>
              </a:extLst>
            </p:cNvPr>
            <p:cNvSpPr/>
            <p:nvPr/>
          </p:nvSpPr>
          <p:spPr>
            <a:xfrm>
              <a:off x="8207410" y="4622200"/>
              <a:ext cx="168275" cy="1247775"/>
            </a:xfrm>
            <a:custGeom>
              <a:avLst/>
              <a:gdLst>
                <a:gd name="connsiteX0" fmla="*/ 0 w 0"/>
                <a:gd name="connsiteY0" fmla="*/ 0 h 1247775"/>
                <a:gd name="connsiteX1" fmla="*/ 0 w 0"/>
                <a:gd name="connsiteY1" fmla="*/ 1247775 h 124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h="1247775">
                  <a:moveTo>
                    <a:pt x="0" y="0"/>
                  </a:moveTo>
                  <a:lnTo>
                    <a:pt x="0" y="1247775"/>
                  </a:lnTo>
                </a:path>
              </a:pathLst>
            </a:custGeom>
            <a:noFill/>
            <a:ln w="254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01486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C3FFD0FA-D2E8-470B-94DC-71BD029EB212}"/>
              </a:ext>
            </a:extLst>
          </p:cNvPr>
          <p:cNvSpPr/>
          <p:nvPr/>
        </p:nvSpPr>
        <p:spPr>
          <a:xfrm>
            <a:off x="789924" y="2145674"/>
            <a:ext cx="10644603" cy="422810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핵심경쟁력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3" y="1025576"/>
            <a:ext cx="6320961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none">
            <a:spAutoFit/>
          </a:bodyPr>
          <a:lstStyle/>
          <a:p>
            <a:r>
              <a:rPr lang="ko-KR" altLang="en-US" sz="2400" b="1">
                <a:solidFill>
                  <a:schemeClr val="bg1"/>
                </a:solidFill>
                <a:latin typeface="+mj-ea"/>
                <a:ea typeface="+mj-ea"/>
              </a:rPr>
              <a:t>카메라모듈 개발 전략 </a:t>
            </a:r>
            <a:r>
              <a:rPr lang="en-US" altLang="ko-KR" sz="2400" b="1">
                <a:solidFill>
                  <a:schemeClr val="bg1"/>
                </a:solidFill>
                <a:latin typeface="+mj-ea"/>
                <a:ea typeface="+mj-ea"/>
              </a:rPr>
              <a:t>– </a:t>
            </a:r>
            <a:r>
              <a:rPr lang="ko-KR" altLang="en-US" sz="2400" b="1">
                <a:solidFill>
                  <a:schemeClr val="bg1"/>
                </a:solidFill>
                <a:latin typeface="+mj-ea"/>
                <a:ea typeface="+mj-ea"/>
              </a:rPr>
              <a:t>스마트워치</a:t>
            </a:r>
            <a:r>
              <a:rPr lang="en-US" altLang="ko-KR" sz="2400" b="1">
                <a:solidFill>
                  <a:schemeClr val="bg1"/>
                </a:solidFill>
                <a:latin typeface="+mj-ea"/>
                <a:ea typeface="+mj-ea"/>
              </a:rPr>
              <a:t>, </a:t>
            </a:r>
            <a:r>
              <a:rPr lang="ko-KR" altLang="en-US" sz="2400" b="1">
                <a:solidFill>
                  <a:schemeClr val="bg1"/>
                </a:solidFill>
                <a:latin typeface="+mj-ea"/>
                <a:ea typeface="+mj-ea"/>
              </a:rPr>
              <a:t>스마트폰 시장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CE5589A-4FC1-461D-8ACC-6D9009AFD92E}"/>
              </a:ext>
            </a:extLst>
          </p:cNvPr>
          <p:cNvSpPr/>
          <p:nvPr/>
        </p:nvSpPr>
        <p:spPr>
          <a:xfrm>
            <a:off x="2404446" y="1976398"/>
            <a:ext cx="1398647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7CC2F37-B2BD-4473-BFEE-DC1C8A47D1FA}"/>
              </a:ext>
            </a:extLst>
          </p:cNvPr>
          <p:cNvSpPr/>
          <p:nvPr/>
        </p:nvSpPr>
        <p:spPr>
          <a:xfrm>
            <a:off x="1029577" y="1976398"/>
            <a:ext cx="13986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7DD96E-EC7E-4A2A-B0EC-5932177C7D06}"/>
              </a:ext>
            </a:extLst>
          </p:cNvPr>
          <p:cNvSpPr txBox="1"/>
          <p:nvPr/>
        </p:nvSpPr>
        <p:spPr>
          <a:xfrm>
            <a:off x="1101073" y="1976398"/>
            <a:ext cx="123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4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세대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3B7D04-ADA3-4CC6-BC98-4C0A9495857A}"/>
              </a:ext>
            </a:extLst>
          </p:cNvPr>
          <p:cNvSpPr txBox="1"/>
          <p:nvPr/>
        </p:nvSpPr>
        <p:spPr>
          <a:xfrm>
            <a:off x="2471145" y="1976398"/>
            <a:ext cx="123298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5MP AF</a:t>
            </a: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2CB2A7A2-A0A7-46B1-8BBA-BDAEBCD5706D}"/>
              </a:ext>
            </a:extLst>
          </p:cNvPr>
          <p:cNvSpPr/>
          <p:nvPr/>
        </p:nvSpPr>
        <p:spPr>
          <a:xfrm>
            <a:off x="3729629" y="1976398"/>
            <a:ext cx="1594846" cy="338554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CA4613F-9630-4000-96B6-2F5B35EB2C66}"/>
              </a:ext>
            </a:extLst>
          </p:cNvPr>
          <p:cNvSpPr txBox="1"/>
          <p:nvPr/>
        </p:nvSpPr>
        <p:spPr>
          <a:xfrm>
            <a:off x="3710032" y="1976398"/>
            <a:ext cx="163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2021.Q3 : 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양산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A3B213-2390-48D6-9DC2-3B7ED6A867E2}"/>
              </a:ext>
            </a:extLst>
          </p:cNvPr>
          <p:cNvSpPr txBox="1"/>
          <p:nvPr/>
        </p:nvSpPr>
        <p:spPr>
          <a:xfrm>
            <a:off x="1029577" y="2465555"/>
            <a:ext cx="18326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[ 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모델명</a:t>
            </a: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: Mintaka ]</a:t>
            </a:r>
          </a:p>
        </p:txBody>
      </p:sp>
      <p:grpSp>
        <p:nvGrpSpPr>
          <p:cNvPr id="6" name="그룹 5">
            <a:extLst>
              <a:ext uri="{FF2B5EF4-FFF2-40B4-BE49-F238E27FC236}">
                <a16:creationId xmlns:a16="http://schemas.microsoft.com/office/drawing/2014/main" id="{72F72DB0-4D16-4E9B-8582-9FCBDE7096B1}"/>
              </a:ext>
            </a:extLst>
          </p:cNvPr>
          <p:cNvGrpSpPr/>
          <p:nvPr/>
        </p:nvGrpSpPr>
        <p:grpSpPr>
          <a:xfrm>
            <a:off x="1029577" y="2960437"/>
            <a:ext cx="5242979" cy="2316681"/>
            <a:chOff x="1056336" y="2941445"/>
            <a:chExt cx="5242979" cy="2316681"/>
          </a:xfrm>
        </p:grpSpPr>
        <p:pic>
          <p:nvPicPr>
            <p:cNvPr id="2" name="그림 1">
              <a:extLst>
                <a:ext uri="{FF2B5EF4-FFF2-40B4-BE49-F238E27FC236}">
                  <a16:creationId xmlns:a16="http://schemas.microsoft.com/office/drawing/2014/main" id="{BE8E2995-8674-4FFD-9DA1-6AA3D6C4B5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59942" y="2941445"/>
              <a:ext cx="5139373" cy="2316681"/>
            </a:xfrm>
            <a:prstGeom prst="rect">
              <a:avLst/>
            </a:prstGeom>
          </p:spPr>
        </p:pic>
        <p:pic>
          <p:nvPicPr>
            <p:cNvPr id="35" name="그림 34">
              <a:extLst>
                <a:ext uri="{FF2B5EF4-FFF2-40B4-BE49-F238E27FC236}">
                  <a16:creationId xmlns:a16="http://schemas.microsoft.com/office/drawing/2014/main" id="{5C41339A-3AF7-4B5C-B566-E7A69D23B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63643" y="3290646"/>
              <a:ext cx="796168" cy="452992"/>
            </a:xfrm>
            <a:prstGeom prst="rect">
              <a:avLst/>
            </a:prstGeom>
          </p:spPr>
        </p:pic>
        <p:sp>
          <p:nvSpPr>
            <p:cNvPr id="36" name="Text Box 10">
              <a:extLst>
                <a:ext uri="{FF2B5EF4-FFF2-40B4-BE49-F238E27FC236}">
                  <a16:creationId xmlns:a16="http://schemas.microsoft.com/office/drawing/2014/main" id="{18A5AD75-72B5-4974-9970-3CD97973CF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992" y="3797116"/>
              <a:ext cx="9598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auto" latinLnBrk="0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ko-KR" sz="1200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TLens</a:t>
              </a:r>
              <a:endParaRPr lang="ko-KR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endParaRPr>
            </a:p>
          </p:txBody>
        </p:sp>
        <p:pic>
          <p:nvPicPr>
            <p:cNvPr id="5" name="그림 4">
              <a:extLst>
                <a:ext uri="{FF2B5EF4-FFF2-40B4-BE49-F238E27FC236}">
                  <a16:creationId xmlns:a16="http://schemas.microsoft.com/office/drawing/2014/main" id="{710B90CF-6051-4CD0-8924-3E101D9763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6336" y="4026532"/>
              <a:ext cx="1265862" cy="1145553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D74845D-5C02-4495-A5D9-1B57F6DC360F}"/>
              </a:ext>
            </a:extLst>
          </p:cNvPr>
          <p:cNvSpPr txBox="1"/>
          <p:nvPr/>
        </p:nvSpPr>
        <p:spPr>
          <a:xfrm>
            <a:off x="1101073" y="5355568"/>
            <a:ext cx="4901254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80000" indent="-180000" eaLnBrk="0">
              <a:lnSpc>
                <a:spcPct val="120000"/>
              </a:lnSpc>
              <a:buFontTx/>
              <a:buChar char="-"/>
              <a:defRPr sz="120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ko-KR" altLang="en-US" sz="1400"/>
              <a:t>해상도</a:t>
            </a:r>
            <a:r>
              <a:rPr lang="en-US" altLang="ko-KR" sz="1400"/>
              <a:t>: 300·180·120·100/1cm @15·25·35·45</a:t>
            </a:r>
          </a:p>
        </p:txBody>
      </p:sp>
      <p:pic>
        <p:nvPicPr>
          <p:cNvPr id="39" name="Content Placeholder 6">
            <a:extLst>
              <a:ext uri="{FF2B5EF4-FFF2-40B4-BE49-F238E27FC236}">
                <a16:creationId xmlns:a16="http://schemas.microsoft.com/office/drawing/2014/main" id="{3DC38BD4-DC11-4CB4-9E02-BC698F971F9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5807" y="2958599"/>
            <a:ext cx="3208785" cy="2117510"/>
          </a:xfrm>
          <a:prstGeom prst="rect">
            <a:avLst/>
          </a:prstGeom>
        </p:spPr>
      </p:pic>
      <p:sp>
        <p:nvSpPr>
          <p:cNvPr id="40" name="Content Placeholder 2">
            <a:extLst>
              <a:ext uri="{FF2B5EF4-FFF2-40B4-BE49-F238E27FC236}">
                <a16:creationId xmlns:a16="http://schemas.microsoft.com/office/drawing/2014/main" id="{5C83E6D9-784B-4ED6-8334-E407D02A7978}"/>
              </a:ext>
            </a:extLst>
          </p:cNvPr>
          <p:cNvSpPr txBox="1">
            <a:spLocks/>
          </p:cNvSpPr>
          <p:nvPr/>
        </p:nvSpPr>
        <p:spPr>
          <a:xfrm>
            <a:off x="6835574" y="4361605"/>
            <a:ext cx="1080465" cy="341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ko-KR"/>
            </a:defPPr>
            <a:lvl1pPr indent="0" latinLnBrk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>
                <a:ln>
                  <a:solidFill>
                    <a:schemeClr val="bg1">
                      <a:lumMod val="50000"/>
                      <a:alpha val="5000"/>
                    </a:schemeClr>
                  </a:solidFill>
                </a:ln>
                <a:solidFill>
                  <a:srgbClr val="205975"/>
                </a:solidFill>
                <a:latin typeface="+mn-ea"/>
                <a:cs typeface="Calibri" charset="0"/>
              </a:defRPr>
            </a:lvl1pPr>
            <a:lvl2pPr marL="6858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11430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6002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20574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/>
              <a:t>Back Window</a:t>
            </a:r>
            <a:endParaRPr lang="en-US" dirty="0"/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EE0F3B23-8703-4D56-8174-EE9DB0A3AEEC}"/>
              </a:ext>
            </a:extLst>
          </p:cNvPr>
          <p:cNvSpPr txBox="1">
            <a:spLocks/>
          </p:cNvSpPr>
          <p:nvPr/>
        </p:nvSpPr>
        <p:spPr>
          <a:xfrm>
            <a:off x="6597758" y="3082094"/>
            <a:ext cx="1652566" cy="341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>
                <a:ln>
                  <a:solidFill>
                    <a:schemeClr val="bg1">
                      <a:lumMod val="50000"/>
                      <a:alpha val="5000"/>
                    </a:schemeClr>
                  </a:solidFill>
                </a:ln>
                <a:latin typeface="+mn-ea"/>
                <a:ea typeface="+mn-ea"/>
                <a:cs typeface="Calibri" charset="0"/>
              </a:rPr>
              <a:t>Glass membrane</a:t>
            </a:r>
            <a:endParaRPr lang="en-US" sz="1400" dirty="0">
              <a:ln>
                <a:solidFill>
                  <a:schemeClr val="bg1">
                    <a:lumMod val="50000"/>
                    <a:alpha val="5000"/>
                  </a:schemeClr>
                </a:solidFill>
              </a:ln>
              <a:latin typeface="+mn-ea"/>
              <a:ea typeface="+mn-ea"/>
              <a:cs typeface="Calibri" charset="0"/>
            </a:endParaRP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6A9362E8-B19C-4715-BA94-DA8DA98546C7}"/>
              </a:ext>
            </a:extLst>
          </p:cNvPr>
          <p:cNvSpPr txBox="1">
            <a:spLocks/>
          </p:cNvSpPr>
          <p:nvPr/>
        </p:nvSpPr>
        <p:spPr>
          <a:xfrm>
            <a:off x="7706484" y="4900049"/>
            <a:ext cx="637135" cy="341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ko-KR"/>
            </a:defPPr>
            <a:lvl1pPr indent="0" latinLnBrk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>
                <a:ln>
                  <a:solidFill>
                    <a:schemeClr val="bg1">
                      <a:lumMod val="50000"/>
                      <a:alpha val="5000"/>
                    </a:schemeClr>
                  </a:solidFill>
                </a:ln>
                <a:solidFill>
                  <a:srgbClr val="205975"/>
                </a:solidFill>
                <a:latin typeface="+mn-ea"/>
                <a:cs typeface="Calibri" charset="0"/>
              </a:defRPr>
            </a:lvl1pPr>
            <a:lvl2pPr marL="6858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11430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6002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20574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/>
              <a:t>Light</a:t>
            </a:r>
            <a:endParaRPr lang="en-US" dirty="0"/>
          </a:p>
        </p:txBody>
      </p:sp>
      <p:sp>
        <p:nvSpPr>
          <p:cNvPr id="43" name="Content Placeholder 2">
            <a:extLst>
              <a:ext uri="{FF2B5EF4-FFF2-40B4-BE49-F238E27FC236}">
                <a16:creationId xmlns:a16="http://schemas.microsoft.com/office/drawing/2014/main" id="{15F74D98-8E27-4D85-9BB7-C67443358B8A}"/>
              </a:ext>
            </a:extLst>
          </p:cNvPr>
          <p:cNvSpPr txBox="1">
            <a:spLocks/>
          </p:cNvSpPr>
          <p:nvPr/>
        </p:nvSpPr>
        <p:spPr>
          <a:xfrm>
            <a:off x="9685754" y="3176243"/>
            <a:ext cx="1652566" cy="3412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ko-KR"/>
            </a:defPPr>
            <a:lvl1pPr indent="0" latinLnBrk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>
                <a:ln>
                  <a:solidFill>
                    <a:schemeClr val="bg1">
                      <a:lumMod val="50000"/>
                      <a:alpha val="5000"/>
                    </a:schemeClr>
                  </a:solidFill>
                </a:ln>
                <a:solidFill>
                  <a:srgbClr val="205975"/>
                </a:solidFill>
                <a:latin typeface="+mn-ea"/>
                <a:cs typeface="Calibri" charset="0"/>
              </a:defRPr>
            </a:lvl1pPr>
            <a:lvl2pPr marL="6858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11430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6002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20574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dirty="0"/>
              <a:t>Piezo-film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A2835B72-03CE-4E0C-B1E4-19C6159EEC3F}"/>
              </a:ext>
            </a:extLst>
          </p:cNvPr>
          <p:cNvSpPr txBox="1">
            <a:spLocks/>
          </p:cNvSpPr>
          <p:nvPr/>
        </p:nvSpPr>
        <p:spPr>
          <a:xfrm>
            <a:off x="10425499" y="3954267"/>
            <a:ext cx="1098078" cy="3090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defPPr>
              <a:defRPr lang="ko-KR"/>
            </a:defPPr>
            <a:lvl1pPr indent="0" latinLnBrk="0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400">
                <a:ln>
                  <a:solidFill>
                    <a:schemeClr val="bg1">
                      <a:lumMod val="50000"/>
                      <a:alpha val="5000"/>
                    </a:schemeClr>
                  </a:solidFill>
                </a:ln>
                <a:solidFill>
                  <a:srgbClr val="205975"/>
                </a:solidFill>
                <a:latin typeface="+mn-ea"/>
                <a:cs typeface="Calibri" charset="0"/>
              </a:defRPr>
            </a:lvl1pPr>
            <a:lvl2pPr marL="6858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11430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16002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20574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>
                <a:solidFill>
                  <a:srgbClr val="205975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25146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6pPr>
            <a:lvl7pPr marL="29718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7pPr>
            <a:lvl8pPr marL="34290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8pPr>
            <a:lvl9pPr marL="3886200" indent="-228600" latinLnBrk="0">
              <a:lnSpc>
                <a:spcPct val="90000"/>
              </a:lnSpc>
              <a:spcBef>
                <a:spcPts val="500"/>
              </a:spcBef>
              <a:buFont typeface="Arial"/>
              <a:buChar char="•"/>
            </a:lvl9pPr>
          </a:lstStyle>
          <a:p>
            <a:r>
              <a:rPr lang="en-US" dirty="0"/>
              <a:t>Polymer</a:t>
            </a:r>
          </a:p>
        </p:txBody>
      </p:sp>
      <p:cxnSp>
        <p:nvCxnSpPr>
          <p:cNvPr id="45" name="Straight Connector 38">
            <a:extLst>
              <a:ext uri="{FF2B5EF4-FFF2-40B4-BE49-F238E27FC236}">
                <a16:creationId xmlns:a16="http://schemas.microsoft.com/office/drawing/2014/main" id="{837C889E-C275-4335-AC15-718E7C919BF2}"/>
              </a:ext>
            </a:extLst>
          </p:cNvPr>
          <p:cNvCxnSpPr/>
          <p:nvPr/>
        </p:nvCxnSpPr>
        <p:spPr>
          <a:xfrm>
            <a:off x="7375807" y="3591966"/>
            <a:ext cx="761074" cy="299305"/>
          </a:xfrm>
          <a:prstGeom prst="line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39">
            <a:extLst>
              <a:ext uri="{FF2B5EF4-FFF2-40B4-BE49-F238E27FC236}">
                <a16:creationId xmlns:a16="http://schemas.microsoft.com/office/drawing/2014/main" id="{2FCE4A3E-A9AA-4D5C-9A6D-9500E6291B40}"/>
              </a:ext>
            </a:extLst>
          </p:cNvPr>
          <p:cNvCxnSpPr/>
          <p:nvPr/>
        </p:nvCxnSpPr>
        <p:spPr>
          <a:xfrm flipV="1">
            <a:off x="7712211" y="4326133"/>
            <a:ext cx="335851" cy="166565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5">
            <a:extLst>
              <a:ext uri="{FF2B5EF4-FFF2-40B4-BE49-F238E27FC236}">
                <a16:creationId xmlns:a16="http://schemas.microsoft.com/office/drawing/2014/main" id="{3BD25CB2-7443-40E7-97E0-FD85D9CC8DF5}"/>
              </a:ext>
            </a:extLst>
          </p:cNvPr>
          <p:cNvCxnSpPr>
            <a:cxnSpLocks/>
          </p:cNvCxnSpPr>
          <p:nvPr/>
        </p:nvCxnSpPr>
        <p:spPr>
          <a:xfrm flipV="1">
            <a:off x="8311749" y="4616462"/>
            <a:ext cx="625711" cy="275102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52">
            <a:extLst>
              <a:ext uri="{FF2B5EF4-FFF2-40B4-BE49-F238E27FC236}">
                <a16:creationId xmlns:a16="http://schemas.microsoft.com/office/drawing/2014/main" id="{9A66B2D8-117C-4749-A721-8FCBE26463B0}"/>
              </a:ext>
            </a:extLst>
          </p:cNvPr>
          <p:cNvCxnSpPr/>
          <p:nvPr/>
        </p:nvCxnSpPr>
        <p:spPr>
          <a:xfrm flipH="1">
            <a:off x="9554145" y="4108803"/>
            <a:ext cx="846864" cy="23826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55">
            <a:extLst>
              <a:ext uri="{FF2B5EF4-FFF2-40B4-BE49-F238E27FC236}">
                <a16:creationId xmlns:a16="http://schemas.microsoft.com/office/drawing/2014/main" id="{59A4E0FB-8E20-4184-BE68-90B0543E407A}"/>
              </a:ext>
            </a:extLst>
          </p:cNvPr>
          <p:cNvCxnSpPr/>
          <p:nvPr/>
        </p:nvCxnSpPr>
        <p:spPr>
          <a:xfrm flipH="1">
            <a:off x="9727319" y="3505933"/>
            <a:ext cx="133816" cy="293103"/>
          </a:xfrm>
          <a:prstGeom prst="line">
            <a:avLst/>
          </a:prstGeom>
          <a:ln w="3175">
            <a:solidFill>
              <a:schemeClr val="bg1">
                <a:lumMod val="50000"/>
              </a:schemeClr>
            </a:solidFill>
            <a:headEnd type="oval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7536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직사각형 9">
            <a:extLst>
              <a:ext uri="{FF2B5EF4-FFF2-40B4-BE49-F238E27FC236}">
                <a16:creationId xmlns:a16="http://schemas.microsoft.com/office/drawing/2014/main" id="{C3FFD0FA-D2E8-470B-94DC-71BD029EB212}"/>
              </a:ext>
            </a:extLst>
          </p:cNvPr>
          <p:cNvSpPr/>
          <p:nvPr/>
        </p:nvSpPr>
        <p:spPr>
          <a:xfrm>
            <a:off x="789924" y="2145674"/>
            <a:ext cx="10644603" cy="422810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핵심경쟁력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3" y="1025576"/>
            <a:ext cx="5161022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고효율 </a:t>
            </a:r>
            <a:r>
              <a:rPr lang="en-US" altLang="ko-KR" sz="2400" b="1" dirty="0">
                <a:solidFill>
                  <a:schemeClr val="bg1"/>
                </a:solidFill>
                <a:latin typeface="+mj-ea"/>
                <a:ea typeface="+mj-ea"/>
              </a:rPr>
              <a:t>LED </a:t>
            </a:r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패키지 설계로 원가절감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BCE5589A-4FC1-461D-8ACC-6D9009AFD92E}"/>
              </a:ext>
            </a:extLst>
          </p:cNvPr>
          <p:cNvSpPr/>
          <p:nvPr/>
        </p:nvSpPr>
        <p:spPr>
          <a:xfrm>
            <a:off x="2404446" y="1976398"/>
            <a:ext cx="1398647" cy="33855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E7CC2F37-B2BD-4473-BFEE-DC1C8A47D1FA}"/>
              </a:ext>
            </a:extLst>
          </p:cNvPr>
          <p:cNvSpPr/>
          <p:nvPr/>
        </p:nvSpPr>
        <p:spPr>
          <a:xfrm>
            <a:off x="1029577" y="1976398"/>
            <a:ext cx="1398647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F7DD96E-EC7E-4A2A-B0EC-5932177C7D06}"/>
              </a:ext>
            </a:extLst>
          </p:cNvPr>
          <p:cNvSpPr txBox="1"/>
          <p:nvPr/>
        </p:nvSpPr>
        <p:spPr>
          <a:xfrm>
            <a:off x="1101073" y="1976398"/>
            <a:ext cx="123825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광학부품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3B7D04-ADA3-4CC6-BC98-4C0A9495857A}"/>
              </a:ext>
            </a:extLst>
          </p:cNvPr>
          <p:cNvSpPr txBox="1"/>
          <p:nvPr/>
        </p:nvSpPr>
        <p:spPr>
          <a:xfrm>
            <a:off x="2358921" y="1976398"/>
            <a:ext cx="143508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IR-LED </a:t>
            </a:r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모듈 </a:t>
            </a:r>
            <a:endParaRPr lang="en-US" altLang="ko-KR" sz="1600" strike="noStrike" cap="none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63" name="직사각형 62">
            <a:extLst>
              <a:ext uri="{FF2B5EF4-FFF2-40B4-BE49-F238E27FC236}">
                <a16:creationId xmlns:a16="http://schemas.microsoft.com/office/drawing/2014/main" id="{2CB2A7A2-A0A7-46B1-8BBA-BDAEBCD5706D}"/>
              </a:ext>
            </a:extLst>
          </p:cNvPr>
          <p:cNvSpPr/>
          <p:nvPr/>
        </p:nvSpPr>
        <p:spPr>
          <a:xfrm>
            <a:off x="3729629" y="1976398"/>
            <a:ext cx="1594846" cy="338554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6CA4613F-9630-4000-96B6-2F5B35EB2C66}"/>
              </a:ext>
            </a:extLst>
          </p:cNvPr>
          <p:cNvSpPr txBox="1"/>
          <p:nvPr/>
        </p:nvSpPr>
        <p:spPr>
          <a:xfrm>
            <a:off x="3710032" y="1976398"/>
            <a:ext cx="163403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양산완료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5A3B213-2390-48D6-9DC2-3B7ED6A867E2}"/>
              </a:ext>
            </a:extLst>
          </p:cNvPr>
          <p:cNvSpPr txBox="1"/>
          <p:nvPr/>
        </p:nvSpPr>
        <p:spPr>
          <a:xfrm>
            <a:off x="1029577" y="2465555"/>
            <a:ext cx="18326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[ 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모델명</a:t>
            </a: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: Sirius ]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74845D-5C02-4495-A5D9-1B57F6DC360F}"/>
              </a:ext>
            </a:extLst>
          </p:cNvPr>
          <p:cNvSpPr txBox="1"/>
          <p:nvPr/>
        </p:nvSpPr>
        <p:spPr>
          <a:xfrm>
            <a:off x="1101073" y="4858289"/>
            <a:ext cx="5099702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marL="180000" indent="-180000" eaLnBrk="0">
              <a:lnSpc>
                <a:spcPct val="120000"/>
              </a:lnSpc>
              <a:buFontTx/>
              <a:buChar char="-"/>
              <a:defRPr sz="120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</a:defRPr>
            </a:lvl1pPr>
          </a:lstStyle>
          <a:p>
            <a:pPr>
              <a:buFont typeface="Arial" panose="020B0604020202020204" pitchFamily="34" charset="0"/>
              <a:buChar char="•"/>
            </a:pPr>
            <a:r>
              <a:rPr lang="ko-KR" altLang="en-US" sz="1400" dirty="0"/>
              <a:t>특허출원 </a:t>
            </a:r>
            <a:r>
              <a:rPr lang="en-US" altLang="ko-KR" sz="1400" dirty="0"/>
              <a:t>(2-case)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ko-KR" altLang="en-US" sz="1400" dirty="0"/>
              <a:t>경쟁사보다 </a:t>
            </a:r>
            <a:r>
              <a:rPr lang="en-US" altLang="ko-KR" sz="1400" dirty="0"/>
              <a:t>30% </a:t>
            </a:r>
            <a:r>
              <a:rPr lang="ko-KR" altLang="en-US" sz="1400" dirty="0"/>
              <a:t>적은 전류로 </a:t>
            </a:r>
            <a:r>
              <a:rPr lang="en-US" altLang="ko-KR" sz="1400" dirty="0"/>
              <a:t>2</a:t>
            </a:r>
            <a:r>
              <a:rPr lang="ko-KR" altLang="en-US" sz="1400" dirty="0"/>
              <a:t>배 더 강한 고출력 광량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altLang="ko-KR" sz="1400" dirty="0"/>
              <a:t>OSRAM SFH4170S </a:t>
            </a:r>
            <a:r>
              <a:rPr lang="ko-KR" altLang="en-US" sz="1400" dirty="0"/>
              <a:t>패키지와 동등한 신뢰성</a:t>
            </a:r>
          </a:p>
        </p:txBody>
      </p:sp>
      <p:pic>
        <p:nvPicPr>
          <p:cNvPr id="31" name="그림 30">
            <a:extLst>
              <a:ext uri="{FF2B5EF4-FFF2-40B4-BE49-F238E27FC236}">
                <a16:creationId xmlns:a16="http://schemas.microsoft.com/office/drawing/2014/main" id="{A1EBAA13-05F4-4D15-A8F8-CFD34518ECF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165" y="2835882"/>
            <a:ext cx="4974610" cy="1836697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05F5C5B9-0F1D-4601-A52C-55C56E7FDC6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0032" y="3014594"/>
            <a:ext cx="1339134" cy="1671659"/>
          </a:xfrm>
          <a:custGeom>
            <a:avLst/>
            <a:gdLst>
              <a:gd name="connsiteX0" fmla="*/ 0 w 1393542"/>
              <a:gd name="connsiteY0" fmla="*/ 0 h 1739577"/>
              <a:gd name="connsiteX1" fmla="*/ 1393542 w 1393542"/>
              <a:gd name="connsiteY1" fmla="*/ 0 h 1739577"/>
              <a:gd name="connsiteX2" fmla="*/ 1393542 w 1393542"/>
              <a:gd name="connsiteY2" fmla="*/ 1739577 h 1739577"/>
              <a:gd name="connsiteX3" fmla="*/ 0 w 1393542"/>
              <a:gd name="connsiteY3" fmla="*/ 1739577 h 173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93542" h="1739577">
                <a:moveTo>
                  <a:pt x="0" y="0"/>
                </a:moveTo>
                <a:lnTo>
                  <a:pt x="1393542" y="0"/>
                </a:lnTo>
                <a:lnTo>
                  <a:pt x="1393542" y="1739577"/>
                </a:lnTo>
                <a:lnTo>
                  <a:pt x="0" y="1739577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5D2C26FD-4227-45D4-97D2-EA55481BD34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73532" y="2987039"/>
            <a:ext cx="1201061" cy="1769611"/>
          </a:xfrm>
          <a:custGeom>
            <a:avLst/>
            <a:gdLst>
              <a:gd name="connsiteX0" fmla="*/ 0 w 1153280"/>
              <a:gd name="connsiteY0" fmla="*/ 0 h 1739577"/>
              <a:gd name="connsiteX1" fmla="*/ 1153280 w 1153280"/>
              <a:gd name="connsiteY1" fmla="*/ 0 h 1739577"/>
              <a:gd name="connsiteX2" fmla="*/ 1153280 w 1153280"/>
              <a:gd name="connsiteY2" fmla="*/ 1739577 h 1739577"/>
              <a:gd name="connsiteX3" fmla="*/ 0 w 1153280"/>
              <a:gd name="connsiteY3" fmla="*/ 1739577 h 1739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53280" h="1739577">
                <a:moveTo>
                  <a:pt x="0" y="0"/>
                </a:moveTo>
                <a:lnTo>
                  <a:pt x="1153280" y="0"/>
                </a:lnTo>
                <a:lnTo>
                  <a:pt x="1153280" y="1739577"/>
                </a:lnTo>
                <a:lnTo>
                  <a:pt x="0" y="1739577"/>
                </a:lnTo>
                <a:close/>
              </a:path>
            </a:pathLst>
          </a:custGeom>
          <a:ln>
            <a:solidFill>
              <a:schemeClr val="bg1"/>
            </a:solidFill>
          </a:ln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247F877C-F65C-445A-93C2-E3648D84604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64208" y="3014594"/>
            <a:ext cx="1201061" cy="1668878"/>
          </a:xfrm>
          <a:custGeom>
            <a:avLst/>
            <a:gdLst>
              <a:gd name="connsiteX0" fmla="*/ 0 w 1149350"/>
              <a:gd name="connsiteY0" fmla="*/ 0 h 1597025"/>
              <a:gd name="connsiteX1" fmla="*/ 1149350 w 1149350"/>
              <a:gd name="connsiteY1" fmla="*/ 0 h 1597025"/>
              <a:gd name="connsiteX2" fmla="*/ 1149350 w 1149350"/>
              <a:gd name="connsiteY2" fmla="*/ 1597025 h 1597025"/>
              <a:gd name="connsiteX3" fmla="*/ 0 w 1149350"/>
              <a:gd name="connsiteY3" fmla="*/ 1597025 h 1597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9350" h="1597025">
                <a:moveTo>
                  <a:pt x="0" y="0"/>
                </a:moveTo>
                <a:lnTo>
                  <a:pt x="1149350" y="0"/>
                </a:lnTo>
                <a:lnTo>
                  <a:pt x="1149350" y="1597025"/>
                </a:lnTo>
                <a:lnTo>
                  <a:pt x="0" y="1597025"/>
                </a:lnTo>
                <a:close/>
              </a:path>
            </a:pathLst>
          </a:custGeom>
          <a:ln>
            <a:solidFill>
              <a:srgbClr val="F62020"/>
            </a:solidFill>
          </a:ln>
        </p:spPr>
      </p:pic>
      <p:grpSp>
        <p:nvGrpSpPr>
          <p:cNvPr id="61" name="그룹 60">
            <a:extLst>
              <a:ext uri="{FF2B5EF4-FFF2-40B4-BE49-F238E27FC236}">
                <a16:creationId xmlns:a16="http://schemas.microsoft.com/office/drawing/2014/main" id="{78DCBA0A-80D8-439C-A7E7-F4E58ECF1F89}"/>
              </a:ext>
            </a:extLst>
          </p:cNvPr>
          <p:cNvGrpSpPr/>
          <p:nvPr/>
        </p:nvGrpSpPr>
        <p:grpSpPr>
          <a:xfrm>
            <a:off x="8016624" y="3593482"/>
            <a:ext cx="256908" cy="365366"/>
            <a:chOff x="3740916" y="2808668"/>
            <a:chExt cx="342944" cy="432492"/>
          </a:xfrm>
        </p:grpSpPr>
        <p:sp>
          <p:nvSpPr>
            <p:cNvPr id="62" name="이등변 삼각형 14">
              <a:extLst>
                <a:ext uri="{FF2B5EF4-FFF2-40B4-BE49-F238E27FC236}">
                  <a16:creationId xmlns:a16="http://schemas.microsoft.com/office/drawing/2014/main" id="{DE0BDBA0-227C-426A-9456-B854E82486ED}"/>
                </a:ext>
              </a:extLst>
            </p:cNvPr>
            <p:cNvSpPr/>
            <p:nvPr/>
          </p:nvSpPr>
          <p:spPr>
            <a:xfrm rot="16200000" flipH="1" flipV="1">
              <a:off x="3610406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73025" cap="rnd">
              <a:solidFill>
                <a:srgbClr val="A7311E">
                  <a:alpha val="33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이등변 삼각형 14">
              <a:extLst>
                <a:ext uri="{FF2B5EF4-FFF2-40B4-BE49-F238E27FC236}">
                  <a16:creationId xmlns:a16="http://schemas.microsoft.com/office/drawing/2014/main" id="{01ED1A64-690D-43DE-83CC-7313C48CCFC7}"/>
                </a:ext>
              </a:extLst>
            </p:cNvPr>
            <p:cNvSpPr/>
            <p:nvPr/>
          </p:nvSpPr>
          <p:spPr>
            <a:xfrm rot="16200000" flipH="1" flipV="1">
              <a:off x="3781878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73025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85F68B90-3004-42FC-A7F3-EBBC34BC79F9}"/>
              </a:ext>
            </a:extLst>
          </p:cNvPr>
          <p:cNvGrpSpPr/>
          <p:nvPr/>
        </p:nvGrpSpPr>
        <p:grpSpPr>
          <a:xfrm>
            <a:off x="9402314" y="3593482"/>
            <a:ext cx="256908" cy="365366"/>
            <a:chOff x="3740916" y="2808668"/>
            <a:chExt cx="342944" cy="432492"/>
          </a:xfrm>
        </p:grpSpPr>
        <p:sp>
          <p:nvSpPr>
            <p:cNvPr id="66" name="이등변 삼각형 14">
              <a:extLst>
                <a:ext uri="{FF2B5EF4-FFF2-40B4-BE49-F238E27FC236}">
                  <a16:creationId xmlns:a16="http://schemas.microsoft.com/office/drawing/2014/main" id="{E0981EC4-FE4C-4058-A212-7990FD454D7A}"/>
                </a:ext>
              </a:extLst>
            </p:cNvPr>
            <p:cNvSpPr/>
            <p:nvPr/>
          </p:nvSpPr>
          <p:spPr>
            <a:xfrm rot="16200000" flipH="1" flipV="1">
              <a:off x="3610406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73025" cap="rnd">
              <a:solidFill>
                <a:srgbClr val="A7311E">
                  <a:alpha val="33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7" name="이등변 삼각형 14">
              <a:extLst>
                <a:ext uri="{FF2B5EF4-FFF2-40B4-BE49-F238E27FC236}">
                  <a16:creationId xmlns:a16="http://schemas.microsoft.com/office/drawing/2014/main" id="{4A0B5089-635C-4EC1-9DD4-2032AF96AD31}"/>
                </a:ext>
              </a:extLst>
            </p:cNvPr>
            <p:cNvSpPr/>
            <p:nvPr/>
          </p:nvSpPr>
          <p:spPr>
            <a:xfrm rot="16200000" flipH="1" flipV="1">
              <a:off x="3781878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73025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ED68E696-858F-40DE-A7F1-51249C6E5E96}"/>
              </a:ext>
            </a:extLst>
          </p:cNvPr>
          <p:cNvGrpSpPr/>
          <p:nvPr/>
        </p:nvGrpSpPr>
        <p:grpSpPr>
          <a:xfrm>
            <a:off x="6583507" y="4918236"/>
            <a:ext cx="4481762" cy="486287"/>
            <a:chOff x="6736167" y="4815436"/>
            <a:chExt cx="4481762" cy="486287"/>
          </a:xfrm>
        </p:grpSpPr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B1FDB60D-AEBD-4258-844D-F50CCDC079B6}"/>
                </a:ext>
              </a:extLst>
            </p:cNvPr>
            <p:cNvSpPr txBox="1"/>
            <p:nvPr/>
          </p:nvSpPr>
          <p:spPr>
            <a:xfrm>
              <a:off x="6736167" y="4828136"/>
              <a:ext cx="217084" cy="2831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80000" indent="-180000" eaLnBrk="0">
                <a:lnSpc>
                  <a:spcPct val="120000"/>
                </a:lnSpc>
                <a:buFontTx/>
                <a:buChar char="-"/>
                <a:defRPr sz="12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 marL="0" indent="0">
                <a:buNone/>
              </a:pPr>
              <a:r>
                <a:rPr lang="ko-KR" altLang="en-US" sz="1100"/>
                <a:t>*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E7A2F8C-866C-466B-B936-52A494E1C414}"/>
                </a:ext>
              </a:extLst>
            </p:cNvPr>
            <p:cNvSpPr txBox="1"/>
            <p:nvPr/>
          </p:nvSpPr>
          <p:spPr>
            <a:xfrm>
              <a:off x="6888826" y="4815436"/>
              <a:ext cx="4329103" cy="4862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marL="180000" indent="-180000" eaLnBrk="0">
                <a:lnSpc>
                  <a:spcPct val="120000"/>
                </a:lnSpc>
                <a:buFontTx/>
                <a:buChar char="-"/>
                <a:defRPr sz="120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95000"/>
                      <a:lumOff val="5000"/>
                    </a:schemeClr>
                  </a:solidFill>
                  <a:latin typeface="+mn-ea"/>
                </a:defRPr>
              </a:lvl1pPr>
            </a:lstStyle>
            <a:p>
              <a:pPr marL="0" indent="0">
                <a:buNone/>
              </a:pPr>
              <a:r>
                <a:rPr lang="ko-KR" altLang="en-US" sz="1100"/>
                <a:t>자사의 패키지 디자인기술은 리플렉터에서 빛이 산란되는 것을 방지하여</a:t>
              </a:r>
              <a:r>
                <a:rPr lang="en-US" altLang="ko-KR" sz="1100"/>
                <a:t>, </a:t>
              </a:r>
              <a:r>
                <a:rPr lang="ko-KR" altLang="en-US" sz="1100"/>
                <a:t>광원의 빛을 모아준다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1951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제품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3" y="1025576"/>
            <a:ext cx="5202234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단안홍채인식기 </a:t>
            </a:r>
            <a:r>
              <a:rPr lang="en-US" altLang="ko-KR" sz="2400" b="1" dirty="0">
                <a:solidFill>
                  <a:schemeClr val="bg1"/>
                </a:solidFill>
                <a:latin typeface="+mj-ea"/>
                <a:ea typeface="+mj-ea"/>
              </a:rPr>
              <a:t>- Alkaid - </a:t>
            </a:r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양산완료</a:t>
            </a:r>
          </a:p>
        </p:txBody>
      </p:sp>
      <p:pic>
        <p:nvPicPr>
          <p:cNvPr id="27" name="Picture 2" descr="D:\DATA-2\1-work\J2C\png파일\single i\single i-j2c-퍼스-그림자.png">
            <a:extLst>
              <a:ext uri="{FF2B5EF4-FFF2-40B4-BE49-F238E27FC236}">
                <a16:creationId xmlns:a16="http://schemas.microsoft.com/office/drawing/2014/main" id="{39347922-51F1-49BC-8EB4-E6C22FF65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378" b="10565"/>
          <a:stretch>
            <a:fillRect/>
          </a:stretch>
        </p:blipFill>
        <p:spPr bwMode="auto">
          <a:xfrm>
            <a:off x="651437" y="3068215"/>
            <a:ext cx="3327253" cy="1769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A76CAD4B-D3A4-44ED-9ECF-1E49BF1CFB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7005" y="2303022"/>
            <a:ext cx="1501680" cy="2534662"/>
          </a:xfrm>
          <a:prstGeom prst="rect">
            <a:avLst/>
          </a:prstGeom>
        </p:spPr>
      </p:pic>
      <p:sp>
        <p:nvSpPr>
          <p:cNvPr id="2" name="직사각형 1">
            <a:extLst>
              <a:ext uri="{FF2B5EF4-FFF2-40B4-BE49-F238E27FC236}">
                <a16:creationId xmlns:a16="http://schemas.microsoft.com/office/drawing/2014/main" id="{D7EA728F-B8DB-4690-AC83-9A20AAEF69B9}"/>
              </a:ext>
            </a:extLst>
          </p:cNvPr>
          <p:cNvSpPr/>
          <p:nvPr/>
        </p:nvSpPr>
        <p:spPr>
          <a:xfrm>
            <a:off x="773053" y="5076170"/>
            <a:ext cx="5202234" cy="1080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F0C943D-DBFE-4104-851C-86E00C5A70B0}"/>
              </a:ext>
            </a:extLst>
          </p:cNvPr>
          <p:cNvSpPr txBox="1"/>
          <p:nvPr/>
        </p:nvSpPr>
        <p:spPr>
          <a:xfrm>
            <a:off x="853316" y="5222759"/>
            <a:ext cx="52617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buFont typeface="Arial" panose="020B0604020202020204" pitchFamily="34" charset="0"/>
              <a:buChar char="•"/>
            </a:pPr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동작거리 </a:t>
            </a:r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: 25~30cm</a:t>
            </a: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안경 착용자 홍채인식</a:t>
            </a:r>
            <a:endParaRPr lang="en-US" altLang="ko-KR" sz="1600" strike="noStrike" cap="none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85000"/>
                  <a:lumOff val="15000"/>
                </a:schemeClr>
              </a:solidFill>
              <a:latin typeface="+mj-ea"/>
              <a:ea typeface="+mj-ea"/>
            </a:endParaRPr>
          </a:p>
          <a:p>
            <a:pPr marL="180000" indent="-180000">
              <a:buFont typeface="Arial" panose="020B0604020202020204" pitchFamily="34" charset="0"/>
              <a:buChar char="•"/>
            </a:pPr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USB2.0/3.0 UVC </a:t>
            </a:r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지원</a:t>
            </a:r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, Windows10, Linux, Android</a:t>
            </a:r>
          </a:p>
        </p:txBody>
      </p:sp>
      <p:pic>
        <p:nvPicPr>
          <p:cNvPr id="35" name="그림 34">
            <a:extLst>
              <a:ext uri="{FF2B5EF4-FFF2-40B4-BE49-F238E27FC236}">
                <a16:creationId xmlns:a16="http://schemas.microsoft.com/office/drawing/2014/main" id="{F7A2DC7E-FA2E-4D4C-AC3C-5CE15B0C15D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95209" y="1179701"/>
            <a:ext cx="1601351" cy="1204258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0DE0D88A-416F-4031-88EA-B508B489674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7918" y="1285599"/>
            <a:ext cx="1244328" cy="1237714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FD4646FA-90C5-4D9D-A154-2758A81AE5F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5002" y="2664051"/>
            <a:ext cx="1566916" cy="1034647"/>
          </a:xfrm>
          <a:prstGeom prst="rect">
            <a:avLst/>
          </a:prstGeom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C1FFB4A5-62A2-46EC-A808-8444460D77B4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375732" y="2839618"/>
            <a:ext cx="1217179" cy="986594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9BFC72EE-EC23-4E0A-B451-E04C93DF91AF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5287" y="1386459"/>
            <a:ext cx="1217179" cy="2028632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5D6BAA10-204E-4B93-BE52-2BA2B4545A8F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61933" y="2523313"/>
            <a:ext cx="1156867" cy="1252649"/>
          </a:xfrm>
          <a:prstGeom prst="rect">
            <a:avLst/>
          </a:prstGeom>
        </p:spPr>
      </p:pic>
      <p:sp>
        <p:nvSpPr>
          <p:cNvPr id="42" name="직사각형 41">
            <a:extLst>
              <a:ext uri="{FF2B5EF4-FFF2-40B4-BE49-F238E27FC236}">
                <a16:creationId xmlns:a16="http://schemas.microsoft.com/office/drawing/2014/main" id="{F7778CCA-2824-4842-AE0B-2A8D69FC7702}"/>
              </a:ext>
            </a:extLst>
          </p:cNvPr>
          <p:cNvSpPr/>
          <p:nvPr/>
        </p:nvSpPr>
        <p:spPr>
          <a:xfrm>
            <a:off x="6740993" y="4196346"/>
            <a:ext cx="1898791" cy="338554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4E951773-7B3F-4B31-8DCB-38E5D052C7C5}"/>
              </a:ext>
            </a:extLst>
          </p:cNvPr>
          <p:cNvSpPr txBox="1"/>
          <p:nvPr/>
        </p:nvSpPr>
        <p:spPr>
          <a:xfrm>
            <a:off x="6836267" y="4196346"/>
            <a:ext cx="16738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Raspberry Pi-4</a:t>
            </a:r>
          </a:p>
        </p:txBody>
      </p:sp>
      <p:pic>
        <p:nvPicPr>
          <p:cNvPr id="44" name="그림 43">
            <a:extLst>
              <a:ext uri="{FF2B5EF4-FFF2-40B4-BE49-F238E27FC236}">
                <a16:creationId xmlns:a16="http://schemas.microsoft.com/office/drawing/2014/main" id="{1C9071E3-1C03-46F0-BBA3-465013A4E2EC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830002" y="4862925"/>
            <a:ext cx="1763655" cy="1278318"/>
          </a:xfrm>
          <a:prstGeom prst="rect">
            <a:avLst/>
          </a:prstGeom>
        </p:spPr>
      </p:pic>
      <p:sp>
        <p:nvSpPr>
          <p:cNvPr id="45" name="직사각형 44">
            <a:extLst>
              <a:ext uri="{FF2B5EF4-FFF2-40B4-BE49-F238E27FC236}">
                <a16:creationId xmlns:a16="http://schemas.microsoft.com/office/drawing/2014/main" id="{F432C1A2-233F-420A-893C-476437D1CD61}"/>
              </a:ext>
            </a:extLst>
          </p:cNvPr>
          <p:cNvSpPr/>
          <p:nvPr/>
        </p:nvSpPr>
        <p:spPr>
          <a:xfrm>
            <a:off x="8863365" y="4196346"/>
            <a:ext cx="2443928" cy="338554"/>
          </a:xfrm>
          <a:prstGeom prst="rect">
            <a:avLst/>
          </a:prstGeom>
          <a:solidFill>
            <a:srgbClr val="A731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79B9579-E252-4A1C-8996-E19DA0E3908D}"/>
              </a:ext>
            </a:extLst>
          </p:cNvPr>
          <p:cNvSpPr txBox="1"/>
          <p:nvPr/>
        </p:nvSpPr>
        <p:spPr>
          <a:xfrm>
            <a:off x="8972162" y="4196346"/>
            <a:ext cx="222633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Android SmartPhone</a:t>
            </a:r>
          </a:p>
        </p:txBody>
      </p:sp>
      <p:pic>
        <p:nvPicPr>
          <p:cNvPr id="47" name="그림 46">
            <a:extLst>
              <a:ext uri="{FF2B5EF4-FFF2-40B4-BE49-F238E27FC236}">
                <a16:creationId xmlns:a16="http://schemas.microsoft.com/office/drawing/2014/main" id="{D1379A7D-B026-4F1B-81DA-0DBA11FABCDE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3365" y="4572167"/>
            <a:ext cx="2443928" cy="1374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476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그림 35">
            <a:extLst>
              <a:ext uri="{FF2B5EF4-FFF2-40B4-BE49-F238E27FC236}">
                <a16:creationId xmlns:a16="http://schemas.microsoft.com/office/drawing/2014/main" id="{3D4993CA-9122-4976-8465-E2FBD750BB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601882" y="5139564"/>
            <a:ext cx="878620" cy="1058603"/>
          </a:xfrm>
          <a:custGeom>
            <a:avLst/>
            <a:gdLst>
              <a:gd name="connsiteX0" fmla="*/ 0 w 878620"/>
              <a:gd name="connsiteY0" fmla="*/ 0 h 1058603"/>
              <a:gd name="connsiteX1" fmla="*/ 878620 w 878620"/>
              <a:gd name="connsiteY1" fmla="*/ 0 h 1058603"/>
              <a:gd name="connsiteX2" fmla="*/ 878620 w 878620"/>
              <a:gd name="connsiteY2" fmla="*/ 1058603 h 1058603"/>
              <a:gd name="connsiteX3" fmla="*/ 0 w 878620"/>
              <a:gd name="connsiteY3" fmla="*/ 1058603 h 105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78620" h="1058603">
                <a:moveTo>
                  <a:pt x="0" y="0"/>
                </a:moveTo>
                <a:lnTo>
                  <a:pt x="878620" y="0"/>
                </a:lnTo>
                <a:lnTo>
                  <a:pt x="878620" y="1058603"/>
                </a:lnTo>
                <a:lnTo>
                  <a:pt x="0" y="1058603"/>
                </a:lnTo>
                <a:close/>
              </a:path>
            </a:pathLst>
          </a:cu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30D8E0-7282-4E9F-9A37-632B4C97CE42}"/>
              </a:ext>
            </a:extLst>
          </p:cNvPr>
          <p:cNvSpPr txBox="1"/>
          <p:nvPr/>
        </p:nvSpPr>
        <p:spPr>
          <a:xfrm>
            <a:off x="734954" y="320798"/>
            <a:ext cx="1728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회사소개</a:t>
            </a:r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60830" y="378854"/>
            <a:ext cx="705013" cy="216171"/>
          </a:xfrm>
          <a:prstGeom prst="rect">
            <a:avLst/>
          </a:prstGeom>
        </p:spPr>
      </p:pic>
      <p:graphicFrame>
        <p:nvGraphicFramePr>
          <p:cNvPr id="5" name="내용 개체 틀 4">
            <a:extLst>
              <a:ext uri="{FF2B5EF4-FFF2-40B4-BE49-F238E27FC236}">
                <a16:creationId xmlns:a16="http://schemas.microsoft.com/office/drawing/2014/main" id="{5B041775-7C40-40BA-81BB-5CB3B2CC17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843575"/>
              </p:ext>
            </p:extLst>
          </p:nvPr>
        </p:nvGraphicFramePr>
        <p:xfrm>
          <a:off x="749559" y="1774028"/>
          <a:ext cx="5274310" cy="4691317"/>
        </p:xfrm>
        <a:graphic>
          <a:graphicData uri="http://schemas.openxmlformats.org/drawingml/2006/table">
            <a:tbl>
              <a:tblPr>
                <a:tableStyleId>{69012ECD-51FC-41F1-AA8D-1B2483CD663E}</a:tableStyleId>
              </a:tblPr>
              <a:tblGrid>
                <a:gridCol w="11472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12707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18378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회사명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A73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㈜제이투씨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19050" cap="flat" cmpd="sng" algn="ctr">
                      <a:solidFill>
                        <a:srgbClr val="A73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8378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설립일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2015. 09. 11</a:t>
                      </a:r>
                      <a:endParaRPr lang="ko-KR" altLang="en-US" sz="1200" strike="noStrike" kern="1200" cap="none" dirty="0">
                        <a:ln>
                          <a:solidFill>
                            <a:schemeClr val="bg1"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18378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대표이사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김유정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78414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주소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 algn="l" defTabSz="914400" eaLnBrk="0" fontAlgn="auto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ko-KR" altLang="en-US" sz="1200" strike="noStrike" kern="1200" cap="none" dirty="0">
                        <a:ln>
                          <a:solidFill>
                            <a:schemeClr val="bg1"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05189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지분구조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442913" indent="-442913" algn="l" defTabSz="914400" eaLnBrk="0" fontAlgn="auto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endParaRPr lang="en-US" altLang="ko-KR" sz="1200" strike="noStrike" kern="1200" cap="none" dirty="0">
                        <a:ln>
                          <a:solidFill>
                            <a:schemeClr val="bg1"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6027519"/>
                  </a:ext>
                </a:extLst>
              </a:tr>
              <a:tr h="373845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종업원수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7</a:t>
                      </a: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명</a:t>
                      </a:r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(</a:t>
                      </a: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석사</a:t>
                      </a:r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3</a:t>
                      </a: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명</a:t>
                      </a:r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대기업근무 </a:t>
                      </a:r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20</a:t>
                      </a: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년</a:t>
                      </a:r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)</a:t>
                      </a:r>
                      <a:endParaRPr lang="ko-KR" altLang="en-US" sz="1200" strike="noStrike" kern="1200" cap="none" dirty="0">
                        <a:ln>
                          <a:solidFill>
                            <a:schemeClr val="bg1"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845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홈페이지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http://www.jtwoc.com</a:t>
                      </a:r>
                      <a:endParaRPr lang="ko-KR" altLang="en-US" sz="1200" strike="noStrike" kern="1200" cap="none" dirty="0">
                        <a:ln>
                          <a:solidFill>
                            <a:schemeClr val="bg1"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845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주요제품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indent="0" algn="l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광학부품</a:t>
                      </a:r>
                      <a:r>
                        <a:rPr lang="en-US" altLang="ko-KR" sz="1200" strike="noStrike" kern="1200" cap="none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, </a:t>
                      </a:r>
                      <a:r>
                        <a:rPr lang="ko-KR" altLang="en-US" sz="1200" strike="noStrike" kern="1200" cap="none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홍채인식장치</a:t>
                      </a:r>
                      <a:endParaRPr lang="ko-KR" altLang="en-US" sz="1200" strike="noStrike" kern="1200" cap="none" dirty="0">
                        <a:ln>
                          <a:solidFill>
                            <a:schemeClr val="bg1"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845">
                <a:tc>
                  <a:txBody>
                    <a:bodyPr/>
                    <a:lstStyle/>
                    <a:p>
                      <a:pPr marL="0" indent="0" algn="ctr" defTabSz="914400" eaLnBrk="0" fontAlgn="auto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미국법인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J2C IRIS  Corp.</a:t>
                      </a:r>
                      <a:endParaRPr lang="ko-KR" altLang="en-US" sz="1200" strike="noStrike" kern="1200" cap="none" dirty="0">
                        <a:ln>
                          <a:solidFill>
                            <a:schemeClr val="bg1"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845">
                <a:tc>
                  <a:txBody>
                    <a:bodyPr/>
                    <a:lstStyle/>
                    <a:p>
                      <a:pPr marL="0" marR="0" indent="0" algn="ctr" defTabSz="914400" rtl="0" eaLnBrk="0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미국법인 주소</a:t>
                      </a:r>
                    </a:p>
                  </a:txBody>
                  <a:tcPr anchor="ctr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3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08000" algn="l"/>
                      <a:r>
                        <a:rPr lang="en-US" altLang="ko-KR" sz="1200" strike="noStrike" kern="1200" cap="none" dirty="0">
                          <a:ln>
                            <a:solidFill>
                              <a:schemeClr val="bg1"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KoPub돋움체 Light" panose="00000300000000000000" pitchFamily="2" charset="-127"/>
                          <a:ea typeface="KoPub돋움체 Light" panose="00000300000000000000" pitchFamily="2" charset="-127"/>
                          <a:cs typeface="+mn-cs"/>
                        </a:rPr>
                        <a:t>1952 Gallows Rd., Suite#303 Vienna, Virginia 22182</a:t>
                      </a:r>
                      <a:endParaRPr lang="ko-KR" altLang="en-US" sz="1200" strike="noStrike" kern="1200" cap="none" dirty="0">
                        <a:ln>
                          <a:solidFill>
                            <a:schemeClr val="bg1"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KoPub돋움체 Light" panose="00000300000000000000" pitchFamily="2" charset="-127"/>
                        <a:ea typeface="KoPub돋움체 Light" panose="00000300000000000000" pitchFamily="2" charset="-127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A7311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pSp>
        <p:nvGrpSpPr>
          <p:cNvPr id="17" name="그룹 16">
            <a:extLst>
              <a:ext uri="{FF2B5EF4-FFF2-40B4-BE49-F238E27FC236}">
                <a16:creationId xmlns:a16="http://schemas.microsoft.com/office/drawing/2014/main" id="{E0171319-7EF2-43F9-95CE-B06E99CD883E}"/>
              </a:ext>
            </a:extLst>
          </p:cNvPr>
          <p:cNvGrpSpPr/>
          <p:nvPr/>
        </p:nvGrpSpPr>
        <p:grpSpPr>
          <a:xfrm>
            <a:off x="2576714" y="1289964"/>
            <a:ext cx="1620001" cy="369333"/>
            <a:chOff x="2594565" y="1178238"/>
            <a:chExt cx="1620001" cy="369333"/>
          </a:xfrm>
        </p:grpSpPr>
        <p:sp>
          <p:nvSpPr>
            <p:cNvPr id="16" name="사각형: 둥근 모서리 15">
              <a:extLst>
                <a:ext uri="{FF2B5EF4-FFF2-40B4-BE49-F238E27FC236}">
                  <a16:creationId xmlns:a16="http://schemas.microsoft.com/office/drawing/2014/main" id="{AE7A09B1-3576-4E80-AF86-58E4608911A3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7311E"/>
                </a:gs>
                <a:gs pos="100000">
                  <a:srgbClr val="DB4D3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EDE5C4B-556D-4821-9FA0-F6EEC0AD0488}"/>
                </a:ext>
              </a:extLst>
            </p:cNvPr>
            <p:cNvSpPr txBox="1"/>
            <p:nvPr/>
          </p:nvSpPr>
          <p:spPr>
            <a:xfrm>
              <a:off x="2796000" y="1178238"/>
              <a:ext cx="12171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일반현황</a:t>
              </a: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BF7B10A-A995-4768-AAD6-DCFCCE5BEDC9}"/>
              </a:ext>
            </a:extLst>
          </p:cNvPr>
          <p:cNvGrpSpPr/>
          <p:nvPr/>
        </p:nvGrpSpPr>
        <p:grpSpPr>
          <a:xfrm>
            <a:off x="1859021" y="2761295"/>
            <a:ext cx="4375774" cy="1007455"/>
            <a:chOff x="1988961" y="2637452"/>
            <a:chExt cx="3930929" cy="100745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62B2BFD-670A-421E-88A2-306C99B2CF76}"/>
                </a:ext>
              </a:extLst>
            </p:cNvPr>
            <p:cNvSpPr txBox="1"/>
            <p:nvPr/>
          </p:nvSpPr>
          <p:spPr>
            <a:xfrm>
              <a:off x="1988961" y="2649573"/>
              <a:ext cx="861319" cy="8043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2913" indent="-442913" algn="l" defTabSz="914400" eaLnBrk="0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</a:pPr>
              <a:r>
                <a:rPr lang="ko-KR" altLang="en-US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본 사  </a:t>
              </a:r>
              <a:r>
                <a:rPr lang="en-US" altLang="ko-KR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: </a:t>
              </a:r>
              <a:endParaRPr lang="en-US" altLang="ko-KR" sz="1200" strike="noStrike" kern="1200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endParaRPr>
            </a:p>
            <a:p>
              <a:pPr marL="442913" indent="-442913" algn="l" defTabSz="914400" eaLnBrk="0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</a:pPr>
              <a:endParaRPr lang="en-US" altLang="ko-KR" sz="1200" strike="noStrike" kern="1200" cap="none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endParaRPr>
            </a:p>
            <a:p>
              <a:pPr marL="442913" indent="-442913" algn="l" defTabSz="914400" eaLnBrk="0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</a:pPr>
              <a:r>
                <a:rPr lang="ko-KR" altLang="en-US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연구소 </a:t>
              </a:r>
              <a:r>
                <a:rPr lang="en-US" altLang="ko-KR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:</a:t>
              </a:r>
              <a:endParaRPr lang="ko-KR" altLang="en-US" sz="1200" strike="noStrike" kern="1200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FA304AB-6571-474A-BF4B-C527CF1302EC}"/>
                </a:ext>
              </a:extLst>
            </p:cNvPr>
            <p:cNvSpPr txBox="1"/>
            <p:nvPr/>
          </p:nvSpPr>
          <p:spPr>
            <a:xfrm>
              <a:off x="2633765" y="2637452"/>
              <a:ext cx="3286125" cy="100745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42913" indent="-442913" algn="l" defTabSz="914400" eaLnBrk="0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</a:pPr>
              <a:r>
                <a:rPr lang="ko-KR" altLang="en-US" sz="1200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경기도 성남시 분당구 판교로 </a:t>
              </a:r>
              <a:r>
                <a:rPr lang="en-US" altLang="ko-KR" sz="1200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289</a:t>
              </a:r>
              <a:r>
                <a:rPr lang="ko-KR" altLang="en-US" sz="1200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번길 </a:t>
              </a:r>
              <a:r>
                <a:rPr lang="en-US" altLang="ko-KR" sz="1200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20,</a:t>
              </a:r>
            </a:p>
            <a:p>
              <a:pPr marL="442913" indent="-442913" algn="l" defTabSz="914400" eaLnBrk="0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</a:pPr>
              <a:r>
                <a:rPr lang="ko-KR" altLang="en-US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스타트업 캠퍼스 </a:t>
              </a:r>
              <a:r>
                <a:rPr lang="en-US" altLang="ko-KR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2</a:t>
              </a:r>
              <a:r>
                <a:rPr lang="ko-KR" altLang="en-US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동 </a:t>
              </a:r>
              <a:r>
                <a:rPr lang="en-US" altLang="ko-KR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5</a:t>
              </a:r>
              <a:r>
                <a:rPr lang="ko-KR" altLang="en-US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층</a:t>
              </a:r>
              <a:endParaRPr lang="en-US" altLang="ko-KR" sz="1200" strike="noStrike" kern="1200" cap="none" dirty="0" smtClean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endParaRPr>
            </a:p>
            <a:p>
              <a:pPr algn="l" defTabSz="914400" eaLnBrk="0" fontAlgn="auto" latinLnBrk="0">
                <a:lnSpc>
                  <a:spcPct val="110000"/>
                </a:lnSpc>
                <a:spcBef>
                  <a:spcPts val="0"/>
                </a:spcBef>
                <a:spcAft>
                  <a:spcPts val="400"/>
                </a:spcAft>
                <a:buFontTx/>
                <a:buNone/>
              </a:pPr>
              <a:r>
                <a:rPr lang="ko-KR" altLang="en-US" sz="1200" strike="noStrike" kern="1200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경기도 </a:t>
              </a:r>
              <a:r>
                <a:rPr lang="ko-KR" altLang="en-US" sz="1200" strike="noStrike" kern="1200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성남시 분당구 대왕판교로 </a:t>
              </a:r>
              <a:r>
                <a:rPr lang="en-US" altLang="ko-KR" sz="1200" strike="noStrike" kern="1200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660 </a:t>
              </a:r>
              <a:r>
                <a:rPr lang="ko-KR" altLang="en-US" sz="1200" strike="noStrike" kern="1200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유스페이스</a:t>
              </a:r>
              <a:r>
                <a:rPr lang="en-US" altLang="ko-KR" sz="1200" strike="noStrike" kern="1200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1 A</a:t>
              </a:r>
              <a:r>
                <a:rPr lang="ko-KR" altLang="en-US" sz="1200" strike="noStrike" kern="1200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동 </a:t>
              </a:r>
              <a:r>
                <a:rPr lang="en-US" altLang="ko-KR" sz="1200" strike="noStrike" kern="1200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12</a:t>
              </a:r>
              <a:r>
                <a:rPr lang="ko-KR" altLang="en-US" sz="1200" strike="noStrike" kern="1200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층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4B59F52-C90A-40EF-BB81-97C7AC020A0A}"/>
              </a:ext>
            </a:extLst>
          </p:cNvPr>
          <p:cNvSpPr txBox="1"/>
          <p:nvPr/>
        </p:nvSpPr>
        <p:spPr>
          <a:xfrm>
            <a:off x="1991544" y="3826116"/>
            <a:ext cx="3664025" cy="541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2913" indent="-442913" algn="l" defTabSz="914400" eaLnBrk="0" fontAlgn="auto" latinLnBrk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r>
              <a:rPr lang="ko-KR" altLang="en-US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대표이사</a:t>
            </a:r>
            <a:r>
              <a:rPr lang="en-US" altLang="ko-KR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(84.12%)/</a:t>
            </a:r>
            <a:r>
              <a:rPr lang="ko-KR" altLang="en-US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인포뱅크</a:t>
            </a:r>
            <a:r>
              <a:rPr lang="en-US" altLang="ko-KR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(15.88%)</a:t>
            </a:r>
          </a:p>
          <a:p>
            <a:pPr marL="442913" indent="-442913" algn="l" defTabSz="914400" eaLnBrk="0" fontAlgn="auto" latinLnBrk="0">
              <a:lnSpc>
                <a:spcPct val="110000"/>
              </a:lnSpc>
              <a:spcBef>
                <a:spcPts val="0"/>
              </a:spcBef>
              <a:spcAft>
                <a:spcPts val="400"/>
              </a:spcAft>
              <a:buFontTx/>
              <a:buNone/>
            </a:pPr>
            <a:r>
              <a:rPr lang="en-US" altLang="ko-KR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TIPS </a:t>
            </a:r>
            <a:r>
              <a:rPr lang="ko-KR" altLang="en-US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운영사 </a:t>
            </a:r>
            <a:r>
              <a:rPr lang="en-US" altLang="ko-KR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(</a:t>
            </a:r>
            <a:r>
              <a:rPr lang="ko-KR" altLang="en-US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인포뱅크</a:t>
            </a:r>
            <a:r>
              <a:rPr lang="en-US" altLang="ko-KR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) 1.8</a:t>
            </a:r>
            <a:r>
              <a:rPr lang="ko-KR" altLang="en-US" sz="1200" strike="noStrike" kern="1200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+mn-cs"/>
              </a:rPr>
              <a:t>억 투자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A632F41-F704-4018-BE7C-FB9314E37A0E}"/>
              </a:ext>
            </a:extLst>
          </p:cNvPr>
          <p:cNvSpPr txBox="1"/>
          <p:nvPr/>
        </p:nvSpPr>
        <p:spPr>
          <a:xfrm>
            <a:off x="6445723" y="1782501"/>
            <a:ext cx="4815107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/>
              <a:t>“ </a:t>
            </a:r>
            <a:r>
              <a:rPr lang="ko-KR" altLang="en-US"/>
              <a:t>당신의 눈은 보안의 열쇠입니다</a:t>
            </a:r>
            <a:r>
              <a:rPr lang="en-US" altLang="ko-KR"/>
              <a:t>.”</a:t>
            </a:r>
            <a:endParaRPr lang="ko-KR" altLang="en-US"/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4285F2B6-13FA-4A47-9E57-5E22FBAF382B}"/>
              </a:ext>
            </a:extLst>
          </p:cNvPr>
          <p:cNvGrpSpPr/>
          <p:nvPr/>
        </p:nvGrpSpPr>
        <p:grpSpPr>
          <a:xfrm>
            <a:off x="8043276" y="1322374"/>
            <a:ext cx="1620001" cy="369332"/>
            <a:chOff x="2594565" y="1178239"/>
            <a:chExt cx="1620001" cy="369332"/>
          </a:xfrm>
        </p:grpSpPr>
        <p:sp>
          <p:nvSpPr>
            <p:cNvPr id="19" name="사각형: 둥근 모서리 18">
              <a:extLst>
                <a:ext uri="{FF2B5EF4-FFF2-40B4-BE49-F238E27FC236}">
                  <a16:creationId xmlns:a16="http://schemas.microsoft.com/office/drawing/2014/main" id="{FA5EF93D-BA5B-4389-9393-FB6CB10E254A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7311E"/>
                </a:gs>
                <a:gs pos="100000">
                  <a:srgbClr val="DB4D3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A3FD93F-3EC2-453A-A84A-A23B6098CEF2}"/>
                </a:ext>
              </a:extLst>
            </p:cNvPr>
            <p:cNvSpPr txBox="1"/>
            <p:nvPr/>
          </p:nvSpPr>
          <p:spPr>
            <a:xfrm>
              <a:off x="2735143" y="1183168"/>
              <a:ext cx="1338844" cy="3316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회사 슬로건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6D0BE4A-37BB-4B60-B4F8-FD86EBDAC853}"/>
              </a:ext>
            </a:extLst>
          </p:cNvPr>
          <p:cNvGrpSpPr/>
          <p:nvPr/>
        </p:nvGrpSpPr>
        <p:grpSpPr>
          <a:xfrm>
            <a:off x="8043276" y="2622613"/>
            <a:ext cx="1620001" cy="374261"/>
            <a:chOff x="2594565" y="1178239"/>
            <a:chExt cx="1620001" cy="374261"/>
          </a:xfrm>
        </p:grpSpPr>
        <p:sp>
          <p:nvSpPr>
            <p:cNvPr id="22" name="사각형: 둥근 모서리 21">
              <a:extLst>
                <a:ext uri="{FF2B5EF4-FFF2-40B4-BE49-F238E27FC236}">
                  <a16:creationId xmlns:a16="http://schemas.microsoft.com/office/drawing/2014/main" id="{EB8B1CCC-3D21-4BD4-8632-35ABE07309A6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7311E"/>
                </a:gs>
                <a:gs pos="100000">
                  <a:srgbClr val="DB4D3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783F168-E562-468A-A582-234F74C434B3}"/>
                </a:ext>
              </a:extLst>
            </p:cNvPr>
            <p:cNvSpPr txBox="1"/>
            <p:nvPr/>
          </p:nvSpPr>
          <p:spPr>
            <a:xfrm>
              <a:off x="2735143" y="1183168"/>
              <a:ext cx="13388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VISION</a:t>
              </a:r>
              <a:endParaRPr lang="ko-KR" altLang="en-US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BC6D022-CDB4-4995-92A3-20CF3E8B8B4A}"/>
              </a:ext>
            </a:extLst>
          </p:cNvPr>
          <p:cNvSpPr txBox="1"/>
          <p:nvPr/>
        </p:nvSpPr>
        <p:spPr>
          <a:xfrm>
            <a:off x="6445723" y="3072543"/>
            <a:ext cx="4815107" cy="4045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defRPr>
            </a:lvl1pPr>
          </a:lstStyle>
          <a:p>
            <a:r>
              <a:rPr lang="ko-KR" altLang="en-US" sz="1800">
                <a:latin typeface="+mj-ea"/>
                <a:ea typeface="+mj-ea"/>
              </a:rPr>
              <a:t>홍채인식분야의 글로벌 리더</a:t>
            </a:r>
          </a:p>
        </p:txBody>
      </p:sp>
      <p:pic>
        <p:nvPicPr>
          <p:cNvPr id="25" name="그림 24">
            <a:extLst>
              <a:ext uri="{FF2B5EF4-FFF2-40B4-BE49-F238E27FC236}">
                <a16:creationId xmlns:a16="http://schemas.microsoft.com/office/drawing/2014/main" id="{9575BDAA-E059-44A8-B0F8-B79DDAF252C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1882" y="3715853"/>
            <a:ext cx="878620" cy="1059295"/>
          </a:xfrm>
          <a:prstGeom prst="rect">
            <a:avLst/>
          </a:prstGeom>
        </p:spPr>
      </p:pic>
      <p:sp>
        <p:nvSpPr>
          <p:cNvPr id="26" name="자유형: 도형 25">
            <a:extLst>
              <a:ext uri="{FF2B5EF4-FFF2-40B4-BE49-F238E27FC236}">
                <a16:creationId xmlns:a16="http://schemas.microsoft.com/office/drawing/2014/main" id="{3B264CBC-FC39-4FEF-84AE-756EE8DE8EE4}"/>
              </a:ext>
            </a:extLst>
          </p:cNvPr>
          <p:cNvSpPr/>
          <p:nvPr/>
        </p:nvSpPr>
        <p:spPr>
          <a:xfrm>
            <a:off x="6567844" y="3643657"/>
            <a:ext cx="4665306" cy="194312"/>
          </a:xfrm>
          <a:custGeom>
            <a:avLst/>
            <a:gdLst>
              <a:gd name="connsiteX0" fmla="*/ 0 w 4665306"/>
              <a:gd name="connsiteY0" fmla="*/ 0 h 0"/>
              <a:gd name="connsiteX1" fmla="*/ 4665306 w 466530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5306">
                <a:moveTo>
                  <a:pt x="0" y="0"/>
                </a:moveTo>
                <a:lnTo>
                  <a:pt x="4665306" y="0"/>
                </a:lnTo>
              </a:path>
            </a:pathLst>
          </a:custGeom>
          <a:noFill/>
          <a:ln>
            <a:solidFill>
              <a:srgbClr val="DB4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자유형: 도형 26">
            <a:extLst>
              <a:ext uri="{FF2B5EF4-FFF2-40B4-BE49-F238E27FC236}">
                <a16:creationId xmlns:a16="http://schemas.microsoft.com/office/drawing/2014/main" id="{806D8797-71E6-4B40-93CB-D03F95D68043}"/>
              </a:ext>
            </a:extLst>
          </p:cNvPr>
          <p:cNvSpPr/>
          <p:nvPr/>
        </p:nvSpPr>
        <p:spPr>
          <a:xfrm>
            <a:off x="6567844" y="4821286"/>
            <a:ext cx="4665306" cy="194312"/>
          </a:xfrm>
          <a:custGeom>
            <a:avLst/>
            <a:gdLst>
              <a:gd name="connsiteX0" fmla="*/ 0 w 4665306"/>
              <a:gd name="connsiteY0" fmla="*/ 0 h 0"/>
              <a:gd name="connsiteX1" fmla="*/ 4665306 w 466530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5306">
                <a:moveTo>
                  <a:pt x="0" y="0"/>
                </a:moveTo>
                <a:lnTo>
                  <a:pt x="4665306" y="0"/>
                </a:lnTo>
              </a:path>
            </a:pathLst>
          </a:custGeom>
          <a:noFill/>
          <a:ln>
            <a:solidFill>
              <a:srgbClr val="DB4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0E4A477-FEB0-405F-8CDF-F0D7C235A180}"/>
              </a:ext>
            </a:extLst>
          </p:cNvPr>
          <p:cNvSpPr txBox="1"/>
          <p:nvPr/>
        </p:nvSpPr>
        <p:spPr>
          <a:xfrm>
            <a:off x="7546330" y="3720616"/>
            <a:ext cx="1483370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0" rIns="36000" bIns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ko-KR" altLang="en-US" sz="1800" dirty="0">
                <a:solidFill>
                  <a:schemeClr val="bg1"/>
                </a:solidFill>
                <a:latin typeface="+mj-ea"/>
                <a:ea typeface="+mj-ea"/>
              </a:rPr>
              <a:t>김유정 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대표이사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98548AB-1C91-4BC1-8279-73670766B749}"/>
              </a:ext>
            </a:extLst>
          </p:cNvPr>
          <p:cNvSpPr txBox="1"/>
          <p:nvPr/>
        </p:nvSpPr>
        <p:spPr>
          <a:xfrm>
            <a:off x="7554057" y="4000271"/>
            <a:ext cx="3377358" cy="7437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32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180000" indent="-1800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홍채인식분야 </a:t>
            </a: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20</a:t>
            </a: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경력</a:t>
            </a:r>
          </a:p>
          <a:p>
            <a:pPr marL="180000" indent="-1800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광학</a:t>
            </a: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·</a:t>
            </a: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광로 설계 엔지니어</a:t>
            </a:r>
          </a:p>
          <a:p>
            <a:pPr marL="180000" indent="-180000" algn="l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아이에스큐텍 기술이사</a:t>
            </a:r>
            <a:endParaRPr lang="en-US" altLang="ko-KR" sz="1200" dirty="0">
              <a:solidFill>
                <a:schemeClr val="tx1">
                  <a:lumMod val="85000"/>
                  <a:lumOff val="1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1" name="자유형: 도형 30">
            <a:extLst>
              <a:ext uri="{FF2B5EF4-FFF2-40B4-BE49-F238E27FC236}">
                <a16:creationId xmlns:a16="http://schemas.microsoft.com/office/drawing/2014/main" id="{9CA952CC-0A79-4281-A683-FF2F5E6ED771}"/>
              </a:ext>
            </a:extLst>
          </p:cNvPr>
          <p:cNvSpPr/>
          <p:nvPr/>
        </p:nvSpPr>
        <p:spPr>
          <a:xfrm>
            <a:off x="6567844" y="5028557"/>
            <a:ext cx="4665306" cy="194312"/>
          </a:xfrm>
          <a:custGeom>
            <a:avLst/>
            <a:gdLst>
              <a:gd name="connsiteX0" fmla="*/ 0 w 4665306"/>
              <a:gd name="connsiteY0" fmla="*/ 0 h 0"/>
              <a:gd name="connsiteX1" fmla="*/ 4665306 w 466530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5306">
                <a:moveTo>
                  <a:pt x="0" y="0"/>
                </a:moveTo>
                <a:lnTo>
                  <a:pt x="4665306" y="0"/>
                </a:lnTo>
              </a:path>
            </a:pathLst>
          </a:custGeom>
          <a:noFill/>
          <a:ln>
            <a:solidFill>
              <a:srgbClr val="DB4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2" name="자유형: 도형 31">
            <a:extLst>
              <a:ext uri="{FF2B5EF4-FFF2-40B4-BE49-F238E27FC236}">
                <a16:creationId xmlns:a16="http://schemas.microsoft.com/office/drawing/2014/main" id="{46276A5C-30A5-4CDE-9F79-683C7E10BECE}"/>
              </a:ext>
            </a:extLst>
          </p:cNvPr>
          <p:cNvSpPr/>
          <p:nvPr/>
        </p:nvSpPr>
        <p:spPr>
          <a:xfrm>
            <a:off x="6567844" y="6475334"/>
            <a:ext cx="4665306" cy="194312"/>
          </a:xfrm>
          <a:custGeom>
            <a:avLst/>
            <a:gdLst>
              <a:gd name="connsiteX0" fmla="*/ 0 w 4665306"/>
              <a:gd name="connsiteY0" fmla="*/ 0 h 0"/>
              <a:gd name="connsiteX1" fmla="*/ 4665306 w 4665306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665306">
                <a:moveTo>
                  <a:pt x="0" y="0"/>
                </a:moveTo>
                <a:lnTo>
                  <a:pt x="4665306" y="0"/>
                </a:lnTo>
              </a:path>
            </a:pathLst>
          </a:custGeom>
          <a:noFill/>
          <a:ln>
            <a:solidFill>
              <a:srgbClr val="DB4D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A29A21E-1A9D-4719-912D-CB0901AD840A}"/>
              </a:ext>
            </a:extLst>
          </p:cNvPr>
          <p:cNvSpPr txBox="1"/>
          <p:nvPr/>
        </p:nvSpPr>
        <p:spPr>
          <a:xfrm>
            <a:off x="7546330" y="5130916"/>
            <a:ext cx="1464359" cy="276999"/>
          </a:xfrm>
          <a:prstGeom prst="rect">
            <a:avLst/>
          </a:prstGeom>
          <a:solidFill>
            <a:schemeClr val="tx1"/>
          </a:solidFill>
        </p:spPr>
        <p:txBody>
          <a:bodyPr wrap="square" lIns="36000" tIns="0" rIns="36000" bIns="0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ko-KR" altLang="en-US" sz="1800" dirty="0">
                <a:solidFill>
                  <a:schemeClr val="bg1"/>
                </a:solidFill>
                <a:latin typeface="+mj-ea"/>
                <a:ea typeface="+mj-ea"/>
              </a:rPr>
              <a:t>정길수 </a:t>
            </a:r>
            <a:r>
              <a:rPr lang="ko-KR" altLang="en-US" sz="1200" dirty="0">
                <a:solidFill>
                  <a:schemeClr val="bg1"/>
                </a:solidFill>
                <a:latin typeface="+mj-ea"/>
                <a:ea typeface="+mj-ea"/>
              </a:rPr>
              <a:t>대표이사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DEE88F-2BB1-4DF9-8095-CBDD6566ABB1}"/>
              </a:ext>
            </a:extLst>
          </p:cNvPr>
          <p:cNvSpPr txBox="1"/>
          <p:nvPr/>
        </p:nvSpPr>
        <p:spPr>
          <a:xfrm>
            <a:off x="7554056" y="5391521"/>
            <a:ext cx="3679093" cy="89607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defRPr sz="32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defRPr>
            </a:lvl1pPr>
          </a:lstStyle>
          <a:p>
            <a:pPr marL="180000" indent="-1800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전자공학 석사</a:t>
            </a:r>
          </a:p>
          <a:p>
            <a:pPr marL="180000" indent="-1800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LG</a:t>
            </a: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그룹 연구소 근무</a:t>
            </a:r>
          </a:p>
          <a:p>
            <a:pPr marL="180000" indent="-1800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1999</a:t>
            </a: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년 국방부장관상 수상</a:t>
            </a: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(</a:t>
            </a: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방산무기체계 국산화 공로</a:t>
            </a:r>
            <a:r>
              <a:rPr lang="en-US" altLang="ko-KR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)</a:t>
            </a:r>
          </a:p>
          <a:p>
            <a:pPr marL="180000" indent="-180000" algn="l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ko-KR" altLang="en-US" sz="1200"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아이에스큐텍 대표이사</a:t>
            </a:r>
          </a:p>
        </p:txBody>
      </p:sp>
    </p:spTree>
    <p:extLst>
      <p:ext uri="{BB962C8B-B14F-4D97-AF65-F5344CB8AC3E}">
        <p14:creationId xmlns:p14="http://schemas.microsoft.com/office/powerpoint/2010/main" val="2832219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제품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3" y="1025576"/>
            <a:ext cx="5075484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양안홍채등록기 </a:t>
            </a:r>
            <a:r>
              <a:rPr lang="en-US" altLang="ko-KR" sz="2400" b="1" dirty="0">
                <a:solidFill>
                  <a:srgbClr val="FFFF00"/>
                </a:solidFill>
                <a:latin typeface="+mj-ea"/>
                <a:ea typeface="+mj-ea"/>
              </a:rPr>
              <a:t>- Mizar - </a:t>
            </a:r>
            <a:r>
              <a:rPr lang="ko-KR" altLang="en-US" sz="2400" b="1" dirty="0">
                <a:solidFill>
                  <a:srgbClr val="FFFF00"/>
                </a:solidFill>
                <a:latin typeface="+mj-ea"/>
                <a:ea typeface="+mj-ea"/>
              </a:rPr>
              <a:t>양산완료</a:t>
            </a:r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C6027CD5-8E99-41D8-995C-5056F02CF9E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3980" y="3205778"/>
            <a:ext cx="2447861" cy="1941949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2FEBADBE-1E7C-4C86-A64C-97637C67AE1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53" y="2096975"/>
            <a:ext cx="2604639" cy="1836178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ED200D70-EF7D-40DA-9B08-DA9B54CB4436}"/>
              </a:ext>
            </a:extLst>
          </p:cNvPr>
          <p:cNvSpPr/>
          <p:nvPr/>
        </p:nvSpPr>
        <p:spPr>
          <a:xfrm>
            <a:off x="773053" y="5076170"/>
            <a:ext cx="5202234" cy="10801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DB4C6C-5570-4822-B401-5164F24AE245}"/>
              </a:ext>
            </a:extLst>
          </p:cNvPr>
          <p:cNvSpPr txBox="1"/>
          <p:nvPr/>
        </p:nvSpPr>
        <p:spPr>
          <a:xfrm>
            <a:off x="773053" y="5334680"/>
            <a:ext cx="5261734" cy="634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Available in Circumstances </a:t>
            </a:r>
          </a:p>
          <a:p>
            <a:pPr marL="1800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USB2.0/3.0 UVC </a:t>
            </a:r>
            <a:r>
              <a:rPr lang="ko-KR" altLang="en-US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지원</a:t>
            </a:r>
            <a:r>
              <a:rPr lang="en-US" altLang="ko-KR" sz="16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, Windows10, Linux, Android</a:t>
            </a:r>
          </a:p>
        </p:txBody>
      </p:sp>
      <p:pic>
        <p:nvPicPr>
          <p:cNvPr id="26" name="그림 25">
            <a:extLst>
              <a:ext uri="{FF2B5EF4-FFF2-40B4-BE49-F238E27FC236}">
                <a16:creationId xmlns:a16="http://schemas.microsoft.com/office/drawing/2014/main" id="{87173A93-7964-4949-A018-0531771B0C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351" y="2544382"/>
            <a:ext cx="1636978" cy="1591124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19BE5B79-6577-421C-A774-FECDC89713B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0F0F0"/>
              </a:clrFrom>
              <a:clrTo>
                <a:srgbClr val="F0F0F0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12465" y="2764666"/>
            <a:ext cx="1105464" cy="1328668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1E8E69CA-B457-4651-97A6-F20FA909DE10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7FFF7"/>
              </a:clrFrom>
              <a:clrTo>
                <a:srgbClr val="F7FFF7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7373" y="2875447"/>
            <a:ext cx="1143533" cy="373399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D0045700-43B0-4A86-8C03-04CBBCBDC386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5767" y="1701130"/>
            <a:ext cx="1318650" cy="578496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6CF3E56C-C379-404A-8727-60C5C702B589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artisticChalk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00611" y="1515669"/>
            <a:ext cx="1611854" cy="912594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2BE92715-613A-4EB0-B8FE-0DBB30474CF1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7502" y="4644936"/>
            <a:ext cx="2889925" cy="1535909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3DCE2428-5DC4-4B32-A82C-351BCA7D0AB5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129" y="4644937"/>
            <a:ext cx="2331499" cy="153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474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제품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2" y="1025576"/>
            <a:ext cx="4570473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 dirty="0">
                <a:solidFill>
                  <a:schemeClr val="bg1"/>
                </a:solidFill>
                <a:latin typeface="+mj-ea"/>
                <a:ea typeface="+mj-ea"/>
              </a:rPr>
              <a:t>출입통제기 </a:t>
            </a:r>
            <a:r>
              <a:rPr lang="en-US" altLang="ko-KR" sz="2400" b="1" dirty="0">
                <a:solidFill>
                  <a:srgbClr val="FFFF00"/>
                </a:solidFill>
                <a:latin typeface="+mj-ea"/>
                <a:ea typeface="+mj-ea"/>
              </a:rPr>
              <a:t>- Mizar - </a:t>
            </a:r>
            <a:r>
              <a:rPr lang="ko-KR" altLang="en-US" sz="2400" b="1" dirty="0">
                <a:solidFill>
                  <a:srgbClr val="FFFF00"/>
                </a:solidFill>
                <a:latin typeface="+mj-ea"/>
                <a:ea typeface="+mj-ea"/>
              </a:rPr>
              <a:t>양산완료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ED200D70-EF7D-40DA-9B08-DA9B54CB4436}"/>
              </a:ext>
            </a:extLst>
          </p:cNvPr>
          <p:cNvSpPr/>
          <p:nvPr/>
        </p:nvSpPr>
        <p:spPr>
          <a:xfrm>
            <a:off x="773052" y="4540241"/>
            <a:ext cx="5202233" cy="168464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DB4C6C-5570-4822-B401-5164F24AE245}"/>
              </a:ext>
            </a:extLst>
          </p:cNvPr>
          <p:cNvSpPr txBox="1"/>
          <p:nvPr/>
        </p:nvSpPr>
        <p:spPr>
          <a:xfrm>
            <a:off x="853316" y="4667369"/>
            <a:ext cx="5092266" cy="14303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800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Low cost access control (Cortex-A72 @1.5GHz, 4GB, 32GB eMMC)</a:t>
            </a:r>
          </a:p>
          <a:p>
            <a:pPr marL="1800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Facial Recognition &amp; Dual Iris Recognition </a:t>
            </a:r>
          </a:p>
          <a:p>
            <a:pPr marL="1800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25~35cm, Auto Focus(Option)</a:t>
            </a:r>
          </a:p>
          <a:p>
            <a:pPr marL="180000" indent="-18000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100x160x30[mm]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109C8DE1-F7F0-4CB6-BBB0-CA7E628A9A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0000"/>
                    </a14:imgEffect>
                    <a14:imgEffect>
                      <a14:brightnessContrast bright="4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4" y="1781830"/>
            <a:ext cx="1265631" cy="2147053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62D9844-72D9-4805-A9AD-5F9AD4A34B9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68" b="92079" l="4762" r="84594"/>
                    </a14:imgEffect>
                    <a14:imgEffect>
                      <a14:sharpenSoften amount="30000"/>
                    </a14:imgEffect>
                    <a14:imgEffect>
                      <a14:brightnessContrast bright="4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3316" y="1719244"/>
            <a:ext cx="1676471" cy="2371479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3192508-8095-4059-8347-9FDA2D42A692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0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52055" y="2330602"/>
            <a:ext cx="1614829" cy="1148761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88160106-0E74-40C1-BF5F-223AE22B5D1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aintStroke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683" y="1719244"/>
            <a:ext cx="1803336" cy="1912497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9343055D-8185-48A0-8DEF-3F6F59528FD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683" y="3848561"/>
            <a:ext cx="5298208" cy="168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396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제품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6AED1AB5-4022-4A11-95AB-C41147ABE7C7}"/>
              </a:ext>
            </a:extLst>
          </p:cNvPr>
          <p:cNvSpPr/>
          <p:nvPr/>
        </p:nvSpPr>
        <p:spPr>
          <a:xfrm>
            <a:off x="773053" y="1025576"/>
            <a:ext cx="5199122" cy="461665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</p:spPr>
        <p:txBody>
          <a:bodyPr wrap="square">
            <a:spAutoFit/>
          </a:bodyPr>
          <a:lstStyle/>
          <a:p>
            <a:r>
              <a:rPr lang="ko-KR" altLang="en-US" sz="2400" b="1">
                <a:solidFill>
                  <a:schemeClr val="bg1"/>
                </a:solidFill>
                <a:latin typeface="+mj-ea"/>
                <a:ea typeface="+mj-ea"/>
              </a:rPr>
              <a:t>출입통제기 </a:t>
            </a:r>
            <a:r>
              <a:rPr lang="en-US" altLang="ko-KR" sz="2400" b="1">
                <a:solidFill>
                  <a:srgbClr val="FFFF00"/>
                </a:solidFill>
                <a:latin typeface="+mj-ea"/>
                <a:ea typeface="+mj-ea"/>
              </a:rPr>
              <a:t>- Alioth - Prototype</a:t>
            </a:r>
            <a:r>
              <a:rPr lang="ko-KR" altLang="en-US" sz="2400" b="1">
                <a:solidFill>
                  <a:srgbClr val="FFFF00"/>
                </a:solidFill>
                <a:latin typeface="+mj-ea"/>
                <a:ea typeface="+mj-ea"/>
              </a:rPr>
              <a:t>완료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3E8F01CD-AD81-4137-8C28-C70D5B8177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073" y="1905299"/>
            <a:ext cx="2720639" cy="336721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601F1DF0-F225-4982-90B2-971610336B06}"/>
              </a:ext>
            </a:extLst>
          </p:cNvPr>
          <p:cNvGrpSpPr/>
          <p:nvPr/>
        </p:nvGrpSpPr>
        <p:grpSpPr>
          <a:xfrm>
            <a:off x="4802505" y="1905300"/>
            <a:ext cx="5013960" cy="461665"/>
            <a:chOff x="4450080" y="2065020"/>
            <a:chExt cx="5013960" cy="461665"/>
          </a:xfrm>
        </p:grpSpPr>
        <p:sp>
          <p:nvSpPr>
            <p:cNvPr id="2" name="직사각형 1">
              <a:extLst>
                <a:ext uri="{FF2B5EF4-FFF2-40B4-BE49-F238E27FC236}">
                  <a16:creationId xmlns:a16="http://schemas.microsoft.com/office/drawing/2014/main" id="{FF844D51-FBB8-49BB-8EF2-2341B609E8DD}"/>
                </a:ext>
              </a:extLst>
            </p:cNvPr>
            <p:cNvSpPr/>
            <p:nvPr/>
          </p:nvSpPr>
          <p:spPr>
            <a:xfrm>
              <a:off x="4450080" y="2065020"/>
              <a:ext cx="501396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507DE14-08E7-4F23-A878-75BBB214DCEC}"/>
                </a:ext>
              </a:extLst>
            </p:cNvPr>
            <p:cNvSpPr txBox="1"/>
            <p:nvPr/>
          </p:nvSpPr>
          <p:spPr>
            <a:xfrm>
              <a:off x="4615004" y="2099406"/>
              <a:ext cx="3207190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600"/>
                </a:spcAft>
              </a:pPr>
              <a:r>
                <a:rPr lang="ko-KR" altLang="en-US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장거리용 얼굴</a:t>
              </a:r>
              <a:r>
                <a:rPr lang="en-US" altLang="ko-KR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+</a:t>
              </a:r>
              <a:r>
                <a:rPr lang="ko-KR" altLang="en-US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홍채인식</a:t>
              </a:r>
            </a:p>
          </p:txBody>
        </p: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48303B01-AFC5-4C2E-A71C-686153866D7A}"/>
              </a:ext>
            </a:extLst>
          </p:cNvPr>
          <p:cNvGrpSpPr/>
          <p:nvPr/>
        </p:nvGrpSpPr>
        <p:grpSpPr>
          <a:xfrm>
            <a:off x="4802505" y="2486410"/>
            <a:ext cx="5013960" cy="461665"/>
            <a:chOff x="4450080" y="2065020"/>
            <a:chExt cx="5013960" cy="461665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783D8D9A-EE52-42C9-B151-EA11AF2C568A}"/>
                </a:ext>
              </a:extLst>
            </p:cNvPr>
            <p:cNvSpPr/>
            <p:nvPr/>
          </p:nvSpPr>
          <p:spPr>
            <a:xfrm>
              <a:off x="4450080" y="2065020"/>
              <a:ext cx="501396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817491B-8C59-4490-8410-53A9E37F389F}"/>
                </a:ext>
              </a:extLst>
            </p:cNvPr>
            <p:cNvSpPr txBox="1"/>
            <p:nvPr/>
          </p:nvSpPr>
          <p:spPr>
            <a:xfrm>
              <a:off x="4615003" y="2099406"/>
              <a:ext cx="4384141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600"/>
                </a:spcAft>
              </a:pPr>
              <a:r>
                <a:rPr lang="ko-KR" altLang="en-US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동작 거리 </a:t>
              </a:r>
              <a:r>
                <a:rPr lang="en-US" altLang="ko-KR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60~200Cm, Auto Focus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F4F6BF04-60E2-432C-990B-BF554003F74E}"/>
              </a:ext>
            </a:extLst>
          </p:cNvPr>
          <p:cNvGrpSpPr/>
          <p:nvPr/>
        </p:nvGrpSpPr>
        <p:grpSpPr>
          <a:xfrm>
            <a:off x="4802505" y="3067520"/>
            <a:ext cx="5013960" cy="461665"/>
            <a:chOff x="4450080" y="2065020"/>
            <a:chExt cx="5013960" cy="461665"/>
          </a:xfrm>
        </p:grpSpPr>
        <p:sp>
          <p:nvSpPr>
            <p:cNvPr id="29" name="직사각형 28">
              <a:extLst>
                <a:ext uri="{FF2B5EF4-FFF2-40B4-BE49-F238E27FC236}">
                  <a16:creationId xmlns:a16="http://schemas.microsoft.com/office/drawing/2014/main" id="{9B01B52D-085B-403D-AE29-225AF9E51E7F}"/>
                </a:ext>
              </a:extLst>
            </p:cNvPr>
            <p:cNvSpPr/>
            <p:nvPr/>
          </p:nvSpPr>
          <p:spPr>
            <a:xfrm>
              <a:off x="4450080" y="2065020"/>
              <a:ext cx="501396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FC22BBF-5FE4-447A-BB85-AC308122FAE1}"/>
                </a:ext>
              </a:extLst>
            </p:cNvPr>
            <p:cNvSpPr txBox="1"/>
            <p:nvPr/>
          </p:nvSpPr>
          <p:spPr>
            <a:xfrm>
              <a:off x="4615003" y="2091786"/>
              <a:ext cx="4849037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600"/>
                </a:spcAft>
              </a:pPr>
              <a:r>
                <a:rPr lang="ko-KR" altLang="en-US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홍채</a:t>
              </a:r>
              <a:r>
                <a:rPr lang="en-US" altLang="ko-KR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/</a:t>
              </a:r>
              <a:r>
                <a:rPr lang="ko-KR" altLang="en-US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얼굴 카메라</a:t>
              </a:r>
              <a:r>
                <a:rPr lang="en-US" altLang="ko-KR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: 13MP AF(VCM)/8MP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7FAFD403-7A50-4C7C-894D-432C5E9C95C5}"/>
              </a:ext>
            </a:extLst>
          </p:cNvPr>
          <p:cNvGrpSpPr/>
          <p:nvPr/>
        </p:nvGrpSpPr>
        <p:grpSpPr>
          <a:xfrm>
            <a:off x="4802505" y="3648630"/>
            <a:ext cx="5013960" cy="461665"/>
            <a:chOff x="4450080" y="2065020"/>
            <a:chExt cx="5013960" cy="461665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AA681130-96A7-41D1-A524-1955C53BF9FB}"/>
                </a:ext>
              </a:extLst>
            </p:cNvPr>
            <p:cNvSpPr/>
            <p:nvPr/>
          </p:nvSpPr>
          <p:spPr>
            <a:xfrm>
              <a:off x="4450080" y="2065020"/>
              <a:ext cx="501396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9065729-F47A-44CB-AE07-13131F1F9E28}"/>
                </a:ext>
              </a:extLst>
            </p:cNvPr>
            <p:cNvSpPr txBox="1"/>
            <p:nvPr/>
          </p:nvSpPr>
          <p:spPr>
            <a:xfrm>
              <a:off x="4615003" y="2091786"/>
              <a:ext cx="4849037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600"/>
                </a:spcAft>
              </a:pPr>
              <a:r>
                <a:rPr lang="en-US" altLang="ko-KR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Auto tilt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1217673D-23B7-482B-BD1F-9308EC5C3D4C}"/>
              </a:ext>
            </a:extLst>
          </p:cNvPr>
          <p:cNvGrpSpPr/>
          <p:nvPr/>
        </p:nvGrpSpPr>
        <p:grpSpPr>
          <a:xfrm>
            <a:off x="4802505" y="4229740"/>
            <a:ext cx="5013960" cy="461665"/>
            <a:chOff x="4450080" y="2065020"/>
            <a:chExt cx="5013960" cy="461665"/>
          </a:xfrm>
        </p:grpSpPr>
        <p:sp>
          <p:nvSpPr>
            <p:cNvPr id="36" name="직사각형 35">
              <a:extLst>
                <a:ext uri="{FF2B5EF4-FFF2-40B4-BE49-F238E27FC236}">
                  <a16:creationId xmlns:a16="http://schemas.microsoft.com/office/drawing/2014/main" id="{3AB8B63A-15BE-49E5-9EE6-133965F7E8FC}"/>
                </a:ext>
              </a:extLst>
            </p:cNvPr>
            <p:cNvSpPr/>
            <p:nvPr/>
          </p:nvSpPr>
          <p:spPr>
            <a:xfrm>
              <a:off x="4450080" y="2065020"/>
              <a:ext cx="501396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6D72C2E4-2167-4D4C-B4CD-0E6C24010603}"/>
                </a:ext>
              </a:extLst>
            </p:cNvPr>
            <p:cNvSpPr txBox="1"/>
            <p:nvPr/>
          </p:nvSpPr>
          <p:spPr>
            <a:xfrm>
              <a:off x="4615003" y="2091786"/>
              <a:ext cx="4849037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600"/>
                </a:spcAft>
              </a:pPr>
              <a:r>
                <a:rPr lang="en-US" altLang="ko-KR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350g, 135x260x93[mm]</a:t>
              </a: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1FFE9DD-40C1-4B04-8B92-1105F1DBD46D}"/>
              </a:ext>
            </a:extLst>
          </p:cNvPr>
          <p:cNvGrpSpPr/>
          <p:nvPr/>
        </p:nvGrpSpPr>
        <p:grpSpPr>
          <a:xfrm>
            <a:off x="4802505" y="4810850"/>
            <a:ext cx="5013960" cy="461665"/>
            <a:chOff x="4450080" y="2065020"/>
            <a:chExt cx="5013960" cy="461665"/>
          </a:xfrm>
        </p:grpSpPr>
        <p:sp>
          <p:nvSpPr>
            <p:cNvPr id="39" name="직사각형 38">
              <a:extLst>
                <a:ext uri="{FF2B5EF4-FFF2-40B4-BE49-F238E27FC236}">
                  <a16:creationId xmlns:a16="http://schemas.microsoft.com/office/drawing/2014/main" id="{F38A86A1-7FC8-4C49-8E0E-34C641E7CF51}"/>
                </a:ext>
              </a:extLst>
            </p:cNvPr>
            <p:cNvSpPr/>
            <p:nvPr/>
          </p:nvSpPr>
          <p:spPr>
            <a:xfrm>
              <a:off x="4450080" y="2065020"/>
              <a:ext cx="5013960" cy="4616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08D2855F-E3D2-4BDC-BB66-0778F8C955AC}"/>
                </a:ext>
              </a:extLst>
            </p:cNvPr>
            <p:cNvSpPr txBox="1"/>
            <p:nvPr/>
          </p:nvSpPr>
          <p:spPr>
            <a:xfrm>
              <a:off x="4615003" y="2091786"/>
              <a:ext cx="4849037" cy="3838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ct val="110000"/>
                </a:lnSpc>
                <a:spcAft>
                  <a:spcPts val="600"/>
                </a:spcAft>
              </a:pPr>
              <a:r>
                <a:rPr lang="en-US" altLang="ko-KR" sz="1800" spc="-50">
                  <a:ln>
                    <a:solidFill>
                      <a:schemeClr val="tx1">
                        <a:lumMod val="85000"/>
                        <a:lumOff val="15000"/>
                        <a:alpha val="5000"/>
                      </a:schemeClr>
                    </a:solidFill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  <a:ea typeface="+mn-ea"/>
                </a:rPr>
                <a:t>Android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8189709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Iris Recognition Solution Configuration</a:t>
            </a: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CFAAC7F2-0BD8-4862-B19E-7C90C537E44F}"/>
              </a:ext>
            </a:extLst>
          </p:cNvPr>
          <p:cNvGrpSpPr/>
          <p:nvPr/>
        </p:nvGrpSpPr>
        <p:grpSpPr>
          <a:xfrm>
            <a:off x="1228880" y="1260082"/>
            <a:ext cx="10286103" cy="5110457"/>
            <a:chOff x="938667" y="1049043"/>
            <a:chExt cx="10755605" cy="5343720"/>
          </a:xfrm>
        </p:grpSpPr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F3E8EDA6-3B68-4070-BA9B-5436267EECAD}"/>
                </a:ext>
              </a:extLst>
            </p:cNvPr>
            <p:cNvGrpSpPr/>
            <p:nvPr/>
          </p:nvGrpSpPr>
          <p:grpSpPr>
            <a:xfrm>
              <a:off x="938667" y="1220197"/>
              <a:ext cx="4644321" cy="1602858"/>
              <a:chOff x="773053" y="1268938"/>
              <a:chExt cx="5009873" cy="1729018"/>
            </a:xfrm>
          </p:grpSpPr>
          <p:pic>
            <p:nvPicPr>
              <p:cNvPr id="25" name="그림 24">
                <a:extLst>
                  <a:ext uri="{FF2B5EF4-FFF2-40B4-BE49-F238E27FC236}">
                    <a16:creationId xmlns:a16="http://schemas.microsoft.com/office/drawing/2014/main" id="{E8807FD5-B231-44FA-978B-19FEADF86D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PaintStrokes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3053" y="1317004"/>
                <a:ext cx="1244328" cy="1237714"/>
              </a:xfrm>
              <a:prstGeom prst="rect">
                <a:avLst/>
              </a:prstGeom>
            </p:spPr>
          </p:pic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F284D71F-9195-47B8-9A16-B0B7B8151A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498" y="1644110"/>
                <a:ext cx="948428" cy="662328"/>
              </a:xfrm>
              <a:prstGeom prst="rect">
                <a:avLst/>
              </a:prstGeom>
            </p:spPr>
          </p:pic>
          <p:pic>
            <p:nvPicPr>
              <p:cNvPr id="42" name="그림 41">
                <a:extLst>
                  <a:ext uri="{FF2B5EF4-FFF2-40B4-BE49-F238E27FC236}">
                    <a16:creationId xmlns:a16="http://schemas.microsoft.com/office/drawing/2014/main" id="{F940BDD7-554E-47BE-AEEF-5F4CBB372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04055" y="1268938"/>
                <a:ext cx="1711843" cy="1234023"/>
              </a:xfrm>
              <a:prstGeom prst="rect">
                <a:avLst/>
              </a:prstGeom>
            </p:spPr>
          </p:pic>
          <p:grpSp>
            <p:nvGrpSpPr>
              <p:cNvPr id="4" name="그룹 3">
                <a:extLst>
                  <a:ext uri="{FF2B5EF4-FFF2-40B4-BE49-F238E27FC236}">
                    <a16:creationId xmlns:a16="http://schemas.microsoft.com/office/drawing/2014/main" id="{B4199E06-DE47-4DB2-A04D-B176FB9056A2}"/>
                  </a:ext>
                </a:extLst>
              </p:cNvPr>
              <p:cNvGrpSpPr/>
              <p:nvPr/>
            </p:nvGrpSpPr>
            <p:grpSpPr>
              <a:xfrm>
                <a:off x="3604552" y="1574924"/>
                <a:ext cx="1545632" cy="1034986"/>
                <a:chOff x="3699802" y="1754105"/>
                <a:chExt cx="1545632" cy="1034986"/>
              </a:xfrm>
            </p:grpSpPr>
            <p:pic>
              <p:nvPicPr>
                <p:cNvPr id="24" name="그림 23">
                  <a:extLst>
                    <a:ext uri="{FF2B5EF4-FFF2-40B4-BE49-F238E27FC236}">
                      <a16:creationId xmlns:a16="http://schemas.microsoft.com/office/drawing/2014/main" id="{01FD037E-909B-460E-9D39-6CAFB12B3C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email">
                  <a:clrChange>
                    <a:clrFrom>
                      <a:srgbClr val="F8F8F8"/>
                    </a:clrFrom>
                    <a:clrTo>
                      <a:srgbClr val="F8F8F8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257198" y="1754105"/>
                  <a:ext cx="430841" cy="727209"/>
                </a:xfrm>
                <a:prstGeom prst="rect">
                  <a:avLst/>
                </a:prstGeom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3199389-F745-4A09-B7D2-025D2CA24609}"/>
                    </a:ext>
                  </a:extLst>
                </p:cNvPr>
                <p:cNvSpPr txBox="1"/>
                <p:nvPr/>
              </p:nvSpPr>
              <p:spPr>
                <a:xfrm>
                  <a:off x="3699802" y="2481314"/>
                  <a:ext cx="1545632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altLang="ko-KR" sz="1400" spc="-50" dirty="0">
                      <a:ln>
                        <a:solidFill>
                          <a:schemeClr val="tx1">
                            <a:lumMod val="85000"/>
                            <a:lumOff val="15000"/>
                            <a:alpha val="5000"/>
                          </a:schemeClr>
                        </a:solidFill>
                      </a:ln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ea"/>
                    </a:rPr>
                    <a:t>Alkaid</a:t>
                  </a:r>
                  <a:endParaRPr lang="ko-KR" altLang="en-US" sz="1400" spc="-50" dirty="0">
                    <a:ln>
                      <a:solidFill>
                        <a:schemeClr val="tx1">
                          <a:lumMod val="85000"/>
                          <a:lumOff val="15000"/>
                          <a:alpha val="5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endParaRPr>
                </a:p>
              </p:txBody>
            </p:sp>
          </p:grp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0D27B8DE-E2A5-4A85-881C-DE12C70D8EBF}"/>
                  </a:ext>
                </a:extLst>
              </p:cNvPr>
              <p:cNvSpPr txBox="1"/>
              <p:nvPr/>
            </p:nvSpPr>
            <p:spPr>
              <a:xfrm>
                <a:off x="1696979" y="2643495"/>
                <a:ext cx="2979796" cy="354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strike="noStrike" cap="none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[ Information Access ]</a:t>
                </a:r>
                <a:endParaRPr lang="ko-KR" altLang="en-US" sz="16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E5B26285-82B4-4D96-BA41-2430470D5EFF}"/>
                </a:ext>
              </a:extLst>
            </p:cNvPr>
            <p:cNvGrpSpPr/>
            <p:nvPr/>
          </p:nvGrpSpPr>
          <p:grpSpPr>
            <a:xfrm>
              <a:off x="954613" y="3026626"/>
              <a:ext cx="4629328" cy="1525304"/>
              <a:chOff x="789227" y="3341325"/>
              <a:chExt cx="4993699" cy="1645361"/>
            </a:xfrm>
          </p:grpSpPr>
          <p:pic>
            <p:nvPicPr>
              <p:cNvPr id="44" name="그림 43">
                <a:extLst>
                  <a:ext uri="{FF2B5EF4-FFF2-40B4-BE49-F238E27FC236}">
                    <a16:creationId xmlns:a16="http://schemas.microsoft.com/office/drawing/2014/main" id="{45134B1E-CEEB-48BC-9B87-3885AA6F0C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5610" y="3728929"/>
                <a:ext cx="1012247" cy="713598"/>
              </a:xfrm>
              <a:prstGeom prst="rect">
                <a:avLst/>
              </a:prstGeom>
            </p:spPr>
          </p:pic>
          <p:pic>
            <p:nvPicPr>
              <p:cNvPr id="45" name="그림 44">
                <a:extLst>
                  <a:ext uri="{FF2B5EF4-FFF2-40B4-BE49-F238E27FC236}">
                    <a16:creationId xmlns:a16="http://schemas.microsoft.com/office/drawing/2014/main" id="{99C8121F-614F-4C02-900A-37DF9BB6C5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Chalk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227" y="3341325"/>
                <a:ext cx="1207165" cy="1173351"/>
              </a:xfrm>
              <a:prstGeom prst="rect">
                <a:avLst/>
              </a:prstGeom>
            </p:spPr>
          </p:pic>
          <p:pic>
            <p:nvPicPr>
              <p:cNvPr id="46" name="그림 45">
                <a:extLst>
                  <a:ext uri="{FF2B5EF4-FFF2-40B4-BE49-F238E27FC236}">
                    <a16:creationId xmlns:a16="http://schemas.microsoft.com/office/drawing/2014/main" id="{4F35128A-22E5-4C15-B4D5-06FEA1DFA4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Chalk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3034" y="3596824"/>
                <a:ext cx="695934" cy="836450"/>
              </a:xfrm>
              <a:prstGeom prst="rect">
                <a:avLst/>
              </a:prstGeom>
            </p:spPr>
          </p:pic>
          <p:pic>
            <p:nvPicPr>
              <p:cNvPr id="47" name="그림 46">
                <a:extLst>
                  <a:ext uri="{FF2B5EF4-FFF2-40B4-BE49-F238E27FC236}">
                    <a16:creationId xmlns:a16="http://schemas.microsoft.com/office/drawing/2014/main" id="{FE64A17B-9DF4-4CCB-BBCE-32828CDA64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498" y="3714037"/>
                <a:ext cx="948428" cy="662328"/>
              </a:xfrm>
              <a:prstGeom prst="rect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38BAAFF-14E5-4678-81E9-EA5189C08AFF}"/>
                  </a:ext>
                </a:extLst>
              </p:cNvPr>
              <p:cNvSpPr txBox="1"/>
              <p:nvPr/>
            </p:nvSpPr>
            <p:spPr>
              <a:xfrm>
                <a:off x="3192254" y="4360787"/>
                <a:ext cx="15456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>
                    <a:ln>
                      <a:solidFill>
                        <a:schemeClr val="tx1">
                          <a:lumMod val="85000"/>
                          <a:lumOff val="15000"/>
                          <a:alpha val="5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Mizar</a:t>
                </a: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91369543-EB7F-4482-B8D5-0C753FEE89DC}"/>
                  </a:ext>
                </a:extLst>
              </p:cNvPr>
              <p:cNvSpPr txBox="1"/>
              <p:nvPr/>
            </p:nvSpPr>
            <p:spPr>
              <a:xfrm>
                <a:off x="1696979" y="4632225"/>
                <a:ext cx="2979796" cy="354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strike="noStrike" cap="none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[ POS ]</a:t>
                </a:r>
                <a:endParaRPr lang="ko-KR" altLang="en-US" sz="16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56" name="그룹 55">
              <a:extLst>
                <a:ext uri="{FF2B5EF4-FFF2-40B4-BE49-F238E27FC236}">
                  <a16:creationId xmlns:a16="http://schemas.microsoft.com/office/drawing/2014/main" id="{57B43F5E-2952-47ED-9624-E1C1BB729BD7}"/>
                </a:ext>
              </a:extLst>
            </p:cNvPr>
            <p:cNvGrpSpPr/>
            <p:nvPr/>
          </p:nvGrpSpPr>
          <p:grpSpPr>
            <a:xfrm>
              <a:off x="954613" y="3014933"/>
              <a:ext cx="4629328" cy="1525304"/>
              <a:chOff x="789227" y="3341325"/>
              <a:chExt cx="4993699" cy="1645361"/>
            </a:xfrm>
          </p:grpSpPr>
          <p:pic>
            <p:nvPicPr>
              <p:cNvPr id="57" name="그림 56">
                <a:extLst>
                  <a:ext uri="{FF2B5EF4-FFF2-40B4-BE49-F238E27FC236}">
                    <a16:creationId xmlns:a16="http://schemas.microsoft.com/office/drawing/2014/main" id="{02104882-6615-49F9-8195-C26884D63F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email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5610" y="3728929"/>
                <a:ext cx="1012247" cy="713598"/>
              </a:xfrm>
              <a:prstGeom prst="rect">
                <a:avLst/>
              </a:prstGeom>
            </p:spPr>
          </p:pic>
          <p:pic>
            <p:nvPicPr>
              <p:cNvPr id="58" name="그림 57">
                <a:extLst>
                  <a:ext uri="{FF2B5EF4-FFF2-40B4-BE49-F238E27FC236}">
                    <a16:creationId xmlns:a16="http://schemas.microsoft.com/office/drawing/2014/main" id="{CAF74F54-7AAD-4613-8F33-A9F103CC7D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email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artisticChalk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227" y="3341325"/>
                <a:ext cx="1207165" cy="1173351"/>
              </a:xfrm>
              <a:prstGeom prst="rect">
                <a:avLst/>
              </a:prstGeom>
            </p:spPr>
          </p:pic>
          <p:pic>
            <p:nvPicPr>
              <p:cNvPr id="59" name="그림 58">
                <a:extLst>
                  <a:ext uri="{FF2B5EF4-FFF2-40B4-BE49-F238E27FC236}">
                    <a16:creationId xmlns:a16="http://schemas.microsoft.com/office/drawing/2014/main" id="{D2F5629A-6CD1-46BD-8A6F-EB67CF831F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email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artisticChalkSketch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373034" y="3596824"/>
                <a:ext cx="695934" cy="836450"/>
              </a:xfrm>
              <a:prstGeom prst="rect">
                <a:avLst/>
              </a:prstGeom>
            </p:spPr>
          </p:pic>
          <p:pic>
            <p:nvPicPr>
              <p:cNvPr id="60" name="그림 59">
                <a:extLst>
                  <a:ext uri="{FF2B5EF4-FFF2-40B4-BE49-F238E27FC236}">
                    <a16:creationId xmlns:a16="http://schemas.microsoft.com/office/drawing/2014/main" id="{0465D5BD-F88B-4250-AD0B-EBF4D8CBD2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EDEDED"/>
                  </a:clrFrom>
                  <a:clrTo>
                    <a:srgbClr val="EDEDED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498" y="3714037"/>
                <a:ext cx="948428" cy="662328"/>
              </a:xfrm>
              <a:prstGeom prst="rect">
                <a:avLst/>
              </a:prstGeom>
            </p:spPr>
          </p:pic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id="{AE84F924-1D6B-4556-8DCC-4B40FCEE1A06}"/>
                  </a:ext>
                </a:extLst>
              </p:cNvPr>
              <p:cNvSpPr txBox="1"/>
              <p:nvPr/>
            </p:nvSpPr>
            <p:spPr>
              <a:xfrm>
                <a:off x="3192254" y="4360787"/>
                <a:ext cx="154563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ko-KR" sz="1400">
                    <a:ln>
                      <a:solidFill>
                        <a:schemeClr val="tx1">
                          <a:lumMod val="85000"/>
                          <a:lumOff val="15000"/>
                          <a:alpha val="5000"/>
                        </a:schemeClr>
                      </a:solidFill>
                    </a:ln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ea"/>
                  </a:rPr>
                  <a:t>Mizar</a:t>
                </a: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C2527EDF-9FA5-423C-9DFF-D83C590249E5}"/>
                  </a:ext>
                </a:extLst>
              </p:cNvPr>
              <p:cNvSpPr txBox="1"/>
              <p:nvPr/>
            </p:nvSpPr>
            <p:spPr>
              <a:xfrm>
                <a:off x="1696979" y="4632225"/>
                <a:ext cx="2979796" cy="3544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strike="noStrike" cap="none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[ POS ]</a:t>
                </a:r>
                <a:endParaRPr lang="ko-KR" altLang="en-US" sz="16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79DF8021-0899-40F3-969B-7D5B2FA35AB5}"/>
                </a:ext>
              </a:extLst>
            </p:cNvPr>
            <p:cNvGrpSpPr/>
            <p:nvPr/>
          </p:nvGrpSpPr>
          <p:grpSpPr>
            <a:xfrm>
              <a:off x="1316475" y="4732116"/>
              <a:ext cx="3287551" cy="1643981"/>
              <a:chOff x="1266667" y="4732609"/>
              <a:chExt cx="3387167" cy="1693795"/>
            </a:xfrm>
          </p:grpSpPr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ADF376E7-4752-4C0C-9AAC-D86E0A9D2D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 cstate="email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3168" b="92079" l="4762" r="84594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21512" y="5013779"/>
                <a:ext cx="632322" cy="894460"/>
              </a:xfrm>
              <a:prstGeom prst="rect">
                <a:avLst/>
              </a:prstGeom>
            </p:spPr>
          </p:pic>
          <p:pic>
            <p:nvPicPr>
              <p:cNvPr id="52" name="그림 51">
                <a:extLst>
                  <a:ext uri="{FF2B5EF4-FFF2-40B4-BE49-F238E27FC236}">
                    <a16:creationId xmlns:a16="http://schemas.microsoft.com/office/drawing/2014/main" id="{30E75816-5070-4A8B-BEBF-CFF95B6D4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66667" y="4732609"/>
                <a:ext cx="1152991" cy="1345490"/>
              </a:xfrm>
              <a:prstGeom prst="rect">
                <a:avLst/>
              </a:prstGeom>
            </p:spPr>
          </p:pic>
          <p:grpSp>
            <p:nvGrpSpPr>
              <p:cNvPr id="53" name="그룹 52">
                <a:extLst>
                  <a:ext uri="{FF2B5EF4-FFF2-40B4-BE49-F238E27FC236}">
                    <a16:creationId xmlns:a16="http://schemas.microsoft.com/office/drawing/2014/main" id="{DE2BC020-797E-4BD3-AFDD-42465F4A6585}"/>
                  </a:ext>
                </a:extLst>
              </p:cNvPr>
              <p:cNvGrpSpPr/>
              <p:nvPr/>
            </p:nvGrpSpPr>
            <p:grpSpPr>
              <a:xfrm flipH="1">
                <a:off x="2782028" y="5021090"/>
                <a:ext cx="632009" cy="887035"/>
                <a:chOff x="5879530" y="5419028"/>
                <a:chExt cx="822635" cy="1154581"/>
              </a:xfrm>
              <a:solidFill>
                <a:schemeClr val="bg1"/>
              </a:solidFill>
            </p:grpSpPr>
            <p:sp>
              <p:nvSpPr>
                <p:cNvPr id="54" name="직사각형 53">
                  <a:extLst>
                    <a:ext uri="{FF2B5EF4-FFF2-40B4-BE49-F238E27FC236}">
                      <a16:creationId xmlns:a16="http://schemas.microsoft.com/office/drawing/2014/main" id="{1302853E-B275-4EAC-9DFC-7EDF7035B744}"/>
                    </a:ext>
                  </a:extLst>
                </p:cNvPr>
                <p:cNvSpPr/>
                <p:nvPr/>
              </p:nvSpPr>
              <p:spPr>
                <a:xfrm>
                  <a:off x="5904409" y="5419028"/>
                  <a:ext cx="687735" cy="1145215"/>
                </a:xfrm>
                <a:prstGeom prst="rect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  <p:sp>
              <p:nvSpPr>
                <p:cNvPr id="55" name="평행 사변형 54">
                  <a:extLst>
                    <a:ext uri="{FF2B5EF4-FFF2-40B4-BE49-F238E27FC236}">
                      <a16:creationId xmlns:a16="http://schemas.microsoft.com/office/drawing/2014/main" id="{826DACA5-8103-43A6-AE71-E0B9A9DDAF99}"/>
                    </a:ext>
                  </a:extLst>
                </p:cNvPr>
                <p:cNvSpPr/>
                <p:nvPr/>
              </p:nvSpPr>
              <p:spPr>
                <a:xfrm rot="10215633">
                  <a:off x="5879530" y="5480735"/>
                  <a:ext cx="822635" cy="1092874"/>
                </a:xfrm>
                <a:prstGeom prst="parallelogram">
                  <a:avLst/>
                </a:prstGeom>
                <a:grp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/>
                </a:p>
              </p:txBody>
            </p:sp>
          </p:grp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9F21409E-B248-411E-9004-D4736D52607C}"/>
                  </a:ext>
                </a:extLst>
              </p:cNvPr>
              <p:cNvSpPr txBox="1"/>
              <p:nvPr/>
            </p:nvSpPr>
            <p:spPr>
              <a:xfrm>
                <a:off x="1707701" y="6087850"/>
                <a:ext cx="2846074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ko-KR" sz="1600" strike="noStrike" cap="none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rPr>
                  <a:t>[ Access Control ]</a:t>
                </a:r>
                <a:endParaRPr lang="ko-KR" altLang="en-US" sz="16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endParaRPr>
              </a:p>
            </p:txBody>
          </p:sp>
        </p:grpSp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135B8A61-EA4B-4093-A15B-6D59110F40DD}"/>
                </a:ext>
              </a:extLst>
            </p:cNvPr>
            <p:cNvSpPr/>
            <p:nvPr/>
          </p:nvSpPr>
          <p:spPr>
            <a:xfrm>
              <a:off x="5918200" y="1803400"/>
              <a:ext cx="1119083" cy="1473502"/>
            </a:xfrm>
            <a:custGeom>
              <a:avLst/>
              <a:gdLst>
                <a:gd name="connsiteX0" fmla="*/ 0 w 1676400"/>
                <a:gd name="connsiteY0" fmla="*/ 0 h 1638300"/>
                <a:gd name="connsiteX1" fmla="*/ 1676400 w 1676400"/>
                <a:gd name="connsiteY1" fmla="*/ 0 h 1638300"/>
                <a:gd name="connsiteX2" fmla="*/ 1676400 w 1676400"/>
                <a:gd name="connsiteY2" fmla="*/ 163830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400" h="1638300">
                  <a:moveTo>
                    <a:pt x="0" y="0"/>
                  </a:moveTo>
                  <a:lnTo>
                    <a:pt x="1676400" y="0"/>
                  </a:lnTo>
                  <a:lnTo>
                    <a:pt x="1676400" y="1638300"/>
                  </a:ln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>
              <a:extLst>
                <a:ext uri="{FF2B5EF4-FFF2-40B4-BE49-F238E27FC236}">
                  <a16:creationId xmlns:a16="http://schemas.microsoft.com/office/drawing/2014/main" id="{59638FB8-8BED-41BD-9876-264A9272F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49704" y="3581098"/>
              <a:ext cx="727558" cy="446108"/>
            </a:xfrm>
            <a:prstGeom prst="rect">
              <a:avLst/>
            </a:prstGeom>
          </p:spPr>
        </p:pic>
        <p:sp>
          <p:nvSpPr>
            <p:cNvPr id="65" name="자유형: 도형 64">
              <a:extLst>
                <a:ext uri="{FF2B5EF4-FFF2-40B4-BE49-F238E27FC236}">
                  <a16:creationId xmlns:a16="http://schemas.microsoft.com/office/drawing/2014/main" id="{4ABE108A-31FD-4D31-A31D-B31D73F6D40C}"/>
                </a:ext>
              </a:extLst>
            </p:cNvPr>
            <p:cNvSpPr/>
            <p:nvPr/>
          </p:nvSpPr>
          <p:spPr>
            <a:xfrm flipV="1">
              <a:off x="5918200" y="4445572"/>
              <a:ext cx="1119083" cy="1473502"/>
            </a:xfrm>
            <a:custGeom>
              <a:avLst/>
              <a:gdLst>
                <a:gd name="connsiteX0" fmla="*/ 0 w 1676400"/>
                <a:gd name="connsiteY0" fmla="*/ 0 h 1638300"/>
                <a:gd name="connsiteX1" fmla="*/ 1676400 w 1676400"/>
                <a:gd name="connsiteY1" fmla="*/ 0 h 1638300"/>
                <a:gd name="connsiteX2" fmla="*/ 1676400 w 1676400"/>
                <a:gd name="connsiteY2" fmla="*/ 1638300 h 1638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76400" h="1638300">
                  <a:moveTo>
                    <a:pt x="0" y="0"/>
                  </a:moveTo>
                  <a:lnTo>
                    <a:pt x="1676400" y="0"/>
                  </a:lnTo>
                  <a:lnTo>
                    <a:pt x="1676400" y="1638300"/>
                  </a:ln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자유형: 도형 10">
              <a:extLst>
                <a:ext uri="{FF2B5EF4-FFF2-40B4-BE49-F238E27FC236}">
                  <a16:creationId xmlns:a16="http://schemas.microsoft.com/office/drawing/2014/main" id="{9A0C4EC7-397D-44A9-81A9-9B01E64E77CE}"/>
                </a:ext>
              </a:extLst>
            </p:cNvPr>
            <p:cNvSpPr/>
            <p:nvPr/>
          </p:nvSpPr>
          <p:spPr>
            <a:xfrm>
              <a:off x="5783580" y="3520440"/>
              <a:ext cx="891540" cy="312420"/>
            </a:xfrm>
            <a:custGeom>
              <a:avLst/>
              <a:gdLst>
                <a:gd name="connsiteX0" fmla="*/ 0 w 891540"/>
                <a:gd name="connsiteY0" fmla="*/ 0 h 358140"/>
                <a:gd name="connsiteX1" fmla="*/ 441960 w 891540"/>
                <a:gd name="connsiteY1" fmla="*/ 0 h 358140"/>
                <a:gd name="connsiteX2" fmla="*/ 441960 w 891540"/>
                <a:gd name="connsiteY2" fmla="*/ 358140 h 358140"/>
                <a:gd name="connsiteX3" fmla="*/ 891540 w 891540"/>
                <a:gd name="connsiteY3" fmla="*/ 358140 h 35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91540" h="358140">
                  <a:moveTo>
                    <a:pt x="0" y="0"/>
                  </a:moveTo>
                  <a:lnTo>
                    <a:pt x="441960" y="0"/>
                  </a:lnTo>
                  <a:lnTo>
                    <a:pt x="441960" y="358140"/>
                  </a:lnTo>
                  <a:lnTo>
                    <a:pt x="891540" y="358140"/>
                  </a:ln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6A0C9438-5299-4F6C-99A7-73BFBCDA343D}"/>
                </a:ext>
              </a:extLst>
            </p:cNvPr>
            <p:cNvSpPr/>
            <p:nvPr/>
          </p:nvSpPr>
          <p:spPr>
            <a:xfrm>
              <a:off x="7499273" y="3802455"/>
              <a:ext cx="895649" cy="311906"/>
            </a:xfrm>
            <a:custGeom>
              <a:avLst/>
              <a:gdLst>
                <a:gd name="connsiteX0" fmla="*/ 0 w 977775"/>
                <a:gd name="connsiteY0" fmla="*/ 0 h 0"/>
                <a:gd name="connsiteX1" fmla="*/ 977775 w 9777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7775">
                  <a:moveTo>
                    <a:pt x="0" y="0"/>
                  </a:moveTo>
                  <a:lnTo>
                    <a:pt x="977775" y="0"/>
                  </a:ln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triangl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4" name="그룹 13">
              <a:extLst>
                <a:ext uri="{FF2B5EF4-FFF2-40B4-BE49-F238E27FC236}">
                  <a16:creationId xmlns:a16="http://schemas.microsoft.com/office/drawing/2014/main" id="{91B4B453-6467-4B2F-9471-DF63E44C9491}"/>
                </a:ext>
              </a:extLst>
            </p:cNvPr>
            <p:cNvGrpSpPr/>
            <p:nvPr/>
          </p:nvGrpSpPr>
          <p:grpSpPr>
            <a:xfrm>
              <a:off x="8416934" y="3111613"/>
              <a:ext cx="1204201" cy="1387596"/>
              <a:chOff x="8327147" y="2958067"/>
              <a:chExt cx="1373059" cy="1582170"/>
            </a:xfrm>
          </p:grpSpPr>
          <p:pic>
            <p:nvPicPr>
              <p:cNvPr id="66" name="Picture 2" descr="D:\CEST.업무.SVN\2013.업무계획(리뷰발표자료 포함)\Home-Server-icon.png">
                <a:extLst>
                  <a:ext uri="{FF2B5EF4-FFF2-40B4-BE49-F238E27FC236}">
                    <a16:creationId xmlns:a16="http://schemas.microsoft.com/office/drawing/2014/main" id="{2806ACEB-CE73-4C14-BB48-41462A9A396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7147" y="2958067"/>
                <a:ext cx="1114412" cy="158217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7" name="그림 66" descr="모자이(가) 표시된 사진&#10;&#10;자동 생성된 설명">
                <a:extLst>
                  <a:ext uri="{FF2B5EF4-FFF2-40B4-BE49-F238E27FC236}">
                    <a16:creationId xmlns:a16="http://schemas.microsoft.com/office/drawing/2014/main" id="{15072D1C-7AE6-4F54-B6FB-65C25E5E59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email">
                <a:extLst>
                  <a:ext uri="{28A0092B-C50C-407E-A947-70E740481C1C}">
                    <a14:useLocalDpi xmlns:a14="http://schemas.microsoft.com/office/drawing/2010/main"/>
                  </a:ext>
                  <a:ext uri="{837473B0-CC2E-450A-ABE3-18F120FF3D39}">
                    <a1611:picAttrSrcUrl xmlns="" xmlns:a1611="http://schemas.microsoft.com/office/drawing/2016/11/main" r:id="rId19"/>
                  </a:ext>
                </a:extLst>
              </a:blip>
              <a:stretch>
                <a:fillRect/>
              </a:stretch>
            </p:blipFill>
            <p:spPr>
              <a:xfrm>
                <a:off x="9352586" y="3591558"/>
                <a:ext cx="347620" cy="482604"/>
              </a:xfrm>
              <a:prstGeom prst="rect">
                <a:avLst/>
              </a:prstGeom>
            </p:spPr>
          </p:pic>
        </p:grpSp>
        <p:pic>
          <p:nvPicPr>
            <p:cNvPr id="68" name="그림 67">
              <a:extLst>
                <a:ext uri="{FF2B5EF4-FFF2-40B4-BE49-F238E27FC236}">
                  <a16:creationId xmlns:a16="http://schemas.microsoft.com/office/drawing/2014/main" id="{7336E33B-8378-43DB-869B-C61730A9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538796" y="3548132"/>
              <a:ext cx="1005566" cy="708888"/>
            </a:xfrm>
            <a:prstGeom prst="rect">
              <a:avLst/>
            </a:prstGeom>
          </p:spPr>
        </p:pic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C4BCD376-B4AD-4645-8B7A-6BC1007CBB65}"/>
                </a:ext>
              </a:extLst>
            </p:cNvPr>
            <p:cNvSpPr/>
            <p:nvPr/>
          </p:nvSpPr>
          <p:spPr>
            <a:xfrm flipH="1">
              <a:off x="9694666" y="3802455"/>
              <a:ext cx="782235" cy="311906"/>
            </a:xfrm>
            <a:custGeom>
              <a:avLst/>
              <a:gdLst>
                <a:gd name="connsiteX0" fmla="*/ 0 w 977775"/>
                <a:gd name="connsiteY0" fmla="*/ 0 h 0"/>
                <a:gd name="connsiteX1" fmla="*/ 977775 w 977775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77775">
                  <a:moveTo>
                    <a:pt x="0" y="0"/>
                  </a:moveTo>
                  <a:lnTo>
                    <a:pt x="977775" y="0"/>
                  </a:ln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headEnd type="none" w="med" len="med"/>
              <a:tailEnd type="triangl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8918B642-14E2-4743-93B4-72FAB0B268A1}"/>
                </a:ext>
              </a:extLst>
            </p:cNvPr>
            <p:cNvSpPr txBox="1"/>
            <p:nvPr/>
          </p:nvSpPr>
          <p:spPr>
            <a:xfrm>
              <a:off x="7323683" y="3417613"/>
              <a:ext cx="12248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Iris image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EEF75B95-2BED-4786-851D-3BE17A5FE2C6}"/>
                </a:ext>
              </a:extLst>
            </p:cNvPr>
            <p:cNvSpPr txBox="1"/>
            <p:nvPr/>
          </p:nvSpPr>
          <p:spPr>
            <a:xfrm>
              <a:off x="7323683" y="3857929"/>
              <a:ext cx="12248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identify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E73EEB9-5230-4D4B-B506-DBFF6407B7DF}"/>
                </a:ext>
              </a:extLst>
            </p:cNvPr>
            <p:cNvSpPr txBox="1"/>
            <p:nvPr/>
          </p:nvSpPr>
          <p:spPr>
            <a:xfrm>
              <a:off x="8453386" y="4445572"/>
              <a:ext cx="1224819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20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Server</a:t>
              </a:r>
            </a:p>
          </p:txBody>
        </p:sp>
        <p:pic>
          <p:nvPicPr>
            <p:cNvPr id="73" name="그림 72">
              <a:extLst>
                <a:ext uri="{FF2B5EF4-FFF2-40B4-BE49-F238E27FC236}">
                  <a16:creationId xmlns:a16="http://schemas.microsoft.com/office/drawing/2014/main" id="{C77D1BCA-86E1-4DAF-88E8-BEAF9B7E9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94766" y="5322888"/>
              <a:ext cx="780637" cy="704847"/>
            </a:xfrm>
            <a:prstGeom prst="rect">
              <a:avLst/>
            </a:prstGeom>
          </p:spPr>
        </p:pic>
        <p:pic>
          <p:nvPicPr>
            <p:cNvPr id="74" name="그림 73">
              <a:extLst>
                <a:ext uri="{FF2B5EF4-FFF2-40B4-BE49-F238E27FC236}">
                  <a16:creationId xmlns:a16="http://schemas.microsoft.com/office/drawing/2014/main" id="{3EB9B4D7-C0AF-438B-AAF1-8D71E067DCE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61043" y="5050643"/>
              <a:ext cx="1257538" cy="1010431"/>
            </a:xfrm>
            <a:prstGeom prst="rect">
              <a:avLst/>
            </a:prstGeom>
          </p:spPr>
        </p:pic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A133761-A048-4BEF-A055-1C266C989B4C}"/>
                </a:ext>
              </a:extLst>
            </p:cNvPr>
            <p:cNvSpPr txBox="1"/>
            <p:nvPr/>
          </p:nvSpPr>
          <p:spPr>
            <a:xfrm>
              <a:off x="8154069" y="6054209"/>
              <a:ext cx="21290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Manager Program</a:t>
              </a:r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1F6AFA26-F28C-4E0D-A8B0-8F2814C7BF90}"/>
                </a:ext>
              </a:extLst>
            </p:cNvPr>
            <p:cNvSpPr/>
            <p:nvPr/>
          </p:nvSpPr>
          <p:spPr>
            <a:xfrm>
              <a:off x="8772525" y="1704975"/>
              <a:ext cx="438150" cy="1314450"/>
            </a:xfrm>
            <a:custGeom>
              <a:avLst/>
              <a:gdLst>
                <a:gd name="connsiteX0" fmla="*/ 0 w 438150"/>
                <a:gd name="connsiteY0" fmla="*/ 1314450 h 1314450"/>
                <a:gd name="connsiteX1" fmla="*/ 0 w 438150"/>
                <a:gd name="connsiteY1" fmla="*/ 0 h 1314450"/>
                <a:gd name="connsiteX2" fmla="*/ 438150 w 438150"/>
                <a:gd name="connsiteY2" fmla="*/ 0 h 1314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1314450">
                  <a:moveTo>
                    <a:pt x="0" y="1314450"/>
                  </a:moveTo>
                  <a:lnTo>
                    <a:pt x="0" y="0"/>
                  </a:lnTo>
                  <a:lnTo>
                    <a:pt x="438150" y="0"/>
                  </a:lnTo>
                </a:path>
              </a:pathLst>
            </a:cu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76" name="그룹 75">
              <a:extLst>
                <a:ext uri="{FF2B5EF4-FFF2-40B4-BE49-F238E27FC236}">
                  <a16:creationId xmlns:a16="http://schemas.microsoft.com/office/drawing/2014/main" id="{D5D30A16-FCA5-48CB-8547-9C3FFDB0EA3D}"/>
                </a:ext>
              </a:extLst>
            </p:cNvPr>
            <p:cNvGrpSpPr/>
            <p:nvPr/>
          </p:nvGrpSpPr>
          <p:grpSpPr>
            <a:xfrm>
              <a:off x="9468700" y="1049043"/>
              <a:ext cx="686973" cy="1214897"/>
              <a:chOff x="7897958" y="243235"/>
              <a:chExt cx="872667" cy="1485611"/>
            </a:xfrm>
          </p:grpSpPr>
          <p:pic>
            <p:nvPicPr>
              <p:cNvPr id="77" name="그림 76">
                <a:extLst>
                  <a:ext uri="{FF2B5EF4-FFF2-40B4-BE49-F238E27FC236}">
                    <a16:creationId xmlns:a16="http://schemas.microsoft.com/office/drawing/2014/main" id="{93B584AE-E010-4381-988C-A37184CBDA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97958" y="243235"/>
                <a:ext cx="872667" cy="1485611"/>
              </a:xfrm>
              <a:prstGeom prst="rect">
                <a:avLst/>
              </a:prstGeom>
            </p:spPr>
          </p:pic>
          <p:pic>
            <p:nvPicPr>
              <p:cNvPr id="78" name="그림 77">
                <a:extLst>
                  <a:ext uri="{FF2B5EF4-FFF2-40B4-BE49-F238E27FC236}">
                    <a16:creationId xmlns:a16="http://schemas.microsoft.com/office/drawing/2014/main" id="{02DD8E7F-5767-4FDB-B566-F9CD10D32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961681" y="463534"/>
                <a:ext cx="699598" cy="1029543"/>
              </a:xfrm>
              <a:prstGeom prst="rect">
                <a:avLst/>
              </a:prstGeom>
            </p:spPr>
          </p:pic>
        </p:grp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CC28D0C-5FDE-4A78-B883-5F872E291218}"/>
                </a:ext>
              </a:extLst>
            </p:cNvPr>
            <p:cNvSpPr txBox="1"/>
            <p:nvPr/>
          </p:nvSpPr>
          <p:spPr>
            <a:xfrm>
              <a:off x="9218580" y="2295853"/>
              <a:ext cx="122481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Web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0E7AD76E-2475-41BB-AC34-50BB970F63EC}"/>
                </a:ext>
              </a:extLst>
            </p:cNvPr>
            <p:cNvSpPr txBox="1"/>
            <p:nvPr/>
          </p:nvSpPr>
          <p:spPr>
            <a:xfrm>
              <a:off x="9457184" y="3410115"/>
              <a:ext cx="12248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i="1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Enrollment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4CA41328-2A43-4F0B-91CF-5FA7FBA0F0FB}"/>
                </a:ext>
              </a:extLst>
            </p:cNvPr>
            <p:cNvSpPr txBox="1"/>
            <p:nvPr/>
          </p:nvSpPr>
          <p:spPr>
            <a:xfrm>
              <a:off x="10469453" y="4200104"/>
              <a:ext cx="1224819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Mizar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9142330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BAB1D08D-3DBF-4FEE-ABF5-59B721F72E11}"/>
              </a:ext>
            </a:extLst>
          </p:cNvPr>
          <p:cNvSpPr txBox="1"/>
          <p:nvPr/>
        </p:nvSpPr>
        <p:spPr>
          <a:xfrm>
            <a:off x="773053" y="484222"/>
            <a:ext cx="96312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rPr>
              <a:t>동영상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DB7407F7-AD5D-4C2F-A43B-2331BD028054}"/>
              </a:ext>
            </a:extLst>
          </p:cNvPr>
          <p:cNvSpPr txBox="1"/>
          <p:nvPr/>
        </p:nvSpPr>
        <p:spPr>
          <a:xfrm>
            <a:off x="1984502" y="576555"/>
            <a:ext cx="564819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Facebook - J2C KOREA </a:t>
            </a:r>
            <a:r>
              <a: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에서도 보실 수 있습니다</a:t>
            </a:r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0070C0"/>
                </a:solidFill>
                <a:latin typeface="+mn-ea"/>
              </a:rPr>
              <a:t>.</a:t>
            </a:r>
          </a:p>
        </p:txBody>
      </p:sp>
      <p:pic>
        <p:nvPicPr>
          <p:cNvPr id="83" name="Android_Smartphone">
            <a:hlinkClick r:id="" action="ppaction://media"/>
            <a:extLst>
              <a:ext uri="{FF2B5EF4-FFF2-40B4-BE49-F238E27FC236}">
                <a16:creationId xmlns:a16="http://schemas.microsoft.com/office/drawing/2014/main" id="{9D5C423F-8E9E-4851-B8D8-9646CD92F7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439957" y="1553752"/>
            <a:ext cx="2403557" cy="1391851"/>
          </a:xfrm>
          <a:prstGeom prst="rect">
            <a:avLst/>
          </a:prstGeom>
        </p:spPr>
      </p:pic>
      <p:pic>
        <p:nvPicPr>
          <p:cNvPr id="84" name="SmartEye_Mintaka">
            <a:hlinkClick r:id="" action="ppaction://media"/>
            <a:extLst>
              <a:ext uri="{FF2B5EF4-FFF2-40B4-BE49-F238E27FC236}">
                <a16:creationId xmlns:a16="http://schemas.microsoft.com/office/drawing/2014/main" id="{2886C5AD-2F66-4E98-8A7E-615E6201560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07619" y="1549213"/>
            <a:ext cx="2482470" cy="1395300"/>
          </a:xfrm>
          <a:prstGeom prst="rect">
            <a:avLst/>
          </a:prstGeom>
        </p:spPr>
      </p:pic>
      <p:pic>
        <p:nvPicPr>
          <p:cNvPr id="85" name="Alkaid Demo">
            <a:hlinkClick r:id="" action="ppaction://media"/>
            <a:extLst>
              <a:ext uri="{FF2B5EF4-FFF2-40B4-BE49-F238E27FC236}">
                <a16:creationId xmlns:a16="http://schemas.microsoft.com/office/drawing/2014/main" id="{5BD9B032-4275-43A5-8F20-DB5A21568450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6193382" y="1549213"/>
            <a:ext cx="2482471" cy="1396390"/>
          </a:xfrm>
          <a:prstGeom prst="rect">
            <a:avLst/>
          </a:prstGeom>
        </p:spPr>
      </p:pic>
      <p:pic>
        <p:nvPicPr>
          <p:cNvPr id="86" name="Mizar-Demo">
            <a:hlinkClick r:id="" action="ppaction://media"/>
            <a:extLst>
              <a:ext uri="{FF2B5EF4-FFF2-40B4-BE49-F238E27FC236}">
                <a16:creationId xmlns:a16="http://schemas.microsoft.com/office/drawing/2014/main" id="{8FC4CA4C-3998-48C2-B00C-091208DCAB60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9025722" y="1544925"/>
            <a:ext cx="2490094" cy="1400678"/>
          </a:xfrm>
          <a:prstGeom prst="rect">
            <a:avLst/>
          </a:prstGeom>
        </p:spPr>
      </p:pic>
      <p:grpSp>
        <p:nvGrpSpPr>
          <p:cNvPr id="87" name="그룹 86">
            <a:extLst>
              <a:ext uri="{FF2B5EF4-FFF2-40B4-BE49-F238E27FC236}">
                <a16:creationId xmlns:a16="http://schemas.microsoft.com/office/drawing/2014/main" id="{2516A79A-0AC7-48AD-B3FC-D51637F5C150}"/>
              </a:ext>
            </a:extLst>
          </p:cNvPr>
          <p:cNvGrpSpPr/>
          <p:nvPr/>
        </p:nvGrpSpPr>
        <p:grpSpPr>
          <a:xfrm>
            <a:off x="607620" y="3068781"/>
            <a:ext cx="2482470" cy="332886"/>
            <a:chOff x="2594565" y="1168715"/>
            <a:chExt cx="1620001" cy="378856"/>
          </a:xfrm>
        </p:grpSpPr>
        <p:sp>
          <p:nvSpPr>
            <p:cNvPr id="88" name="사각형: 둥근 모서리 87">
              <a:extLst>
                <a:ext uri="{FF2B5EF4-FFF2-40B4-BE49-F238E27FC236}">
                  <a16:creationId xmlns:a16="http://schemas.microsoft.com/office/drawing/2014/main" id="{857835CA-A96E-4E80-96D0-9AF7F1C1393E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8BF8610-DD69-410F-B3A2-498B80E99205}"/>
                </a:ext>
              </a:extLst>
            </p:cNvPr>
            <p:cNvSpPr txBox="1"/>
            <p:nvPr/>
          </p:nvSpPr>
          <p:spPr>
            <a:xfrm>
              <a:off x="2735143" y="1168715"/>
              <a:ext cx="1338845" cy="338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6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모든 제품 사양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11A1AAFD-5183-42C4-A29C-779370CF5FFC}"/>
              </a:ext>
            </a:extLst>
          </p:cNvPr>
          <p:cNvSpPr txBox="1"/>
          <p:nvPr/>
        </p:nvSpPr>
        <p:spPr>
          <a:xfrm>
            <a:off x="607619" y="3419644"/>
            <a:ext cx="25775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https://youtu.be/QHg0w4eJXdQ</a:t>
            </a:r>
          </a:p>
        </p:txBody>
      </p:sp>
      <p:grpSp>
        <p:nvGrpSpPr>
          <p:cNvPr id="91" name="그룹 90">
            <a:extLst>
              <a:ext uri="{FF2B5EF4-FFF2-40B4-BE49-F238E27FC236}">
                <a16:creationId xmlns:a16="http://schemas.microsoft.com/office/drawing/2014/main" id="{AF291B6A-02F9-43AC-9929-51A44183F9D0}"/>
              </a:ext>
            </a:extLst>
          </p:cNvPr>
          <p:cNvGrpSpPr/>
          <p:nvPr/>
        </p:nvGrpSpPr>
        <p:grpSpPr>
          <a:xfrm>
            <a:off x="3344871" y="3071429"/>
            <a:ext cx="2730720" cy="330242"/>
            <a:chOff x="2559149" y="1171726"/>
            <a:chExt cx="1782003" cy="375845"/>
          </a:xfrm>
        </p:grpSpPr>
        <p:sp>
          <p:nvSpPr>
            <p:cNvPr id="92" name="사각형: 둥근 모서리 91">
              <a:extLst>
                <a:ext uri="{FF2B5EF4-FFF2-40B4-BE49-F238E27FC236}">
                  <a16:creationId xmlns:a16="http://schemas.microsoft.com/office/drawing/2014/main" id="{9B5FDB5D-8819-432C-B98F-1D311DE458A3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24F419A8-6EEE-4308-9FBC-A273DE69CADD}"/>
                </a:ext>
              </a:extLst>
            </p:cNvPr>
            <p:cNvSpPr txBox="1"/>
            <p:nvPr/>
          </p:nvSpPr>
          <p:spPr>
            <a:xfrm>
              <a:off x="2559149" y="1171726"/>
              <a:ext cx="1782003" cy="3415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Android Smartphone </a:t>
              </a:r>
              <a:endParaRPr lang="ko-KR" altLang="en-US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94" name="TextBox 93">
            <a:extLst>
              <a:ext uri="{FF2B5EF4-FFF2-40B4-BE49-F238E27FC236}">
                <a16:creationId xmlns:a16="http://schemas.microsoft.com/office/drawing/2014/main" id="{BAA6E1B9-1E86-44B2-833A-5D3CD53CC861}"/>
              </a:ext>
            </a:extLst>
          </p:cNvPr>
          <p:cNvSpPr txBox="1"/>
          <p:nvPr/>
        </p:nvSpPr>
        <p:spPr>
          <a:xfrm>
            <a:off x="3399143" y="3419644"/>
            <a:ext cx="25775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https://youtu.be/msfUNDyCfDc</a:t>
            </a:r>
          </a:p>
        </p:txBody>
      </p: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9A2987AC-EF93-471F-8774-DE5ED302FFDE}"/>
              </a:ext>
            </a:extLst>
          </p:cNvPr>
          <p:cNvGrpSpPr/>
          <p:nvPr/>
        </p:nvGrpSpPr>
        <p:grpSpPr>
          <a:xfrm>
            <a:off x="6193382" y="3068780"/>
            <a:ext cx="2482470" cy="338554"/>
            <a:chOff x="2594565" y="1168715"/>
            <a:chExt cx="1620001" cy="385307"/>
          </a:xfrm>
        </p:grpSpPr>
        <p:sp>
          <p:nvSpPr>
            <p:cNvPr id="96" name="사각형: 둥근 모서리 95">
              <a:extLst>
                <a:ext uri="{FF2B5EF4-FFF2-40B4-BE49-F238E27FC236}">
                  <a16:creationId xmlns:a16="http://schemas.microsoft.com/office/drawing/2014/main" id="{BBF1F87D-F3C4-4A77-952B-CFA59839BC40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A343A0A-BAE4-4437-8334-457CAB63AB3B}"/>
                </a:ext>
              </a:extLst>
            </p:cNvPr>
            <p:cNvSpPr txBox="1"/>
            <p:nvPr/>
          </p:nvSpPr>
          <p:spPr>
            <a:xfrm>
              <a:off x="2735143" y="1168715"/>
              <a:ext cx="1411978" cy="385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Alkaid </a:t>
              </a:r>
              <a:r>
                <a:rPr lang="ko-KR" altLang="en-US" sz="16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홍채등록</a:t>
              </a:r>
              <a:r>
                <a:rPr lang="en-US" altLang="ko-KR" sz="16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ko-KR" altLang="en-US" sz="16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인식</a:t>
              </a:r>
            </a:p>
          </p:txBody>
        </p: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8775687F-199D-432E-B5D2-B2CB6A2A4929}"/>
              </a:ext>
            </a:extLst>
          </p:cNvPr>
          <p:cNvSpPr txBox="1"/>
          <p:nvPr/>
        </p:nvSpPr>
        <p:spPr>
          <a:xfrm>
            <a:off x="6209504" y="3419644"/>
            <a:ext cx="25775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https://youtu.be/cRCHpeGdBh0</a:t>
            </a:r>
          </a:p>
        </p:txBody>
      </p: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804CF61D-C541-4F89-8150-E58694CD1130}"/>
              </a:ext>
            </a:extLst>
          </p:cNvPr>
          <p:cNvGrpSpPr/>
          <p:nvPr/>
        </p:nvGrpSpPr>
        <p:grpSpPr>
          <a:xfrm>
            <a:off x="9026996" y="3068780"/>
            <a:ext cx="2482470" cy="338554"/>
            <a:chOff x="2594565" y="1168715"/>
            <a:chExt cx="1620001" cy="385307"/>
          </a:xfrm>
        </p:grpSpPr>
        <p:sp>
          <p:nvSpPr>
            <p:cNvPr id="100" name="사각형: 둥근 모서리 99">
              <a:extLst>
                <a:ext uri="{FF2B5EF4-FFF2-40B4-BE49-F238E27FC236}">
                  <a16:creationId xmlns:a16="http://schemas.microsoft.com/office/drawing/2014/main" id="{33226766-F242-41FB-B836-05DB646DF6B3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47D4F79C-DABA-4108-9B31-CE61A8D5FA6F}"/>
                </a:ext>
              </a:extLst>
            </p:cNvPr>
            <p:cNvSpPr txBox="1"/>
            <p:nvPr/>
          </p:nvSpPr>
          <p:spPr>
            <a:xfrm>
              <a:off x="2735143" y="1168715"/>
              <a:ext cx="1415134" cy="3853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Mizar </a:t>
              </a:r>
              <a:r>
                <a:rPr lang="ko-KR" altLang="en-US" sz="16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홍채등록</a:t>
              </a:r>
              <a:r>
                <a:rPr lang="en-US" altLang="ko-KR" sz="16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/</a:t>
              </a:r>
              <a:r>
                <a:rPr lang="ko-KR" altLang="en-US" sz="16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인식</a:t>
              </a:r>
            </a:p>
          </p:txBody>
        </p:sp>
      </p:grpSp>
      <p:sp>
        <p:nvSpPr>
          <p:cNvPr id="102" name="TextBox 101">
            <a:extLst>
              <a:ext uri="{FF2B5EF4-FFF2-40B4-BE49-F238E27FC236}">
                <a16:creationId xmlns:a16="http://schemas.microsoft.com/office/drawing/2014/main" id="{30D8E9B8-8F21-4BC2-9654-463212DC52B3}"/>
              </a:ext>
            </a:extLst>
          </p:cNvPr>
          <p:cNvSpPr txBox="1"/>
          <p:nvPr/>
        </p:nvSpPr>
        <p:spPr>
          <a:xfrm>
            <a:off x="9026996" y="3419644"/>
            <a:ext cx="25775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https://youtu.be/OP2YvE2gsqg</a:t>
            </a:r>
          </a:p>
        </p:txBody>
      </p:sp>
      <p:pic>
        <p:nvPicPr>
          <p:cNvPr id="103" name="Network_demo">
            <a:hlinkClick r:id="" action="ppaction://media"/>
            <a:extLst>
              <a:ext uri="{FF2B5EF4-FFF2-40B4-BE49-F238E27FC236}">
                <a16:creationId xmlns:a16="http://schemas.microsoft.com/office/drawing/2014/main" id="{DA804E19-EF0E-4D1A-A14B-6F57DCB45570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640601" y="4061508"/>
            <a:ext cx="2449488" cy="1376762"/>
          </a:xfrm>
          <a:prstGeom prst="rect">
            <a:avLst/>
          </a:prstGeom>
        </p:spPr>
      </p:pic>
      <p:pic>
        <p:nvPicPr>
          <p:cNvPr id="104" name="Megrez_Demo">
            <a:hlinkClick r:id="" action="ppaction://media"/>
            <a:extLst>
              <a:ext uri="{FF2B5EF4-FFF2-40B4-BE49-F238E27FC236}">
                <a16:creationId xmlns:a16="http://schemas.microsoft.com/office/drawing/2014/main" id="{068AEEDB-F908-4A7D-BD85-1D9D17BB481F}"/>
              </a:ext>
            </a:extLst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411434" y="4050758"/>
            <a:ext cx="2485798" cy="1398262"/>
          </a:xfrm>
          <a:prstGeom prst="rect">
            <a:avLst/>
          </a:prstGeom>
        </p:spPr>
      </p:pic>
      <p:pic>
        <p:nvPicPr>
          <p:cNvPr id="105" name="Alioth_Demo1">
            <a:hlinkClick r:id="" action="ppaction://media"/>
            <a:extLst>
              <a:ext uri="{FF2B5EF4-FFF2-40B4-BE49-F238E27FC236}">
                <a16:creationId xmlns:a16="http://schemas.microsoft.com/office/drawing/2014/main" id="{384B516C-9A3D-497F-AEC0-4A2620BDBDCC}"/>
              </a:ext>
            </a:extLst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6218577" y="4051695"/>
            <a:ext cx="2482470" cy="1396389"/>
          </a:xfrm>
          <a:prstGeom prst="rect">
            <a:avLst/>
          </a:prstGeom>
        </p:spPr>
      </p:pic>
      <p:pic>
        <p:nvPicPr>
          <p:cNvPr id="106" name="Dog Iris Recognition">
            <a:hlinkClick r:id="" action="ppaction://media"/>
            <a:extLst>
              <a:ext uri="{FF2B5EF4-FFF2-40B4-BE49-F238E27FC236}">
                <a16:creationId xmlns:a16="http://schemas.microsoft.com/office/drawing/2014/main" id="{CA2E3378-D8CD-47EB-A8E9-76567C210320}"/>
              </a:ext>
            </a:extLst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6"/>
          <a:stretch>
            <a:fillRect/>
          </a:stretch>
        </p:blipFill>
        <p:spPr>
          <a:xfrm>
            <a:off x="9022393" y="4040384"/>
            <a:ext cx="2487073" cy="1397886"/>
          </a:xfrm>
          <a:prstGeom prst="rect">
            <a:avLst/>
          </a:prstGeom>
        </p:spPr>
      </p:pic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7C08EF59-88B5-4991-8B37-C11A377570F7}"/>
              </a:ext>
            </a:extLst>
          </p:cNvPr>
          <p:cNvGrpSpPr/>
          <p:nvPr/>
        </p:nvGrpSpPr>
        <p:grpSpPr>
          <a:xfrm>
            <a:off x="607616" y="5560667"/>
            <a:ext cx="2482475" cy="325266"/>
            <a:chOff x="2594562" y="1177387"/>
            <a:chExt cx="1620004" cy="370184"/>
          </a:xfrm>
        </p:grpSpPr>
        <p:sp>
          <p:nvSpPr>
            <p:cNvPr id="108" name="사각형: 둥근 모서리 107">
              <a:extLst>
                <a:ext uri="{FF2B5EF4-FFF2-40B4-BE49-F238E27FC236}">
                  <a16:creationId xmlns:a16="http://schemas.microsoft.com/office/drawing/2014/main" id="{4DD3CDB3-8411-44F0-839E-2C803614765D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4B1B6010-3287-4381-BF4E-9FC583799116}"/>
                </a:ext>
              </a:extLst>
            </p:cNvPr>
            <p:cNvSpPr txBox="1"/>
            <p:nvPr/>
          </p:nvSpPr>
          <p:spPr>
            <a:xfrm>
              <a:off x="2594562" y="1177387"/>
              <a:ext cx="1620001" cy="350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strike="noStrike" cap="none" spc="-5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네트워크 </a:t>
              </a:r>
              <a:r>
                <a:rPr lang="en-US" altLang="ko-KR" sz="1400" strike="noStrike" cap="none" spc="-5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Big Dipper Manager</a:t>
              </a:r>
              <a:endParaRPr lang="ko-KR" altLang="en-US" sz="1400" strike="noStrike" cap="none" spc="-5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C9C90F03-D3B0-490E-BFAE-4594F19FBAF4}"/>
              </a:ext>
            </a:extLst>
          </p:cNvPr>
          <p:cNvSpPr txBox="1"/>
          <p:nvPr/>
        </p:nvSpPr>
        <p:spPr>
          <a:xfrm>
            <a:off x="607619" y="5903911"/>
            <a:ext cx="25775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https://youtu.be/uc2rOC4sjdg</a:t>
            </a:r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7A1160F6-E472-4946-A29F-6BED44332BC6}"/>
              </a:ext>
            </a:extLst>
          </p:cNvPr>
          <p:cNvGrpSpPr/>
          <p:nvPr/>
        </p:nvGrpSpPr>
        <p:grpSpPr>
          <a:xfrm>
            <a:off x="3399137" y="5560667"/>
            <a:ext cx="2482475" cy="325266"/>
            <a:chOff x="2594562" y="1177387"/>
            <a:chExt cx="1620004" cy="370184"/>
          </a:xfrm>
        </p:grpSpPr>
        <p:sp>
          <p:nvSpPr>
            <p:cNvPr id="112" name="사각형: 둥근 모서리 111">
              <a:extLst>
                <a:ext uri="{FF2B5EF4-FFF2-40B4-BE49-F238E27FC236}">
                  <a16:creationId xmlns:a16="http://schemas.microsoft.com/office/drawing/2014/main" id="{947879BB-ADC1-44E7-ADEF-1E4219E60F98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3F47FE0A-2BBE-4873-9A0A-88AC68D28067}"/>
                </a:ext>
              </a:extLst>
            </p:cNvPr>
            <p:cNvSpPr txBox="1"/>
            <p:nvPr/>
          </p:nvSpPr>
          <p:spPr>
            <a:xfrm>
              <a:off x="2594562" y="1177387"/>
              <a:ext cx="1620001" cy="350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4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Megrez - 35cm </a:t>
              </a:r>
              <a:r>
                <a:rPr lang="ko-KR" altLang="en-US" sz="14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출입통제</a:t>
              </a:r>
            </a:p>
          </p:txBody>
        </p:sp>
      </p:grpSp>
      <p:sp>
        <p:nvSpPr>
          <p:cNvPr id="114" name="TextBox 113">
            <a:extLst>
              <a:ext uri="{FF2B5EF4-FFF2-40B4-BE49-F238E27FC236}">
                <a16:creationId xmlns:a16="http://schemas.microsoft.com/office/drawing/2014/main" id="{1D5B186F-64CB-41FF-8917-ECC92B36A687}"/>
              </a:ext>
            </a:extLst>
          </p:cNvPr>
          <p:cNvSpPr txBox="1"/>
          <p:nvPr/>
        </p:nvSpPr>
        <p:spPr>
          <a:xfrm>
            <a:off x="3399140" y="5903911"/>
            <a:ext cx="25775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https://youtu.be/nkZ3YDNAfhI</a:t>
            </a:r>
          </a:p>
        </p:txBody>
      </p: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2C506C99-1689-4A06-B42C-811505C773DF}"/>
              </a:ext>
            </a:extLst>
          </p:cNvPr>
          <p:cNvGrpSpPr/>
          <p:nvPr/>
        </p:nvGrpSpPr>
        <p:grpSpPr>
          <a:xfrm>
            <a:off x="6218577" y="5560667"/>
            <a:ext cx="2482475" cy="325266"/>
            <a:chOff x="2594562" y="1177387"/>
            <a:chExt cx="1620004" cy="370184"/>
          </a:xfrm>
        </p:grpSpPr>
        <p:sp>
          <p:nvSpPr>
            <p:cNvPr id="116" name="사각형: 둥근 모서리 115">
              <a:extLst>
                <a:ext uri="{FF2B5EF4-FFF2-40B4-BE49-F238E27FC236}">
                  <a16:creationId xmlns:a16="http://schemas.microsoft.com/office/drawing/2014/main" id="{F0B049EF-F36D-4432-9587-95D077008B68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AE15D665-644C-461D-8995-4423BA51BA0C}"/>
                </a:ext>
              </a:extLst>
            </p:cNvPr>
            <p:cNvSpPr txBox="1"/>
            <p:nvPr/>
          </p:nvSpPr>
          <p:spPr>
            <a:xfrm>
              <a:off x="2594562" y="1177387"/>
              <a:ext cx="1620001" cy="3152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2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Alioth - 60~150cm </a:t>
              </a:r>
              <a:r>
                <a:rPr lang="ko-KR" altLang="en-US" sz="1200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출입통제</a:t>
              </a: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DBBFED37-8515-4408-9E65-B61460864D9B}"/>
              </a:ext>
            </a:extLst>
          </p:cNvPr>
          <p:cNvSpPr txBox="1"/>
          <p:nvPr/>
        </p:nvSpPr>
        <p:spPr>
          <a:xfrm>
            <a:off x="6218580" y="5903911"/>
            <a:ext cx="2577541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https://youtu.be/JiO00l29e3I</a:t>
            </a:r>
          </a:p>
        </p:txBody>
      </p:sp>
      <p:grpSp>
        <p:nvGrpSpPr>
          <p:cNvPr id="119" name="그룹 118">
            <a:extLst>
              <a:ext uri="{FF2B5EF4-FFF2-40B4-BE49-F238E27FC236}">
                <a16:creationId xmlns:a16="http://schemas.microsoft.com/office/drawing/2014/main" id="{0EB6B73F-FCFD-415B-AFD1-CEC18A0EDBE1}"/>
              </a:ext>
            </a:extLst>
          </p:cNvPr>
          <p:cNvGrpSpPr/>
          <p:nvPr/>
        </p:nvGrpSpPr>
        <p:grpSpPr>
          <a:xfrm>
            <a:off x="9006842" y="5560667"/>
            <a:ext cx="2482475" cy="325266"/>
            <a:chOff x="2594562" y="1177387"/>
            <a:chExt cx="1620004" cy="370184"/>
          </a:xfrm>
        </p:grpSpPr>
        <p:sp>
          <p:nvSpPr>
            <p:cNvPr id="120" name="사각형: 둥근 모서리 119">
              <a:extLst>
                <a:ext uri="{FF2B5EF4-FFF2-40B4-BE49-F238E27FC236}">
                  <a16:creationId xmlns:a16="http://schemas.microsoft.com/office/drawing/2014/main" id="{0F59E4F1-9427-4454-9485-4BC753C38575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778BDFAA-9DCE-4AD8-9EB5-87168392A610}"/>
                </a:ext>
              </a:extLst>
            </p:cNvPr>
            <p:cNvSpPr txBox="1"/>
            <p:nvPr/>
          </p:nvSpPr>
          <p:spPr>
            <a:xfrm>
              <a:off x="2594562" y="1177387"/>
              <a:ext cx="1620001" cy="3502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애완견 홍채인식</a:t>
              </a:r>
            </a:p>
          </p:txBody>
        </p:sp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A96D29AC-3964-4078-A21E-2393F7419227}"/>
              </a:ext>
            </a:extLst>
          </p:cNvPr>
          <p:cNvSpPr txBox="1"/>
          <p:nvPr/>
        </p:nvSpPr>
        <p:spPr>
          <a:xfrm>
            <a:off x="9006845" y="5903911"/>
            <a:ext cx="2577541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11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https://www.youtube.com/watch?v=txkePETTJz4</a:t>
            </a:r>
          </a:p>
        </p:txBody>
      </p:sp>
    </p:spTree>
    <p:extLst>
      <p:ext uri="{BB962C8B-B14F-4D97-AF65-F5344CB8AC3E}">
        <p14:creationId xmlns:p14="http://schemas.microsoft.com/office/powerpoint/2010/main" val="3513833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00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video fullScrn="1">
              <p:cMediaNode vol="96939">
                <p:cTn id="27" fill="remove" display="0">
                  <p:stCondLst>
                    <p:cond delay="indefinite"/>
                  </p:stCondLst>
                </p:cTn>
                <p:tgtEl>
                  <p:spTgt spid="83"/>
                </p:tgtEl>
              </p:cMediaNode>
            </p:video>
            <p:video fullScrn="1">
              <p:cMediaNode vol="80000">
                <p:cTn id="28" fill="remove" display="0">
                  <p:stCondLst>
                    <p:cond delay="indefinite"/>
                  </p:stCondLst>
                </p:cTn>
                <p:tgtEl>
                  <p:spTgt spid="84"/>
                </p:tgtEl>
              </p:cMediaNode>
            </p:video>
            <p:video>
              <p:cMediaNode vol="80000">
                <p:cTn id="29" fill="hold" display="0">
                  <p:stCondLst>
                    <p:cond delay="indefinite"/>
                  </p:stCondLst>
                </p:cTn>
                <p:tgtEl>
                  <p:spTgt spid="85"/>
                </p:tgtEl>
              </p:cMediaNode>
            </p:video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6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1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5" dur="1" fill="hold"/>
                                        <p:tgtEl>
                                          <p:spTgt spid="1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0" dur="1" fill="hold"/>
                                        <p:tgtEl>
                                          <p:spTgt spid="10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03"/>
                </p:tgtEl>
              </p:cMediaNode>
            </p:video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  <p:video>
              <p:cMediaNode vol="80000">
                <p:cTn id="53" fill="hold" display="0">
                  <p:stCondLst>
                    <p:cond delay="indefinite"/>
                  </p:stCondLst>
                </p:cTn>
                <p:tgtEl>
                  <p:spTgt spid="105"/>
                </p:tgtEl>
              </p:cMediaNode>
            </p:video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106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직사각형 6">
            <a:extLst>
              <a:ext uri="{FF2B5EF4-FFF2-40B4-BE49-F238E27FC236}">
                <a16:creationId xmlns:a16="http://schemas.microsoft.com/office/drawing/2014/main" id="{237B64A9-0B9E-4761-8656-8AAE846D79B8}"/>
              </a:ext>
            </a:extLst>
          </p:cNvPr>
          <p:cNvSpPr/>
          <p:nvPr/>
        </p:nvSpPr>
        <p:spPr>
          <a:xfrm>
            <a:off x="0" y="1016001"/>
            <a:ext cx="12192000" cy="1549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B672518D-7FBC-4D85-A7CF-9C29CA6FD51D}"/>
              </a:ext>
            </a:extLst>
          </p:cNvPr>
          <p:cNvSpPr txBox="1"/>
          <p:nvPr/>
        </p:nvSpPr>
        <p:spPr>
          <a:xfrm>
            <a:off x="736813" y="1232467"/>
            <a:ext cx="10341415" cy="106939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ko-KR" altLang="en-US"/>
              <a:t>홍채인식을 이용한 개인화서비스 솔루션을 제공하는 회사</a:t>
            </a:r>
            <a:r>
              <a:rPr lang="en-US" altLang="ko-KR"/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ko-KR" altLang="en-US"/>
              <a:t>홍채인식 성능과 가격의 </a:t>
            </a:r>
            <a:r>
              <a:rPr lang="en-US" altLang="ko-KR"/>
              <a:t>70% </a:t>
            </a:r>
            <a:r>
              <a:rPr lang="ko-KR" altLang="en-US"/>
              <a:t>이상을 결정하는 광학부품인 카메라 </a:t>
            </a:r>
            <a:r>
              <a:rPr lang="en-US" altLang="ko-KR"/>
              <a:t>&amp; IR-LED </a:t>
            </a:r>
            <a:r>
              <a:rPr lang="ko-KR" altLang="en-US"/>
              <a:t>모듈을 자체개발 하여 홍채인식솔루션을 제공하는 소재부품장비 회사</a:t>
            </a:r>
            <a:r>
              <a:rPr lang="en-US" altLang="ko-KR"/>
              <a:t>.</a:t>
            </a:r>
            <a:endParaRPr lang="ko-KR" alt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4" y="320798"/>
            <a:ext cx="172856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제이투씨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7E22508-45F2-4AEA-A90A-7B3579FE4DD0}"/>
              </a:ext>
            </a:extLst>
          </p:cNvPr>
          <p:cNvSpPr txBox="1"/>
          <p:nvPr/>
        </p:nvSpPr>
        <p:spPr>
          <a:xfrm>
            <a:off x="734954" y="2771799"/>
            <a:ext cx="88589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경쟁력 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- </a:t>
            </a:r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저렴한 가격 대비 높은 홍채 인식률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 </a:t>
            </a:r>
            <a:endParaRPr lang="ko-KR" altLang="en-US" sz="2800" strike="noStrike" cap="none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A7311E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7DDC911B-EB9E-4A0E-A81A-FC2B9915C43C}"/>
              </a:ext>
            </a:extLst>
          </p:cNvPr>
          <p:cNvGrpSpPr/>
          <p:nvPr/>
        </p:nvGrpSpPr>
        <p:grpSpPr>
          <a:xfrm>
            <a:off x="974071" y="3226188"/>
            <a:ext cx="3101678" cy="2833317"/>
            <a:chOff x="1349024" y="3516174"/>
            <a:chExt cx="2829382" cy="2584580"/>
          </a:xfrm>
        </p:grpSpPr>
        <p:pic>
          <p:nvPicPr>
            <p:cNvPr id="40" name="그림 39" descr="텍스트, 의류, 마스크이(가) 표시된 사진&#10;&#10;자동 생성된 설명">
              <a:extLst>
                <a:ext uri="{FF2B5EF4-FFF2-40B4-BE49-F238E27FC236}">
                  <a16:creationId xmlns:a16="http://schemas.microsoft.com/office/drawing/2014/main" id="{E323B9DB-ED00-436E-8D6B-43C460CDC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349024" y="3516174"/>
              <a:ext cx="2584580" cy="2584580"/>
            </a:xfrm>
            <a:custGeom>
              <a:avLst/>
              <a:gdLst>
                <a:gd name="connsiteX0" fmla="*/ 1292290 w 2584580"/>
                <a:gd name="connsiteY0" fmla="*/ 0 h 2584580"/>
                <a:gd name="connsiteX1" fmla="*/ 2584580 w 2584580"/>
                <a:gd name="connsiteY1" fmla="*/ 1292290 h 2584580"/>
                <a:gd name="connsiteX2" fmla="*/ 1292290 w 2584580"/>
                <a:gd name="connsiteY2" fmla="*/ 2584580 h 2584580"/>
                <a:gd name="connsiteX3" fmla="*/ 0 w 2584580"/>
                <a:gd name="connsiteY3" fmla="*/ 1292290 h 2584580"/>
                <a:gd name="connsiteX4" fmla="*/ 1292290 w 2584580"/>
                <a:gd name="connsiteY4" fmla="*/ 0 h 25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580" h="2584580">
                  <a:moveTo>
                    <a:pt x="1292290" y="0"/>
                  </a:moveTo>
                  <a:cubicBezTo>
                    <a:pt x="2006002" y="0"/>
                    <a:pt x="2584580" y="578578"/>
                    <a:pt x="2584580" y="1292290"/>
                  </a:cubicBezTo>
                  <a:cubicBezTo>
                    <a:pt x="2584580" y="2006002"/>
                    <a:pt x="2006002" y="2584580"/>
                    <a:pt x="1292290" y="2584580"/>
                  </a:cubicBezTo>
                  <a:cubicBezTo>
                    <a:pt x="578578" y="2584580"/>
                    <a:pt x="0" y="2006002"/>
                    <a:pt x="0" y="1292290"/>
                  </a:cubicBezTo>
                  <a:cubicBezTo>
                    <a:pt x="0" y="578578"/>
                    <a:pt x="578578" y="0"/>
                    <a:pt x="1292290" y="0"/>
                  </a:cubicBezTo>
                  <a:close/>
                </a:path>
              </a:pathLst>
            </a:custGeom>
          </p:spPr>
        </p:pic>
        <p:grpSp>
          <p:nvGrpSpPr>
            <p:cNvPr id="45" name="그룹 44">
              <a:extLst>
                <a:ext uri="{FF2B5EF4-FFF2-40B4-BE49-F238E27FC236}">
                  <a16:creationId xmlns:a16="http://schemas.microsoft.com/office/drawing/2014/main" id="{2C1B6312-C522-44BC-9B55-CCC036B1CDBF}"/>
                </a:ext>
              </a:extLst>
            </p:cNvPr>
            <p:cNvGrpSpPr/>
            <p:nvPr/>
          </p:nvGrpSpPr>
          <p:grpSpPr>
            <a:xfrm flipV="1">
              <a:off x="2333339" y="3924300"/>
              <a:ext cx="704850" cy="1348740"/>
              <a:chOff x="2333339" y="4743450"/>
              <a:chExt cx="704850" cy="1409700"/>
            </a:xfrm>
          </p:grpSpPr>
          <p:sp>
            <p:nvSpPr>
              <p:cNvPr id="41" name="자유형: 도형 40">
                <a:extLst>
                  <a:ext uri="{FF2B5EF4-FFF2-40B4-BE49-F238E27FC236}">
                    <a16:creationId xmlns:a16="http://schemas.microsoft.com/office/drawing/2014/main" id="{2991E653-3392-4392-A450-AF4A4716026B}"/>
                  </a:ext>
                </a:extLst>
              </p:cNvPr>
              <p:cNvSpPr/>
              <p:nvPr/>
            </p:nvSpPr>
            <p:spPr>
              <a:xfrm>
                <a:off x="2333339" y="4743450"/>
                <a:ext cx="209550" cy="1409700"/>
              </a:xfrm>
              <a:custGeom>
                <a:avLst/>
                <a:gdLst>
                  <a:gd name="connsiteX0" fmla="*/ 0 w 0"/>
                  <a:gd name="connsiteY0" fmla="*/ 0 h 1409700"/>
                  <a:gd name="connsiteX1" fmla="*/ 0 w 0"/>
                  <a:gd name="connsiteY1" fmla="*/ 1409700 h 140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09700">
                    <a:moveTo>
                      <a:pt x="0" y="0"/>
                    </a:moveTo>
                    <a:lnTo>
                      <a:pt x="0" y="1409700"/>
                    </a:lnTo>
                  </a:path>
                </a:pathLst>
              </a:cu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2" name="자유형: 도형 41">
                <a:extLst>
                  <a:ext uri="{FF2B5EF4-FFF2-40B4-BE49-F238E27FC236}">
                    <a16:creationId xmlns:a16="http://schemas.microsoft.com/office/drawing/2014/main" id="{7DBFC405-D54E-4D8D-B201-5BEA79C0592C}"/>
                  </a:ext>
                </a:extLst>
              </p:cNvPr>
              <p:cNvSpPr/>
              <p:nvPr/>
            </p:nvSpPr>
            <p:spPr>
              <a:xfrm>
                <a:off x="2828639" y="4743450"/>
                <a:ext cx="209550" cy="1409700"/>
              </a:xfrm>
              <a:custGeom>
                <a:avLst/>
                <a:gdLst>
                  <a:gd name="connsiteX0" fmla="*/ 0 w 0"/>
                  <a:gd name="connsiteY0" fmla="*/ 0 h 1409700"/>
                  <a:gd name="connsiteX1" fmla="*/ 0 w 0"/>
                  <a:gd name="connsiteY1" fmla="*/ 1409700 h 1409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h="1409700">
                    <a:moveTo>
                      <a:pt x="0" y="0"/>
                    </a:moveTo>
                    <a:lnTo>
                      <a:pt x="0" y="1409700"/>
                    </a:lnTo>
                  </a:path>
                </a:pathLst>
              </a:custGeom>
              <a:noFill/>
              <a:ln>
                <a:solidFill>
                  <a:schemeClr val="tx1">
                    <a:lumMod val="85000"/>
                    <a:lumOff val="1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D4C76841-D839-4752-A8C6-B8DAC4BADCAF}"/>
                </a:ext>
              </a:extLst>
            </p:cNvPr>
            <p:cNvSpPr txBox="1"/>
            <p:nvPr/>
          </p:nvSpPr>
          <p:spPr>
            <a:xfrm>
              <a:off x="2028600" y="5482748"/>
              <a:ext cx="2149806" cy="27699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ko-KR" sz="1200" strike="noStrike" kern="1200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  <a:cs typeface="+mn-cs"/>
                </a:rPr>
                <a:t>300</a:t>
              </a:r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pixel</a:t>
              </a:r>
              <a:r>
                <a:rPr lang="ko-KR" altLang="en-US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 </a:t>
              </a:r>
              <a:r>
                <a:rPr lang="en-US" altLang="ko-KR" sz="120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rPr>
                <a:t>@300mm</a:t>
              </a:r>
              <a:endParaRPr lang="ko-KR" altLang="en-US" sz="1200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CB5D772-D9E5-437B-AED8-B86D787E7958}"/>
                </a:ext>
              </a:extLst>
            </p:cNvPr>
            <p:cNvSpPr txBox="1"/>
            <p:nvPr/>
          </p:nvSpPr>
          <p:spPr>
            <a:xfrm>
              <a:off x="2452566" y="3871904"/>
              <a:ext cx="277320" cy="261610"/>
            </a:xfrm>
            <a:prstGeom prst="rect">
              <a:avLst/>
            </a:prstGeom>
            <a:noFill/>
          </p:spPr>
          <p:txBody>
            <a:bodyPr wrap="none" lIns="0" rIns="0">
              <a:spAutoFit/>
            </a:bodyPr>
            <a:lstStyle/>
            <a:p>
              <a:pPr algn="ctr"/>
              <a:r>
                <a:rPr lang="en-US" altLang="ko-KR" sz="1100" strike="noStrike" kern="1200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  <a:cs typeface="+mn-cs"/>
                </a:rPr>
                <a:t>1cm</a:t>
              </a:r>
              <a:endParaRPr lang="ko-KR" altLang="en-US" sz="1100">
                <a:latin typeface="+mj-ea"/>
                <a:ea typeface="+mj-ea"/>
              </a:endParaRPr>
            </a:p>
          </p:txBody>
        </p:sp>
        <p:sp>
          <p:nvSpPr>
            <p:cNvPr id="47" name="자유형: 도형 46">
              <a:extLst>
                <a:ext uri="{FF2B5EF4-FFF2-40B4-BE49-F238E27FC236}">
                  <a16:creationId xmlns:a16="http://schemas.microsoft.com/office/drawing/2014/main" id="{DD798E25-12F1-4DD5-BE77-76DC8CB1CD1A}"/>
                </a:ext>
              </a:extLst>
            </p:cNvPr>
            <p:cNvSpPr/>
            <p:nvPr/>
          </p:nvSpPr>
          <p:spPr>
            <a:xfrm>
              <a:off x="2336006" y="4002881"/>
              <a:ext cx="103736" cy="146022"/>
            </a:xfrm>
            <a:custGeom>
              <a:avLst/>
              <a:gdLst>
                <a:gd name="connsiteX0" fmla="*/ 83344 w 83344"/>
                <a:gd name="connsiteY0" fmla="*/ 0 h 0"/>
                <a:gd name="connsiteX1" fmla="*/ 0 w 833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4">
                  <a:moveTo>
                    <a:pt x="83344" y="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85000"/>
                  <a:lumOff val="15000"/>
                </a:schemeClr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8" name="자유형: 도형 47">
              <a:extLst>
                <a:ext uri="{FF2B5EF4-FFF2-40B4-BE49-F238E27FC236}">
                  <a16:creationId xmlns:a16="http://schemas.microsoft.com/office/drawing/2014/main" id="{81FCADCF-14BE-422A-868C-F33EB241DDF6}"/>
                </a:ext>
              </a:extLst>
            </p:cNvPr>
            <p:cNvSpPr/>
            <p:nvPr/>
          </p:nvSpPr>
          <p:spPr>
            <a:xfrm flipH="1">
              <a:off x="2731845" y="4002881"/>
              <a:ext cx="103736" cy="146022"/>
            </a:xfrm>
            <a:custGeom>
              <a:avLst/>
              <a:gdLst>
                <a:gd name="connsiteX0" fmla="*/ 83344 w 83344"/>
                <a:gd name="connsiteY0" fmla="*/ 0 h 0"/>
                <a:gd name="connsiteX1" fmla="*/ 0 w 83344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3344">
                  <a:moveTo>
                    <a:pt x="83344" y="0"/>
                  </a:moveTo>
                  <a:lnTo>
                    <a:pt x="0" y="0"/>
                  </a:lnTo>
                </a:path>
              </a:pathLst>
            </a:custGeom>
            <a:noFill/>
            <a:ln>
              <a:solidFill>
                <a:schemeClr val="tx1">
                  <a:lumMod val="85000"/>
                  <a:lumOff val="15000"/>
                </a:schemeClr>
              </a:solidFill>
              <a:tailEnd type="triangle" w="sm" len="sm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C9759E41-5482-4DD1-92E6-C06D0C5164F2}"/>
              </a:ext>
            </a:extLst>
          </p:cNvPr>
          <p:cNvSpPr txBox="1"/>
          <p:nvPr/>
        </p:nvSpPr>
        <p:spPr>
          <a:xfrm>
            <a:off x="3834719" y="3736846"/>
            <a:ext cx="7243509" cy="204876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사람의 홍채를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30cm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거리에서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300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화소로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Capture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하므로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인식률이 높다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. 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(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경쟁사들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150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화소 미만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)</a:t>
            </a:r>
          </a:p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경쟁사보다 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2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배 많은 특징점을 만들 수 있으므로 인식속도가 빨라 사용자가 눈을 가까이 대고 오래 기다리지 않아도 되므로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접근이 쉽고 편리하다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.</a:t>
            </a:r>
          </a:p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고해상도 홍채이미지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capture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와 광학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·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광로 설계로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안경착용자 홍채인식 가능</a:t>
            </a:r>
          </a:p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적은 전류로 균등하고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,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높은 광량의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IR-LED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을 보유하므로 적은 수의 </a:t>
            </a:r>
            <a:r>
              <a:rPr lang="en-US" altLang="ko-KR" sz="140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IR-LED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latin typeface="+mn-ea"/>
                <a:ea typeface="+mn-ea"/>
              </a:rPr>
              <a:t>를 사용하므로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공간에 자유롭고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, </a:t>
            </a:r>
            <a:r>
              <a:rPr lang="ko-KR" altLang="en-US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저렴한 가격이 경쟁력이다</a:t>
            </a:r>
            <a:r>
              <a:rPr lang="en-US" altLang="ko-KR" sz="1400" spc="-50" dirty="0">
                <a:ln>
                  <a:solidFill>
                    <a:schemeClr val="tx1">
                      <a:lumMod val="85000"/>
                      <a:lumOff val="15000"/>
                      <a:alpha val="5000"/>
                    </a:schemeClr>
                  </a:solidFill>
                </a:ln>
                <a:solidFill>
                  <a:srgbClr val="F62020"/>
                </a:solidFill>
              </a:rPr>
              <a:t>.</a:t>
            </a:r>
          </a:p>
          <a:p>
            <a:pPr marL="285750" indent="-285750" algn="l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ko-KR" altLang="en-US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시계열 </a:t>
            </a:r>
            <a:r>
              <a:rPr lang="en-US" altLang="ko-KR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CNN </a:t>
            </a:r>
            <a:r>
              <a:rPr lang="ko-KR" altLang="en-US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딥러닝을  이용한 </a:t>
            </a:r>
            <a:r>
              <a:rPr lang="en-US" altLang="ko-KR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AI </a:t>
            </a:r>
            <a:r>
              <a:rPr lang="ko-KR" altLang="en-US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홍채인식알고리즘</a:t>
            </a:r>
            <a:endParaRPr lang="ko-KR" altLang="en-US" sz="1400" strike="noStrike" cap="none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A7311E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539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4" y="320798"/>
            <a:ext cx="3417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왜 홍채인식인가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?</a:t>
            </a: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0F4A29F0-1598-401F-9F1B-6608942C6CCC}"/>
              </a:ext>
            </a:extLst>
          </p:cNvPr>
          <p:cNvGrpSpPr/>
          <p:nvPr/>
        </p:nvGrpSpPr>
        <p:grpSpPr>
          <a:xfrm>
            <a:off x="542925" y="1227131"/>
            <a:ext cx="5576850" cy="4216188"/>
            <a:chOff x="793618" y="1392230"/>
            <a:chExt cx="6033498" cy="4561421"/>
          </a:xfrm>
        </p:grpSpPr>
        <p:sp>
          <p:nvSpPr>
            <p:cNvPr id="8" name="사다리꼴 7">
              <a:extLst>
                <a:ext uri="{FF2B5EF4-FFF2-40B4-BE49-F238E27FC236}">
                  <a16:creationId xmlns:a16="http://schemas.microsoft.com/office/drawing/2014/main" id="{2497680D-9C8D-4E3C-99E5-797DF6DDC1BE}"/>
                </a:ext>
              </a:extLst>
            </p:cNvPr>
            <p:cNvSpPr/>
            <p:nvPr/>
          </p:nvSpPr>
          <p:spPr>
            <a:xfrm rot="16200000">
              <a:off x="5311654" y="1794701"/>
              <a:ext cx="1917934" cy="1112991"/>
            </a:xfrm>
            <a:prstGeom prst="trapezoid">
              <a:avLst>
                <a:gd name="adj" fmla="val 53793"/>
              </a:avLst>
            </a:prstGeom>
            <a:gradFill flip="none" rotWithShape="1">
              <a:gsLst>
                <a:gs pos="0">
                  <a:srgbClr val="A7311E">
                    <a:alpha val="30000"/>
                  </a:srgbClr>
                </a:gs>
                <a:gs pos="91000">
                  <a:srgbClr val="A7311E">
                    <a:alpha val="0"/>
                  </a:srgb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" name="자유형: 도형 1">
              <a:extLst>
                <a:ext uri="{FF2B5EF4-FFF2-40B4-BE49-F238E27FC236}">
                  <a16:creationId xmlns:a16="http://schemas.microsoft.com/office/drawing/2014/main" id="{B83F5E3D-11E0-467B-85B1-00EE95D01518}"/>
                </a:ext>
              </a:extLst>
            </p:cNvPr>
            <p:cNvSpPr/>
            <p:nvPr/>
          </p:nvSpPr>
          <p:spPr>
            <a:xfrm>
              <a:off x="1933575" y="1614713"/>
              <a:ext cx="4438650" cy="4029075"/>
            </a:xfrm>
            <a:custGeom>
              <a:avLst/>
              <a:gdLst>
                <a:gd name="connsiteX0" fmla="*/ 0 w 4438650"/>
                <a:gd name="connsiteY0" fmla="*/ 0 h 4438650"/>
                <a:gd name="connsiteX1" fmla="*/ 0 w 4438650"/>
                <a:gd name="connsiteY1" fmla="*/ 4438650 h 4438650"/>
                <a:gd name="connsiteX2" fmla="*/ 4438650 w 4438650"/>
                <a:gd name="connsiteY2" fmla="*/ 4438650 h 4438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438650" h="4438650">
                  <a:moveTo>
                    <a:pt x="0" y="0"/>
                  </a:moveTo>
                  <a:lnTo>
                    <a:pt x="0" y="4438650"/>
                  </a:lnTo>
                  <a:lnTo>
                    <a:pt x="4438650" y="4438650"/>
                  </a:lnTo>
                </a:path>
              </a:pathLst>
            </a:custGeom>
            <a:noFill/>
            <a:ln w="25400">
              <a:solidFill>
                <a:schemeClr val="tx1">
                  <a:lumMod val="85000"/>
                  <a:lumOff val="15000"/>
                </a:schemeClr>
              </a:solidFill>
              <a:headEnd type="triangle"/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20" name="그림 19">
              <a:extLst>
                <a:ext uri="{FF2B5EF4-FFF2-40B4-BE49-F238E27FC236}">
                  <a16:creationId xmlns:a16="http://schemas.microsoft.com/office/drawing/2014/main" id="{05D924FC-5D06-4C59-9F15-D9F842E626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64059" y="4581429"/>
              <a:ext cx="569148" cy="643260"/>
            </a:xfrm>
            <a:custGeom>
              <a:avLst/>
              <a:gdLst>
                <a:gd name="connsiteX0" fmla="*/ 307903 w 615806"/>
                <a:gd name="connsiteY0" fmla="*/ 0 h 695994"/>
                <a:gd name="connsiteX1" fmla="*/ 615806 w 615806"/>
                <a:gd name="connsiteY1" fmla="*/ 347997 h 695994"/>
                <a:gd name="connsiteX2" fmla="*/ 307903 w 615806"/>
                <a:gd name="connsiteY2" fmla="*/ 695994 h 695994"/>
                <a:gd name="connsiteX3" fmla="*/ 0 w 615806"/>
                <a:gd name="connsiteY3" fmla="*/ 347997 h 695994"/>
                <a:gd name="connsiteX4" fmla="*/ 307903 w 615806"/>
                <a:gd name="connsiteY4" fmla="*/ 0 h 6959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15806" h="695994">
                  <a:moveTo>
                    <a:pt x="307903" y="0"/>
                  </a:moveTo>
                  <a:cubicBezTo>
                    <a:pt x="477953" y="0"/>
                    <a:pt x="615806" y="155804"/>
                    <a:pt x="615806" y="347997"/>
                  </a:cubicBezTo>
                  <a:cubicBezTo>
                    <a:pt x="615806" y="540190"/>
                    <a:pt x="477953" y="695994"/>
                    <a:pt x="307903" y="695994"/>
                  </a:cubicBezTo>
                  <a:cubicBezTo>
                    <a:pt x="137853" y="695994"/>
                    <a:pt x="0" y="540190"/>
                    <a:pt x="0" y="347997"/>
                  </a:cubicBezTo>
                  <a:cubicBezTo>
                    <a:pt x="0" y="155804"/>
                    <a:pt x="137853" y="0"/>
                    <a:pt x="307903" y="0"/>
                  </a:cubicBezTo>
                  <a:close/>
                </a:path>
              </a:pathLst>
            </a:custGeom>
          </p:spPr>
        </p:pic>
        <p:pic>
          <p:nvPicPr>
            <p:cNvPr id="23" name="그림 22" descr="MT리포트]&amp;#39;찍히면 잡힌다&amp;#39;…안면인식 기술 어디까지 - 머니투데이">
              <a:extLst>
                <a:ext uri="{FF2B5EF4-FFF2-40B4-BE49-F238E27FC236}">
                  <a16:creationId xmlns:a16="http://schemas.microsoft.com/office/drawing/2014/main" id="{00F5F13A-719F-4856-A0FF-7E734D7F6E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6732" y="3676391"/>
              <a:ext cx="590550" cy="642206"/>
            </a:xfrm>
            <a:custGeom>
              <a:avLst/>
              <a:gdLst>
                <a:gd name="connsiteX0" fmla="*/ 106896 w 2813050"/>
                <a:gd name="connsiteY0" fmla="*/ 0 h 3059112"/>
                <a:gd name="connsiteX1" fmla="*/ 2706154 w 2813050"/>
                <a:gd name="connsiteY1" fmla="*/ 0 h 3059112"/>
                <a:gd name="connsiteX2" fmla="*/ 2813050 w 2813050"/>
                <a:gd name="connsiteY2" fmla="*/ 106896 h 3059112"/>
                <a:gd name="connsiteX3" fmla="*/ 2813050 w 2813050"/>
                <a:gd name="connsiteY3" fmla="*/ 2952216 h 3059112"/>
                <a:gd name="connsiteX4" fmla="*/ 2706154 w 2813050"/>
                <a:gd name="connsiteY4" fmla="*/ 3059112 h 3059112"/>
                <a:gd name="connsiteX5" fmla="*/ 106896 w 2813050"/>
                <a:gd name="connsiteY5" fmla="*/ 3059112 h 3059112"/>
                <a:gd name="connsiteX6" fmla="*/ 0 w 2813050"/>
                <a:gd name="connsiteY6" fmla="*/ 2952216 h 3059112"/>
                <a:gd name="connsiteX7" fmla="*/ 0 w 2813050"/>
                <a:gd name="connsiteY7" fmla="*/ 106896 h 3059112"/>
                <a:gd name="connsiteX8" fmla="*/ 106896 w 2813050"/>
                <a:gd name="connsiteY8" fmla="*/ 0 h 3059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13050" h="3059112">
                  <a:moveTo>
                    <a:pt x="106896" y="0"/>
                  </a:moveTo>
                  <a:lnTo>
                    <a:pt x="2706154" y="0"/>
                  </a:lnTo>
                  <a:cubicBezTo>
                    <a:pt x="2765191" y="0"/>
                    <a:pt x="2813050" y="47859"/>
                    <a:pt x="2813050" y="106896"/>
                  </a:cubicBezTo>
                  <a:lnTo>
                    <a:pt x="2813050" y="2952216"/>
                  </a:lnTo>
                  <a:cubicBezTo>
                    <a:pt x="2813050" y="3011253"/>
                    <a:pt x="2765191" y="3059112"/>
                    <a:pt x="2706154" y="3059112"/>
                  </a:cubicBezTo>
                  <a:lnTo>
                    <a:pt x="106896" y="3059112"/>
                  </a:lnTo>
                  <a:cubicBezTo>
                    <a:pt x="47859" y="3059112"/>
                    <a:pt x="0" y="3011253"/>
                    <a:pt x="0" y="2952216"/>
                  </a:cubicBezTo>
                  <a:lnTo>
                    <a:pt x="0" y="106896"/>
                  </a:lnTo>
                  <a:cubicBezTo>
                    <a:pt x="0" y="47859"/>
                    <a:pt x="47859" y="0"/>
                    <a:pt x="106896" y="0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2E6839DA-5C10-4AD9-B62C-6078B6209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4552950" y="1986527"/>
              <a:ext cx="1294487" cy="729343"/>
            </a:xfrm>
            <a:custGeom>
              <a:avLst/>
              <a:gdLst>
                <a:gd name="connsiteX0" fmla="*/ 66679 w 1453883"/>
                <a:gd name="connsiteY0" fmla="*/ 0 h 819150"/>
                <a:gd name="connsiteX1" fmla="*/ 1387204 w 1453883"/>
                <a:gd name="connsiteY1" fmla="*/ 0 h 819150"/>
                <a:gd name="connsiteX2" fmla="*/ 1453883 w 1453883"/>
                <a:gd name="connsiteY2" fmla="*/ 66679 h 819150"/>
                <a:gd name="connsiteX3" fmla="*/ 1453883 w 1453883"/>
                <a:gd name="connsiteY3" fmla="*/ 752471 h 819150"/>
                <a:gd name="connsiteX4" fmla="*/ 1387204 w 1453883"/>
                <a:gd name="connsiteY4" fmla="*/ 819150 h 819150"/>
                <a:gd name="connsiteX5" fmla="*/ 66679 w 1453883"/>
                <a:gd name="connsiteY5" fmla="*/ 819150 h 819150"/>
                <a:gd name="connsiteX6" fmla="*/ 0 w 1453883"/>
                <a:gd name="connsiteY6" fmla="*/ 752471 h 819150"/>
                <a:gd name="connsiteX7" fmla="*/ 0 w 1453883"/>
                <a:gd name="connsiteY7" fmla="*/ 66679 h 819150"/>
                <a:gd name="connsiteX8" fmla="*/ 66679 w 1453883"/>
                <a:gd name="connsiteY8" fmla="*/ 0 h 819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53883" h="819150">
                  <a:moveTo>
                    <a:pt x="66679" y="0"/>
                  </a:moveTo>
                  <a:lnTo>
                    <a:pt x="1387204" y="0"/>
                  </a:lnTo>
                  <a:cubicBezTo>
                    <a:pt x="1424030" y="0"/>
                    <a:pt x="1453883" y="29853"/>
                    <a:pt x="1453883" y="66679"/>
                  </a:cubicBezTo>
                  <a:lnTo>
                    <a:pt x="1453883" y="752471"/>
                  </a:lnTo>
                  <a:cubicBezTo>
                    <a:pt x="1453883" y="789297"/>
                    <a:pt x="1424030" y="819150"/>
                    <a:pt x="1387204" y="819150"/>
                  </a:cubicBezTo>
                  <a:lnTo>
                    <a:pt x="66679" y="819150"/>
                  </a:lnTo>
                  <a:cubicBezTo>
                    <a:pt x="29853" y="819150"/>
                    <a:pt x="0" y="789297"/>
                    <a:pt x="0" y="752471"/>
                  </a:cubicBezTo>
                  <a:lnTo>
                    <a:pt x="0" y="66679"/>
                  </a:lnTo>
                  <a:cubicBezTo>
                    <a:pt x="0" y="29853"/>
                    <a:pt x="29853" y="0"/>
                    <a:pt x="66679" y="0"/>
                  </a:cubicBezTo>
                  <a:close/>
                </a:path>
              </a:pathLst>
            </a:cu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06C060B-FCE4-46D8-A81D-CECF91B596E0}"/>
                </a:ext>
              </a:extLst>
            </p:cNvPr>
            <p:cNvSpPr txBox="1"/>
            <p:nvPr/>
          </p:nvSpPr>
          <p:spPr>
            <a:xfrm>
              <a:off x="793618" y="1605381"/>
              <a:ext cx="1139957" cy="5793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z="28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pPr algn="r"/>
              <a:r>
                <a:rPr lang="ko-KR" altLang="en-US" sz="1200" dirty="0">
                  <a:latin typeface="+mj-ea"/>
                  <a:ea typeface="+mj-ea"/>
                </a:rPr>
                <a:t>측정</a:t>
              </a:r>
              <a:r>
                <a:rPr lang="en-US" altLang="ko-KR" sz="1200" dirty="0">
                  <a:latin typeface="+mj-ea"/>
                  <a:ea typeface="+mj-ea"/>
                </a:rPr>
                <a:t> </a:t>
              </a:r>
              <a:r>
                <a:rPr lang="ko-KR" altLang="en-US" sz="1200" dirty="0">
                  <a:latin typeface="+mj-ea"/>
                  <a:ea typeface="+mj-ea"/>
                </a:rPr>
                <a:t>가능한</a:t>
              </a:r>
              <a:endParaRPr lang="en-US" altLang="ko-KR" sz="1200" dirty="0">
                <a:latin typeface="+mj-ea"/>
                <a:ea typeface="+mj-ea"/>
              </a:endParaRPr>
            </a:p>
            <a:p>
              <a:pPr algn="r"/>
              <a:r>
                <a:rPr lang="ko-KR" altLang="en-US" sz="1200" dirty="0">
                  <a:latin typeface="+mj-ea"/>
                  <a:ea typeface="+mj-ea"/>
                </a:rPr>
                <a:t>식별 특징수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B8D4800-89A2-4818-BC6D-FB6A8334FE80}"/>
                </a:ext>
              </a:extLst>
            </p:cNvPr>
            <p:cNvSpPr txBox="1"/>
            <p:nvPr/>
          </p:nvSpPr>
          <p:spPr>
            <a:xfrm>
              <a:off x="5074686" y="5653120"/>
              <a:ext cx="1278877" cy="3005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z="28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pPr algn="r"/>
              <a:r>
                <a:rPr lang="ko-KR" altLang="en-US" sz="1200">
                  <a:latin typeface="+mj-ea"/>
                  <a:ea typeface="+mj-ea"/>
                </a:rPr>
                <a:t>기술적 난이도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DFD6F88-26D7-4D6F-B8F9-DA0D248D9B94}"/>
                </a:ext>
              </a:extLst>
            </p:cNvPr>
            <p:cNvSpPr txBox="1"/>
            <p:nvPr/>
          </p:nvSpPr>
          <p:spPr>
            <a:xfrm>
              <a:off x="1994912" y="4718104"/>
              <a:ext cx="569148" cy="400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z="28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pPr algn="r"/>
              <a:r>
                <a:rPr lang="en-US" altLang="ko-KR" sz="1600">
                  <a:solidFill>
                    <a:srgbClr val="F62020"/>
                  </a:solidFill>
                  <a:latin typeface="+mj-ea"/>
                  <a:ea typeface="+mj-ea"/>
                </a:rPr>
                <a:t>(40)</a:t>
              </a:r>
              <a:endParaRPr lang="ko-KR" altLang="en-US" sz="1600">
                <a:solidFill>
                  <a:srgbClr val="F62020"/>
                </a:solidFill>
                <a:latin typeface="+mj-ea"/>
                <a:ea typeface="+mj-ea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A519B5-84D8-4140-B591-BFDDFF3D7219}"/>
                </a:ext>
              </a:extLst>
            </p:cNvPr>
            <p:cNvSpPr txBox="1"/>
            <p:nvPr/>
          </p:nvSpPr>
          <p:spPr>
            <a:xfrm>
              <a:off x="3053444" y="3239509"/>
              <a:ext cx="590550" cy="4001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z="28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pPr algn="r"/>
              <a:r>
                <a:rPr lang="en-US" altLang="ko-KR" sz="1600">
                  <a:solidFill>
                    <a:srgbClr val="F62020"/>
                  </a:solidFill>
                  <a:latin typeface="+mj-ea"/>
                  <a:ea typeface="+mj-ea"/>
                </a:rPr>
                <a:t>(80)</a:t>
              </a:r>
              <a:endParaRPr lang="ko-KR" altLang="en-US" sz="1600">
                <a:solidFill>
                  <a:srgbClr val="F62020"/>
                </a:solidFill>
                <a:latin typeface="+mj-ea"/>
                <a:ea typeface="+mj-ea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B3B4E5-34BD-4BE4-87DB-410FC62DEF6B}"/>
                </a:ext>
              </a:extLst>
            </p:cNvPr>
            <p:cNvSpPr txBox="1"/>
            <p:nvPr/>
          </p:nvSpPr>
          <p:spPr>
            <a:xfrm>
              <a:off x="3768342" y="2166243"/>
              <a:ext cx="765888" cy="369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z="2800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KoPub돋움체 Light" panose="00000300000000000000" pitchFamily="2" charset="-127"/>
                  <a:ea typeface="KoPub돋움체 Light" panose="00000300000000000000" pitchFamily="2" charset="-127"/>
                </a:defRPr>
              </a:lvl1pPr>
            </a:lstStyle>
            <a:p>
              <a:pPr algn="r"/>
              <a:r>
                <a:rPr lang="en-US" altLang="ko-KR" sz="1600">
                  <a:solidFill>
                    <a:srgbClr val="F62020"/>
                  </a:solidFill>
                  <a:latin typeface="+mj-ea"/>
                  <a:ea typeface="+mj-ea"/>
                </a:rPr>
                <a:t>(256)</a:t>
              </a:r>
              <a:endParaRPr lang="ko-KR" altLang="en-US" sz="1600">
                <a:solidFill>
                  <a:srgbClr val="F62020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C1A079A3-F697-4437-9E53-CC8DBCFB4D37}"/>
              </a:ext>
            </a:extLst>
          </p:cNvPr>
          <p:cNvGrpSpPr/>
          <p:nvPr/>
        </p:nvGrpSpPr>
        <p:grpSpPr>
          <a:xfrm>
            <a:off x="5768591" y="1488926"/>
            <a:ext cx="3727834" cy="369332"/>
            <a:chOff x="5802799" y="2008098"/>
            <a:chExt cx="3425139" cy="369332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F17B48-B433-4C09-894E-AE8F7A520162}"/>
                </a:ext>
              </a:extLst>
            </p:cNvPr>
            <p:cNvSpPr txBox="1"/>
            <p:nvPr/>
          </p:nvSpPr>
          <p:spPr>
            <a:xfrm>
              <a:off x="5968948" y="2008098"/>
              <a:ext cx="32589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불변성 </a:t>
              </a:r>
              <a:r>
                <a:rPr lang="en-US" altLang="ko-KR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- </a:t>
              </a:r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생 후 </a:t>
              </a:r>
              <a:r>
                <a:rPr lang="en-US" altLang="ko-KR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1</a:t>
              </a:r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개</a:t>
              </a:r>
              <a:r>
                <a:rPr lang="ko-KR" altLang="en-US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월 </a:t>
              </a:r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이후 불변</a:t>
              </a:r>
            </a:p>
          </p:txBody>
        </p:sp>
        <p:pic>
          <p:nvPicPr>
            <p:cNvPr id="10" name="그래픽 9" descr="Badge Tick1 단색으로 채워진">
              <a:extLst>
                <a:ext uri="{FF2B5EF4-FFF2-40B4-BE49-F238E27FC236}">
                  <a16:creationId xmlns:a16="http://schemas.microsoft.com/office/drawing/2014/main" id="{CB45062F-78EB-4559-99BA-D32EAA5B66A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2799" y="2109167"/>
              <a:ext cx="176721" cy="176721"/>
            </a:xfrm>
            <a:prstGeom prst="rect">
              <a:avLst/>
            </a:prstGeom>
          </p:spPr>
        </p:pic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9CA53E6C-CE18-403F-ACA0-4F7875BD922D}"/>
              </a:ext>
            </a:extLst>
          </p:cNvPr>
          <p:cNvGrpSpPr/>
          <p:nvPr/>
        </p:nvGrpSpPr>
        <p:grpSpPr>
          <a:xfrm>
            <a:off x="5768591" y="1874554"/>
            <a:ext cx="5651884" cy="369332"/>
            <a:chOff x="5802799" y="2008098"/>
            <a:chExt cx="5415129" cy="369332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38343B1-B5E0-4891-87EC-508710535198}"/>
                </a:ext>
              </a:extLst>
            </p:cNvPr>
            <p:cNvSpPr txBox="1"/>
            <p:nvPr/>
          </p:nvSpPr>
          <p:spPr>
            <a:xfrm>
              <a:off x="5968947" y="2008098"/>
              <a:ext cx="52489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중복 불가성 </a:t>
              </a:r>
              <a:r>
                <a:rPr lang="en-US" altLang="ko-KR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- </a:t>
              </a:r>
              <a:r>
                <a:rPr lang="ko-KR" altLang="en-US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같은 홍채가 발생될 확률 거의 없음</a:t>
              </a:r>
            </a:p>
          </p:txBody>
        </p:sp>
        <p:pic>
          <p:nvPicPr>
            <p:cNvPr id="51" name="그래픽 50" descr="Badge Tick1 단색으로 채워진">
              <a:extLst>
                <a:ext uri="{FF2B5EF4-FFF2-40B4-BE49-F238E27FC236}">
                  <a16:creationId xmlns:a16="http://schemas.microsoft.com/office/drawing/2014/main" id="{AB123BE0-77EA-4C72-861E-81C9B2320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2799" y="2109167"/>
              <a:ext cx="176721" cy="176721"/>
            </a:xfrm>
            <a:prstGeom prst="rect">
              <a:avLst/>
            </a:prstGeom>
          </p:spPr>
        </p:pic>
      </p:grpSp>
      <p:grpSp>
        <p:nvGrpSpPr>
          <p:cNvPr id="52" name="그룹 51">
            <a:extLst>
              <a:ext uri="{FF2B5EF4-FFF2-40B4-BE49-F238E27FC236}">
                <a16:creationId xmlns:a16="http://schemas.microsoft.com/office/drawing/2014/main" id="{BC32CADE-4022-49BC-83C7-688483698151}"/>
              </a:ext>
            </a:extLst>
          </p:cNvPr>
          <p:cNvGrpSpPr/>
          <p:nvPr/>
        </p:nvGrpSpPr>
        <p:grpSpPr>
          <a:xfrm>
            <a:off x="5768591" y="2276478"/>
            <a:ext cx="5415129" cy="369332"/>
            <a:chOff x="5802799" y="2008098"/>
            <a:chExt cx="5415129" cy="369332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AD4173-DA7D-497B-A12C-854BBDBE348E}"/>
                </a:ext>
              </a:extLst>
            </p:cNvPr>
            <p:cNvSpPr txBox="1"/>
            <p:nvPr/>
          </p:nvSpPr>
          <p:spPr>
            <a:xfrm>
              <a:off x="5968947" y="2008098"/>
              <a:ext cx="52489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위조</a:t>
              </a:r>
              <a:r>
                <a:rPr lang="en-US" altLang="ko-KR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, </a:t>
              </a:r>
              <a:r>
                <a:rPr lang="ko-KR" altLang="en-US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rPr>
                <a:t>변조 불가</a:t>
              </a:r>
              <a:endParaRPr lang="ko-KR" altLang="en-US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pic>
          <p:nvPicPr>
            <p:cNvPr id="54" name="그래픽 53" descr="Badge Tick1 단색으로 채워진">
              <a:extLst>
                <a:ext uri="{FF2B5EF4-FFF2-40B4-BE49-F238E27FC236}">
                  <a16:creationId xmlns:a16="http://schemas.microsoft.com/office/drawing/2014/main" id="{ED118B5A-4A28-4A1F-8B39-2CCA91ADAE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802799" y="2109167"/>
              <a:ext cx="176721" cy="176721"/>
            </a:xfrm>
            <a:prstGeom prst="rect">
              <a:avLst/>
            </a:prstGeom>
          </p:spPr>
        </p:pic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FDA18760-0302-4607-AA05-A9B3AEBB54AD}"/>
              </a:ext>
            </a:extLst>
          </p:cNvPr>
          <p:cNvSpPr txBox="1"/>
          <p:nvPr/>
        </p:nvSpPr>
        <p:spPr>
          <a:xfrm>
            <a:off x="4982012" y="3670404"/>
            <a:ext cx="57606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정확성 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- </a:t>
            </a:r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지문 인식보다 </a:t>
            </a:r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6</a:t>
            </a:r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배 이상 정확</a:t>
            </a:r>
            <a:endParaRPr lang="ko-KR" altLang="en-US" sz="2800" strike="noStrike" cap="none">
              <a:ln>
                <a:solidFill>
                  <a:schemeClr val="bg1">
                    <a:alpha val="5000"/>
                  </a:schemeClr>
                </a:solidFill>
              </a:ln>
              <a:solidFill>
                <a:srgbClr val="A7311E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B594B08F-FBBA-438F-A1BE-2CC7C3985587}"/>
              </a:ext>
            </a:extLst>
          </p:cNvPr>
          <p:cNvSpPr/>
          <p:nvPr/>
        </p:nvSpPr>
        <p:spPr>
          <a:xfrm>
            <a:off x="0" y="5742084"/>
            <a:ext cx="12192000" cy="1115916"/>
          </a:xfrm>
          <a:prstGeom prst="rect">
            <a:avLst/>
          </a:prstGeom>
          <a:solidFill>
            <a:srgbClr val="171D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70C792A2-9272-4136-A5B6-9B0DEEC58CE3}"/>
              </a:ext>
            </a:extLst>
          </p:cNvPr>
          <p:cNvGrpSpPr/>
          <p:nvPr/>
        </p:nvGrpSpPr>
        <p:grpSpPr>
          <a:xfrm>
            <a:off x="2179370" y="6101245"/>
            <a:ext cx="8279080" cy="369332"/>
            <a:chOff x="1345267" y="6101245"/>
            <a:chExt cx="7602329" cy="369332"/>
          </a:xfrm>
        </p:grpSpPr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673EDED6-FC1B-422E-A231-F2294E5D4CCE}"/>
                </a:ext>
              </a:extLst>
            </p:cNvPr>
            <p:cNvSpPr txBox="1"/>
            <p:nvPr/>
          </p:nvSpPr>
          <p:spPr>
            <a:xfrm>
              <a:off x="1345267" y="6101245"/>
              <a:ext cx="3417233" cy="369332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>
              <a:spAutoFit/>
            </a:bodyPr>
            <a:lstStyle/>
            <a:p>
              <a:r>
                <a:rPr lang="en-US" altLang="ko-KR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[ </a:t>
              </a:r>
              <a:r>
                <a:rPr lang="en-US" altLang="ko-KR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Problem</a:t>
              </a:r>
              <a:r>
                <a:rPr lang="ko-KR" altLang="en-US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en-US" altLang="ko-KR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] </a:t>
              </a:r>
              <a:r>
                <a:rPr lang="en-US" altLang="ko-KR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- </a:t>
              </a:r>
              <a:r>
                <a:rPr lang="ko-KR" altLang="en-US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비싸다 </a:t>
              </a:r>
              <a:r>
                <a:rPr lang="en-US" altLang="ko-KR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&amp; </a:t>
              </a:r>
              <a:r>
                <a:rPr lang="ko-KR" altLang="en-US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불편하다</a:t>
              </a:r>
              <a:endParaRPr lang="ko-KR" altLang="en-US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F90A8932-21BA-4733-A33B-0F07BD757CB6}"/>
                </a:ext>
              </a:extLst>
            </p:cNvPr>
            <p:cNvGrpSpPr/>
            <p:nvPr/>
          </p:nvGrpSpPr>
          <p:grpSpPr>
            <a:xfrm>
              <a:off x="4852307" y="6181502"/>
              <a:ext cx="790303" cy="189432"/>
              <a:chOff x="4833257" y="6130472"/>
              <a:chExt cx="1087776" cy="260735"/>
            </a:xfrm>
          </p:grpSpPr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7F92F0D4-69E8-40D4-95FE-059C4C906B5D}"/>
                  </a:ext>
                </a:extLst>
              </p:cNvPr>
              <p:cNvSpPr/>
              <p:nvPr/>
            </p:nvSpPr>
            <p:spPr>
              <a:xfrm>
                <a:off x="4833257" y="6260840"/>
                <a:ext cx="1026367" cy="115881"/>
              </a:xfrm>
              <a:custGeom>
                <a:avLst/>
                <a:gdLst>
                  <a:gd name="connsiteX0" fmla="*/ 0 w 1026367"/>
                  <a:gd name="connsiteY0" fmla="*/ 0 h 0"/>
                  <a:gd name="connsiteX1" fmla="*/ 1026367 w 1026367"/>
                  <a:gd name="connsiteY1" fmla="*/ 0 h 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026367">
                    <a:moveTo>
                      <a:pt x="0" y="0"/>
                    </a:moveTo>
                    <a:lnTo>
                      <a:pt x="1026367" y="0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5" name="이등변 삼각형 14">
                <a:extLst>
                  <a:ext uri="{FF2B5EF4-FFF2-40B4-BE49-F238E27FC236}">
                    <a16:creationId xmlns:a16="http://schemas.microsoft.com/office/drawing/2014/main" id="{8C42266A-7206-460F-B826-3341B473A109}"/>
                  </a:ext>
                </a:extLst>
              </p:cNvPr>
              <p:cNvSpPr/>
              <p:nvPr/>
            </p:nvSpPr>
            <p:spPr>
              <a:xfrm rot="16200000" flipH="1" flipV="1">
                <a:off x="5689585" y="6209152"/>
                <a:ext cx="260735" cy="103375"/>
              </a:xfrm>
              <a:custGeom>
                <a:avLst/>
                <a:gdLst>
                  <a:gd name="connsiteX0" fmla="*/ 0 w 438150"/>
                  <a:gd name="connsiteY0" fmla="*/ 268310 h 268310"/>
                  <a:gd name="connsiteX1" fmla="*/ 219075 w 438150"/>
                  <a:gd name="connsiteY1" fmla="*/ 0 h 268310"/>
                  <a:gd name="connsiteX2" fmla="*/ 438150 w 438150"/>
                  <a:gd name="connsiteY2" fmla="*/ 268310 h 268310"/>
                  <a:gd name="connsiteX3" fmla="*/ 0 w 438150"/>
                  <a:gd name="connsiteY3" fmla="*/ 268310 h 268310"/>
                  <a:gd name="connsiteX0" fmla="*/ 0 w 438150"/>
                  <a:gd name="connsiteY0" fmla="*/ 268310 h 268310"/>
                  <a:gd name="connsiteX1" fmla="*/ 219075 w 438150"/>
                  <a:gd name="connsiteY1" fmla="*/ 0 h 268310"/>
                  <a:gd name="connsiteX2" fmla="*/ 438150 w 438150"/>
                  <a:gd name="connsiteY2" fmla="*/ 268310 h 268310"/>
                  <a:gd name="connsiteX3" fmla="*/ 233363 w 438150"/>
                  <a:gd name="connsiteY3" fmla="*/ 266700 h 268310"/>
                  <a:gd name="connsiteX4" fmla="*/ 0 w 438150"/>
                  <a:gd name="connsiteY4" fmla="*/ 268310 h 268310"/>
                  <a:gd name="connsiteX0" fmla="*/ 233363 w 438150"/>
                  <a:gd name="connsiteY0" fmla="*/ 266700 h 358140"/>
                  <a:gd name="connsiteX1" fmla="*/ 0 w 438150"/>
                  <a:gd name="connsiteY1" fmla="*/ 268310 h 358140"/>
                  <a:gd name="connsiteX2" fmla="*/ 219075 w 438150"/>
                  <a:gd name="connsiteY2" fmla="*/ 0 h 358140"/>
                  <a:gd name="connsiteX3" fmla="*/ 438150 w 438150"/>
                  <a:gd name="connsiteY3" fmla="*/ 268310 h 358140"/>
                  <a:gd name="connsiteX4" fmla="*/ 324803 w 438150"/>
                  <a:gd name="connsiteY4" fmla="*/ 358140 h 358140"/>
                  <a:gd name="connsiteX0" fmla="*/ 233363 w 438150"/>
                  <a:gd name="connsiteY0" fmla="*/ 266700 h 268310"/>
                  <a:gd name="connsiteX1" fmla="*/ 0 w 438150"/>
                  <a:gd name="connsiteY1" fmla="*/ 268310 h 268310"/>
                  <a:gd name="connsiteX2" fmla="*/ 219075 w 438150"/>
                  <a:gd name="connsiteY2" fmla="*/ 0 h 268310"/>
                  <a:gd name="connsiteX3" fmla="*/ 438150 w 438150"/>
                  <a:gd name="connsiteY3" fmla="*/ 268310 h 268310"/>
                  <a:gd name="connsiteX0" fmla="*/ 0 w 438150"/>
                  <a:gd name="connsiteY0" fmla="*/ 268310 h 268310"/>
                  <a:gd name="connsiteX1" fmla="*/ 219075 w 438150"/>
                  <a:gd name="connsiteY1" fmla="*/ 0 h 268310"/>
                  <a:gd name="connsiteX2" fmla="*/ 438150 w 438150"/>
                  <a:gd name="connsiteY2" fmla="*/ 268310 h 26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268310">
                    <a:moveTo>
                      <a:pt x="0" y="268310"/>
                    </a:moveTo>
                    <a:lnTo>
                      <a:pt x="219075" y="0"/>
                    </a:lnTo>
                    <a:lnTo>
                      <a:pt x="438150" y="268310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57" name="이등변 삼각형 14">
                <a:extLst>
                  <a:ext uri="{FF2B5EF4-FFF2-40B4-BE49-F238E27FC236}">
                    <a16:creationId xmlns:a16="http://schemas.microsoft.com/office/drawing/2014/main" id="{1987525F-0596-4365-A51F-B3ED53133DB5}"/>
                  </a:ext>
                </a:extLst>
              </p:cNvPr>
              <p:cNvSpPr/>
              <p:nvPr/>
            </p:nvSpPr>
            <p:spPr>
              <a:xfrm rot="16200000" flipH="1" flipV="1">
                <a:off x="5738978" y="6209152"/>
                <a:ext cx="260735" cy="103375"/>
              </a:xfrm>
              <a:custGeom>
                <a:avLst/>
                <a:gdLst>
                  <a:gd name="connsiteX0" fmla="*/ 0 w 438150"/>
                  <a:gd name="connsiteY0" fmla="*/ 268310 h 268310"/>
                  <a:gd name="connsiteX1" fmla="*/ 219075 w 438150"/>
                  <a:gd name="connsiteY1" fmla="*/ 0 h 268310"/>
                  <a:gd name="connsiteX2" fmla="*/ 438150 w 438150"/>
                  <a:gd name="connsiteY2" fmla="*/ 268310 h 268310"/>
                  <a:gd name="connsiteX3" fmla="*/ 0 w 438150"/>
                  <a:gd name="connsiteY3" fmla="*/ 268310 h 268310"/>
                  <a:gd name="connsiteX0" fmla="*/ 0 w 438150"/>
                  <a:gd name="connsiteY0" fmla="*/ 268310 h 268310"/>
                  <a:gd name="connsiteX1" fmla="*/ 219075 w 438150"/>
                  <a:gd name="connsiteY1" fmla="*/ 0 h 268310"/>
                  <a:gd name="connsiteX2" fmla="*/ 438150 w 438150"/>
                  <a:gd name="connsiteY2" fmla="*/ 268310 h 268310"/>
                  <a:gd name="connsiteX3" fmla="*/ 233363 w 438150"/>
                  <a:gd name="connsiteY3" fmla="*/ 266700 h 268310"/>
                  <a:gd name="connsiteX4" fmla="*/ 0 w 438150"/>
                  <a:gd name="connsiteY4" fmla="*/ 268310 h 268310"/>
                  <a:gd name="connsiteX0" fmla="*/ 233363 w 438150"/>
                  <a:gd name="connsiteY0" fmla="*/ 266700 h 358140"/>
                  <a:gd name="connsiteX1" fmla="*/ 0 w 438150"/>
                  <a:gd name="connsiteY1" fmla="*/ 268310 h 358140"/>
                  <a:gd name="connsiteX2" fmla="*/ 219075 w 438150"/>
                  <a:gd name="connsiteY2" fmla="*/ 0 h 358140"/>
                  <a:gd name="connsiteX3" fmla="*/ 438150 w 438150"/>
                  <a:gd name="connsiteY3" fmla="*/ 268310 h 358140"/>
                  <a:gd name="connsiteX4" fmla="*/ 324803 w 438150"/>
                  <a:gd name="connsiteY4" fmla="*/ 358140 h 358140"/>
                  <a:gd name="connsiteX0" fmla="*/ 233363 w 438150"/>
                  <a:gd name="connsiteY0" fmla="*/ 266700 h 268310"/>
                  <a:gd name="connsiteX1" fmla="*/ 0 w 438150"/>
                  <a:gd name="connsiteY1" fmla="*/ 268310 h 268310"/>
                  <a:gd name="connsiteX2" fmla="*/ 219075 w 438150"/>
                  <a:gd name="connsiteY2" fmla="*/ 0 h 268310"/>
                  <a:gd name="connsiteX3" fmla="*/ 438150 w 438150"/>
                  <a:gd name="connsiteY3" fmla="*/ 268310 h 268310"/>
                  <a:gd name="connsiteX0" fmla="*/ 0 w 438150"/>
                  <a:gd name="connsiteY0" fmla="*/ 268310 h 268310"/>
                  <a:gd name="connsiteX1" fmla="*/ 219075 w 438150"/>
                  <a:gd name="connsiteY1" fmla="*/ 0 h 268310"/>
                  <a:gd name="connsiteX2" fmla="*/ 438150 w 438150"/>
                  <a:gd name="connsiteY2" fmla="*/ 268310 h 268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38150" h="268310">
                    <a:moveTo>
                      <a:pt x="0" y="268310"/>
                    </a:moveTo>
                    <a:lnTo>
                      <a:pt x="219075" y="0"/>
                    </a:lnTo>
                    <a:lnTo>
                      <a:pt x="438150" y="268310"/>
                    </a:lnTo>
                  </a:path>
                </a:pathLst>
              </a:custGeom>
              <a:noFill/>
              <a:ln w="2222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3BA944F-5BAF-44BB-BA35-FCA00EB6D770}"/>
                </a:ext>
              </a:extLst>
            </p:cNvPr>
            <p:cNvSpPr txBox="1"/>
            <p:nvPr/>
          </p:nvSpPr>
          <p:spPr>
            <a:xfrm>
              <a:off x="5776497" y="6101245"/>
              <a:ext cx="3171099" cy="369332"/>
            </a:xfrm>
            <a:prstGeom prst="rect">
              <a:avLst/>
            </a:prstGeom>
            <a:solidFill>
              <a:srgbClr val="A7311E"/>
            </a:solidFill>
          </p:spPr>
          <p:txBody>
            <a:bodyPr wrap="square">
              <a:spAutoFit/>
            </a:bodyPr>
            <a:lstStyle/>
            <a:p>
              <a:r>
                <a:rPr lang="en-US" altLang="ko-KR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[ </a:t>
              </a:r>
              <a:r>
                <a:rPr lang="en-US" altLang="ko-KR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Solution</a:t>
              </a:r>
              <a:r>
                <a:rPr lang="ko-KR" altLang="en-US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 </a:t>
              </a:r>
              <a:r>
                <a:rPr lang="en-US" altLang="ko-KR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>
                      <a:lumMod val="65000"/>
                    </a:schemeClr>
                  </a:solidFill>
                  <a:latin typeface="+mj-ea"/>
                  <a:ea typeface="+mj-ea"/>
                </a:rPr>
                <a:t>] </a:t>
              </a:r>
              <a:r>
                <a:rPr lang="en-US" altLang="ko-KR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- J2C</a:t>
              </a:r>
              <a:r>
                <a:rPr lang="ko-KR" altLang="en-US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의 핵심 기술</a:t>
              </a:r>
              <a:endParaRPr lang="ko-KR" altLang="en-US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024038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4" y="320798"/>
            <a:ext cx="3417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Patent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EA0BC9-7B4C-4832-9EC0-135119DCA1A6}"/>
              </a:ext>
            </a:extLst>
          </p:cNvPr>
          <p:cNvSpPr txBox="1"/>
          <p:nvPr/>
        </p:nvSpPr>
        <p:spPr>
          <a:xfrm>
            <a:off x="1672630" y="785962"/>
            <a:ext cx="884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ko-KR" altLang="en-US" spc="0">
                <a:solidFill>
                  <a:srgbClr val="A7311E"/>
                </a:solidFill>
                <a:latin typeface="+mn-ea"/>
                <a:ea typeface="+mn-ea"/>
              </a:rPr>
              <a:t>모든 기술은 특허 등록</a:t>
            </a:r>
          </a:p>
        </p:txBody>
      </p:sp>
      <p:sp>
        <p:nvSpPr>
          <p:cNvPr id="35" name="자유형: 도형 34">
            <a:extLst>
              <a:ext uri="{FF2B5EF4-FFF2-40B4-BE49-F238E27FC236}">
                <a16:creationId xmlns:a16="http://schemas.microsoft.com/office/drawing/2014/main" id="{1E593EB4-C0C1-4974-B0E7-CA6FB38AE5CC}"/>
              </a:ext>
            </a:extLst>
          </p:cNvPr>
          <p:cNvSpPr/>
          <p:nvPr/>
        </p:nvSpPr>
        <p:spPr>
          <a:xfrm>
            <a:off x="935289" y="1736443"/>
            <a:ext cx="10582682" cy="0"/>
          </a:xfrm>
          <a:custGeom>
            <a:avLst/>
            <a:gdLst>
              <a:gd name="connsiteX0" fmla="*/ 0 w 7228114"/>
              <a:gd name="connsiteY0" fmla="*/ 0 h 0"/>
              <a:gd name="connsiteX1" fmla="*/ 7228114 w 7228114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228114">
                <a:moveTo>
                  <a:pt x="0" y="0"/>
                </a:moveTo>
                <a:lnTo>
                  <a:pt x="7228114" y="0"/>
                </a:lnTo>
              </a:path>
            </a:pathLst>
          </a:custGeom>
          <a:noFill/>
          <a:ln>
            <a:gradFill flip="none" rotWithShape="1">
              <a:gsLst>
                <a:gs pos="0">
                  <a:srgbClr val="A7311E">
                    <a:alpha val="0"/>
                  </a:srgbClr>
                </a:gs>
                <a:gs pos="53000">
                  <a:srgbClr val="A7311E"/>
                </a:gs>
                <a:gs pos="100000">
                  <a:srgbClr val="A7311E">
                    <a:alpha val="0"/>
                  </a:srgbClr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39DD8AB-5BEB-45F5-A146-3338F3EF9C7D}"/>
              </a:ext>
            </a:extLst>
          </p:cNvPr>
          <p:cNvSpPr txBox="1"/>
          <p:nvPr/>
        </p:nvSpPr>
        <p:spPr>
          <a:xfrm>
            <a:off x="1672630" y="1262192"/>
            <a:ext cx="8846740" cy="39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총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:26 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건 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( 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국내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:19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건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해외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:5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건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, PCT:2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건 </a:t>
            </a:r>
            <a:r>
              <a:rPr lang="en-US" altLang="ko-KR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)</a:t>
            </a:r>
            <a:r>
              <a:rPr lang="ko-KR" altLang="en-US" sz="2000" spc="0">
                <a:solidFill>
                  <a:schemeClr val="tx1">
                    <a:lumMod val="95000"/>
                    <a:lumOff val="5000"/>
                  </a:schemeClr>
                </a:solidFill>
                <a:latin typeface="+mj-ea"/>
                <a:ea typeface="+mj-ea"/>
              </a:rPr>
              <a:t> </a:t>
            </a:r>
          </a:p>
          <a:p>
            <a:endParaRPr lang="ko-KR" altLang="en-US" sz="2000" spc="0">
              <a:solidFill>
                <a:schemeClr val="tx1">
                  <a:lumMod val="95000"/>
                  <a:lumOff val="5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F24102B2-862F-473F-BD68-D1CC03DB340A}"/>
              </a:ext>
            </a:extLst>
          </p:cNvPr>
          <p:cNvGrpSpPr/>
          <p:nvPr/>
        </p:nvGrpSpPr>
        <p:grpSpPr>
          <a:xfrm>
            <a:off x="6731932" y="1805549"/>
            <a:ext cx="1084011" cy="374261"/>
            <a:chOff x="2594565" y="1178239"/>
            <a:chExt cx="1620001" cy="374261"/>
          </a:xfrm>
        </p:grpSpPr>
        <p:sp>
          <p:nvSpPr>
            <p:cNvPr id="40" name="사각형: 둥근 모서리 39">
              <a:extLst>
                <a:ext uri="{FF2B5EF4-FFF2-40B4-BE49-F238E27FC236}">
                  <a16:creationId xmlns:a16="http://schemas.microsoft.com/office/drawing/2014/main" id="{499554B9-8AFB-4DDE-9E26-5E805E531072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7311E"/>
                </a:gs>
                <a:gs pos="100000">
                  <a:srgbClr val="DB4D3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3536CA8-FF28-490A-BAC0-2A8F9C3FA699}"/>
                </a:ext>
              </a:extLst>
            </p:cNvPr>
            <p:cNvSpPr txBox="1"/>
            <p:nvPr/>
          </p:nvSpPr>
          <p:spPr>
            <a:xfrm>
              <a:off x="2735142" y="1183168"/>
              <a:ext cx="13388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해외</a:t>
              </a:r>
            </a:p>
          </p:txBody>
        </p:sp>
      </p:grpSp>
      <p:graphicFrame>
        <p:nvGraphicFramePr>
          <p:cNvPr id="4" name="표 3">
            <a:extLst>
              <a:ext uri="{FF2B5EF4-FFF2-40B4-BE49-F238E27FC236}">
                <a16:creationId xmlns:a16="http://schemas.microsoft.com/office/drawing/2014/main" id="{96FE7CCF-5527-434F-8426-645516A4E3D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17952" y="2287217"/>
          <a:ext cx="5304990" cy="1462170"/>
        </p:xfrm>
        <a:graphic>
          <a:graphicData uri="http://schemas.openxmlformats.org/drawingml/2006/table">
            <a:tbl>
              <a:tblPr/>
              <a:tblGrid>
                <a:gridCol w="1590930">
                  <a:extLst>
                    <a:ext uri="{9D8B030D-6E8A-4147-A177-3AD203B41FA5}">
                      <a16:colId xmlns:a16="http://schemas.microsoft.com/office/drawing/2014/main" val="3272361481"/>
                    </a:ext>
                  </a:extLst>
                </a:gridCol>
                <a:gridCol w="1718980">
                  <a:extLst>
                    <a:ext uri="{9D8B030D-6E8A-4147-A177-3AD203B41FA5}">
                      <a16:colId xmlns:a16="http://schemas.microsoft.com/office/drawing/2014/main" val="3962907465"/>
                    </a:ext>
                  </a:extLst>
                </a:gridCol>
                <a:gridCol w="1266877">
                  <a:extLst>
                    <a:ext uri="{9D8B030D-6E8A-4147-A177-3AD203B41FA5}">
                      <a16:colId xmlns:a16="http://schemas.microsoft.com/office/drawing/2014/main" val="3782991556"/>
                    </a:ext>
                  </a:extLst>
                </a:gridCol>
                <a:gridCol w="728203">
                  <a:extLst>
                    <a:ext uri="{9D8B030D-6E8A-4147-A177-3AD203B41FA5}">
                      <a16:colId xmlns:a16="http://schemas.microsoft.com/office/drawing/2014/main" val="4123306351"/>
                    </a:ext>
                  </a:extLst>
                </a:gridCol>
              </a:tblGrid>
              <a:tr h="243695"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특허번호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명칭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등록 일자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국가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132776"/>
                  </a:ext>
                </a:extLst>
              </a:tr>
              <a:tr h="243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2014/06741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5">
                  <a:txBody>
                    <a:bodyPr/>
                    <a:lstStyle/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홍채 이미지 캡쳐 장치 </a:t>
                      </a:r>
                      <a:r>
                        <a:rPr lang="ko-KR" altLang="en-US" sz="1050" strike="noStrike" kern="1200" cap="none" spc="-5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및 </a:t>
                      </a:r>
                      <a:endParaRPr lang="en-US" altLang="ko-KR" sz="1050" strike="noStrike" kern="1200" cap="none" spc="-50" dirty="0" smtClean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ko-KR" altLang="en-US" sz="1050" strike="noStrike" kern="1200" cap="none" spc="-5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이를 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적용한 엑세스 컨트롤용 </a:t>
                      </a:r>
                      <a:endParaRPr lang="en-US" altLang="ko-KR" sz="1050" strike="noStrike" kern="1200" cap="none" spc="-50" dirty="0">
                        <a:ln>
                          <a:solidFill>
                            <a:schemeClr val="tx1">
                              <a:lumMod val="85000"/>
                              <a:lumOff val="15000"/>
                              <a:alpha val="5000"/>
                            </a:schemeClr>
                          </a:solidFill>
                        </a:ln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+mn-ea"/>
                        <a:ea typeface="+mn-ea"/>
                        <a:cs typeface="+mn-cs"/>
                      </a:endParaRPr>
                    </a:p>
                    <a:p>
                      <a:pPr algn="ctr" fontAlgn="base">
                        <a:lnSpc>
                          <a:spcPct val="100000"/>
                        </a:lnSpc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사용자 인식 장치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2015.12.23.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남아공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74297170"/>
                  </a:ext>
                </a:extLst>
              </a:tr>
              <a:tr h="243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5958870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50183" marR="50183" marT="25091" marB="2509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2016.07.01.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일본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9167423"/>
                  </a:ext>
                </a:extLst>
              </a:tr>
              <a:tr h="243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9508017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50183" marR="50183" marT="25091" marB="2509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2016.07.01.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미국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9847784"/>
                  </a:ext>
                </a:extLst>
              </a:tr>
              <a:tr h="243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60 2013 013 249.6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50183" marR="50183" marT="25091" marB="2509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2017.01.25.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독일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6413701"/>
                  </a:ext>
                </a:extLst>
              </a:tr>
              <a:tr h="243695"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BR1120140202982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 marL="50183" marR="50183" marT="25091" marB="25091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fontAlgn="base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2021.08.03.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00000"/>
                        </a:lnSpc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브라질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7896954"/>
                  </a:ext>
                </a:extLst>
              </a:tr>
            </a:tbl>
          </a:graphicData>
        </a:graphic>
      </p:graphicFrame>
      <p:grpSp>
        <p:nvGrpSpPr>
          <p:cNvPr id="42" name="그룹 41">
            <a:extLst>
              <a:ext uri="{FF2B5EF4-FFF2-40B4-BE49-F238E27FC236}">
                <a16:creationId xmlns:a16="http://schemas.microsoft.com/office/drawing/2014/main" id="{CCE56157-CE6E-4DB9-95A9-4C7094171A72}"/>
              </a:ext>
            </a:extLst>
          </p:cNvPr>
          <p:cNvGrpSpPr/>
          <p:nvPr/>
        </p:nvGrpSpPr>
        <p:grpSpPr>
          <a:xfrm>
            <a:off x="6574862" y="3884048"/>
            <a:ext cx="1636172" cy="374261"/>
            <a:chOff x="2594565" y="1178239"/>
            <a:chExt cx="1620001" cy="374261"/>
          </a:xfrm>
        </p:grpSpPr>
        <p:sp>
          <p:nvSpPr>
            <p:cNvPr id="44" name="사각형: 둥근 모서리 43">
              <a:extLst>
                <a:ext uri="{FF2B5EF4-FFF2-40B4-BE49-F238E27FC236}">
                  <a16:creationId xmlns:a16="http://schemas.microsoft.com/office/drawing/2014/main" id="{2584C706-0082-4CA9-A0A6-1B62B861D2D3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7311E"/>
                </a:gs>
                <a:gs pos="100000">
                  <a:srgbClr val="DB4D3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ED54031A-434E-4C92-8652-19E164204666}"/>
                </a:ext>
              </a:extLst>
            </p:cNvPr>
            <p:cNvSpPr txBox="1"/>
            <p:nvPr/>
          </p:nvSpPr>
          <p:spPr>
            <a:xfrm>
              <a:off x="2735143" y="1183168"/>
              <a:ext cx="13388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trike="noStrike" cap="none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국내 </a:t>
              </a:r>
              <a:r>
                <a:rPr lang="ko-KR" altLang="en-US" dirty="0" smtClean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출원</a:t>
              </a:r>
              <a:endParaRPr lang="ko-KR" altLang="en-US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aphicFrame>
        <p:nvGraphicFramePr>
          <p:cNvPr id="47" name="표 46">
            <a:extLst>
              <a:ext uri="{FF2B5EF4-FFF2-40B4-BE49-F238E27FC236}">
                <a16:creationId xmlns:a16="http://schemas.microsoft.com/office/drawing/2014/main" id="{F948BB2E-572D-4BD5-9072-62716617DC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3946757"/>
              </p:ext>
            </p:extLst>
          </p:nvPr>
        </p:nvGraphicFramePr>
        <p:xfrm>
          <a:off x="857148" y="2287217"/>
          <a:ext cx="5468639" cy="3114696"/>
        </p:xfrm>
        <a:graphic>
          <a:graphicData uri="http://schemas.openxmlformats.org/drawingml/2006/table">
            <a:tbl>
              <a:tblPr/>
              <a:tblGrid>
                <a:gridCol w="1016119">
                  <a:extLst>
                    <a:ext uri="{9D8B030D-6E8A-4147-A177-3AD203B41FA5}">
                      <a16:colId xmlns:a16="http://schemas.microsoft.com/office/drawing/2014/main" val="2505295538"/>
                    </a:ext>
                  </a:extLst>
                </a:gridCol>
                <a:gridCol w="2646929">
                  <a:extLst>
                    <a:ext uri="{9D8B030D-6E8A-4147-A177-3AD203B41FA5}">
                      <a16:colId xmlns:a16="http://schemas.microsoft.com/office/drawing/2014/main" val="3185753475"/>
                    </a:ext>
                  </a:extLst>
                </a:gridCol>
                <a:gridCol w="1805591">
                  <a:extLst>
                    <a:ext uri="{9D8B030D-6E8A-4147-A177-3AD203B41FA5}">
                      <a16:colId xmlns:a16="http://schemas.microsoft.com/office/drawing/2014/main" val="1483099624"/>
                    </a:ext>
                  </a:extLst>
                </a:gridCol>
              </a:tblGrid>
              <a:tr h="222608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특허번호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명칭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등록 일자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1042511"/>
                  </a:ext>
                </a:extLst>
              </a:tr>
              <a:tr h="222608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10-1433788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휴대용 단안 홍채 이미지 캡쳐 장치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2014.08.19.</a:t>
                      </a:r>
                      <a:r>
                        <a:rPr lang="ko-KR" alt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09184025"/>
                  </a:ext>
                </a:extLst>
              </a:tr>
              <a:tr h="222608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10-1462271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사용자 친화적 홍채인식 장치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2014.11.05.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70769287"/>
                  </a:ext>
                </a:extLst>
              </a:tr>
              <a:tr h="222608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10-1462270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휴대용 단안 홍채 이미지 캡쳐 장치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2014.11.05.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65429280"/>
                  </a:ext>
                </a:extLst>
              </a:tr>
              <a:tr h="222608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10-1500940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탈부착 가능한 홍채 이미지 캡쳐 장치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2015.03.04.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24068479"/>
                  </a:ext>
                </a:extLst>
              </a:tr>
              <a:tr h="242291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10-1511327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홍채 이미지 및 얼굴에 대한 흑백</a:t>
                      </a: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/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칼라 이미지를 </a:t>
                      </a:r>
                      <a:r>
                        <a:rPr lang="ko-KR" altLang="en-US" sz="1050" strike="noStrike" kern="1200" cap="none" spc="-50" dirty="0" smtClean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캡쳐 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하기 위한 장치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2015.04.06. 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4439357"/>
                  </a:ext>
                </a:extLst>
              </a:tr>
              <a:tr h="11199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10-1511326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홍채 및 얼굴 이미지 캡쳐 장치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2015.04.06.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513327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10-1511328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화각 개선을 위한 홍채인식 장치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2015.04.06.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9248290"/>
                  </a:ext>
                </a:extLst>
              </a:tr>
              <a:tr h="175168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10-1797948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사용자 유도 장치 및 방법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2017.11.09.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9876111"/>
                  </a:ext>
                </a:extLst>
              </a:tr>
              <a:tr h="14013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10-1969765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하나의 이미지센서를 이용한  홍채인식 장치 및 방법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2019.04.11.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659081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10-1969766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홍채인식 장치 및 방법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2019.04.11.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17971145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10-2009469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데이터 처리 장치 및 방법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2019.08.05.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919120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10-2180513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렌즈 광학계</a:t>
                      </a:r>
                    </a:p>
                  </a:txBody>
                  <a:tcPr marL="108000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2020.11.12. 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등록</a:t>
                      </a:r>
                    </a:p>
                  </a:txBody>
                  <a:tcPr marL="50183" marR="50183" marT="25091" marB="25091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3735587"/>
                  </a:ext>
                </a:extLst>
              </a:tr>
            </a:tbl>
          </a:graphicData>
        </a:graphic>
      </p:graphicFrame>
      <p:grpSp>
        <p:nvGrpSpPr>
          <p:cNvPr id="60" name="그룹 59">
            <a:extLst>
              <a:ext uri="{FF2B5EF4-FFF2-40B4-BE49-F238E27FC236}">
                <a16:creationId xmlns:a16="http://schemas.microsoft.com/office/drawing/2014/main" id="{23F5DE48-5E5E-4E90-847A-3FD62E7AFC36}"/>
              </a:ext>
            </a:extLst>
          </p:cNvPr>
          <p:cNvGrpSpPr/>
          <p:nvPr/>
        </p:nvGrpSpPr>
        <p:grpSpPr>
          <a:xfrm>
            <a:off x="857148" y="1850999"/>
            <a:ext cx="1084011" cy="374261"/>
            <a:chOff x="2594565" y="1178239"/>
            <a:chExt cx="1620001" cy="374261"/>
          </a:xfrm>
        </p:grpSpPr>
        <p:sp>
          <p:nvSpPr>
            <p:cNvPr id="61" name="사각형: 둥근 모서리 60">
              <a:extLst>
                <a:ext uri="{FF2B5EF4-FFF2-40B4-BE49-F238E27FC236}">
                  <a16:creationId xmlns:a16="http://schemas.microsoft.com/office/drawing/2014/main" id="{BC193657-23A7-4B79-81C5-7998CC2598FA}"/>
                </a:ext>
              </a:extLst>
            </p:cNvPr>
            <p:cNvSpPr/>
            <p:nvPr/>
          </p:nvSpPr>
          <p:spPr>
            <a:xfrm>
              <a:off x="2594565" y="1178239"/>
              <a:ext cx="1620001" cy="3693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A7311E"/>
                </a:gs>
                <a:gs pos="100000">
                  <a:srgbClr val="DB4D35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6A3FA82B-9542-47EF-A2F5-CBBC310DD096}"/>
                </a:ext>
              </a:extLst>
            </p:cNvPr>
            <p:cNvSpPr txBox="1"/>
            <p:nvPr/>
          </p:nvSpPr>
          <p:spPr>
            <a:xfrm>
              <a:off x="2735143" y="1183168"/>
              <a:ext cx="133884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국내</a:t>
              </a:r>
            </a:p>
          </p:txBody>
        </p:sp>
      </p:grpSp>
      <p:graphicFrame>
        <p:nvGraphicFramePr>
          <p:cNvPr id="66" name="표 65">
            <a:extLst>
              <a:ext uri="{FF2B5EF4-FFF2-40B4-BE49-F238E27FC236}">
                <a16:creationId xmlns:a16="http://schemas.microsoft.com/office/drawing/2014/main" id="{B4CE5FF3-FFEE-484A-9F1E-0481A30A0E2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617953" y="4300160"/>
          <a:ext cx="5306380" cy="1960729"/>
        </p:xfrm>
        <a:graphic>
          <a:graphicData uri="http://schemas.openxmlformats.org/drawingml/2006/table">
            <a:tbl>
              <a:tblPr/>
              <a:tblGrid>
                <a:gridCol w="1323748">
                  <a:extLst>
                    <a:ext uri="{9D8B030D-6E8A-4147-A177-3AD203B41FA5}">
                      <a16:colId xmlns:a16="http://schemas.microsoft.com/office/drawing/2014/main" val="1830008318"/>
                    </a:ext>
                  </a:extLst>
                </a:gridCol>
                <a:gridCol w="2449110">
                  <a:extLst>
                    <a:ext uri="{9D8B030D-6E8A-4147-A177-3AD203B41FA5}">
                      <a16:colId xmlns:a16="http://schemas.microsoft.com/office/drawing/2014/main" val="3691467191"/>
                    </a:ext>
                  </a:extLst>
                </a:gridCol>
                <a:gridCol w="1533522">
                  <a:extLst>
                    <a:ext uri="{9D8B030D-6E8A-4147-A177-3AD203B41FA5}">
                      <a16:colId xmlns:a16="http://schemas.microsoft.com/office/drawing/2014/main" val="1453877593"/>
                    </a:ext>
                  </a:extLst>
                </a:gridCol>
              </a:tblGrid>
              <a:tr h="24142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특허번호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명칭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일자</a:t>
                      </a: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) 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출원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5357943"/>
                  </a:ext>
                </a:extLst>
              </a:tr>
              <a:tr h="270754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10-2019-0093910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렌즈 광학계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(2019.08.01.)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출원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3849808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10-2020-0062662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IR-LED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광 강도 증폭 장치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(2020.05.25.)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출원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9212486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10-2020-0062663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홍채 이미지 생성 장치 및 방법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(2020.05.25.)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출원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3334916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10-2020-0062664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IR-LED 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광 강도 증폭 장치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(2020.05.25.)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출원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05830550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10-2020-0062665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홍채인식 장치 및 방법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(2020.05.25.)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출원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63900973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10-2021-0068263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홍채 이미지 학습 장치 및 방법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(2021.05.27.)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출원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3400015"/>
                  </a:ext>
                </a:extLst>
              </a:tr>
              <a:tr h="241425"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strike="noStrike" kern="1200" cap="none" spc="-5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10-2021-0080272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홍채인식용 이미지 생성 장치 및 방법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ase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(2021.06.21.)</a:t>
                      </a:r>
                      <a:r>
                        <a:rPr lang="ko-KR" altLang="en-US" sz="1050" strike="noStrike" kern="1200" cap="none" spc="-50" dirty="0">
                          <a:ln>
                            <a:solidFill>
                              <a:schemeClr val="tx1">
                                <a:lumMod val="85000"/>
                                <a:lumOff val="15000"/>
                                <a:alpha val="5000"/>
                              </a:schemeClr>
                            </a:solidFill>
                          </a:ln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+mn-ea"/>
                          <a:ea typeface="+mn-ea"/>
                          <a:cs typeface="+mn-cs"/>
                        </a:rPr>
                        <a:t> 출원</a:t>
                      </a:r>
                    </a:p>
                  </a:txBody>
                  <a:tcPr marL="77674" marR="77674" marT="38837" marB="38837" anchor="ctr">
                    <a:lnL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8413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883691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4" y="320798"/>
            <a:ext cx="3417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걸어가고 있다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E7A82B9E-CFA8-4335-BA4B-D0E0C68CDC16}"/>
              </a:ext>
            </a:extLst>
          </p:cNvPr>
          <p:cNvSpPr/>
          <p:nvPr/>
        </p:nvSpPr>
        <p:spPr>
          <a:xfrm>
            <a:off x="0" y="1119262"/>
            <a:ext cx="12192000" cy="1789038"/>
          </a:xfrm>
          <a:prstGeom prst="rect">
            <a:avLst/>
          </a:prstGeom>
          <a:solidFill>
            <a:schemeClr val="bg1">
              <a:lumMod val="9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B46340E-186D-499F-A480-AA88E841B37A}"/>
              </a:ext>
            </a:extLst>
          </p:cNvPr>
          <p:cNvGrpSpPr/>
          <p:nvPr/>
        </p:nvGrpSpPr>
        <p:grpSpPr>
          <a:xfrm>
            <a:off x="367030" y="1671232"/>
            <a:ext cx="1984284" cy="554897"/>
            <a:chOff x="367030" y="1009955"/>
            <a:chExt cx="2374900" cy="554897"/>
          </a:xfrm>
        </p:grpSpPr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F7914AED-E0F3-4BBA-AC33-6D907F3958E4}"/>
                </a:ext>
              </a:extLst>
            </p:cNvPr>
            <p:cNvGrpSpPr/>
            <p:nvPr/>
          </p:nvGrpSpPr>
          <p:grpSpPr>
            <a:xfrm>
              <a:off x="367030" y="1013178"/>
              <a:ext cx="2374900" cy="551674"/>
              <a:chOff x="374650" y="1133874"/>
              <a:chExt cx="2063750" cy="551674"/>
            </a:xfrm>
          </p:grpSpPr>
          <p:sp>
            <p:nvSpPr>
              <p:cNvPr id="29" name="object 4">
                <a:extLst>
                  <a:ext uri="{FF2B5EF4-FFF2-40B4-BE49-F238E27FC236}">
                    <a16:creationId xmlns:a16="http://schemas.microsoft.com/office/drawing/2014/main" id="{B79905B5-4671-4365-965A-9EAF67210EAA}"/>
                  </a:ext>
                </a:extLst>
              </p:cNvPr>
              <p:cNvSpPr/>
              <p:nvPr/>
            </p:nvSpPr>
            <p:spPr>
              <a:xfrm>
                <a:off x="487188" y="1487429"/>
                <a:ext cx="1950719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직사각형 10">
                <a:extLst>
                  <a:ext uri="{FF2B5EF4-FFF2-40B4-BE49-F238E27FC236}">
                    <a16:creationId xmlns:a16="http://schemas.microsoft.com/office/drawing/2014/main" id="{3463876C-344A-4592-BD37-05F25FA30701}"/>
                  </a:ext>
                </a:extLst>
              </p:cNvPr>
              <p:cNvSpPr/>
              <p:nvPr/>
            </p:nvSpPr>
            <p:spPr>
              <a:xfrm>
                <a:off x="374650" y="1133874"/>
                <a:ext cx="2063750" cy="362886"/>
              </a:xfrm>
              <a:prstGeom prst="rect">
                <a:avLst/>
              </a:prstGeom>
              <a:gradFill>
                <a:gsLst>
                  <a:gs pos="25000">
                    <a:srgbClr val="D50909"/>
                  </a:gs>
                  <a:gs pos="0">
                    <a:srgbClr val="D50909"/>
                  </a:gs>
                  <a:gs pos="100000">
                    <a:srgbClr val="F62020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gradFill>
                    <a:gsLst>
                      <a:gs pos="0">
                        <a:srgbClr val="A7311E">
                          <a:alpha val="0"/>
                        </a:srgbClr>
                      </a:gs>
                      <a:gs pos="100000">
                        <a:srgbClr val="A7311E">
                          <a:alpha val="23000"/>
                        </a:srgbClr>
                      </a:gs>
                    </a:gsLst>
                    <a:lin ang="6600000" scaled="0"/>
                  </a:gradFill>
                </a:endParaRPr>
              </a:p>
            </p:txBody>
          </p: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A83CF80-0011-4A8E-B120-1BA48EAF24E6}"/>
                </a:ext>
              </a:extLst>
            </p:cNvPr>
            <p:cNvSpPr txBox="1"/>
            <p:nvPr/>
          </p:nvSpPr>
          <p:spPr>
            <a:xfrm>
              <a:off x="398887" y="1009955"/>
              <a:ext cx="22448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Algorithm &amp; S/W</a:t>
              </a: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AB616AD1-CFE5-4C2F-A450-36FE95264602}"/>
              </a:ext>
            </a:extLst>
          </p:cNvPr>
          <p:cNvGrpSpPr/>
          <p:nvPr/>
        </p:nvGrpSpPr>
        <p:grpSpPr>
          <a:xfrm>
            <a:off x="2659440" y="1298926"/>
            <a:ext cx="2777773" cy="1422511"/>
            <a:chOff x="2665589" y="1311045"/>
            <a:chExt cx="2777773" cy="1422511"/>
          </a:xfrm>
        </p:grpSpPr>
        <p:sp>
          <p:nvSpPr>
            <p:cNvPr id="14" name="직사각형 13">
              <a:extLst>
                <a:ext uri="{FF2B5EF4-FFF2-40B4-BE49-F238E27FC236}">
                  <a16:creationId xmlns:a16="http://schemas.microsoft.com/office/drawing/2014/main" id="{9C62280B-34EA-4F80-9658-90D433B2B029}"/>
                </a:ext>
              </a:extLst>
            </p:cNvPr>
            <p:cNvSpPr/>
            <p:nvPr/>
          </p:nvSpPr>
          <p:spPr>
            <a:xfrm>
              <a:off x="2665589" y="1311045"/>
              <a:ext cx="2777773" cy="142251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FBBE04AB-D2FA-4C86-904B-51DAA9A487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781035" y="1732496"/>
              <a:ext cx="2471330" cy="903973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01560B8-0237-471F-AB9F-F3A6F29FAA2D}"/>
                </a:ext>
              </a:extLst>
            </p:cNvPr>
            <p:cNvSpPr txBox="1"/>
            <p:nvPr/>
          </p:nvSpPr>
          <p:spPr>
            <a:xfrm>
              <a:off x="2696952" y="1352666"/>
              <a:ext cx="2715047" cy="36990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r>
                <a:rPr lang="en-US" altLang="ko-KR" sz="1600"/>
                <a:t>J2C Big Dipper Manager</a:t>
              </a:r>
              <a:endParaRPr lang="ko-KR" altLang="en-US" sz="1600"/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24297E55-9337-4CDE-90C8-AB51F8452724}"/>
              </a:ext>
            </a:extLst>
          </p:cNvPr>
          <p:cNvGrpSpPr/>
          <p:nvPr/>
        </p:nvGrpSpPr>
        <p:grpSpPr>
          <a:xfrm>
            <a:off x="5575700" y="1287794"/>
            <a:ext cx="2680603" cy="1433643"/>
            <a:chOff x="6012886" y="1427494"/>
            <a:chExt cx="2680603" cy="1433643"/>
          </a:xfrm>
        </p:grpSpPr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3CBB81C1-A7D0-4F2A-BAAF-1F96710B74A1}"/>
                </a:ext>
              </a:extLst>
            </p:cNvPr>
            <p:cNvGrpSpPr/>
            <p:nvPr/>
          </p:nvGrpSpPr>
          <p:grpSpPr>
            <a:xfrm>
              <a:off x="6012886" y="1427494"/>
              <a:ext cx="2680603" cy="1433643"/>
              <a:chOff x="2714174" y="1358900"/>
              <a:chExt cx="2680603" cy="1433643"/>
            </a:xfrm>
          </p:grpSpPr>
          <p:sp>
            <p:nvSpPr>
              <p:cNvPr id="46" name="직사각형 45">
                <a:extLst>
                  <a:ext uri="{FF2B5EF4-FFF2-40B4-BE49-F238E27FC236}">
                    <a16:creationId xmlns:a16="http://schemas.microsoft.com/office/drawing/2014/main" id="{C8BDF274-47F7-47DD-A744-8A8515AA0AAE}"/>
                  </a:ext>
                </a:extLst>
              </p:cNvPr>
              <p:cNvSpPr/>
              <p:nvPr/>
            </p:nvSpPr>
            <p:spPr>
              <a:xfrm>
                <a:off x="2714174" y="1358900"/>
                <a:ext cx="2680603" cy="143364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B08F0DC-6129-4B6A-8D1E-952FF071B484}"/>
                  </a:ext>
                </a:extLst>
              </p:cNvPr>
              <p:cNvSpPr txBox="1"/>
              <p:nvPr/>
            </p:nvSpPr>
            <p:spPr>
              <a:xfrm>
                <a:off x="2714765" y="1390163"/>
                <a:ext cx="2655074" cy="3699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>
                <a:defPPr>
                  <a:defRPr lang="ko-KR"/>
                </a:defPPr>
                <a:lvl1pPr algn="ctr">
                  <a:lnSpc>
                    <a:spcPct val="120000"/>
                  </a:lnSpc>
                  <a:defRPr strike="noStrike" cap="none">
                    <a:ln>
                      <a:solidFill>
                        <a:schemeClr val="bg1">
                          <a:alpha val="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+mj-ea"/>
                    <a:ea typeface="+mj-ea"/>
                  </a:defRPr>
                </a:lvl1pPr>
              </a:lstStyle>
              <a:p>
                <a:r>
                  <a:rPr lang="en-US" altLang="ko-KR" sz="1600" b="1" dirty="0">
                    <a:solidFill>
                      <a:srgbClr val="F62020"/>
                    </a:solidFill>
                  </a:rPr>
                  <a:t>Blockchain DID &amp; Big Data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64B04F4D-61BE-4180-A268-FC5FF1FAFD3D}"/>
                </a:ext>
              </a:extLst>
            </p:cNvPr>
            <p:cNvGrpSpPr/>
            <p:nvPr/>
          </p:nvGrpSpPr>
          <p:grpSpPr>
            <a:xfrm>
              <a:off x="6246861" y="1975807"/>
              <a:ext cx="2199945" cy="854554"/>
              <a:chOff x="5710741" y="581949"/>
              <a:chExt cx="2265281" cy="837226"/>
            </a:xfrm>
          </p:grpSpPr>
          <p:pic>
            <p:nvPicPr>
              <p:cNvPr id="50" name="그림 49">
                <a:extLst>
                  <a:ext uri="{FF2B5EF4-FFF2-40B4-BE49-F238E27FC236}">
                    <a16:creationId xmlns:a16="http://schemas.microsoft.com/office/drawing/2014/main" id="{C922F0BA-4E62-43E0-8D96-1285C092B6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10741" y="581949"/>
                <a:ext cx="917622" cy="837226"/>
              </a:xfrm>
              <a:prstGeom prst="rect">
                <a:avLst/>
              </a:prstGeom>
            </p:spPr>
          </p:pic>
          <p:pic>
            <p:nvPicPr>
              <p:cNvPr id="51" name="그림 50">
                <a:extLst>
                  <a:ext uri="{FF2B5EF4-FFF2-40B4-BE49-F238E27FC236}">
                    <a16:creationId xmlns:a16="http://schemas.microsoft.com/office/drawing/2014/main" id="{600B504B-257B-42F8-8323-A06C75759F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16570" y="665456"/>
                <a:ext cx="859452" cy="664040"/>
              </a:xfrm>
              <a:prstGeom prst="rect">
                <a:avLst/>
              </a:prstGeom>
            </p:spPr>
          </p:pic>
        </p:grpSp>
      </p:grpSp>
      <p:sp>
        <p:nvSpPr>
          <p:cNvPr id="53" name="직사각형 52">
            <a:extLst>
              <a:ext uri="{FF2B5EF4-FFF2-40B4-BE49-F238E27FC236}">
                <a16:creationId xmlns:a16="http://schemas.microsoft.com/office/drawing/2014/main" id="{EE3AF08F-ECE9-4CD0-8F18-197DF5624736}"/>
              </a:ext>
            </a:extLst>
          </p:cNvPr>
          <p:cNvSpPr/>
          <p:nvPr/>
        </p:nvSpPr>
        <p:spPr>
          <a:xfrm>
            <a:off x="8394789" y="1287793"/>
            <a:ext cx="3035429" cy="14336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2" name="Picture 4" descr="6 Machine Learning Algorithms You Should Learn as a Newbie">
            <a:extLst>
              <a:ext uri="{FF2B5EF4-FFF2-40B4-BE49-F238E27FC236}">
                <a16:creationId xmlns:a16="http://schemas.microsoft.com/office/drawing/2014/main" id="{6B3AD9AB-950C-47F1-96A7-F73F7AD83E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0034" y="1466139"/>
            <a:ext cx="1491028" cy="10711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직사각형 54">
            <a:extLst>
              <a:ext uri="{FF2B5EF4-FFF2-40B4-BE49-F238E27FC236}">
                <a16:creationId xmlns:a16="http://schemas.microsoft.com/office/drawing/2014/main" id="{A10FFA84-F6A3-49BD-8F7E-40CE56601C64}"/>
              </a:ext>
            </a:extLst>
          </p:cNvPr>
          <p:cNvSpPr/>
          <p:nvPr/>
        </p:nvSpPr>
        <p:spPr>
          <a:xfrm>
            <a:off x="0" y="2918221"/>
            <a:ext cx="12192000" cy="1789038"/>
          </a:xfrm>
          <a:prstGeom prst="rect">
            <a:avLst/>
          </a:prstGeom>
          <a:solidFill>
            <a:srgbClr val="F4E6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01F32E68-D6F0-424B-BF73-60D071A0A481}"/>
              </a:ext>
            </a:extLst>
          </p:cNvPr>
          <p:cNvGrpSpPr/>
          <p:nvPr/>
        </p:nvGrpSpPr>
        <p:grpSpPr>
          <a:xfrm>
            <a:off x="367030" y="3110370"/>
            <a:ext cx="1984284" cy="554897"/>
            <a:chOff x="367030" y="1009955"/>
            <a:chExt cx="2374900" cy="554897"/>
          </a:xfrm>
        </p:grpSpPr>
        <p:grpSp>
          <p:nvGrpSpPr>
            <p:cNvPr id="57" name="그룹 56">
              <a:extLst>
                <a:ext uri="{FF2B5EF4-FFF2-40B4-BE49-F238E27FC236}">
                  <a16:creationId xmlns:a16="http://schemas.microsoft.com/office/drawing/2014/main" id="{BA542495-192C-47A3-96EA-25DCF81CA784}"/>
                </a:ext>
              </a:extLst>
            </p:cNvPr>
            <p:cNvGrpSpPr/>
            <p:nvPr/>
          </p:nvGrpSpPr>
          <p:grpSpPr>
            <a:xfrm>
              <a:off x="367030" y="1013178"/>
              <a:ext cx="2374900" cy="551674"/>
              <a:chOff x="374650" y="1133874"/>
              <a:chExt cx="2063750" cy="551674"/>
            </a:xfrm>
          </p:grpSpPr>
          <p:sp>
            <p:nvSpPr>
              <p:cNvPr id="59" name="object 4">
                <a:extLst>
                  <a:ext uri="{FF2B5EF4-FFF2-40B4-BE49-F238E27FC236}">
                    <a16:creationId xmlns:a16="http://schemas.microsoft.com/office/drawing/2014/main" id="{9C4F6E37-8EDC-4DAD-8B71-5D13D6C828D2}"/>
                  </a:ext>
                </a:extLst>
              </p:cNvPr>
              <p:cNvSpPr/>
              <p:nvPr/>
            </p:nvSpPr>
            <p:spPr>
              <a:xfrm>
                <a:off x="487188" y="1487429"/>
                <a:ext cx="1950719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63" name="직사각형 62">
                <a:extLst>
                  <a:ext uri="{FF2B5EF4-FFF2-40B4-BE49-F238E27FC236}">
                    <a16:creationId xmlns:a16="http://schemas.microsoft.com/office/drawing/2014/main" id="{1DE69067-8DDA-4FB6-9CC2-8C7BDE778319}"/>
                  </a:ext>
                </a:extLst>
              </p:cNvPr>
              <p:cNvSpPr/>
              <p:nvPr/>
            </p:nvSpPr>
            <p:spPr>
              <a:xfrm>
                <a:off x="374650" y="1133874"/>
                <a:ext cx="2063750" cy="362886"/>
              </a:xfrm>
              <a:prstGeom prst="rect">
                <a:avLst/>
              </a:prstGeom>
              <a:solidFill>
                <a:schemeClr val="tx1">
                  <a:lumMod val="85000"/>
                  <a:lumOff val="1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gradFill>
                    <a:gsLst>
                      <a:gs pos="0">
                        <a:srgbClr val="A7311E">
                          <a:alpha val="0"/>
                        </a:srgbClr>
                      </a:gs>
                      <a:gs pos="100000">
                        <a:srgbClr val="A7311E">
                          <a:alpha val="23000"/>
                        </a:srgbClr>
                      </a:gs>
                    </a:gsLst>
                    <a:lin ang="6600000" scaled="0"/>
                  </a:gradFill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7436FDB2-EAB4-4C8A-837C-6B2F8E91C904}"/>
                </a:ext>
              </a:extLst>
            </p:cNvPr>
            <p:cNvSpPr txBox="1"/>
            <p:nvPr/>
          </p:nvSpPr>
          <p:spPr>
            <a:xfrm>
              <a:off x="398887" y="1009955"/>
              <a:ext cx="22448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Iris Device</a:t>
              </a:r>
            </a:p>
          </p:txBody>
        </p:sp>
      </p:grpSp>
      <p:pic>
        <p:nvPicPr>
          <p:cNvPr id="64" name="Picture 2">
            <a:extLst>
              <a:ext uri="{FF2B5EF4-FFF2-40B4-BE49-F238E27FC236}">
                <a16:creationId xmlns:a16="http://schemas.microsoft.com/office/drawing/2014/main" id="{E60B25F5-A527-4506-AB7D-DD80816F5A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80862" y="3770437"/>
            <a:ext cx="448828" cy="296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" name="Picture 3">
            <a:extLst>
              <a:ext uri="{FF2B5EF4-FFF2-40B4-BE49-F238E27FC236}">
                <a16:creationId xmlns:a16="http://schemas.microsoft.com/office/drawing/2014/main" id="{8680000F-5D94-42EA-BE38-0A38E45F0F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5138" y="3776053"/>
            <a:ext cx="426841" cy="28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" name="Picture 4">
            <a:extLst>
              <a:ext uri="{FF2B5EF4-FFF2-40B4-BE49-F238E27FC236}">
                <a16:creationId xmlns:a16="http://schemas.microsoft.com/office/drawing/2014/main" id="{E756802E-1A7D-4D08-832A-D4AC028E2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1352" y="3610461"/>
            <a:ext cx="346549" cy="43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TextBox 67">
            <a:extLst>
              <a:ext uri="{FF2B5EF4-FFF2-40B4-BE49-F238E27FC236}">
                <a16:creationId xmlns:a16="http://schemas.microsoft.com/office/drawing/2014/main" id="{519ECF46-4F3E-4AE1-B2EE-3AA920114D48}"/>
              </a:ext>
            </a:extLst>
          </p:cNvPr>
          <p:cNvSpPr txBox="1"/>
          <p:nvPr/>
        </p:nvSpPr>
        <p:spPr>
          <a:xfrm>
            <a:off x="1112608" y="4193202"/>
            <a:ext cx="602529" cy="38779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ko-KR" altLang="en-US" sz="1600" dirty="0"/>
              <a:t>단종</a:t>
            </a:r>
          </a:p>
        </p:txBody>
      </p:sp>
      <p:pic>
        <p:nvPicPr>
          <p:cNvPr id="69" name="Picture 2" descr="D:\DATA-2\1-work\J2C\png파일\single i\single i-j2c-퍼스-그림자.png">
            <a:extLst>
              <a:ext uri="{FF2B5EF4-FFF2-40B4-BE49-F238E27FC236}">
                <a16:creationId xmlns:a16="http://schemas.microsoft.com/office/drawing/2014/main" id="{BC1F68D9-D962-44B0-BA72-14772652D1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04769" y="3553859"/>
            <a:ext cx="1281610" cy="681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" name="그림 16">
            <a:extLst>
              <a:ext uri="{FF2B5EF4-FFF2-40B4-BE49-F238E27FC236}">
                <a16:creationId xmlns:a16="http://schemas.microsoft.com/office/drawing/2014/main" id="{4E5E7399-4FC1-453E-BB78-58D464D924D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9567" y="3477272"/>
            <a:ext cx="1276597" cy="7818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F4B5FA7E-8400-4FCB-AC49-4DBAA97D39C0}"/>
              </a:ext>
            </a:extLst>
          </p:cNvPr>
          <p:cNvSpPr txBox="1"/>
          <p:nvPr/>
        </p:nvSpPr>
        <p:spPr>
          <a:xfrm>
            <a:off x="2579078" y="4169274"/>
            <a:ext cx="1257014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600"/>
              <a:t>Alkaid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5AAED92-7ED3-481B-A023-2DC56D60A9D1}"/>
              </a:ext>
            </a:extLst>
          </p:cNvPr>
          <p:cNvSpPr txBox="1"/>
          <p:nvPr/>
        </p:nvSpPr>
        <p:spPr>
          <a:xfrm>
            <a:off x="4064317" y="4169274"/>
            <a:ext cx="1257014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600"/>
              <a:t>Mizar</a:t>
            </a:r>
          </a:p>
        </p:txBody>
      </p:sp>
      <p:pic>
        <p:nvPicPr>
          <p:cNvPr id="21" name="그림 20" descr="텍스트, 모니터, 전자기기, 컴퓨터이(가) 표시된 사진&#10;&#10;자동 생성된 설명">
            <a:extLst>
              <a:ext uri="{FF2B5EF4-FFF2-40B4-BE49-F238E27FC236}">
                <a16:creationId xmlns:a16="http://schemas.microsoft.com/office/drawing/2014/main" id="{3DF2A94B-6640-41EC-A8E6-7F44E5C1972A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1227" y="3285704"/>
            <a:ext cx="711770" cy="925621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C34DB8B0-DC4C-44E2-BFEF-40A70BC5E0F8}"/>
              </a:ext>
            </a:extLst>
          </p:cNvPr>
          <p:cNvGrpSpPr/>
          <p:nvPr/>
        </p:nvGrpSpPr>
        <p:grpSpPr>
          <a:xfrm>
            <a:off x="8901317" y="3058395"/>
            <a:ext cx="2433238" cy="1425276"/>
            <a:chOff x="9123560" y="3198095"/>
            <a:chExt cx="2433238" cy="1425276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932CA6D7-2D11-468B-9CCB-D45F46A62BCE}"/>
                </a:ext>
              </a:extLst>
            </p:cNvPr>
            <p:cNvGrpSpPr/>
            <p:nvPr/>
          </p:nvGrpSpPr>
          <p:grpSpPr>
            <a:xfrm>
              <a:off x="9123560" y="3198095"/>
              <a:ext cx="2216001" cy="1425276"/>
              <a:chOff x="7838381" y="1654629"/>
              <a:chExt cx="4084561" cy="2627086"/>
            </a:xfrm>
          </p:grpSpPr>
          <p:pic>
            <p:nvPicPr>
              <p:cNvPr id="6" name="그림 5" descr="사람, 쥐고있는, 휴대폰, 손이(가) 표시된 사진&#10;&#10;자동 생성된 설명">
                <a:extLst>
                  <a:ext uri="{FF2B5EF4-FFF2-40B4-BE49-F238E27FC236}">
                    <a16:creationId xmlns:a16="http://schemas.microsoft.com/office/drawing/2014/main" id="{4D9364D0-8892-4263-8CBB-4562FBD726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838381" y="1654629"/>
                <a:ext cx="4084561" cy="2627086"/>
              </a:xfrm>
              <a:prstGeom prst="rect">
                <a:avLst/>
              </a:prstGeom>
            </p:spPr>
          </p:pic>
          <p:sp>
            <p:nvSpPr>
              <p:cNvPr id="7" name="자유형: 도형 6">
                <a:extLst>
                  <a:ext uri="{FF2B5EF4-FFF2-40B4-BE49-F238E27FC236}">
                    <a16:creationId xmlns:a16="http://schemas.microsoft.com/office/drawing/2014/main" id="{0F5A9CA4-5394-448C-828B-A160C582BFE1}"/>
                  </a:ext>
                </a:extLst>
              </p:cNvPr>
              <p:cNvSpPr/>
              <p:nvPr/>
            </p:nvSpPr>
            <p:spPr>
              <a:xfrm>
                <a:off x="9029700" y="2009775"/>
                <a:ext cx="1190625" cy="1323975"/>
              </a:xfrm>
              <a:custGeom>
                <a:avLst/>
                <a:gdLst>
                  <a:gd name="connsiteX0" fmla="*/ 19050 w 1190625"/>
                  <a:gd name="connsiteY0" fmla="*/ 1257300 h 1323975"/>
                  <a:gd name="connsiteX1" fmla="*/ 0 w 1190625"/>
                  <a:gd name="connsiteY1" fmla="*/ 0 h 1323975"/>
                  <a:gd name="connsiteX2" fmla="*/ 1190625 w 1190625"/>
                  <a:gd name="connsiteY2" fmla="*/ 342900 h 1323975"/>
                  <a:gd name="connsiteX3" fmla="*/ 285750 w 1190625"/>
                  <a:gd name="connsiteY3" fmla="*/ 1323975 h 1323975"/>
                  <a:gd name="connsiteX4" fmla="*/ 19050 w 1190625"/>
                  <a:gd name="connsiteY4" fmla="*/ 1257300 h 13239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0625" h="1323975">
                    <a:moveTo>
                      <a:pt x="19050" y="1257300"/>
                    </a:moveTo>
                    <a:lnTo>
                      <a:pt x="0" y="0"/>
                    </a:lnTo>
                    <a:lnTo>
                      <a:pt x="1190625" y="342900"/>
                    </a:lnTo>
                    <a:lnTo>
                      <a:pt x="285750" y="1323975"/>
                    </a:lnTo>
                    <a:lnTo>
                      <a:pt x="19050" y="1257300"/>
                    </a:lnTo>
                    <a:close/>
                  </a:path>
                </a:pathLst>
              </a:custGeom>
              <a:gradFill flip="none" rotWithShape="1">
                <a:gsLst>
                  <a:gs pos="32000">
                    <a:srgbClr val="A7311E">
                      <a:alpha val="0"/>
                    </a:srgbClr>
                  </a:gs>
                  <a:gs pos="100000">
                    <a:srgbClr val="A7311E">
                      <a:alpha val="23000"/>
                    </a:srgbClr>
                  </a:gs>
                </a:gsLst>
                <a:lin ang="66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23" name="그림 22" descr="텍스트, 의류, 마스크이(가) 표시된 사진&#10;&#10;자동 생성된 설명">
                <a:extLst>
                  <a:ext uri="{FF2B5EF4-FFF2-40B4-BE49-F238E27FC236}">
                    <a16:creationId xmlns:a16="http://schemas.microsoft.com/office/drawing/2014/main" id="{6DA8F484-9299-4183-90F7-FE91A75E5B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9029700" y="2009775"/>
                <a:ext cx="921071" cy="921071"/>
              </a:xfrm>
              <a:custGeom>
                <a:avLst/>
                <a:gdLst>
                  <a:gd name="connsiteX0" fmla="*/ 1292290 w 2584580"/>
                  <a:gd name="connsiteY0" fmla="*/ 0 h 2584580"/>
                  <a:gd name="connsiteX1" fmla="*/ 2584580 w 2584580"/>
                  <a:gd name="connsiteY1" fmla="*/ 1292290 h 2584580"/>
                  <a:gd name="connsiteX2" fmla="*/ 1292290 w 2584580"/>
                  <a:gd name="connsiteY2" fmla="*/ 2584580 h 2584580"/>
                  <a:gd name="connsiteX3" fmla="*/ 0 w 2584580"/>
                  <a:gd name="connsiteY3" fmla="*/ 1292290 h 2584580"/>
                  <a:gd name="connsiteX4" fmla="*/ 1292290 w 2584580"/>
                  <a:gd name="connsiteY4" fmla="*/ 0 h 2584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84580" h="2584580">
                    <a:moveTo>
                      <a:pt x="1292290" y="0"/>
                    </a:moveTo>
                    <a:cubicBezTo>
                      <a:pt x="2006002" y="0"/>
                      <a:pt x="2584580" y="578578"/>
                      <a:pt x="2584580" y="1292290"/>
                    </a:cubicBezTo>
                    <a:cubicBezTo>
                      <a:pt x="2584580" y="2006002"/>
                      <a:pt x="2006002" y="2584580"/>
                      <a:pt x="1292290" y="2584580"/>
                    </a:cubicBezTo>
                    <a:cubicBezTo>
                      <a:pt x="578578" y="2584580"/>
                      <a:pt x="0" y="2006002"/>
                      <a:pt x="0" y="1292290"/>
                    </a:cubicBezTo>
                    <a:cubicBezTo>
                      <a:pt x="0" y="578578"/>
                      <a:pt x="578578" y="0"/>
                      <a:pt x="1292290" y="0"/>
                    </a:cubicBezTo>
                    <a:close/>
                  </a:path>
                </a:pathLst>
              </a:custGeom>
            </p:spPr>
          </p:pic>
        </p:grp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F476E560-4422-4D79-B618-6CE4826F243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55897" y="3287051"/>
              <a:ext cx="900901" cy="1171575"/>
            </a:xfrm>
            <a:prstGeom prst="rect">
              <a:avLst/>
            </a:prstGeom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0F21DB9-A610-411A-AFB5-81F2811B901F}"/>
              </a:ext>
            </a:extLst>
          </p:cNvPr>
          <p:cNvSpPr txBox="1"/>
          <p:nvPr/>
        </p:nvSpPr>
        <p:spPr>
          <a:xfrm>
            <a:off x="5666577" y="4169274"/>
            <a:ext cx="1257014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600"/>
              <a:t>Megrez</a:t>
            </a:r>
          </a:p>
        </p:txBody>
      </p:sp>
      <p:pic>
        <p:nvPicPr>
          <p:cNvPr id="76" name="그림 75">
            <a:extLst>
              <a:ext uri="{FF2B5EF4-FFF2-40B4-BE49-F238E27FC236}">
                <a16:creationId xmlns:a16="http://schemas.microsoft.com/office/drawing/2014/main" id="{18E35D62-CC1B-4898-A6F1-945F21D9D469}"/>
              </a:ext>
            </a:extLst>
          </p:cNvPr>
          <p:cNvPicPr>
            <a:picLocks noChangeAspect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47554" y="3262593"/>
            <a:ext cx="729800" cy="926514"/>
          </a:xfrm>
          <a:custGeom>
            <a:avLst/>
            <a:gdLst>
              <a:gd name="connsiteX0" fmla="*/ 191206 w 1147216"/>
              <a:gd name="connsiteY0" fmla="*/ 0 h 1456441"/>
              <a:gd name="connsiteX1" fmla="*/ 956010 w 1147216"/>
              <a:gd name="connsiteY1" fmla="*/ 0 h 1456441"/>
              <a:gd name="connsiteX2" fmla="*/ 1147216 w 1147216"/>
              <a:gd name="connsiteY2" fmla="*/ 191206 h 1456441"/>
              <a:gd name="connsiteX3" fmla="*/ 1147216 w 1147216"/>
              <a:gd name="connsiteY3" fmla="*/ 1265235 h 1456441"/>
              <a:gd name="connsiteX4" fmla="*/ 956010 w 1147216"/>
              <a:gd name="connsiteY4" fmla="*/ 1456441 h 1456441"/>
              <a:gd name="connsiteX5" fmla="*/ 191206 w 1147216"/>
              <a:gd name="connsiteY5" fmla="*/ 1456441 h 1456441"/>
              <a:gd name="connsiteX6" fmla="*/ 0 w 1147216"/>
              <a:gd name="connsiteY6" fmla="*/ 1265235 h 1456441"/>
              <a:gd name="connsiteX7" fmla="*/ 0 w 1147216"/>
              <a:gd name="connsiteY7" fmla="*/ 191206 h 1456441"/>
              <a:gd name="connsiteX8" fmla="*/ 191206 w 1147216"/>
              <a:gd name="connsiteY8" fmla="*/ 0 h 14564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7216" h="1456441">
                <a:moveTo>
                  <a:pt x="191206" y="0"/>
                </a:moveTo>
                <a:lnTo>
                  <a:pt x="956010" y="0"/>
                </a:lnTo>
                <a:cubicBezTo>
                  <a:pt x="1061610" y="0"/>
                  <a:pt x="1147216" y="85606"/>
                  <a:pt x="1147216" y="191206"/>
                </a:cubicBezTo>
                <a:lnTo>
                  <a:pt x="1147216" y="1265235"/>
                </a:lnTo>
                <a:cubicBezTo>
                  <a:pt x="1147216" y="1370835"/>
                  <a:pt x="1061610" y="1456441"/>
                  <a:pt x="956010" y="1456441"/>
                </a:cubicBezTo>
                <a:lnTo>
                  <a:pt x="191206" y="1456441"/>
                </a:lnTo>
                <a:cubicBezTo>
                  <a:pt x="85606" y="1456441"/>
                  <a:pt x="0" y="1370835"/>
                  <a:pt x="0" y="1265235"/>
                </a:cubicBezTo>
                <a:lnTo>
                  <a:pt x="0" y="191206"/>
                </a:lnTo>
                <a:cubicBezTo>
                  <a:pt x="0" y="85606"/>
                  <a:pt x="85606" y="0"/>
                  <a:pt x="191206" y="0"/>
                </a:cubicBezTo>
                <a:close/>
              </a:path>
            </a:pathLst>
          </a:custGeom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id="{4711BCE9-AAB1-482D-AAA5-DC620BC4A013}"/>
              </a:ext>
            </a:extLst>
          </p:cNvPr>
          <p:cNvSpPr txBox="1"/>
          <p:nvPr/>
        </p:nvSpPr>
        <p:spPr>
          <a:xfrm>
            <a:off x="7254445" y="4169274"/>
            <a:ext cx="1257014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600"/>
              <a:t>Alioth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BAB2331-6A32-424F-92C0-B9654AF52743}"/>
              </a:ext>
            </a:extLst>
          </p:cNvPr>
          <p:cNvSpPr txBox="1"/>
          <p:nvPr/>
        </p:nvSpPr>
        <p:spPr>
          <a:xfrm>
            <a:off x="10461776" y="4169274"/>
            <a:ext cx="1257014" cy="351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600" b="1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</a:defRPr>
            </a:lvl1pPr>
          </a:lstStyle>
          <a:p>
            <a:r>
              <a:rPr lang="en-US" altLang="ko-KR"/>
              <a:t>SmartEye</a:t>
            </a:r>
          </a:p>
        </p:txBody>
      </p:sp>
      <p:sp>
        <p:nvSpPr>
          <p:cNvPr id="79" name="직사각형 78">
            <a:extLst>
              <a:ext uri="{FF2B5EF4-FFF2-40B4-BE49-F238E27FC236}">
                <a16:creationId xmlns:a16="http://schemas.microsoft.com/office/drawing/2014/main" id="{2A04FC8A-86B6-4146-9AE2-70E640BB1F5E}"/>
              </a:ext>
            </a:extLst>
          </p:cNvPr>
          <p:cNvSpPr/>
          <p:nvPr/>
        </p:nvSpPr>
        <p:spPr>
          <a:xfrm>
            <a:off x="0" y="4713434"/>
            <a:ext cx="12192000" cy="214456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80" name="그룹 79">
            <a:extLst>
              <a:ext uri="{FF2B5EF4-FFF2-40B4-BE49-F238E27FC236}">
                <a16:creationId xmlns:a16="http://schemas.microsoft.com/office/drawing/2014/main" id="{3B000590-511B-40F9-BAAE-2118E5E23A8D}"/>
              </a:ext>
            </a:extLst>
          </p:cNvPr>
          <p:cNvGrpSpPr/>
          <p:nvPr/>
        </p:nvGrpSpPr>
        <p:grpSpPr>
          <a:xfrm>
            <a:off x="367030" y="5027546"/>
            <a:ext cx="1984284" cy="554897"/>
            <a:chOff x="367030" y="1009955"/>
            <a:chExt cx="2374900" cy="554897"/>
          </a:xfrm>
        </p:grpSpPr>
        <p:grpSp>
          <p:nvGrpSpPr>
            <p:cNvPr id="81" name="그룹 80">
              <a:extLst>
                <a:ext uri="{FF2B5EF4-FFF2-40B4-BE49-F238E27FC236}">
                  <a16:creationId xmlns:a16="http://schemas.microsoft.com/office/drawing/2014/main" id="{2186E22C-8360-4B53-AD6C-052C45ADB1B0}"/>
                </a:ext>
              </a:extLst>
            </p:cNvPr>
            <p:cNvGrpSpPr/>
            <p:nvPr/>
          </p:nvGrpSpPr>
          <p:grpSpPr>
            <a:xfrm>
              <a:off x="367030" y="1013178"/>
              <a:ext cx="2374900" cy="551674"/>
              <a:chOff x="374650" y="1133874"/>
              <a:chExt cx="2063750" cy="551674"/>
            </a:xfrm>
          </p:grpSpPr>
          <p:sp>
            <p:nvSpPr>
              <p:cNvPr id="83" name="object 4">
                <a:extLst>
                  <a:ext uri="{FF2B5EF4-FFF2-40B4-BE49-F238E27FC236}">
                    <a16:creationId xmlns:a16="http://schemas.microsoft.com/office/drawing/2014/main" id="{E86974D2-4445-46B0-9B10-4BA3B1D89103}"/>
                  </a:ext>
                </a:extLst>
              </p:cNvPr>
              <p:cNvSpPr/>
              <p:nvPr/>
            </p:nvSpPr>
            <p:spPr>
              <a:xfrm>
                <a:off x="487188" y="1487429"/>
                <a:ext cx="1950719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84" name="직사각형 83">
                <a:extLst>
                  <a:ext uri="{FF2B5EF4-FFF2-40B4-BE49-F238E27FC236}">
                    <a16:creationId xmlns:a16="http://schemas.microsoft.com/office/drawing/2014/main" id="{522A0D92-7133-40F0-8CF7-8F11EF2F9F5A}"/>
                  </a:ext>
                </a:extLst>
              </p:cNvPr>
              <p:cNvSpPr/>
              <p:nvPr/>
            </p:nvSpPr>
            <p:spPr>
              <a:xfrm>
                <a:off x="374650" y="1133874"/>
                <a:ext cx="2063750" cy="362886"/>
              </a:xfrm>
              <a:prstGeom prst="rect">
                <a:avLst/>
              </a:prstGeom>
              <a:gradFill>
                <a:gsLst>
                  <a:gs pos="25000">
                    <a:srgbClr val="D50909"/>
                  </a:gs>
                  <a:gs pos="0">
                    <a:srgbClr val="D50909"/>
                  </a:gs>
                  <a:gs pos="100000">
                    <a:srgbClr val="F62020"/>
                  </a:gs>
                </a:gsLst>
                <a:lin ang="66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gradFill>
                    <a:gsLst>
                      <a:gs pos="0">
                        <a:srgbClr val="A7311E">
                          <a:alpha val="0"/>
                        </a:srgbClr>
                      </a:gs>
                      <a:gs pos="100000">
                        <a:srgbClr val="A7311E">
                          <a:alpha val="23000"/>
                        </a:srgbClr>
                      </a:gs>
                    </a:gsLst>
                    <a:lin ang="6600000" scaled="0"/>
                  </a:gradFill>
                </a:endParaRPr>
              </a:p>
            </p:txBody>
          </p:sp>
        </p:grp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B73EF6C9-9B7A-473A-8253-3A1EB641BD23}"/>
                </a:ext>
              </a:extLst>
            </p:cNvPr>
            <p:cNvSpPr txBox="1"/>
            <p:nvPr/>
          </p:nvSpPr>
          <p:spPr>
            <a:xfrm>
              <a:off x="398887" y="1009955"/>
              <a:ext cx="2244827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altLang="ko-KR" sz="1600" b="1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Optical Part</a:t>
              </a:r>
            </a:p>
          </p:txBody>
        </p:sp>
      </p:grpSp>
      <p:pic>
        <p:nvPicPr>
          <p:cNvPr id="31" name="그림 30" descr="어두운, 옅은이(가) 표시된 사진&#10;&#10;자동 생성된 설명">
            <a:extLst>
              <a:ext uri="{FF2B5EF4-FFF2-40B4-BE49-F238E27FC236}">
                <a16:creationId xmlns:a16="http://schemas.microsoft.com/office/drawing/2014/main" id="{D7B875A6-1286-4E39-BE5A-02262323F305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939463">
            <a:off x="1027122" y="5530410"/>
            <a:ext cx="622538" cy="809578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5E972F72-2AC0-4213-8DDB-3B7B58E9AD35}"/>
              </a:ext>
            </a:extLst>
          </p:cNvPr>
          <p:cNvSpPr txBox="1"/>
          <p:nvPr/>
        </p:nvSpPr>
        <p:spPr>
          <a:xfrm>
            <a:off x="683209" y="6271520"/>
            <a:ext cx="1466469" cy="36990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600"/>
              <a:t>IR-LED </a:t>
            </a:r>
            <a:r>
              <a:rPr lang="ko-KR" altLang="en-US" sz="1600"/>
              <a:t>단종</a:t>
            </a:r>
          </a:p>
        </p:txBody>
      </p:sp>
      <p:grpSp>
        <p:nvGrpSpPr>
          <p:cNvPr id="95" name="그룹 94">
            <a:extLst>
              <a:ext uri="{FF2B5EF4-FFF2-40B4-BE49-F238E27FC236}">
                <a16:creationId xmlns:a16="http://schemas.microsoft.com/office/drawing/2014/main" id="{85023FE3-E3EC-4AE2-ACA6-73AA78FAEDFA}"/>
              </a:ext>
            </a:extLst>
          </p:cNvPr>
          <p:cNvGrpSpPr/>
          <p:nvPr/>
        </p:nvGrpSpPr>
        <p:grpSpPr>
          <a:xfrm>
            <a:off x="2871972" y="4820146"/>
            <a:ext cx="1469212" cy="976873"/>
            <a:chOff x="2763331" y="4754817"/>
            <a:chExt cx="1648628" cy="1096166"/>
          </a:xfrm>
        </p:grpSpPr>
        <p:grpSp>
          <p:nvGrpSpPr>
            <p:cNvPr id="90" name="그룹 89">
              <a:extLst>
                <a:ext uri="{FF2B5EF4-FFF2-40B4-BE49-F238E27FC236}">
                  <a16:creationId xmlns:a16="http://schemas.microsoft.com/office/drawing/2014/main" id="{48149716-F10F-45C3-982E-C52D37A23A53}"/>
                </a:ext>
              </a:extLst>
            </p:cNvPr>
            <p:cNvGrpSpPr/>
            <p:nvPr/>
          </p:nvGrpSpPr>
          <p:grpSpPr>
            <a:xfrm>
              <a:off x="2826075" y="4754817"/>
              <a:ext cx="1541219" cy="952736"/>
              <a:chOff x="2944601" y="5110135"/>
              <a:chExt cx="1441237" cy="890930"/>
            </a:xfrm>
          </p:grpSpPr>
          <p:pic>
            <p:nvPicPr>
              <p:cNvPr id="87" name="그림 86">
                <a:extLst>
                  <a:ext uri="{FF2B5EF4-FFF2-40B4-BE49-F238E27FC236}">
                    <a16:creationId xmlns:a16="http://schemas.microsoft.com/office/drawing/2014/main" id="{3F43D1DE-5230-411C-8C47-B456DCE74C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 cstate="email"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2935" b="97517" l="4308" r="97538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9961" y="5206511"/>
                <a:ext cx="465877" cy="635026"/>
              </a:xfrm>
              <a:prstGeom prst="rect">
                <a:avLst/>
              </a:prstGeom>
            </p:spPr>
          </p:pic>
          <p:pic>
            <p:nvPicPr>
              <p:cNvPr id="88" name="그림 6">
                <a:extLst>
                  <a:ext uri="{FF2B5EF4-FFF2-40B4-BE49-F238E27FC236}">
                    <a16:creationId xmlns:a16="http://schemas.microsoft.com/office/drawing/2014/main" id="{6C00CA8B-79E3-4AE2-82D4-FC992084BF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17202" y="5151936"/>
                <a:ext cx="597344" cy="79211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89" name="그림 7">
                <a:extLst>
                  <a:ext uri="{FF2B5EF4-FFF2-40B4-BE49-F238E27FC236}">
                    <a16:creationId xmlns:a16="http://schemas.microsoft.com/office/drawing/2014/main" id="{B2175F35-8EB3-42F0-BA64-7689ACF1F7C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44601" y="5110135"/>
                <a:ext cx="597344" cy="8909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32FEB0CE-AE04-4DA9-A93F-1E2395B3D0C5}"/>
                </a:ext>
              </a:extLst>
            </p:cNvPr>
            <p:cNvSpPr txBox="1"/>
            <p:nvPr/>
          </p:nvSpPr>
          <p:spPr>
            <a:xfrm>
              <a:off x="2763331" y="5474827"/>
              <a:ext cx="1648628" cy="37615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r>
                <a:rPr lang="en-US" altLang="ko-KR" sz="1400" dirty="0"/>
                <a:t>5M  FF CAM</a:t>
              </a:r>
            </a:p>
          </p:txBody>
        </p:sp>
      </p:grpSp>
      <p:pic>
        <p:nvPicPr>
          <p:cNvPr id="96" name="그림 95">
            <a:extLst>
              <a:ext uri="{FF2B5EF4-FFF2-40B4-BE49-F238E27FC236}">
                <a16:creationId xmlns:a16="http://schemas.microsoft.com/office/drawing/2014/main" id="{59B8A94B-404F-435A-B91A-B9E2699EC97E}"/>
              </a:ext>
            </a:extLst>
          </p:cNvPr>
          <p:cNvPicPr>
            <a:picLocks noChangeAspect="1"/>
          </p:cNvPicPr>
          <p:nvPr/>
        </p:nvPicPr>
        <p:blipFill>
          <a:blip r:embed="rId23" cstate="email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826" b="95434" l="9350" r="8943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6055" y="5847384"/>
            <a:ext cx="746430" cy="664505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49F5D881-F116-42FD-98C4-E6539C50E176}"/>
              </a:ext>
            </a:extLst>
          </p:cNvPr>
          <p:cNvSpPr txBox="1"/>
          <p:nvPr/>
        </p:nvSpPr>
        <p:spPr>
          <a:xfrm>
            <a:off x="3065831" y="6386545"/>
            <a:ext cx="1306877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400"/>
              <a:t>IR-LED</a:t>
            </a:r>
          </a:p>
        </p:txBody>
      </p:sp>
      <p:pic>
        <p:nvPicPr>
          <p:cNvPr id="101" name="그림 100">
            <a:extLst>
              <a:ext uri="{FF2B5EF4-FFF2-40B4-BE49-F238E27FC236}">
                <a16:creationId xmlns:a16="http://schemas.microsoft.com/office/drawing/2014/main" id="{7E541E65-321E-4B94-A367-2DAE51FFBDA7}"/>
              </a:ext>
            </a:extLst>
          </p:cNvPr>
          <p:cNvPicPr>
            <a:picLocks noChangeAspect="1"/>
          </p:cNvPicPr>
          <p:nvPr/>
        </p:nvPicPr>
        <p:blipFill>
          <a:blip r:embed="rId25" cstate="email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3959" b="93402" l="7486" r="9347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34247" y="5291038"/>
            <a:ext cx="334854" cy="438331"/>
          </a:xfrm>
          <a:prstGeom prst="rect">
            <a:avLst/>
          </a:prstGeom>
        </p:spPr>
      </p:pic>
      <p:pic>
        <p:nvPicPr>
          <p:cNvPr id="102" name="그림 101">
            <a:extLst>
              <a:ext uri="{FF2B5EF4-FFF2-40B4-BE49-F238E27FC236}">
                <a16:creationId xmlns:a16="http://schemas.microsoft.com/office/drawing/2014/main" id="{B37878B7-F569-4E38-86B2-08529D28E6C6}"/>
              </a:ext>
            </a:extLst>
          </p:cNvPr>
          <p:cNvPicPr>
            <a:picLocks noChangeAspect="1"/>
          </p:cNvPicPr>
          <p:nvPr/>
        </p:nvPicPr>
        <p:blipFill>
          <a:blip r:embed="rId27" cstate="email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700" b="96884" l="5882" r="963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466510" flipH="1">
            <a:off x="6346366" y="4885432"/>
            <a:ext cx="1691198" cy="1132814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87F1EC02-3A0D-4F9E-ABD5-83FBF7A4A844}"/>
              </a:ext>
            </a:extLst>
          </p:cNvPr>
          <p:cNvSpPr txBox="1"/>
          <p:nvPr/>
        </p:nvSpPr>
        <p:spPr>
          <a:xfrm>
            <a:off x="4852220" y="5684328"/>
            <a:ext cx="1306877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400"/>
              <a:t>13M Lens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D1F6E88-4C82-43AB-9B46-08862A3AA380}"/>
              </a:ext>
            </a:extLst>
          </p:cNvPr>
          <p:cNvSpPr txBox="1"/>
          <p:nvPr/>
        </p:nvSpPr>
        <p:spPr>
          <a:xfrm>
            <a:off x="6187159" y="5778189"/>
            <a:ext cx="2135585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400"/>
              <a:t>13M AF(VCM) CAM</a:t>
            </a:r>
          </a:p>
        </p:txBody>
      </p:sp>
      <p:pic>
        <p:nvPicPr>
          <p:cNvPr id="107" name="그림 106">
            <a:extLst>
              <a:ext uri="{FF2B5EF4-FFF2-40B4-BE49-F238E27FC236}">
                <a16:creationId xmlns:a16="http://schemas.microsoft.com/office/drawing/2014/main" id="{652EDECD-BFF9-41A8-860B-098B6CD980EE}"/>
              </a:ext>
            </a:extLst>
          </p:cNvPr>
          <p:cNvPicPr>
            <a:picLocks noChangeAspect="1"/>
          </p:cNvPicPr>
          <p:nvPr/>
        </p:nvPicPr>
        <p:blipFill>
          <a:blip r:embed="rId2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59725" y="5052530"/>
            <a:ext cx="1209041" cy="857696"/>
          </a:xfrm>
          <a:prstGeom prst="rect">
            <a:avLst/>
          </a:prstGeom>
        </p:spPr>
      </p:pic>
      <p:sp>
        <p:nvSpPr>
          <p:cNvPr id="108" name="TextBox 107">
            <a:extLst>
              <a:ext uri="{FF2B5EF4-FFF2-40B4-BE49-F238E27FC236}">
                <a16:creationId xmlns:a16="http://schemas.microsoft.com/office/drawing/2014/main" id="{C583E692-DA84-41DF-B213-04A84891C997}"/>
              </a:ext>
            </a:extLst>
          </p:cNvPr>
          <p:cNvSpPr txBox="1"/>
          <p:nvPr/>
        </p:nvSpPr>
        <p:spPr>
          <a:xfrm>
            <a:off x="9599560" y="6070422"/>
            <a:ext cx="2008360" cy="351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600" b="1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</a:defRPr>
            </a:lvl1pPr>
          </a:lstStyle>
          <a:p>
            <a:r>
              <a:rPr lang="en-US" altLang="ko-KR" dirty="0"/>
              <a:t>5M AF(Piezo) CAM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47570B8-3158-4826-8367-08C1D3D325AF}"/>
              </a:ext>
            </a:extLst>
          </p:cNvPr>
          <p:cNvSpPr txBox="1"/>
          <p:nvPr/>
        </p:nvSpPr>
        <p:spPr>
          <a:xfrm>
            <a:off x="10622404" y="840514"/>
            <a:ext cx="768267" cy="27045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>
              <a:lnSpc>
                <a:spcPct val="110000"/>
              </a:lnSpc>
              <a:defRPr sz="1600" b="1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F62020"/>
                </a:solidFill>
                <a:latin typeface="+mj-ea"/>
                <a:ea typeface="+mj-ea"/>
              </a:defRPr>
            </a:lvl1pPr>
          </a:lstStyle>
          <a:p>
            <a:r>
              <a:rPr lang="ko-KR" altLang="en-US" sz="1050" dirty="0"/>
              <a:t>* 개발중</a:t>
            </a:r>
            <a:endParaRPr lang="en-US" altLang="ko-KR" sz="1050" dirty="0"/>
          </a:p>
        </p:txBody>
      </p: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CC2083C6-B505-4670-9748-3F61EC110C00}"/>
              </a:ext>
            </a:extLst>
          </p:cNvPr>
          <p:cNvGrpSpPr/>
          <p:nvPr/>
        </p:nvGrpSpPr>
        <p:grpSpPr>
          <a:xfrm>
            <a:off x="9997246" y="1526871"/>
            <a:ext cx="1593232" cy="893130"/>
            <a:chOff x="10125329" y="1526871"/>
            <a:chExt cx="1593232" cy="893130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EAFDA3AB-D2CB-4108-B755-2BB372437C83}"/>
                </a:ext>
              </a:extLst>
            </p:cNvPr>
            <p:cNvSpPr txBox="1"/>
            <p:nvPr/>
          </p:nvSpPr>
          <p:spPr>
            <a:xfrm>
              <a:off x="10307264" y="1526871"/>
              <a:ext cx="1411297" cy="8931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</a:pPr>
              <a:r>
                <a:rPr lang="en-US" altLang="ko-KR" sz="1600" b="1">
                  <a:solidFill>
                    <a:srgbClr val="F62020"/>
                  </a:solidFill>
                </a:rPr>
                <a:t>A.I. Iris Recognition</a:t>
              </a:r>
            </a:p>
            <a:p>
              <a:pPr algn="l">
                <a:lnSpc>
                  <a:spcPct val="110000"/>
                </a:lnSpc>
              </a:pPr>
              <a:r>
                <a:rPr lang="en-US" altLang="ko-KR" sz="1600" b="1">
                  <a:solidFill>
                    <a:srgbClr val="F62020"/>
                  </a:solidFill>
                </a:rPr>
                <a:t>Algorithm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5CE49C1-7938-41AC-B4DE-A2920C56DF5C}"/>
                </a:ext>
              </a:extLst>
            </p:cNvPr>
            <p:cNvSpPr txBox="1"/>
            <p:nvPr/>
          </p:nvSpPr>
          <p:spPr>
            <a:xfrm>
              <a:off x="10125329" y="1526871"/>
              <a:ext cx="260732" cy="351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ko-KR"/>
              </a:defPPr>
              <a:lvl1pPr algn="ctr">
                <a:lnSpc>
                  <a:spcPct val="120000"/>
                </a:lnSpc>
                <a:defRPr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tx1">
                      <a:lumMod val="85000"/>
                      <a:lumOff val="15000"/>
                    </a:schemeClr>
                  </a:solidFill>
                  <a:latin typeface="+mj-ea"/>
                  <a:ea typeface="+mj-ea"/>
                </a:defRPr>
              </a:lvl1pPr>
            </a:lstStyle>
            <a:p>
              <a:pPr algn="l">
                <a:lnSpc>
                  <a:spcPct val="110000"/>
                </a:lnSpc>
              </a:pPr>
              <a:r>
                <a:rPr lang="ko-KR" altLang="en-US" sz="1600" b="1">
                  <a:solidFill>
                    <a:srgbClr val="F62020"/>
                  </a:solidFill>
                </a:rPr>
                <a:t>*</a:t>
              </a:r>
              <a:endParaRPr lang="en-US" altLang="ko-KR" sz="1600" b="1">
                <a:solidFill>
                  <a:srgbClr val="F62020"/>
                </a:solidFill>
              </a:endParaRPr>
            </a:p>
          </p:txBody>
        </p:sp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4EEC48F3-3756-4A39-B7B5-FADC291A7F7E}"/>
              </a:ext>
            </a:extLst>
          </p:cNvPr>
          <p:cNvSpPr txBox="1"/>
          <p:nvPr/>
        </p:nvSpPr>
        <p:spPr>
          <a:xfrm>
            <a:off x="10303288" y="4201795"/>
            <a:ext cx="260732" cy="351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ko-KR" altLang="en-US" sz="1600" b="1">
                <a:solidFill>
                  <a:srgbClr val="F62020"/>
                </a:solidFill>
              </a:rPr>
              <a:t>*</a:t>
            </a:r>
            <a:endParaRPr lang="en-US" altLang="ko-KR" sz="1600" b="1">
              <a:solidFill>
                <a:srgbClr val="F62020"/>
              </a:solidFill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B7BB90D-1C92-43F2-96D5-F7F8D603CFA0}"/>
              </a:ext>
            </a:extLst>
          </p:cNvPr>
          <p:cNvSpPr txBox="1"/>
          <p:nvPr/>
        </p:nvSpPr>
        <p:spPr>
          <a:xfrm>
            <a:off x="9456945" y="6070422"/>
            <a:ext cx="260732" cy="351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ko-KR" altLang="en-US" sz="1600" b="1" dirty="0">
                <a:solidFill>
                  <a:srgbClr val="F62020"/>
                </a:solidFill>
              </a:rPr>
              <a:t>*</a:t>
            </a:r>
            <a:endParaRPr lang="en-US" altLang="ko-KR" sz="1600" b="1" dirty="0">
              <a:solidFill>
                <a:srgbClr val="F62020"/>
              </a:solidFill>
            </a:endParaRPr>
          </a:p>
        </p:txBody>
      </p:sp>
      <p:pic>
        <p:nvPicPr>
          <p:cNvPr id="85" name="그림 84">
            <a:extLst>
              <a:ext uri="{FF2B5EF4-FFF2-40B4-BE49-F238E27FC236}">
                <a16:creationId xmlns:a16="http://schemas.microsoft.com/office/drawing/2014/main" id="{BA60EC18-A51D-4122-8606-860EE52450BE}"/>
              </a:ext>
            </a:extLst>
          </p:cNvPr>
          <p:cNvPicPr>
            <a:picLocks noChangeAspect="1"/>
          </p:cNvPicPr>
          <p:nvPr/>
        </p:nvPicPr>
        <p:blipFill>
          <a:blip r:embed="rId30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95199" y="5228004"/>
            <a:ext cx="745759" cy="424311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C5313F8A-49CE-466E-9862-ADE3930449EC}"/>
              </a:ext>
            </a:extLst>
          </p:cNvPr>
          <p:cNvSpPr txBox="1"/>
          <p:nvPr/>
        </p:nvSpPr>
        <p:spPr>
          <a:xfrm>
            <a:off x="8255189" y="5599979"/>
            <a:ext cx="1205482" cy="335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r>
              <a:rPr lang="en-US" altLang="ko-KR" sz="1400"/>
              <a:t>TLens</a:t>
            </a:r>
          </a:p>
        </p:txBody>
      </p:sp>
    </p:spTree>
    <p:extLst>
      <p:ext uri="{BB962C8B-B14F-4D97-AF65-F5344CB8AC3E}">
        <p14:creationId xmlns:p14="http://schemas.microsoft.com/office/powerpoint/2010/main" val="37388387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4" y="320798"/>
            <a:ext cx="3417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해결하려는 문제</a:t>
            </a:r>
          </a:p>
        </p:txBody>
      </p:sp>
      <p:grpSp>
        <p:nvGrpSpPr>
          <p:cNvPr id="85" name="그룹 84">
            <a:extLst>
              <a:ext uri="{FF2B5EF4-FFF2-40B4-BE49-F238E27FC236}">
                <a16:creationId xmlns:a16="http://schemas.microsoft.com/office/drawing/2014/main" id="{299B7D1D-1796-4E9E-9D99-31F28DE9752D}"/>
              </a:ext>
            </a:extLst>
          </p:cNvPr>
          <p:cNvGrpSpPr/>
          <p:nvPr/>
        </p:nvGrpSpPr>
        <p:grpSpPr>
          <a:xfrm>
            <a:off x="1169521" y="1112432"/>
            <a:ext cx="2594986" cy="554897"/>
            <a:chOff x="367030" y="1009955"/>
            <a:chExt cx="2374900" cy="554897"/>
          </a:xfrm>
        </p:grpSpPr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A64AC373-D55F-49F7-B26A-9CA626ECE779}"/>
                </a:ext>
              </a:extLst>
            </p:cNvPr>
            <p:cNvGrpSpPr/>
            <p:nvPr/>
          </p:nvGrpSpPr>
          <p:grpSpPr>
            <a:xfrm>
              <a:off x="367030" y="1013178"/>
              <a:ext cx="2374900" cy="551674"/>
              <a:chOff x="374650" y="1133874"/>
              <a:chExt cx="2063750" cy="551674"/>
            </a:xfrm>
          </p:grpSpPr>
          <p:sp>
            <p:nvSpPr>
              <p:cNvPr id="99" name="object 4">
                <a:extLst>
                  <a:ext uri="{FF2B5EF4-FFF2-40B4-BE49-F238E27FC236}">
                    <a16:creationId xmlns:a16="http://schemas.microsoft.com/office/drawing/2014/main" id="{1CC6789D-E5F8-4A05-BF2A-F914145E5D09}"/>
                  </a:ext>
                </a:extLst>
              </p:cNvPr>
              <p:cNvSpPr/>
              <p:nvPr/>
            </p:nvSpPr>
            <p:spPr>
              <a:xfrm>
                <a:off x="487188" y="1487429"/>
                <a:ext cx="1950719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4" name="직사각형 113">
                <a:extLst>
                  <a:ext uri="{FF2B5EF4-FFF2-40B4-BE49-F238E27FC236}">
                    <a16:creationId xmlns:a16="http://schemas.microsoft.com/office/drawing/2014/main" id="{D2AF0768-B854-4C5D-B903-FBC904504C22}"/>
                  </a:ext>
                </a:extLst>
              </p:cNvPr>
              <p:cNvSpPr/>
              <p:nvPr/>
            </p:nvSpPr>
            <p:spPr>
              <a:xfrm>
                <a:off x="374650" y="1133874"/>
                <a:ext cx="2063750" cy="362886"/>
              </a:xfrm>
              <a:prstGeom prst="rect">
                <a:avLst/>
              </a:prstGeom>
              <a:gradFill flip="none" rotWithShape="1">
                <a:gsLst>
                  <a:gs pos="84000">
                    <a:schemeClr val="tx1">
                      <a:lumMod val="95000"/>
                      <a:lumOff val="5000"/>
                    </a:schemeClr>
                  </a:gs>
                  <a:gs pos="82000">
                    <a:srgbClr val="171D1D"/>
                  </a:gs>
                  <a:gs pos="1000">
                    <a:schemeClr val="tx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gradFill>
                    <a:gsLst>
                      <a:gs pos="0">
                        <a:srgbClr val="A7311E">
                          <a:alpha val="0"/>
                        </a:srgbClr>
                      </a:gs>
                      <a:gs pos="100000">
                        <a:srgbClr val="A7311E">
                          <a:alpha val="23000"/>
                        </a:srgbClr>
                      </a:gs>
                    </a:gsLst>
                    <a:lin ang="6600000" scaled="0"/>
                  </a:gradFill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61FAC74-64EC-4892-A2D1-299F35D4EE1F}"/>
                </a:ext>
              </a:extLst>
            </p:cNvPr>
            <p:cNvSpPr txBox="1"/>
            <p:nvPr/>
          </p:nvSpPr>
          <p:spPr>
            <a:xfrm>
              <a:off x="444175" y="1009955"/>
              <a:ext cx="1883625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strike="noStrike" cap="none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공인인증서 폐지</a:t>
              </a:r>
              <a:endParaRPr lang="en-US" altLang="ko-KR" sz="1600" b="1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120" name="그룹 119">
            <a:extLst>
              <a:ext uri="{FF2B5EF4-FFF2-40B4-BE49-F238E27FC236}">
                <a16:creationId xmlns:a16="http://schemas.microsoft.com/office/drawing/2014/main" id="{5FFF05EA-70EF-4C0E-8F2C-4C6D77964273}"/>
              </a:ext>
            </a:extLst>
          </p:cNvPr>
          <p:cNvGrpSpPr/>
          <p:nvPr/>
        </p:nvGrpSpPr>
        <p:grpSpPr>
          <a:xfrm>
            <a:off x="1169521" y="1563095"/>
            <a:ext cx="2594986" cy="560071"/>
            <a:chOff x="367030" y="1004781"/>
            <a:chExt cx="2374900" cy="560071"/>
          </a:xfrm>
        </p:grpSpPr>
        <p:grpSp>
          <p:nvGrpSpPr>
            <p:cNvPr id="121" name="그룹 120">
              <a:extLst>
                <a:ext uri="{FF2B5EF4-FFF2-40B4-BE49-F238E27FC236}">
                  <a16:creationId xmlns:a16="http://schemas.microsoft.com/office/drawing/2014/main" id="{BB507A23-6C8D-40AA-BDFC-879B6D8BA656}"/>
                </a:ext>
              </a:extLst>
            </p:cNvPr>
            <p:cNvGrpSpPr/>
            <p:nvPr/>
          </p:nvGrpSpPr>
          <p:grpSpPr>
            <a:xfrm>
              <a:off x="367030" y="1013178"/>
              <a:ext cx="2374900" cy="551674"/>
              <a:chOff x="374650" y="1133874"/>
              <a:chExt cx="2063750" cy="551674"/>
            </a:xfrm>
          </p:grpSpPr>
          <p:sp>
            <p:nvSpPr>
              <p:cNvPr id="123" name="object 4">
                <a:extLst>
                  <a:ext uri="{FF2B5EF4-FFF2-40B4-BE49-F238E27FC236}">
                    <a16:creationId xmlns:a16="http://schemas.microsoft.com/office/drawing/2014/main" id="{CEE5B217-99B2-4A3A-A54E-50758FE6048E}"/>
                  </a:ext>
                </a:extLst>
              </p:cNvPr>
              <p:cNvSpPr/>
              <p:nvPr/>
            </p:nvSpPr>
            <p:spPr>
              <a:xfrm>
                <a:off x="487188" y="1487429"/>
                <a:ext cx="1950719" cy="198119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4" name="직사각형 123">
                <a:extLst>
                  <a:ext uri="{FF2B5EF4-FFF2-40B4-BE49-F238E27FC236}">
                    <a16:creationId xmlns:a16="http://schemas.microsoft.com/office/drawing/2014/main" id="{897C07F0-9CC9-41E2-9C92-308E93D66454}"/>
                  </a:ext>
                </a:extLst>
              </p:cNvPr>
              <p:cNvSpPr/>
              <p:nvPr/>
            </p:nvSpPr>
            <p:spPr>
              <a:xfrm>
                <a:off x="374650" y="1133874"/>
                <a:ext cx="2063750" cy="362886"/>
              </a:xfrm>
              <a:prstGeom prst="rect">
                <a:avLst/>
              </a:prstGeom>
              <a:gradFill flip="none" rotWithShape="1">
                <a:gsLst>
                  <a:gs pos="84000">
                    <a:schemeClr val="tx1">
                      <a:lumMod val="95000"/>
                      <a:lumOff val="5000"/>
                    </a:schemeClr>
                  </a:gs>
                  <a:gs pos="82000">
                    <a:srgbClr val="171D1D"/>
                  </a:gs>
                  <a:gs pos="1000">
                    <a:schemeClr val="tx1">
                      <a:lumMod val="85000"/>
                      <a:lumOff val="1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>
                  <a:gradFill>
                    <a:gsLst>
                      <a:gs pos="0">
                        <a:srgbClr val="A7311E">
                          <a:alpha val="0"/>
                        </a:srgbClr>
                      </a:gs>
                      <a:gs pos="100000">
                        <a:srgbClr val="A7311E">
                          <a:alpha val="23000"/>
                        </a:srgbClr>
                      </a:gs>
                    </a:gsLst>
                    <a:lin ang="6600000" scaled="0"/>
                  </a:gradFill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B05D9246-ABA1-43D5-9A81-17BCC2574CEF}"/>
                </a:ext>
              </a:extLst>
            </p:cNvPr>
            <p:cNvSpPr txBox="1"/>
            <p:nvPr/>
          </p:nvSpPr>
          <p:spPr>
            <a:xfrm>
              <a:off x="367030" y="1004781"/>
              <a:ext cx="2367044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ko-KR" altLang="en-US" sz="1600" b="1" strike="noStrike" cap="none" dirty="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chemeClr val="bg1"/>
                  </a:solidFill>
                  <a:latin typeface="+mj-ea"/>
                  <a:ea typeface="+mj-ea"/>
                </a:rPr>
                <a:t>스마트폰을 통해 개인인증</a:t>
              </a:r>
            </a:p>
          </p:txBody>
        </p:sp>
      </p:grpSp>
      <p:pic>
        <p:nvPicPr>
          <p:cNvPr id="125" name="그림 124">
            <a:extLst>
              <a:ext uri="{FF2B5EF4-FFF2-40B4-BE49-F238E27FC236}">
                <a16:creationId xmlns:a16="http://schemas.microsoft.com/office/drawing/2014/main" id="{704901C1-DB88-46A1-8F99-DF16F0F1E85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4952" y="2097171"/>
            <a:ext cx="2000971" cy="1553791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71AE17B-46A9-4939-B5A2-CDDED9CED7A1}"/>
              </a:ext>
            </a:extLst>
          </p:cNvPr>
          <p:cNvGrpSpPr/>
          <p:nvPr/>
        </p:nvGrpSpPr>
        <p:grpSpPr>
          <a:xfrm>
            <a:off x="4093819" y="2674134"/>
            <a:ext cx="1459139" cy="759982"/>
            <a:chOff x="4229100" y="2798558"/>
            <a:chExt cx="1459139" cy="759982"/>
          </a:xfrm>
        </p:grpSpPr>
        <p:sp>
          <p:nvSpPr>
            <p:cNvPr id="2" name="자유형: 도형 1">
              <a:extLst>
                <a:ext uri="{FF2B5EF4-FFF2-40B4-BE49-F238E27FC236}">
                  <a16:creationId xmlns:a16="http://schemas.microsoft.com/office/drawing/2014/main" id="{9F423F5E-8988-4C3A-B8B8-6CD73C7297A8}"/>
                </a:ext>
              </a:extLst>
            </p:cNvPr>
            <p:cNvSpPr/>
            <p:nvPr/>
          </p:nvSpPr>
          <p:spPr>
            <a:xfrm>
              <a:off x="4229100" y="3014804"/>
              <a:ext cx="1287667" cy="543736"/>
            </a:xfrm>
            <a:custGeom>
              <a:avLst/>
              <a:gdLst>
                <a:gd name="connsiteX0" fmla="*/ 0 w 841972"/>
                <a:gd name="connsiteY0" fmla="*/ 0 h 0"/>
                <a:gd name="connsiteX1" fmla="*/ 841972 w 8419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1972">
                  <a:moveTo>
                    <a:pt x="0" y="0"/>
                  </a:moveTo>
                  <a:lnTo>
                    <a:pt x="841972" y="0"/>
                  </a:lnTo>
                </a:path>
              </a:pathLst>
            </a:custGeom>
            <a:noFill/>
            <a:ln w="104775">
              <a:solidFill>
                <a:srgbClr val="A731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6" name="이등변 삼각형 14">
              <a:extLst>
                <a:ext uri="{FF2B5EF4-FFF2-40B4-BE49-F238E27FC236}">
                  <a16:creationId xmlns:a16="http://schemas.microsoft.com/office/drawing/2014/main" id="{5DAD3A3F-E1F0-4BE7-960C-2E06C41B4E9F}"/>
                </a:ext>
              </a:extLst>
            </p:cNvPr>
            <p:cNvSpPr/>
            <p:nvPr/>
          </p:nvSpPr>
          <p:spPr>
            <a:xfrm rot="16200000" flipH="1" flipV="1">
              <a:off x="5214785" y="292906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>
              <a:solidFill>
                <a:srgbClr val="A731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8" name="이등변 삼각형 14">
              <a:extLst>
                <a:ext uri="{FF2B5EF4-FFF2-40B4-BE49-F238E27FC236}">
                  <a16:creationId xmlns:a16="http://schemas.microsoft.com/office/drawing/2014/main" id="{272225C7-E09C-4DCE-96FB-875264C3F3C7}"/>
                </a:ext>
              </a:extLst>
            </p:cNvPr>
            <p:cNvSpPr/>
            <p:nvPr/>
          </p:nvSpPr>
          <p:spPr>
            <a:xfrm rot="16200000" flipH="1" flipV="1">
              <a:off x="5386257" y="292906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>
              <a:solidFill>
                <a:srgbClr val="A731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27" name="TextBox 126">
            <a:extLst>
              <a:ext uri="{FF2B5EF4-FFF2-40B4-BE49-F238E27FC236}">
                <a16:creationId xmlns:a16="http://schemas.microsoft.com/office/drawing/2014/main" id="{F4505715-325E-4A45-B1A3-49846BD4EF5A}"/>
              </a:ext>
            </a:extLst>
          </p:cNvPr>
          <p:cNvSpPr txBox="1"/>
          <p:nvPr/>
        </p:nvSpPr>
        <p:spPr>
          <a:xfrm>
            <a:off x="5711418" y="2461651"/>
            <a:ext cx="50984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pPr algn="l"/>
            <a:r>
              <a:rPr lang="ko-KR" altLang="en-US" sz="1800" spc="0">
                <a:solidFill>
                  <a:schemeClr val="tx1">
                    <a:lumMod val="95000"/>
                    <a:lumOff val="5000"/>
                  </a:schemeClr>
                </a:solidFill>
              </a:rPr>
              <a:t>스마트폰을 분실 또는 탈취당했거나 아니면 누가 비밀번호를 알아 내 악의적으로 사용한다면 개인 정보 보안은 무력해진다</a:t>
            </a:r>
            <a:r>
              <a:rPr lang="en-US" altLang="ko-KR" sz="1800" spc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</p:txBody>
      </p:sp>
      <p:grpSp>
        <p:nvGrpSpPr>
          <p:cNvPr id="129" name="그룹 128">
            <a:extLst>
              <a:ext uri="{FF2B5EF4-FFF2-40B4-BE49-F238E27FC236}">
                <a16:creationId xmlns:a16="http://schemas.microsoft.com/office/drawing/2014/main" id="{3570A37D-99CE-4553-B3AD-A7D94980C148}"/>
              </a:ext>
            </a:extLst>
          </p:cNvPr>
          <p:cNvGrpSpPr/>
          <p:nvPr/>
        </p:nvGrpSpPr>
        <p:grpSpPr>
          <a:xfrm rot="5400000">
            <a:off x="5720547" y="3551795"/>
            <a:ext cx="702942" cy="759982"/>
            <a:chOff x="4891578" y="2798558"/>
            <a:chExt cx="796661" cy="759982"/>
          </a:xfrm>
        </p:grpSpPr>
        <p:sp>
          <p:nvSpPr>
            <p:cNvPr id="130" name="자유형: 도형 129">
              <a:extLst>
                <a:ext uri="{FF2B5EF4-FFF2-40B4-BE49-F238E27FC236}">
                  <a16:creationId xmlns:a16="http://schemas.microsoft.com/office/drawing/2014/main" id="{42F4051B-64C0-498C-AB4D-79CC65E52006}"/>
                </a:ext>
              </a:extLst>
            </p:cNvPr>
            <p:cNvSpPr/>
            <p:nvPr/>
          </p:nvSpPr>
          <p:spPr>
            <a:xfrm>
              <a:off x="4891578" y="3014804"/>
              <a:ext cx="625190" cy="543736"/>
            </a:xfrm>
            <a:custGeom>
              <a:avLst/>
              <a:gdLst>
                <a:gd name="connsiteX0" fmla="*/ 0 w 841972"/>
                <a:gd name="connsiteY0" fmla="*/ 0 h 0"/>
                <a:gd name="connsiteX1" fmla="*/ 841972 w 841972"/>
                <a:gd name="connsiteY1" fmla="*/ 0 h 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841972">
                  <a:moveTo>
                    <a:pt x="0" y="0"/>
                  </a:moveTo>
                  <a:lnTo>
                    <a:pt x="841972" y="0"/>
                  </a:lnTo>
                </a:path>
              </a:pathLst>
            </a:custGeom>
            <a:noFill/>
            <a:ln w="104775">
              <a:solidFill>
                <a:srgbClr val="A731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1" name="이등변 삼각형 14">
              <a:extLst>
                <a:ext uri="{FF2B5EF4-FFF2-40B4-BE49-F238E27FC236}">
                  <a16:creationId xmlns:a16="http://schemas.microsoft.com/office/drawing/2014/main" id="{DE0D34F5-1754-4EF8-A26A-2FBC57005FF4}"/>
                </a:ext>
              </a:extLst>
            </p:cNvPr>
            <p:cNvSpPr/>
            <p:nvPr/>
          </p:nvSpPr>
          <p:spPr>
            <a:xfrm rot="16200000" flipH="1" flipV="1">
              <a:off x="5214785" y="292906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>
              <a:solidFill>
                <a:srgbClr val="A731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2" name="이등변 삼각형 14">
              <a:extLst>
                <a:ext uri="{FF2B5EF4-FFF2-40B4-BE49-F238E27FC236}">
                  <a16:creationId xmlns:a16="http://schemas.microsoft.com/office/drawing/2014/main" id="{6E284B26-B06E-493E-A7A2-AA109461839B}"/>
                </a:ext>
              </a:extLst>
            </p:cNvPr>
            <p:cNvSpPr/>
            <p:nvPr/>
          </p:nvSpPr>
          <p:spPr>
            <a:xfrm rot="16200000" flipH="1" flipV="1">
              <a:off x="5386257" y="292906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>
              <a:solidFill>
                <a:srgbClr val="A731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33" name="object 117">
            <a:extLst>
              <a:ext uri="{FF2B5EF4-FFF2-40B4-BE49-F238E27FC236}">
                <a16:creationId xmlns:a16="http://schemas.microsoft.com/office/drawing/2014/main" id="{0B517653-C034-4032-A2D3-73D8332CBDC9}"/>
              </a:ext>
            </a:extLst>
          </p:cNvPr>
          <p:cNvSpPr/>
          <p:nvPr/>
        </p:nvSpPr>
        <p:spPr>
          <a:xfrm rot="5400000">
            <a:off x="6030538" y="-994174"/>
            <a:ext cx="195468" cy="968890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98BE14A2-3876-4468-AEB1-60DE5A3F42D8}"/>
              </a:ext>
            </a:extLst>
          </p:cNvPr>
          <p:cNvSpPr txBox="1"/>
          <p:nvPr/>
        </p:nvSpPr>
        <p:spPr>
          <a:xfrm>
            <a:off x="3251751" y="4435784"/>
            <a:ext cx="5968023" cy="1079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pPr>
              <a:spcAft>
                <a:spcPts val="500"/>
              </a:spcAft>
            </a:pPr>
            <a:r>
              <a:rPr lang="en-US" altLang="ko-KR" sz="2000" spc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</a:t>
            </a:r>
            <a:r>
              <a:rPr lang="ko-KR" altLang="en-US" sz="2000" spc="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차 </a:t>
            </a:r>
            <a:r>
              <a:rPr lang="ko-KR" altLang="en-US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인증은 기존 방식 그대로 사용</a:t>
            </a:r>
          </a:p>
          <a:p>
            <a:pPr>
              <a:spcAft>
                <a:spcPts val="500"/>
              </a:spcAft>
            </a:pPr>
            <a:r>
              <a:rPr lang="ko-KR" altLang="en-US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중요한 결정 시 </a:t>
            </a:r>
            <a:r>
              <a:rPr lang="en-US" altLang="ko-KR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</a:t>
            </a:r>
            <a:r>
              <a:rPr lang="ko-KR" altLang="en-US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차 인증으로 홍채인식       </a:t>
            </a:r>
            <a:r>
              <a:rPr lang="en-US" altLang="ko-KR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(</a:t>
            </a:r>
            <a:r>
              <a:rPr lang="ko-KR" altLang="en-US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스마트폰</a:t>
            </a:r>
            <a:r>
              <a:rPr lang="en-US" altLang="ko-KR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/</a:t>
            </a:r>
            <a:r>
              <a:rPr lang="ko-KR" altLang="en-US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스마트 워치 홍채인식 솔루션 장착</a:t>
            </a:r>
            <a:r>
              <a:rPr lang="en-US" altLang="ko-KR" sz="2000" spc="0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183BF89C-E10E-419F-9D9C-5A2848244EB2}"/>
              </a:ext>
            </a:extLst>
          </p:cNvPr>
          <p:cNvSpPr txBox="1"/>
          <p:nvPr/>
        </p:nvSpPr>
        <p:spPr>
          <a:xfrm>
            <a:off x="2069188" y="5813703"/>
            <a:ext cx="8846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ko-KR"/>
            </a:defPPr>
            <a:lvl1pPr algn="ctr">
              <a:defRPr sz="2400" spc="-10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203568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defRPr>
            </a:lvl1pPr>
          </a:lstStyle>
          <a:p>
            <a:r>
              <a:rPr lang="ko-KR" altLang="en-US" sz="2000" spc="0">
                <a:solidFill>
                  <a:srgbClr val="F62020"/>
                </a:solidFill>
                <a:latin typeface="+mj-ea"/>
                <a:ea typeface="+mj-ea"/>
              </a:rPr>
              <a:t>저렴한 가격의 정확하고 편리한 </a:t>
            </a:r>
            <a:r>
              <a:rPr lang="en-US" altLang="ko-KR" sz="2000" spc="0">
                <a:solidFill>
                  <a:srgbClr val="F62020"/>
                </a:solidFill>
                <a:latin typeface="+mj-ea"/>
                <a:ea typeface="+mj-ea"/>
              </a:rPr>
              <a:t>Cloud </a:t>
            </a:r>
            <a:r>
              <a:rPr lang="ko-KR" altLang="en-US" sz="2000" spc="0">
                <a:solidFill>
                  <a:srgbClr val="F62020"/>
                </a:solidFill>
                <a:latin typeface="+mj-ea"/>
                <a:ea typeface="+mj-ea"/>
              </a:rPr>
              <a:t>개인화서비스 제공</a:t>
            </a:r>
          </a:p>
        </p:txBody>
      </p:sp>
    </p:spTree>
    <p:extLst>
      <p:ext uri="{BB962C8B-B14F-4D97-AF65-F5344CB8AC3E}">
        <p14:creationId xmlns:p14="http://schemas.microsoft.com/office/powerpoint/2010/main" val="297824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5">
            <a:extLst>
              <a:ext uri="{FF2B5EF4-FFF2-40B4-BE49-F238E27FC236}">
                <a16:creationId xmlns:a16="http://schemas.microsoft.com/office/drawing/2014/main" id="{C97531D6-96E4-4ACC-9722-48DEA01634B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17929" y="331822"/>
            <a:ext cx="705013" cy="216171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id="{3DFAA100-CEDB-4CAF-B506-E5A93867EE61}"/>
              </a:ext>
            </a:extLst>
          </p:cNvPr>
          <p:cNvSpPr txBox="1"/>
          <p:nvPr/>
        </p:nvSpPr>
        <p:spPr>
          <a:xfrm>
            <a:off x="734954" y="320798"/>
            <a:ext cx="34179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J2C </a:t>
            </a:r>
            <a:r>
              <a:rPr lang="ko-KR" altLang="en-US" sz="28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rgbClr val="A7311E"/>
                </a:solidFill>
                <a:latin typeface="+mj-ea"/>
                <a:ea typeface="+mj-ea"/>
              </a:rPr>
              <a:t>솔루션</a:t>
            </a:r>
          </a:p>
        </p:txBody>
      </p: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ADBD678-371E-40E6-A680-5DE70502FE2F}"/>
              </a:ext>
            </a:extLst>
          </p:cNvPr>
          <p:cNvGrpSpPr/>
          <p:nvPr/>
        </p:nvGrpSpPr>
        <p:grpSpPr>
          <a:xfrm>
            <a:off x="648465" y="1268436"/>
            <a:ext cx="2886286" cy="3992525"/>
            <a:chOff x="1216004" y="1342750"/>
            <a:chExt cx="2886286" cy="3992525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2793B982-0688-43CA-A8DF-36BEF4FDB6ED}"/>
                </a:ext>
              </a:extLst>
            </p:cNvPr>
            <p:cNvSpPr/>
            <p:nvPr/>
          </p:nvSpPr>
          <p:spPr>
            <a:xfrm>
              <a:off x="1216004" y="1342750"/>
              <a:ext cx="2886286" cy="399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/>
              <a:endParaRPr lang="ko-KR" altLang="en-US" dirty="0"/>
            </a:p>
          </p:txBody>
        </p:sp>
        <p:grpSp>
          <p:nvGrpSpPr>
            <p:cNvPr id="9" name="그룹 8">
              <a:extLst>
                <a:ext uri="{FF2B5EF4-FFF2-40B4-BE49-F238E27FC236}">
                  <a16:creationId xmlns:a16="http://schemas.microsoft.com/office/drawing/2014/main" id="{AD028241-E318-4C2D-B04B-6EED4674609D}"/>
                </a:ext>
              </a:extLst>
            </p:cNvPr>
            <p:cNvGrpSpPr/>
            <p:nvPr/>
          </p:nvGrpSpPr>
          <p:grpSpPr>
            <a:xfrm>
              <a:off x="1802732" y="2492458"/>
              <a:ext cx="1580866" cy="1410824"/>
              <a:chOff x="1695370" y="2426187"/>
              <a:chExt cx="1715686" cy="1531143"/>
            </a:xfrm>
          </p:grpSpPr>
          <p:pic>
            <p:nvPicPr>
              <p:cNvPr id="27" name="그림 26">
                <a:extLst>
                  <a:ext uri="{FF2B5EF4-FFF2-40B4-BE49-F238E27FC236}">
                    <a16:creationId xmlns:a16="http://schemas.microsoft.com/office/drawing/2014/main" id="{EC63EC2D-F0BB-4A10-BB22-510DD1FA72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714938">
                <a:off x="2187894" y="2789070"/>
                <a:ext cx="1223162" cy="1168260"/>
              </a:xfrm>
              <a:prstGeom prst="rect">
                <a:avLst/>
              </a:prstGeom>
            </p:spPr>
          </p:pic>
          <p:pic>
            <p:nvPicPr>
              <p:cNvPr id="28" name="그림 27">
                <a:extLst>
                  <a:ext uri="{FF2B5EF4-FFF2-40B4-BE49-F238E27FC236}">
                    <a16:creationId xmlns:a16="http://schemas.microsoft.com/office/drawing/2014/main" id="{054F35F4-9416-433E-B427-7EFFEA807B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95370" y="2426187"/>
                <a:ext cx="747575" cy="665525"/>
              </a:xfrm>
              <a:prstGeom prst="rect">
                <a:avLst/>
              </a:prstGeom>
            </p:spPr>
          </p:pic>
        </p:grpSp>
        <p:sp>
          <p:nvSpPr>
            <p:cNvPr id="7" name="직사각형 6">
              <a:extLst>
                <a:ext uri="{FF2B5EF4-FFF2-40B4-BE49-F238E27FC236}">
                  <a16:creationId xmlns:a16="http://schemas.microsoft.com/office/drawing/2014/main" id="{0F7E997F-ACE9-4774-AF19-7846FE52F35A}"/>
                </a:ext>
              </a:extLst>
            </p:cNvPr>
            <p:cNvSpPr/>
            <p:nvPr/>
          </p:nvSpPr>
          <p:spPr>
            <a:xfrm>
              <a:off x="1216004" y="1342750"/>
              <a:ext cx="2886286" cy="590513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1744676B-6D98-433C-8CDD-CE9F647921E4}"/>
                </a:ext>
              </a:extLst>
            </p:cNvPr>
            <p:cNvSpPr/>
            <p:nvPr/>
          </p:nvSpPr>
          <p:spPr>
            <a:xfrm>
              <a:off x="1216004" y="5242025"/>
              <a:ext cx="2886286" cy="932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3BD4A673-7172-450B-AEDA-DBB81AF0B346}"/>
              </a:ext>
            </a:extLst>
          </p:cNvPr>
          <p:cNvSpPr txBox="1"/>
          <p:nvPr/>
        </p:nvSpPr>
        <p:spPr>
          <a:xfrm>
            <a:off x="924261" y="1399311"/>
            <a:ext cx="236009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J2C, 850nm IR-LED</a:t>
            </a:r>
            <a:endParaRPr lang="ko-KR" altLang="en-US" sz="1600" strike="noStrike" cap="none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  <p:sp>
        <p:nvSpPr>
          <p:cNvPr id="39" name="직사각형 38">
            <a:extLst>
              <a:ext uri="{FF2B5EF4-FFF2-40B4-BE49-F238E27FC236}">
                <a16:creationId xmlns:a16="http://schemas.microsoft.com/office/drawing/2014/main" id="{CD281159-48F8-4DD9-9D84-AB2DA560EF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529" y="4552467"/>
            <a:ext cx="33106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[5MP AF(piezo</a:t>
            </a:r>
            <a:r>
              <a:rPr lang="ko-KR" altLang="en-US" sz="1200" b="1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방식</a:t>
            </a:r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>
                    <a:lumMod val="50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)</a:t>
            </a:r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 </a:t>
            </a:r>
            <a:r>
              <a:rPr lang="ko-KR" altLang="en-US" sz="1200" b="1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카메라 모듈</a:t>
            </a:r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]</a:t>
            </a: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E01A189C-8D8D-40CE-A536-EE82268B2E7F}"/>
              </a:ext>
            </a:extLst>
          </p:cNvPr>
          <p:cNvGrpSpPr/>
          <p:nvPr/>
        </p:nvGrpSpPr>
        <p:grpSpPr>
          <a:xfrm>
            <a:off x="4295751" y="1268436"/>
            <a:ext cx="2886286" cy="3992525"/>
            <a:chOff x="1216004" y="1342750"/>
            <a:chExt cx="2886286" cy="3992525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6475CE57-317E-49DD-8FBD-8A867AD9D1E4}"/>
                </a:ext>
              </a:extLst>
            </p:cNvPr>
            <p:cNvSpPr/>
            <p:nvPr/>
          </p:nvSpPr>
          <p:spPr>
            <a:xfrm>
              <a:off x="1216004" y="1342750"/>
              <a:ext cx="2886286" cy="399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/>
              <a:endParaRPr lang="ko-KR" altLang="en-US" dirty="0"/>
            </a:p>
          </p:txBody>
        </p:sp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1710FE32-B811-42CF-8C01-68FD63F3E0F6}"/>
                </a:ext>
              </a:extLst>
            </p:cNvPr>
            <p:cNvSpPr/>
            <p:nvPr/>
          </p:nvSpPr>
          <p:spPr>
            <a:xfrm>
              <a:off x="1216004" y="1342751"/>
              <a:ext cx="2886286" cy="59051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0C13BD91-450B-4C69-9A2D-745CF1CCFAC7}"/>
                </a:ext>
              </a:extLst>
            </p:cNvPr>
            <p:cNvSpPr/>
            <p:nvPr/>
          </p:nvSpPr>
          <p:spPr>
            <a:xfrm>
              <a:off x="1216004" y="5242025"/>
              <a:ext cx="2886286" cy="9325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1D005197-7B80-499E-A39C-E3290B122AE5}"/>
              </a:ext>
            </a:extLst>
          </p:cNvPr>
          <p:cNvSpPr txBox="1"/>
          <p:nvPr/>
        </p:nvSpPr>
        <p:spPr>
          <a:xfrm>
            <a:off x="4558846" y="1274175"/>
            <a:ext cx="25289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SmartEye</a:t>
            </a:r>
          </a:p>
          <a:p>
            <a:pPr algn="ctr"/>
            <a:r>
              <a:rPr lang="en-US" altLang="ko-KR" sz="1600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(Iris Recognition Module)</a:t>
            </a:r>
          </a:p>
        </p:txBody>
      </p: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367CD0CC-1B64-47C1-BEB6-098E79A109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1857" y="4118822"/>
            <a:ext cx="2754946" cy="746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AF </a:t>
            </a: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기능</a:t>
            </a:r>
            <a:endParaRPr lang="en-US" altLang="ko-KR" sz="1200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KoPub돋움체 Light" panose="00000300000000000000" pitchFamily="2" charset="-127"/>
              <a:ea typeface="KoPub돋움체 Light" panose="00000300000000000000" pitchFamily="2" charset="-127"/>
              <a:cs typeface="함초롬돋움" panose="020B0604000101010101" pitchFamily="50" charset="-127"/>
            </a:endParaRPr>
          </a:p>
          <a:p>
            <a:pPr algn="ctr">
              <a:lnSpc>
                <a:spcPct val="120000"/>
              </a:lnSpc>
            </a:pP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안경착용자 홍채인식 가능</a:t>
            </a:r>
          </a:p>
          <a:p>
            <a:pPr algn="ctr">
              <a:lnSpc>
                <a:spcPct val="120000"/>
              </a:lnSpc>
            </a:pP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라이선스 </a:t>
            </a:r>
            <a:r>
              <a:rPr lang="en-US" altLang="ko-KR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- AI </a:t>
            </a:r>
            <a:r>
              <a:rPr lang="ko-KR" altLang="en-US" sz="1200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  <a:cs typeface="함초롬돋움" panose="020B0604000101010101" pitchFamily="50" charset="-127"/>
              </a:rPr>
              <a:t>홍채인식알고리즘</a:t>
            </a:r>
          </a:p>
        </p:txBody>
      </p: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110F03F9-00C9-48B7-9EFA-AF99DF17A20C}"/>
              </a:ext>
            </a:extLst>
          </p:cNvPr>
          <p:cNvGrpSpPr/>
          <p:nvPr/>
        </p:nvGrpSpPr>
        <p:grpSpPr>
          <a:xfrm>
            <a:off x="7943038" y="1268436"/>
            <a:ext cx="3600498" cy="3992525"/>
            <a:chOff x="1216004" y="1342750"/>
            <a:chExt cx="2886286" cy="3992525"/>
          </a:xfrm>
        </p:grpSpPr>
        <p:sp>
          <p:nvSpPr>
            <p:cNvPr id="50" name="직사각형 49">
              <a:extLst>
                <a:ext uri="{FF2B5EF4-FFF2-40B4-BE49-F238E27FC236}">
                  <a16:creationId xmlns:a16="http://schemas.microsoft.com/office/drawing/2014/main" id="{F93CE9B7-98F5-45EB-8EF9-3F541FA1A5E9}"/>
                </a:ext>
              </a:extLst>
            </p:cNvPr>
            <p:cNvSpPr/>
            <p:nvPr/>
          </p:nvSpPr>
          <p:spPr>
            <a:xfrm>
              <a:off x="1216004" y="1342750"/>
              <a:ext cx="2886286" cy="3991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algn="ctr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 latinLnBrk="0"/>
              <a:endParaRPr lang="ko-KR" altLang="en-US" dirty="0"/>
            </a:p>
          </p:txBody>
        </p:sp>
        <p:sp>
          <p:nvSpPr>
            <p:cNvPr id="52" name="직사각형 51">
              <a:extLst>
                <a:ext uri="{FF2B5EF4-FFF2-40B4-BE49-F238E27FC236}">
                  <a16:creationId xmlns:a16="http://schemas.microsoft.com/office/drawing/2014/main" id="{787B3969-391E-4D9C-BBE0-110862974840}"/>
                </a:ext>
              </a:extLst>
            </p:cNvPr>
            <p:cNvSpPr/>
            <p:nvPr/>
          </p:nvSpPr>
          <p:spPr>
            <a:xfrm>
              <a:off x="1216004" y="1342751"/>
              <a:ext cx="2886286" cy="590512"/>
            </a:xfrm>
            <a:prstGeom prst="rect">
              <a:avLst/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3" name="직사각형 52">
              <a:extLst>
                <a:ext uri="{FF2B5EF4-FFF2-40B4-BE49-F238E27FC236}">
                  <a16:creationId xmlns:a16="http://schemas.microsoft.com/office/drawing/2014/main" id="{6D4839D0-8609-4B00-BB50-5E8A2B3C7BC4}"/>
                </a:ext>
              </a:extLst>
            </p:cNvPr>
            <p:cNvSpPr/>
            <p:nvPr/>
          </p:nvSpPr>
          <p:spPr>
            <a:xfrm>
              <a:off x="1216004" y="5242025"/>
              <a:ext cx="2886286" cy="93250"/>
            </a:xfrm>
            <a:prstGeom prst="rect">
              <a:avLst/>
            </a:prstGeom>
            <a:solidFill>
              <a:srgbClr val="A7311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16EFE04E-AEAE-4C8B-BA53-5B13B8D9688B}"/>
              </a:ext>
            </a:extLst>
          </p:cNvPr>
          <p:cNvSpPr txBox="1"/>
          <p:nvPr/>
        </p:nvSpPr>
        <p:spPr>
          <a:xfrm>
            <a:off x="8563240" y="1368533"/>
            <a:ext cx="23600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ko-KR"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Digital ID Solution</a:t>
            </a:r>
          </a:p>
        </p:txBody>
      </p:sp>
      <p:pic>
        <p:nvPicPr>
          <p:cNvPr id="58" name="그림 57">
            <a:extLst>
              <a:ext uri="{FF2B5EF4-FFF2-40B4-BE49-F238E27FC236}">
                <a16:creationId xmlns:a16="http://schemas.microsoft.com/office/drawing/2014/main" id="{550476F4-95DC-435C-9DA2-F41505F545D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58846" y="2091951"/>
            <a:ext cx="2131171" cy="1696322"/>
          </a:xfrm>
          <a:prstGeom prst="rect">
            <a:avLst/>
          </a:prstGeom>
        </p:spPr>
      </p:pic>
      <p:grpSp>
        <p:nvGrpSpPr>
          <p:cNvPr id="12" name="그룹 11">
            <a:extLst>
              <a:ext uri="{FF2B5EF4-FFF2-40B4-BE49-F238E27FC236}">
                <a16:creationId xmlns:a16="http://schemas.microsoft.com/office/drawing/2014/main" id="{3AE38629-CABB-42EC-B584-5762CFD8A355}"/>
              </a:ext>
            </a:extLst>
          </p:cNvPr>
          <p:cNvGrpSpPr/>
          <p:nvPr/>
        </p:nvGrpSpPr>
        <p:grpSpPr>
          <a:xfrm>
            <a:off x="3803167" y="2925489"/>
            <a:ext cx="342944" cy="432492"/>
            <a:chOff x="3740916" y="2808668"/>
            <a:chExt cx="342944" cy="432492"/>
          </a:xfrm>
        </p:grpSpPr>
        <p:sp>
          <p:nvSpPr>
            <p:cNvPr id="59" name="이등변 삼각형 14">
              <a:extLst>
                <a:ext uri="{FF2B5EF4-FFF2-40B4-BE49-F238E27FC236}">
                  <a16:creationId xmlns:a16="http://schemas.microsoft.com/office/drawing/2014/main" id="{B0013F05-4DD0-4ECF-9E98-63613178C3B5}"/>
                </a:ext>
              </a:extLst>
            </p:cNvPr>
            <p:cNvSpPr/>
            <p:nvPr/>
          </p:nvSpPr>
          <p:spPr>
            <a:xfrm rot="16200000" flipH="1" flipV="1">
              <a:off x="3610406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 cap="rnd">
              <a:solidFill>
                <a:srgbClr val="A7311E">
                  <a:alpha val="33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이등변 삼각형 14">
              <a:extLst>
                <a:ext uri="{FF2B5EF4-FFF2-40B4-BE49-F238E27FC236}">
                  <a16:creationId xmlns:a16="http://schemas.microsoft.com/office/drawing/2014/main" id="{7B5F92ED-03F1-41D7-B04B-841B5E9097EB}"/>
                </a:ext>
              </a:extLst>
            </p:cNvPr>
            <p:cNvSpPr/>
            <p:nvPr/>
          </p:nvSpPr>
          <p:spPr>
            <a:xfrm rot="16200000" flipH="1" flipV="1">
              <a:off x="3781878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DC113B0B-5506-4FFE-97F7-B5B55B9EFC20}"/>
              </a:ext>
            </a:extLst>
          </p:cNvPr>
          <p:cNvGrpSpPr/>
          <p:nvPr/>
        </p:nvGrpSpPr>
        <p:grpSpPr>
          <a:xfrm>
            <a:off x="7391065" y="2925489"/>
            <a:ext cx="342944" cy="432492"/>
            <a:chOff x="3740916" y="2808668"/>
            <a:chExt cx="342944" cy="432492"/>
          </a:xfrm>
        </p:grpSpPr>
        <p:sp>
          <p:nvSpPr>
            <p:cNvPr id="63" name="이등변 삼각형 14">
              <a:extLst>
                <a:ext uri="{FF2B5EF4-FFF2-40B4-BE49-F238E27FC236}">
                  <a16:creationId xmlns:a16="http://schemas.microsoft.com/office/drawing/2014/main" id="{37374242-46A2-487C-A708-4712FEF34A0F}"/>
                </a:ext>
              </a:extLst>
            </p:cNvPr>
            <p:cNvSpPr/>
            <p:nvPr/>
          </p:nvSpPr>
          <p:spPr>
            <a:xfrm rot="16200000" flipH="1" flipV="1">
              <a:off x="3610406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 cap="rnd">
              <a:solidFill>
                <a:srgbClr val="A7311E">
                  <a:alpha val="33000"/>
                </a:srgbClr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4" name="이등변 삼각형 14">
              <a:extLst>
                <a:ext uri="{FF2B5EF4-FFF2-40B4-BE49-F238E27FC236}">
                  <a16:creationId xmlns:a16="http://schemas.microsoft.com/office/drawing/2014/main" id="{35582E74-53E5-4606-8E8C-1ECFBEC7A93A}"/>
                </a:ext>
              </a:extLst>
            </p:cNvPr>
            <p:cNvSpPr/>
            <p:nvPr/>
          </p:nvSpPr>
          <p:spPr>
            <a:xfrm rot="16200000" flipH="1" flipV="1">
              <a:off x="3781878" y="2939178"/>
              <a:ext cx="432492" cy="171472"/>
            </a:xfrm>
            <a:custGeom>
              <a:avLst/>
              <a:gdLst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  <a:gd name="connsiteX3" fmla="*/ 233363 w 438150"/>
                <a:gd name="connsiteY3" fmla="*/ 266700 h 268310"/>
                <a:gd name="connsiteX4" fmla="*/ 0 w 438150"/>
                <a:gd name="connsiteY4" fmla="*/ 268310 h 268310"/>
                <a:gd name="connsiteX0" fmla="*/ 233363 w 438150"/>
                <a:gd name="connsiteY0" fmla="*/ 266700 h 358140"/>
                <a:gd name="connsiteX1" fmla="*/ 0 w 438150"/>
                <a:gd name="connsiteY1" fmla="*/ 268310 h 358140"/>
                <a:gd name="connsiteX2" fmla="*/ 219075 w 438150"/>
                <a:gd name="connsiteY2" fmla="*/ 0 h 358140"/>
                <a:gd name="connsiteX3" fmla="*/ 438150 w 438150"/>
                <a:gd name="connsiteY3" fmla="*/ 268310 h 358140"/>
                <a:gd name="connsiteX4" fmla="*/ 324803 w 438150"/>
                <a:gd name="connsiteY4" fmla="*/ 358140 h 358140"/>
                <a:gd name="connsiteX0" fmla="*/ 233363 w 438150"/>
                <a:gd name="connsiteY0" fmla="*/ 266700 h 268310"/>
                <a:gd name="connsiteX1" fmla="*/ 0 w 438150"/>
                <a:gd name="connsiteY1" fmla="*/ 268310 h 268310"/>
                <a:gd name="connsiteX2" fmla="*/ 219075 w 438150"/>
                <a:gd name="connsiteY2" fmla="*/ 0 h 268310"/>
                <a:gd name="connsiteX3" fmla="*/ 438150 w 438150"/>
                <a:gd name="connsiteY3" fmla="*/ 268310 h 268310"/>
                <a:gd name="connsiteX0" fmla="*/ 0 w 438150"/>
                <a:gd name="connsiteY0" fmla="*/ 268310 h 268310"/>
                <a:gd name="connsiteX1" fmla="*/ 219075 w 438150"/>
                <a:gd name="connsiteY1" fmla="*/ 0 h 268310"/>
                <a:gd name="connsiteX2" fmla="*/ 438150 w 438150"/>
                <a:gd name="connsiteY2" fmla="*/ 268310 h 2683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8150" h="268310">
                  <a:moveTo>
                    <a:pt x="0" y="268310"/>
                  </a:moveTo>
                  <a:lnTo>
                    <a:pt x="219075" y="0"/>
                  </a:lnTo>
                  <a:lnTo>
                    <a:pt x="438150" y="268310"/>
                  </a:lnTo>
                </a:path>
              </a:pathLst>
            </a:custGeom>
            <a:noFill/>
            <a:ln w="104775" cap="rnd">
              <a:solidFill>
                <a:srgbClr val="A7311E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71" name="그림 70">
            <a:extLst>
              <a:ext uri="{FF2B5EF4-FFF2-40B4-BE49-F238E27FC236}">
                <a16:creationId xmlns:a16="http://schemas.microsoft.com/office/drawing/2014/main" id="{949D5F09-7111-4799-825E-701B596E254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3240" y="2852061"/>
            <a:ext cx="1247393" cy="1011840"/>
          </a:xfrm>
          <a:prstGeom prst="rect">
            <a:avLst/>
          </a:prstGeom>
        </p:spPr>
      </p:pic>
      <p:grpSp>
        <p:nvGrpSpPr>
          <p:cNvPr id="66" name="그룹 65">
            <a:extLst>
              <a:ext uri="{FF2B5EF4-FFF2-40B4-BE49-F238E27FC236}">
                <a16:creationId xmlns:a16="http://schemas.microsoft.com/office/drawing/2014/main" id="{8026180D-6B7F-4DE6-BF56-B795B0848BBC}"/>
              </a:ext>
            </a:extLst>
          </p:cNvPr>
          <p:cNvGrpSpPr/>
          <p:nvPr/>
        </p:nvGrpSpPr>
        <p:grpSpPr>
          <a:xfrm>
            <a:off x="7943038" y="3691163"/>
            <a:ext cx="1838374" cy="1182396"/>
            <a:chOff x="7838381" y="1654629"/>
            <a:chExt cx="4084561" cy="2627086"/>
          </a:xfrm>
        </p:grpSpPr>
        <p:pic>
          <p:nvPicPr>
            <p:cNvPr id="68" name="그림 67" descr="사람, 쥐고있는, 휴대폰, 손이(가) 표시된 사진&#10;&#10;자동 생성된 설명">
              <a:extLst>
                <a:ext uri="{FF2B5EF4-FFF2-40B4-BE49-F238E27FC236}">
                  <a16:creationId xmlns:a16="http://schemas.microsoft.com/office/drawing/2014/main" id="{B42A8550-40BB-4630-BE10-62BA5803414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838381" y="1654629"/>
              <a:ext cx="4084561" cy="2627086"/>
            </a:xfrm>
            <a:prstGeom prst="rect">
              <a:avLst/>
            </a:prstGeom>
          </p:spPr>
        </p:pic>
        <p:sp>
          <p:nvSpPr>
            <p:cNvPr id="69" name="자유형: 도형 68">
              <a:extLst>
                <a:ext uri="{FF2B5EF4-FFF2-40B4-BE49-F238E27FC236}">
                  <a16:creationId xmlns:a16="http://schemas.microsoft.com/office/drawing/2014/main" id="{900E3181-1761-4CF5-A92F-2D91DF0B388C}"/>
                </a:ext>
              </a:extLst>
            </p:cNvPr>
            <p:cNvSpPr/>
            <p:nvPr/>
          </p:nvSpPr>
          <p:spPr>
            <a:xfrm>
              <a:off x="9029700" y="2009775"/>
              <a:ext cx="1190625" cy="1323975"/>
            </a:xfrm>
            <a:custGeom>
              <a:avLst/>
              <a:gdLst>
                <a:gd name="connsiteX0" fmla="*/ 19050 w 1190625"/>
                <a:gd name="connsiteY0" fmla="*/ 1257300 h 1323975"/>
                <a:gd name="connsiteX1" fmla="*/ 0 w 1190625"/>
                <a:gd name="connsiteY1" fmla="*/ 0 h 1323975"/>
                <a:gd name="connsiteX2" fmla="*/ 1190625 w 1190625"/>
                <a:gd name="connsiteY2" fmla="*/ 342900 h 1323975"/>
                <a:gd name="connsiteX3" fmla="*/ 285750 w 1190625"/>
                <a:gd name="connsiteY3" fmla="*/ 1323975 h 1323975"/>
                <a:gd name="connsiteX4" fmla="*/ 19050 w 1190625"/>
                <a:gd name="connsiteY4" fmla="*/ 1257300 h 1323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90625" h="1323975">
                  <a:moveTo>
                    <a:pt x="19050" y="1257300"/>
                  </a:moveTo>
                  <a:lnTo>
                    <a:pt x="0" y="0"/>
                  </a:lnTo>
                  <a:lnTo>
                    <a:pt x="1190625" y="342900"/>
                  </a:lnTo>
                  <a:lnTo>
                    <a:pt x="285750" y="1323975"/>
                  </a:lnTo>
                  <a:lnTo>
                    <a:pt x="19050" y="1257300"/>
                  </a:lnTo>
                  <a:close/>
                </a:path>
              </a:pathLst>
            </a:custGeom>
            <a:gradFill flip="none" rotWithShape="1">
              <a:gsLst>
                <a:gs pos="32000">
                  <a:srgbClr val="A7311E">
                    <a:alpha val="0"/>
                  </a:srgbClr>
                </a:gs>
                <a:gs pos="100000">
                  <a:srgbClr val="A7311E">
                    <a:alpha val="23000"/>
                  </a:srgbClr>
                </a:gs>
              </a:gsLst>
              <a:lin ang="66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텍스트, 의류, 마스크이(가) 표시된 사진&#10;&#10;자동 생성된 설명">
              <a:extLst>
                <a:ext uri="{FF2B5EF4-FFF2-40B4-BE49-F238E27FC236}">
                  <a16:creationId xmlns:a16="http://schemas.microsoft.com/office/drawing/2014/main" id="{A5DF9E6F-FC5D-437B-BAB3-44A9FD0B39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29700" y="2009775"/>
              <a:ext cx="921071" cy="921071"/>
            </a:xfrm>
            <a:custGeom>
              <a:avLst/>
              <a:gdLst>
                <a:gd name="connsiteX0" fmla="*/ 1292290 w 2584580"/>
                <a:gd name="connsiteY0" fmla="*/ 0 h 2584580"/>
                <a:gd name="connsiteX1" fmla="*/ 2584580 w 2584580"/>
                <a:gd name="connsiteY1" fmla="*/ 1292290 h 2584580"/>
                <a:gd name="connsiteX2" fmla="*/ 1292290 w 2584580"/>
                <a:gd name="connsiteY2" fmla="*/ 2584580 h 2584580"/>
                <a:gd name="connsiteX3" fmla="*/ 0 w 2584580"/>
                <a:gd name="connsiteY3" fmla="*/ 1292290 h 2584580"/>
                <a:gd name="connsiteX4" fmla="*/ 1292290 w 2584580"/>
                <a:gd name="connsiteY4" fmla="*/ 0 h 25845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584580" h="2584580">
                  <a:moveTo>
                    <a:pt x="1292290" y="0"/>
                  </a:moveTo>
                  <a:cubicBezTo>
                    <a:pt x="2006002" y="0"/>
                    <a:pt x="2584580" y="578578"/>
                    <a:pt x="2584580" y="1292290"/>
                  </a:cubicBezTo>
                  <a:cubicBezTo>
                    <a:pt x="2584580" y="2006002"/>
                    <a:pt x="2006002" y="2584580"/>
                    <a:pt x="1292290" y="2584580"/>
                  </a:cubicBezTo>
                  <a:cubicBezTo>
                    <a:pt x="578578" y="2584580"/>
                    <a:pt x="0" y="2006002"/>
                    <a:pt x="0" y="1292290"/>
                  </a:cubicBezTo>
                  <a:cubicBezTo>
                    <a:pt x="0" y="578578"/>
                    <a:pt x="578578" y="0"/>
                    <a:pt x="1292290" y="0"/>
                  </a:cubicBezTo>
                  <a:close/>
                </a:path>
              </a:pathLst>
            </a:custGeom>
          </p:spPr>
        </p:pic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11103F9F-81F7-4B8D-9300-4DB277810221}"/>
              </a:ext>
            </a:extLst>
          </p:cNvPr>
          <p:cNvGrpSpPr/>
          <p:nvPr/>
        </p:nvGrpSpPr>
        <p:grpSpPr>
          <a:xfrm>
            <a:off x="9876670" y="1967556"/>
            <a:ext cx="1453240" cy="884506"/>
            <a:chOff x="9648801" y="2005655"/>
            <a:chExt cx="1586623" cy="965689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274712E2-327B-468C-9AC3-F99794719BFB}"/>
                </a:ext>
              </a:extLst>
            </p:cNvPr>
            <p:cNvGrpSpPr/>
            <p:nvPr/>
          </p:nvGrpSpPr>
          <p:grpSpPr>
            <a:xfrm>
              <a:off x="9648801" y="2005655"/>
              <a:ext cx="1586623" cy="965689"/>
              <a:chOff x="9868289" y="2072761"/>
              <a:chExt cx="1333822" cy="811823"/>
            </a:xfrm>
          </p:grpSpPr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41070AEF-C196-499E-A79B-AA5321F1CFF9}"/>
                  </a:ext>
                </a:extLst>
              </p:cNvPr>
              <p:cNvSpPr/>
              <p:nvPr/>
            </p:nvSpPr>
            <p:spPr>
              <a:xfrm>
                <a:off x="9901238" y="2105025"/>
                <a:ext cx="1238250" cy="738188"/>
              </a:xfrm>
              <a:custGeom>
                <a:avLst/>
                <a:gdLst>
                  <a:gd name="connsiteX0" fmla="*/ 497681 w 1238250"/>
                  <a:gd name="connsiteY0" fmla="*/ 0 h 738188"/>
                  <a:gd name="connsiteX1" fmla="*/ 371475 w 1238250"/>
                  <a:gd name="connsiteY1" fmla="*/ 111919 h 738188"/>
                  <a:gd name="connsiteX2" fmla="*/ 273843 w 1238250"/>
                  <a:gd name="connsiteY2" fmla="*/ 259556 h 738188"/>
                  <a:gd name="connsiteX3" fmla="*/ 111918 w 1238250"/>
                  <a:gd name="connsiteY3" fmla="*/ 330994 h 738188"/>
                  <a:gd name="connsiteX4" fmla="*/ 0 w 1238250"/>
                  <a:gd name="connsiteY4" fmla="*/ 535781 h 738188"/>
                  <a:gd name="connsiteX5" fmla="*/ 78581 w 1238250"/>
                  <a:gd name="connsiteY5" fmla="*/ 673894 h 738188"/>
                  <a:gd name="connsiteX6" fmla="*/ 302418 w 1238250"/>
                  <a:gd name="connsiteY6" fmla="*/ 738188 h 738188"/>
                  <a:gd name="connsiteX7" fmla="*/ 1066800 w 1238250"/>
                  <a:gd name="connsiteY7" fmla="*/ 716756 h 738188"/>
                  <a:gd name="connsiteX8" fmla="*/ 1216818 w 1238250"/>
                  <a:gd name="connsiteY8" fmla="*/ 673894 h 738188"/>
                  <a:gd name="connsiteX9" fmla="*/ 1235868 w 1238250"/>
                  <a:gd name="connsiteY9" fmla="*/ 531019 h 738188"/>
                  <a:gd name="connsiteX10" fmla="*/ 1238250 w 1238250"/>
                  <a:gd name="connsiteY10" fmla="*/ 509588 h 738188"/>
                  <a:gd name="connsiteX11" fmla="*/ 1176337 w 1238250"/>
                  <a:gd name="connsiteY11" fmla="*/ 400050 h 738188"/>
                  <a:gd name="connsiteX12" fmla="*/ 1076325 w 1238250"/>
                  <a:gd name="connsiteY12" fmla="*/ 338138 h 738188"/>
                  <a:gd name="connsiteX13" fmla="*/ 1062037 w 1238250"/>
                  <a:gd name="connsiteY13" fmla="*/ 314325 h 738188"/>
                  <a:gd name="connsiteX14" fmla="*/ 983456 w 1238250"/>
                  <a:gd name="connsiteY14" fmla="*/ 207169 h 738188"/>
                  <a:gd name="connsiteX15" fmla="*/ 842962 w 1238250"/>
                  <a:gd name="connsiteY15" fmla="*/ 157163 h 738188"/>
                  <a:gd name="connsiteX16" fmla="*/ 750093 w 1238250"/>
                  <a:gd name="connsiteY16" fmla="*/ 119063 h 738188"/>
                  <a:gd name="connsiteX17" fmla="*/ 611981 w 1238250"/>
                  <a:gd name="connsiteY17" fmla="*/ 45244 h 738188"/>
                  <a:gd name="connsiteX18" fmla="*/ 497681 w 1238250"/>
                  <a:gd name="connsiteY18" fmla="*/ 0 h 738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8250" h="738188">
                    <a:moveTo>
                      <a:pt x="497681" y="0"/>
                    </a:moveTo>
                    <a:lnTo>
                      <a:pt x="371475" y="111919"/>
                    </a:lnTo>
                    <a:lnTo>
                      <a:pt x="273843" y="259556"/>
                    </a:lnTo>
                    <a:lnTo>
                      <a:pt x="111918" y="330994"/>
                    </a:lnTo>
                    <a:lnTo>
                      <a:pt x="0" y="535781"/>
                    </a:lnTo>
                    <a:lnTo>
                      <a:pt x="78581" y="673894"/>
                    </a:lnTo>
                    <a:lnTo>
                      <a:pt x="302418" y="738188"/>
                    </a:lnTo>
                    <a:lnTo>
                      <a:pt x="1066800" y="716756"/>
                    </a:lnTo>
                    <a:lnTo>
                      <a:pt x="1216818" y="673894"/>
                    </a:lnTo>
                    <a:lnTo>
                      <a:pt x="1235868" y="531019"/>
                    </a:lnTo>
                    <a:lnTo>
                      <a:pt x="1238250" y="509588"/>
                    </a:lnTo>
                    <a:lnTo>
                      <a:pt x="1176337" y="400050"/>
                    </a:lnTo>
                    <a:lnTo>
                      <a:pt x="1076325" y="338138"/>
                    </a:lnTo>
                    <a:lnTo>
                      <a:pt x="1062037" y="314325"/>
                    </a:lnTo>
                    <a:lnTo>
                      <a:pt x="983456" y="207169"/>
                    </a:lnTo>
                    <a:lnTo>
                      <a:pt x="842962" y="157163"/>
                    </a:lnTo>
                    <a:lnTo>
                      <a:pt x="750093" y="119063"/>
                    </a:lnTo>
                    <a:lnTo>
                      <a:pt x="611981" y="45244"/>
                    </a:lnTo>
                    <a:lnTo>
                      <a:pt x="497681" y="0"/>
                    </a:lnTo>
                    <a:close/>
                  </a:path>
                </a:pathLst>
              </a:custGeom>
              <a:solidFill>
                <a:schemeClr val="bg1">
                  <a:alpha val="51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57AB16CC-797C-42D3-91D5-F914664AC44E}"/>
                  </a:ext>
                </a:extLst>
              </p:cNvPr>
              <p:cNvSpPr/>
              <p:nvPr/>
            </p:nvSpPr>
            <p:spPr>
              <a:xfrm>
                <a:off x="9868289" y="2072761"/>
                <a:ext cx="1333822" cy="811823"/>
              </a:xfrm>
              <a:custGeom>
                <a:avLst/>
                <a:gdLst>
                  <a:gd name="connsiteX0" fmla="*/ 730714 w 876161"/>
                  <a:gd name="connsiteY0" fmla="*/ 533271 h 533270"/>
                  <a:gd name="connsiteX1" fmla="*/ 876119 w 876161"/>
                  <a:gd name="connsiteY1" fmla="*/ 380816 h 533270"/>
                  <a:gd name="connsiteX2" fmla="*/ 748812 w 876161"/>
                  <a:gd name="connsiteY2" fmla="*/ 236948 h 533270"/>
                  <a:gd name="connsiteX3" fmla="*/ 677565 w 876161"/>
                  <a:gd name="connsiteY3" fmla="*/ 120743 h 533270"/>
                  <a:gd name="connsiteX4" fmla="*/ 541643 w 876161"/>
                  <a:gd name="connsiteY4" fmla="*/ 92168 h 533270"/>
                  <a:gd name="connsiteX5" fmla="*/ 325044 w 876161"/>
                  <a:gd name="connsiteY5" fmla="*/ 5586 h 533270"/>
                  <a:gd name="connsiteX6" fmla="*/ 171311 w 876161"/>
                  <a:gd name="connsiteY6" fmla="*/ 177036 h 533270"/>
                  <a:gd name="connsiteX7" fmla="*/ 34532 w 876161"/>
                  <a:gd name="connsiteY7" fmla="*/ 247997 h 533270"/>
                  <a:gd name="connsiteX8" fmla="*/ 16244 w 876161"/>
                  <a:gd name="connsiteY8" fmla="*/ 430496 h 533270"/>
                  <a:gd name="connsiteX9" fmla="*/ 166167 w 876161"/>
                  <a:gd name="connsiteY9" fmla="*/ 532223 h 533270"/>
                  <a:gd name="connsiteX10" fmla="*/ 168739 w 876161"/>
                  <a:gd name="connsiteY10" fmla="*/ 473073 h 533270"/>
                  <a:gd name="connsiteX11" fmla="*/ 69012 w 876161"/>
                  <a:gd name="connsiteY11" fmla="*/ 405350 h 533270"/>
                  <a:gd name="connsiteX12" fmla="*/ 81109 w 876161"/>
                  <a:gd name="connsiteY12" fmla="*/ 283716 h 533270"/>
                  <a:gd name="connsiteX13" fmla="*/ 193123 w 876161"/>
                  <a:gd name="connsiteY13" fmla="*/ 237996 h 533270"/>
                  <a:gd name="connsiteX14" fmla="*/ 226937 w 876161"/>
                  <a:gd name="connsiteY14" fmla="*/ 243615 h 533270"/>
                  <a:gd name="connsiteX15" fmla="*/ 226937 w 876161"/>
                  <a:gd name="connsiteY15" fmla="*/ 206277 h 533270"/>
                  <a:gd name="connsiteX16" fmla="*/ 338475 w 876161"/>
                  <a:gd name="connsiteY16" fmla="*/ 63402 h 533270"/>
                  <a:gd name="connsiteX17" fmla="*/ 501924 w 876161"/>
                  <a:gd name="connsiteY17" fmla="*/ 139602 h 533270"/>
                  <a:gd name="connsiteX18" fmla="*/ 513449 w 876161"/>
                  <a:gd name="connsiteY18" fmla="*/ 162558 h 533270"/>
                  <a:gd name="connsiteX19" fmla="*/ 537357 w 876161"/>
                  <a:gd name="connsiteY19" fmla="*/ 154080 h 533270"/>
                  <a:gd name="connsiteX20" fmla="*/ 643751 w 876161"/>
                  <a:gd name="connsiteY20" fmla="*/ 168939 h 533270"/>
                  <a:gd name="connsiteX21" fmla="*/ 692805 w 876161"/>
                  <a:gd name="connsiteY21" fmla="*/ 265428 h 533270"/>
                  <a:gd name="connsiteX22" fmla="*/ 692805 w 876161"/>
                  <a:gd name="connsiteY22" fmla="*/ 295146 h 533270"/>
                  <a:gd name="connsiteX23" fmla="*/ 731667 w 876161"/>
                  <a:gd name="connsiteY23" fmla="*/ 295146 h 533270"/>
                  <a:gd name="connsiteX24" fmla="*/ 817688 w 876161"/>
                  <a:gd name="connsiteY24" fmla="*/ 387878 h 533270"/>
                  <a:gd name="connsiteX25" fmla="*/ 730714 w 876161"/>
                  <a:gd name="connsiteY25" fmla="*/ 473930 h 533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876161" h="533270">
                    <a:moveTo>
                      <a:pt x="730714" y="533271"/>
                    </a:moveTo>
                    <a:cubicBezTo>
                      <a:pt x="812965" y="531324"/>
                      <a:pt x="878065" y="463068"/>
                      <a:pt x="876119" y="380816"/>
                    </a:cubicBezTo>
                    <a:cubicBezTo>
                      <a:pt x="874401" y="308249"/>
                      <a:pt x="820631" y="247483"/>
                      <a:pt x="748812" y="236948"/>
                    </a:cubicBezTo>
                    <a:cubicBezTo>
                      <a:pt x="741222" y="190368"/>
                      <a:pt x="715635" y="148635"/>
                      <a:pt x="677565" y="120743"/>
                    </a:cubicBezTo>
                    <a:cubicBezTo>
                      <a:pt x="638164" y="92820"/>
                      <a:pt x="588953" y="82474"/>
                      <a:pt x="541643" y="92168"/>
                    </a:cubicBezTo>
                    <a:cubicBezTo>
                      <a:pt x="495099" y="20307"/>
                      <a:pt x="408299" y="-14390"/>
                      <a:pt x="325044" y="5586"/>
                    </a:cubicBezTo>
                    <a:cubicBezTo>
                      <a:pt x="243901" y="26482"/>
                      <a:pt x="183269" y="94102"/>
                      <a:pt x="171311" y="177036"/>
                    </a:cubicBezTo>
                    <a:cubicBezTo>
                      <a:pt x="117255" y="178487"/>
                      <a:pt x="66847" y="204639"/>
                      <a:pt x="34532" y="247997"/>
                    </a:cubicBezTo>
                    <a:cubicBezTo>
                      <a:pt x="-3757" y="301184"/>
                      <a:pt x="-10730" y="370768"/>
                      <a:pt x="16244" y="430496"/>
                    </a:cubicBezTo>
                    <a:cubicBezTo>
                      <a:pt x="43740" y="489368"/>
                      <a:pt x="101301" y="528425"/>
                      <a:pt x="166167" y="532223"/>
                    </a:cubicBezTo>
                    <a:close/>
                    <a:moveTo>
                      <a:pt x="168739" y="473073"/>
                    </a:moveTo>
                    <a:cubicBezTo>
                      <a:pt x="125640" y="470358"/>
                      <a:pt x="87430" y="444411"/>
                      <a:pt x="69012" y="405350"/>
                    </a:cubicBezTo>
                    <a:cubicBezTo>
                      <a:pt x="51141" y="365536"/>
                      <a:pt x="55747" y="319230"/>
                      <a:pt x="81109" y="283716"/>
                    </a:cubicBezTo>
                    <a:cubicBezTo>
                      <a:pt x="107040" y="248831"/>
                      <a:pt x="150188" y="231220"/>
                      <a:pt x="193123" y="237996"/>
                    </a:cubicBezTo>
                    <a:lnTo>
                      <a:pt x="226937" y="243615"/>
                    </a:lnTo>
                    <a:lnTo>
                      <a:pt x="226937" y="206277"/>
                    </a:lnTo>
                    <a:cubicBezTo>
                      <a:pt x="227267" y="138818"/>
                      <a:pt x="273112" y="80093"/>
                      <a:pt x="338475" y="63402"/>
                    </a:cubicBezTo>
                    <a:cubicBezTo>
                      <a:pt x="404060" y="47589"/>
                      <a:pt x="471869" y="79201"/>
                      <a:pt x="501924" y="139602"/>
                    </a:cubicBezTo>
                    <a:lnTo>
                      <a:pt x="513449" y="162558"/>
                    </a:lnTo>
                    <a:lnTo>
                      <a:pt x="537357" y="154080"/>
                    </a:lnTo>
                    <a:cubicBezTo>
                      <a:pt x="573128" y="141442"/>
                      <a:pt x="612811" y="146984"/>
                      <a:pt x="643751" y="168939"/>
                    </a:cubicBezTo>
                    <a:cubicBezTo>
                      <a:pt x="674513" y="191474"/>
                      <a:pt x="692725" y="227295"/>
                      <a:pt x="692805" y="265428"/>
                    </a:cubicBezTo>
                    <a:lnTo>
                      <a:pt x="692805" y="295146"/>
                    </a:lnTo>
                    <a:lnTo>
                      <a:pt x="731667" y="295146"/>
                    </a:lnTo>
                    <a:cubicBezTo>
                      <a:pt x="781028" y="296999"/>
                      <a:pt x="819542" y="338517"/>
                      <a:pt x="817688" y="387878"/>
                    </a:cubicBezTo>
                    <a:cubicBezTo>
                      <a:pt x="815919" y="435006"/>
                      <a:pt x="777859" y="472663"/>
                      <a:pt x="730714" y="473930"/>
                    </a:cubicBezTo>
                    <a:close/>
                  </a:path>
                </a:pathLst>
              </a:custGeom>
              <a:solidFill>
                <a:srgbClr val="A7311E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ko-KR" altLang="en-US"/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503BF06B-F01C-4BDE-9273-43BA50C084C3}"/>
                </a:ext>
              </a:extLst>
            </p:cNvPr>
            <p:cNvSpPr txBox="1"/>
            <p:nvPr/>
          </p:nvSpPr>
          <p:spPr>
            <a:xfrm>
              <a:off x="9848408" y="2415307"/>
              <a:ext cx="1152109" cy="4536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050" strike="noStrike" cap="none" spc="-5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F62020"/>
                  </a:solidFill>
                  <a:latin typeface="+mj-ea"/>
                  <a:ea typeface="+mj-ea"/>
                </a:rPr>
                <a:t>모바일 플랫폼</a:t>
              </a:r>
            </a:p>
            <a:p>
              <a:pPr algn="ctr"/>
              <a:r>
                <a:rPr lang="ko-KR" altLang="en-US" sz="1050" strike="noStrike" cap="none" spc="-50">
                  <a:ln>
                    <a:solidFill>
                      <a:schemeClr val="bg1">
                        <a:alpha val="5000"/>
                      </a:schemeClr>
                    </a:solidFill>
                  </a:ln>
                  <a:solidFill>
                    <a:srgbClr val="F62020"/>
                  </a:solidFill>
                  <a:latin typeface="+mj-ea"/>
                  <a:ea typeface="+mj-ea"/>
                </a:rPr>
                <a:t>개인화서비스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2DA7C5BE-8206-489C-979E-47725AF1FC08}"/>
              </a:ext>
            </a:extLst>
          </p:cNvPr>
          <p:cNvGrpSpPr/>
          <p:nvPr/>
        </p:nvGrpSpPr>
        <p:grpSpPr>
          <a:xfrm>
            <a:off x="9395601" y="3692184"/>
            <a:ext cx="1918483" cy="837226"/>
            <a:chOff x="10153985" y="3233247"/>
            <a:chExt cx="1918483" cy="837226"/>
          </a:xfrm>
        </p:grpSpPr>
        <p:pic>
          <p:nvPicPr>
            <p:cNvPr id="89" name="그림 88">
              <a:extLst>
                <a:ext uri="{FF2B5EF4-FFF2-40B4-BE49-F238E27FC236}">
                  <a16:creationId xmlns:a16="http://schemas.microsoft.com/office/drawing/2014/main" id="{3586925A-D890-49ED-9C40-CAB94CA4F4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53985" y="3233247"/>
              <a:ext cx="917622" cy="837226"/>
            </a:xfrm>
            <a:prstGeom prst="rect">
              <a:avLst/>
            </a:prstGeom>
          </p:spPr>
        </p:pic>
        <p:pic>
          <p:nvPicPr>
            <p:cNvPr id="90" name="그림 89">
              <a:extLst>
                <a:ext uri="{FF2B5EF4-FFF2-40B4-BE49-F238E27FC236}">
                  <a16:creationId xmlns:a16="http://schemas.microsoft.com/office/drawing/2014/main" id="{177DB173-90FB-4E91-A962-51E8352A9C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154846" y="3284261"/>
              <a:ext cx="917622" cy="708984"/>
            </a:xfrm>
            <a:prstGeom prst="rect">
              <a:avLst/>
            </a:prstGeom>
          </p:spPr>
        </p:pic>
      </p:grpSp>
      <p:sp>
        <p:nvSpPr>
          <p:cNvPr id="92" name="TextBox 91">
            <a:extLst>
              <a:ext uri="{FF2B5EF4-FFF2-40B4-BE49-F238E27FC236}">
                <a16:creationId xmlns:a16="http://schemas.microsoft.com/office/drawing/2014/main" id="{64DF0AEF-8E15-4344-8D78-AE4CDF80226D}"/>
              </a:ext>
            </a:extLst>
          </p:cNvPr>
          <p:cNvSpPr txBox="1"/>
          <p:nvPr/>
        </p:nvSpPr>
        <p:spPr>
          <a:xfrm>
            <a:off x="9725689" y="4522418"/>
            <a:ext cx="15182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ko-KR"/>
            </a:defPPr>
            <a:lvl1pPr algn="ctr">
              <a:lnSpc>
                <a:spcPct val="120000"/>
              </a:lnSpc>
              <a:defRPr strike="noStrike" cap="none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j-ea"/>
                <a:ea typeface="+mj-ea"/>
              </a:defRPr>
            </a:lvl1pPr>
          </a:lstStyle>
          <a:p>
            <a:pPr>
              <a:lnSpc>
                <a:spcPct val="100000"/>
              </a:lnSpc>
            </a:pPr>
            <a:r>
              <a:rPr lang="en-US" altLang="ko-KR" sz="1400" dirty="0"/>
              <a:t>Blockchain DID</a:t>
            </a:r>
          </a:p>
          <a:p>
            <a:pPr>
              <a:lnSpc>
                <a:spcPct val="100000"/>
              </a:lnSpc>
            </a:pPr>
            <a:r>
              <a:rPr lang="en-US" altLang="ko-KR" sz="1400" dirty="0"/>
              <a:t>&amp; Big Data</a:t>
            </a: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22576636-B52E-457A-8FEC-1312E4C20D28}"/>
              </a:ext>
            </a:extLst>
          </p:cNvPr>
          <p:cNvSpPr/>
          <p:nvPr/>
        </p:nvSpPr>
        <p:spPr>
          <a:xfrm>
            <a:off x="0" y="5553838"/>
            <a:ext cx="12192000" cy="1304162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EDB1A64-3D77-48C3-9225-B45A82C834AB}"/>
              </a:ext>
            </a:extLst>
          </p:cNvPr>
          <p:cNvSpPr txBox="1"/>
          <p:nvPr/>
        </p:nvSpPr>
        <p:spPr>
          <a:xfrm>
            <a:off x="1974093" y="5719438"/>
            <a:ext cx="8085404" cy="369332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altLang="ko-KR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Blockchain DID &amp; Big Data </a:t>
            </a:r>
            <a:r>
              <a:rPr lang="ko-KR" altLang="en-US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+mj-ea"/>
                <a:ea typeface="+mj-ea"/>
              </a:rPr>
              <a:t>기술을 제외한 기술은 보유 또는 현재 개발 중</a:t>
            </a:r>
            <a:endParaRPr lang="en-US" altLang="ko-KR" strike="noStrike" cap="none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A5ABAC1D-2593-4A16-B6D7-229E0C06EBB3}"/>
              </a:ext>
            </a:extLst>
          </p:cNvPr>
          <p:cNvSpPr txBox="1"/>
          <p:nvPr/>
        </p:nvSpPr>
        <p:spPr>
          <a:xfrm>
            <a:off x="1974093" y="6326472"/>
            <a:ext cx="86541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* </a:t>
            </a:r>
            <a:r>
              <a:rPr lang="en-US" altLang="ko-KR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Blockchain DID : </a:t>
            </a:r>
            <a:r>
              <a:rPr lang="ko-KR" altLang="en-US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산학 계획 </a:t>
            </a:r>
            <a:r>
              <a:rPr lang="en-US" altLang="ko-KR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/ Big Data : </a:t>
            </a:r>
            <a:r>
              <a:rPr lang="ko-KR" altLang="en-US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한국전자정보통신진흥회 </a:t>
            </a:r>
            <a:r>
              <a:rPr lang="en-US" altLang="ko-KR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Damda </a:t>
            </a:r>
            <a:r>
              <a:rPr lang="ko-KR" altLang="en-US" sz="1400" strike="noStrike" cap="none" dirty="0">
                <a:ln>
                  <a:solidFill>
                    <a:schemeClr val="bg1">
                      <a:alpha val="5000"/>
                    </a:schemeClr>
                  </a:solidFill>
                </a:ln>
                <a:solidFill>
                  <a:schemeClr val="bg1"/>
                </a:solidFill>
                <a:latin typeface="KoPub돋움체 Light" panose="00000300000000000000" pitchFamily="2" charset="-127"/>
                <a:ea typeface="KoPub돋움체 Light" panose="00000300000000000000" pitchFamily="2" charset="-127"/>
              </a:rPr>
              <a:t>플랫폼 활용</a:t>
            </a:r>
            <a:endParaRPr lang="en-US" altLang="ko-KR" sz="1400" strike="noStrike" cap="none" dirty="0">
              <a:ln>
                <a:solidFill>
                  <a:schemeClr val="bg1">
                    <a:alpha val="5000"/>
                  </a:schemeClr>
                </a:solidFill>
              </a:ln>
              <a:solidFill>
                <a:schemeClr val="bg1"/>
              </a:solidFill>
              <a:latin typeface="KoPub돋움체 Light" panose="00000300000000000000" pitchFamily="2" charset="-127"/>
              <a:ea typeface="KoPub돋움체 Light" panose="000003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598756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사용자 지정 12">
      <a:majorFont>
        <a:latin typeface="KoPub돋움체 Bold"/>
        <a:ea typeface="KoPub돋움체 Bold"/>
        <a:cs typeface=""/>
      </a:majorFont>
      <a:minorFont>
        <a:latin typeface="KoPub돋움체 Medium"/>
        <a:ea typeface="KoPub돋움체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8013</TotalTime>
  <Words>1975</Words>
  <Application>Microsoft Office PowerPoint</Application>
  <PresentationFormat>와이드스크린</PresentationFormat>
  <Paragraphs>491</Paragraphs>
  <Slides>34</Slides>
  <Notes>0</Notes>
  <HiddenSlides>0</HiddenSlides>
  <MMClips>8</MMClips>
  <ScaleCrop>false</ScaleCrop>
  <HeadingPairs>
    <vt:vector size="6" baseType="variant">
      <vt:variant>
        <vt:lpstr>사용한 글꼴</vt:lpstr>
      </vt:variant>
      <vt:variant>
        <vt:i4>10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34</vt:i4>
      </vt:variant>
    </vt:vector>
  </HeadingPairs>
  <TitlesOfParts>
    <vt:vector size="45" baseType="lpstr">
      <vt:lpstr>KoPub돋움체 Bold</vt:lpstr>
      <vt:lpstr>KoPub돋움체 Light</vt:lpstr>
      <vt:lpstr>KoPub돋움체 Medium</vt:lpstr>
      <vt:lpstr>Roboto</vt:lpstr>
      <vt:lpstr>함초롬돋움</vt:lpstr>
      <vt:lpstr>Arial</vt:lpstr>
      <vt:lpstr>Calibri</vt:lpstr>
      <vt:lpstr>Eras Bold ITC</vt:lpstr>
      <vt:lpstr>Segoe UI</vt:lpstr>
      <vt:lpstr>Wingdings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박희훈</dc:creator>
  <cp:lastModifiedBy>USER</cp:lastModifiedBy>
  <cp:revision>69</cp:revision>
  <dcterms:created xsi:type="dcterms:W3CDTF">2021-11-06T00:00:29Z</dcterms:created>
  <dcterms:modified xsi:type="dcterms:W3CDTF">2021-12-21T01:06:14Z</dcterms:modified>
</cp:coreProperties>
</file>