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4"/>
  </p:notesMasterIdLst>
  <p:handoutMasterIdLst>
    <p:handoutMasterId r:id="rId15"/>
  </p:handoutMasterIdLst>
  <p:sldIdLst>
    <p:sldId id="256" r:id="rId2"/>
    <p:sldId id="535" r:id="rId3"/>
    <p:sldId id="570" r:id="rId4"/>
    <p:sldId id="560" r:id="rId5"/>
    <p:sldId id="566" r:id="rId6"/>
    <p:sldId id="534" r:id="rId7"/>
    <p:sldId id="564" r:id="rId8"/>
    <p:sldId id="665" r:id="rId9"/>
    <p:sldId id="586" r:id="rId10"/>
    <p:sldId id="583" r:id="rId11"/>
    <p:sldId id="584" r:id="rId12"/>
    <p:sldId id="557" r:id="rId13"/>
  </p:sldIdLst>
  <p:sldSz cx="9144000" cy="6858000" type="screen4x3"/>
  <p:notesSz cx="6735763" cy="98663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14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>
          <p15:clr>
            <a:srgbClr val="A4A3A4"/>
          </p15:clr>
        </p15:guide>
        <p15:guide id="2" pos="212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66FF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테마 스타일 1 - 강조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034E78-7F5D-4C2E-B375-FC64B27BC917}" styleName="어두운 스타일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72" autoAdjust="0"/>
    <p:restoredTop sz="80198" autoAdjust="0"/>
  </p:normalViewPr>
  <p:slideViewPr>
    <p:cSldViewPr>
      <p:cViewPr varScale="1">
        <p:scale>
          <a:sx n="90" d="100"/>
          <a:sy n="90" d="100"/>
        </p:scale>
        <p:origin x="642" y="78"/>
      </p:cViewPr>
      <p:guideLst>
        <p:guide orient="horz" pos="261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09" d="100"/>
          <a:sy n="109" d="100"/>
        </p:scale>
        <p:origin x="-456" y="-78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0" cy="493316"/>
          </a:xfrm>
          <a:prstGeom prst="rect">
            <a:avLst/>
          </a:prstGeom>
        </p:spPr>
        <p:txBody>
          <a:bodyPr vert="horz" lIns="90955" tIns="45478" rIns="90955" bIns="45478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15374" y="0"/>
            <a:ext cx="2918830" cy="493316"/>
          </a:xfrm>
          <a:prstGeom prst="rect">
            <a:avLst/>
          </a:prstGeom>
        </p:spPr>
        <p:txBody>
          <a:bodyPr vert="horz" lIns="90955" tIns="45478" rIns="90955" bIns="45478" rtlCol="0"/>
          <a:lstStyle>
            <a:lvl1pPr algn="r">
              <a:defRPr sz="1200"/>
            </a:lvl1pPr>
          </a:lstStyle>
          <a:p>
            <a:fld id="{278F8481-B4C8-4914-A8DA-1357E6857FED}" type="datetimeFigureOut">
              <a:rPr lang="ko-KR" altLang="en-US" smtClean="0"/>
              <a:pPr/>
              <a:t>2021-12-17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0" cy="493316"/>
          </a:xfrm>
          <a:prstGeom prst="rect">
            <a:avLst/>
          </a:prstGeom>
        </p:spPr>
        <p:txBody>
          <a:bodyPr vert="horz" lIns="90955" tIns="45478" rIns="90955" bIns="45478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15374" y="9371285"/>
            <a:ext cx="2918830" cy="493316"/>
          </a:xfrm>
          <a:prstGeom prst="rect">
            <a:avLst/>
          </a:prstGeom>
        </p:spPr>
        <p:txBody>
          <a:bodyPr vert="horz" lIns="90955" tIns="45478" rIns="90955" bIns="45478" rtlCol="0" anchor="b"/>
          <a:lstStyle>
            <a:lvl1pPr algn="r">
              <a:defRPr sz="1200"/>
            </a:lvl1pPr>
          </a:lstStyle>
          <a:p>
            <a:fld id="{A51B5CB1-EFE1-4943-854F-A6825F70F2C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14395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0" cy="493316"/>
          </a:xfrm>
          <a:prstGeom prst="rect">
            <a:avLst/>
          </a:prstGeom>
        </p:spPr>
        <p:txBody>
          <a:bodyPr vert="horz" lIns="90955" tIns="45478" rIns="90955" bIns="45478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5374" y="0"/>
            <a:ext cx="2918830" cy="493316"/>
          </a:xfrm>
          <a:prstGeom prst="rect">
            <a:avLst/>
          </a:prstGeom>
        </p:spPr>
        <p:txBody>
          <a:bodyPr vert="horz" lIns="90955" tIns="45478" rIns="90955" bIns="45478" rtlCol="0"/>
          <a:lstStyle>
            <a:lvl1pPr algn="r">
              <a:defRPr sz="1200"/>
            </a:lvl1pPr>
          </a:lstStyle>
          <a:p>
            <a:fld id="{FBCA144A-77E2-4847-BC6E-5C25D3A550D5}" type="datetimeFigureOut">
              <a:rPr lang="ko-KR" altLang="en-US" smtClean="0"/>
              <a:pPr/>
              <a:t>2021-12-17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41363"/>
            <a:ext cx="4929187" cy="36972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55" tIns="45478" rIns="90955" bIns="45478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577" y="4686500"/>
            <a:ext cx="5388610" cy="4439841"/>
          </a:xfrm>
          <a:prstGeom prst="rect">
            <a:avLst/>
          </a:prstGeom>
        </p:spPr>
        <p:txBody>
          <a:bodyPr vert="horz" lIns="90955" tIns="45478" rIns="90955" bIns="45478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11676950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03288" y="741363"/>
            <a:ext cx="4929187" cy="36972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인사말씀 및 발표자 소개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15374" y="9371285"/>
            <a:ext cx="2918830" cy="493316"/>
          </a:xfrm>
          <a:prstGeom prst="rect">
            <a:avLst/>
          </a:prstGeom>
        </p:spPr>
        <p:txBody>
          <a:bodyPr lIns="90955" tIns="45478" rIns="90955" bIns="45478"/>
          <a:lstStyle/>
          <a:p>
            <a:fld id="{C2E79A4F-BE9E-4856-8E91-CDD01B61D828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30000"/>
              </a:lnSpc>
              <a:spcBef>
                <a:spcPct val="0"/>
              </a:spcBef>
              <a:buFontTx/>
              <a:buNone/>
              <a:defRPr/>
            </a:pPr>
            <a:r>
              <a:rPr lang="ko-KR" altLang="en-US" dirty="0"/>
              <a:t>본원의 설립이념인 미션은 </a:t>
            </a:r>
            <a:r>
              <a:rPr lang="ko-KR" altLang="en-US" sz="1200" dirty="0" err="1">
                <a:latin typeface="+mn-ea"/>
              </a:rPr>
              <a:t>빈센트</a:t>
            </a:r>
            <a:r>
              <a:rPr lang="ko-KR" altLang="en-US" sz="1200" dirty="0">
                <a:latin typeface="+mn-ea"/>
              </a:rPr>
              <a:t>  성인의  정신에  따라서</a:t>
            </a:r>
          </a:p>
          <a:p>
            <a:pPr algn="l">
              <a:lnSpc>
                <a:spcPct val="130000"/>
              </a:lnSpc>
              <a:spcBef>
                <a:spcPct val="0"/>
              </a:spcBef>
              <a:buFontTx/>
              <a:buNone/>
              <a:defRPr/>
            </a:pPr>
            <a:r>
              <a:rPr lang="ko-KR" altLang="en-US" sz="1200" dirty="0">
                <a:latin typeface="+mn-ea"/>
              </a:rPr>
              <a:t>병원을  통하여  가난하고  병든 </a:t>
            </a:r>
          </a:p>
          <a:p>
            <a:pPr algn="l">
              <a:lnSpc>
                <a:spcPct val="130000"/>
              </a:lnSpc>
              <a:spcBef>
                <a:spcPct val="0"/>
              </a:spcBef>
              <a:buFontTx/>
              <a:buNone/>
              <a:defRPr/>
            </a:pPr>
            <a:r>
              <a:rPr lang="ko-KR" altLang="en-US" sz="1200" dirty="0">
                <a:latin typeface="+mn-ea"/>
              </a:rPr>
              <a:t>이들을 치료해 줌으로써 가난한</a:t>
            </a:r>
          </a:p>
          <a:p>
            <a:pPr algn="l">
              <a:lnSpc>
                <a:spcPct val="130000"/>
              </a:lnSpc>
              <a:spcBef>
                <a:spcPct val="0"/>
              </a:spcBef>
              <a:buFontTx/>
              <a:buNone/>
              <a:defRPr/>
            </a:pPr>
            <a:r>
              <a:rPr lang="ko-KR" altLang="en-US" sz="1200" dirty="0">
                <a:latin typeface="+mn-ea"/>
              </a:rPr>
              <a:t>이들에게  기쁜  소식을  전하며</a:t>
            </a:r>
          </a:p>
          <a:p>
            <a:pPr algn="l">
              <a:lnSpc>
                <a:spcPct val="130000"/>
              </a:lnSpc>
              <a:spcBef>
                <a:spcPct val="0"/>
              </a:spcBef>
              <a:buFontTx/>
              <a:buNone/>
              <a:defRPr/>
            </a:pPr>
            <a:r>
              <a:rPr lang="ko-KR" altLang="en-US" sz="1200" dirty="0">
                <a:latin typeface="+mn-ea"/>
              </a:rPr>
              <a:t>예수  그리스도를  전파한다</a:t>
            </a:r>
            <a:r>
              <a:rPr lang="en-US" altLang="ko-KR" sz="1200" dirty="0">
                <a:latin typeface="+mn-ea"/>
              </a:rPr>
              <a:t>. </a:t>
            </a:r>
            <a:r>
              <a:rPr lang="ko-KR" altLang="en-US" sz="1200" dirty="0">
                <a:latin typeface="+mn-ea"/>
              </a:rPr>
              <a:t>로 되어있습니다</a:t>
            </a:r>
            <a:r>
              <a:rPr lang="en-US" altLang="ko-KR" sz="1200" dirty="0">
                <a:latin typeface="+mn-ea"/>
              </a:rPr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468434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03288" y="741363"/>
            <a:ext cx="4929187" cy="36972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미션에 이어 본원의 비전입니다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비전슬로건으로는 </a:t>
            </a:r>
            <a:r>
              <a:rPr lang="en-US" altLang="ko-KR" dirty="0"/>
              <a:t>“</a:t>
            </a:r>
            <a:r>
              <a:rPr lang="ko-KR" altLang="en-US" dirty="0"/>
              <a:t>사랑으로 하나되는 </a:t>
            </a:r>
            <a:r>
              <a:rPr lang="ko-KR" altLang="en-US" dirty="0" err="1"/>
              <a:t>세계속의</a:t>
            </a:r>
            <a:r>
              <a:rPr lang="ko-KR" altLang="en-US" dirty="0"/>
              <a:t> </a:t>
            </a:r>
            <a:r>
              <a:rPr lang="ko-KR" altLang="en-US" dirty="0" err="1"/>
              <a:t>성빈센트</a:t>
            </a:r>
            <a:r>
              <a:rPr lang="en-US" altLang="ko-KR" dirty="0"/>
              <a:t>”</a:t>
            </a:r>
            <a:r>
              <a:rPr lang="ko-KR" altLang="en-US" dirty="0"/>
              <a:t>라는 슬로건을 가지고</a:t>
            </a:r>
            <a:endParaRPr lang="en-US" altLang="ko-KR" dirty="0"/>
          </a:p>
          <a:p>
            <a:r>
              <a:rPr lang="ko-KR" altLang="en-US" dirty="0"/>
              <a:t>비전선언문과 핵심가치로는 </a:t>
            </a:r>
            <a:r>
              <a:rPr lang="en-US" altLang="ko-KR" dirty="0"/>
              <a:t>SAINT</a:t>
            </a:r>
            <a:r>
              <a:rPr lang="ko-KR" altLang="en-US" dirty="0"/>
              <a:t>의 </a:t>
            </a:r>
            <a:r>
              <a:rPr lang="ko-KR" altLang="en-US" dirty="0" err="1"/>
              <a:t>앞글자를</a:t>
            </a:r>
            <a:r>
              <a:rPr lang="ko-KR" altLang="en-US" dirty="0"/>
              <a:t> 따서 </a:t>
            </a:r>
            <a:r>
              <a:rPr lang="en-US" altLang="ko-KR" dirty="0"/>
              <a:t>5</a:t>
            </a:r>
            <a:r>
              <a:rPr lang="ko-KR" altLang="en-US" dirty="0"/>
              <a:t>가지의 핵심가치로 구성되어있습니다</a:t>
            </a:r>
            <a:r>
              <a:rPr lang="en-US" altLang="ko-KR" dirty="0"/>
              <a:t>.</a:t>
            </a:r>
          </a:p>
          <a:p>
            <a:endParaRPr lang="en-US" altLang="ko-KR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본원은 </a:t>
            </a:r>
            <a:r>
              <a:rPr lang="en-US" altLang="ko-KR" dirty="0"/>
              <a:t>1967</a:t>
            </a:r>
            <a:r>
              <a:rPr lang="ko-KR" altLang="en-US" dirty="0"/>
              <a:t>년 </a:t>
            </a:r>
            <a:r>
              <a:rPr lang="en-US" altLang="ko-KR" dirty="0"/>
              <a:t>6</a:t>
            </a:r>
            <a:r>
              <a:rPr lang="ko-KR" altLang="en-US" dirty="0"/>
              <a:t>월 개원을 하였으며</a:t>
            </a:r>
            <a:r>
              <a:rPr lang="en-US" altLang="ko-KR" dirty="0"/>
              <a:t>, 2017</a:t>
            </a:r>
            <a:r>
              <a:rPr lang="ko-KR" altLang="en-US" dirty="0"/>
              <a:t>년 개원</a:t>
            </a:r>
            <a:r>
              <a:rPr lang="en-US" altLang="ko-KR" dirty="0"/>
              <a:t>50</a:t>
            </a:r>
            <a:r>
              <a:rPr lang="ko-KR" altLang="en-US" dirty="0"/>
              <a:t>주년 행사를 하였고</a:t>
            </a:r>
            <a:r>
              <a:rPr lang="en-US" altLang="ko-KR" dirty="0"/>
              <a:t>, </a:t>
            </a:r>
          </a:p>
          <a:p>
            <a:r>
              <a:rPr lang="en-US" altLang="ko-KR" dirty="0"/>
              <a:t>2018</a:t>
            </a:r>
            <a:r>
              <a:rPr lang="ko-KR" altLang="en-US" dirty="0"/>
              <a:t>년 </a:t>
            </a:r>
            <a:r>
              <a:rPr lang="en-US" altLang="ko-KR" dirty="0"/>
              <a:t>9</a:t>
            </a:r>
            <a:r>
              <a:rPr lang="ko-KR" altLang="en-US" dirty="0"/>
              <a:t>월에는 </a:t>
            </a:r>
            <a:r>
              <a:rPr lang="ko-KR" altLang="en-US" dirty="0" err="1"/>
              <a:t>암병원</a:t>
            </a:r>
            <a:r>
              <a:rPr lang="ko-KR" altLang="en-US" baseline="0" dirty="0"/>
              <a:t> 건물 준공하여  </a:t>
            </a:r>
            <a:r>
              <a:rPr lang="ko-KR" altLang="en-US" baseline="0" dirty="0" err="1"/>
              <a:t>진료개시하였습니다</a:t>
            </a:r>
            <a:r>
              <a:rPr lang="en-US" altLang="ko-KR" baseline="0" dirty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881950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지금 보시는 사진은 병원설립구상과 </a:t>
            </a:r>
            <a:r>
              <a:rPr lang="ko-KR" altLang="en-US" dirty="0" err="1"/>
              <a:t>최초개원당시의</a:t>
            </a:r>
            <a:r>
              <a:rPr lang="ko-KR" altLang="en-US" dirty="0"/>
              <a:t> 사진 그리고 </a:t>
            </a:r>
            <a:r>
              <a:rPr lang="ko-KR" altLang="en-US" dirty="0" err="1"/>
              <a:t>암병원</a:t>
            </a:r>
            <a:r>
              <a:rPr lang="ko-KR" altLang="en-US" dirty="0"/>
              <a:t> </a:t>
            </a:r>
            <a:r>
              <a:rPr lang="ko-KR" altLang="en-US" dirty="0" err="1"/>
              <a:t>준공전후의</a:t>
            </a:r>
            <a:r>
              <a:rPr lang="ko-KR" altLang="en-US" dirty="0"/>
              <a:t> 사진입니다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608247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03288" y="741363"/>
            <a:ext cx="4929187" cy="36972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다음은 일반현황에 대해서 </a:t>
            </a:r>
            <a:r>
              <a:rPr lang="ko-KR" altLang="en-US" dirty="0" err="1"/>
              <a:t>말씀드리겠습니다</a:t>
            </a:r>
            <a:r>
              <a:rPr lang="en-US" altLang="ko-KR" dirty="0"/>
              <a:t>.</a:t>
            </a:r>
          </a:p>
          <a:p>
            <a:r>
              <a:rPr lang="ko-KR" altLang="en-US" dirty="0" err="1"/>
              <a:t>건물규로로는</a:t>
            </a:r>
            <a:r>
              <a:rPr lang="ko-KR" altLang="en-US" dirty="0"/>
              <a:t> 본관은 지하</a:t>
            </a:r>
            <a:r>
              <a:rPr lang="en-US" altLang="ko-KR" dirty="0"/>
              <a:t>4</a:t>
            </a:r>
            <a:r>
              <a:rPr lang="ko-KR" altLang="en-US" dirty="0"/>
              <a:t>층부터 </a:t>
            </a:r>
            <a:r>
              <a:rPr lang="en-US" altLang="ko-KR" dirty="0"/>
              <a:t>11</a:t>
            </a:r>
            <a:r>
              <a:rPr lang="ko-KR" altLang="en-US" dirty="0"/>
              <a:t>층이고</a:t>
            </a:r>
            <a:r>
              <a:rPr lang="en-US" altLang="ko-KR" dirty="0"/>
              <a:t>, </a:t>
            </a:r>
            <a:r>
              <a:rPr lang="ko-KR" altLang="en-US" dirty="0" err="1"/>
              <a:t>암병원은</a:t>
            </a:r>
            <a:r>
              <a:rPr lang="ko-KR" altLang="en-US" dirty="0"/>
              <a:t> 지하</a:t>
            </a:r>
            <a:r>
              <a:rPr lang="en-US" altLang="ko-KR" dirty="0"/>
              <a:t>4</a:t>
            </a:r>
            <a:r>
              <a:rPr lang="ko-KR" altLang="en-US" dirty="0"/>
              <a:t>층부터 지상</a:t>
            </a:r>
            <a:r>
              <a:rPr lang="en-US" altLang="ko-KR" dirty="0"/>
              <a:t>10</a:t>
            </a:r>
            <a:r>
              <a:rPr lang="ko-KR" altLang="en-US" dirty="0"/>
              <a:t>층으로 구성되어있습니다</a:t>
            </a:r>
            <a:r>
              <a:rPr lang="en-US" altLang="ko-KR" dirty="0"/>
              <a:t>.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/>
              <a:t>병원의 총면적</a:t>
            </a:r>
            <a:r>
              <a:rPr lang="ko-KR" altLang="en-US" b="0" dirty="0"/>
              <a:t>은 </a:t>
            </a:r>
            <a:r>
              <a:rPr kumimoji="0" lang="ko-KR" altLang="en-US" sz="1200" b="0" i="0" u="none" strike="noStrike" kern="0" cap="none" spc="-10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uLnTx/>
                <a:uFillTx/>
                <a:latin typeface="+mn-ea"/>
              </a:rPr>
              <a:t>대지 </a:t>
            </a:r>
            <a:r>
              <a:rPr kumimoji="0" lang="en-US" altLang="ko-KR" sz="1200" b="0" i="0" u="none" strike="noStrike" kern="0" cap="none" spc="-10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uLnTx/>
                <a:uFillTx/>
                <a:latin typeface="+mn-ea"/>
              </a:rPr>
              <a:t>28,547㎡, </a:t>
            </a:r>
            <a:r>
              <a:rPr kumimoji="0" lang="ko-KR" altLang="en-US" sz="1200" b="0" i="0" u="none" strike="noStrike" kern="0" cap="none" spc="-10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uLnTx/>
                <a:uFillTx/>
                <a:latin typeface="+mn-ea"/>
              </a:rPr>
              <a:t>건축 </a:t>
            </a:r>
            <a:r>
              <a:rPr lang="en-US" altLang="ko-KR" b="0" kern="0" spc="-100" dirty="0">
                <a:ln>
                  <a:solidFill>
                    <a:prstClr val="white">
                      <a:alpha val="0"/>
                    </a:prstClr>
                  </a:solidFill>
                </a:ln>
                <a:latin typeface="+mn-ea"/>
              </a:rPr>
              <a:t>: 14,477㎡ </a:t>
            </a:r>
            <a:r>
              <a:rPr lang="ko-KR" altLang="en-US" b="0" kern="0" spc="-100" dirty="0">
                <a:ln>
                  <a:solidFill>
                    <a:prstClr val="white">
                      <a:alpha val="0"/>
                    </a:prstClr>
                  </a:solidFill>
                </a:ln>
                <a:latin typeface="+mn-ea"/>
              </a:rPr>
              <a:t>이며</a:t>
            </a:r>
            <a:r>
              <a:rPr lang="en-US" altLang="ko-KR" b="0" kern="0" spc="-100" dirty="0">
                <a:ln>
                  <a:solidFill>
                    <a:prstClr val="white">
                      <a:alpha val="0"/>
                    </a:prstClr>
                  </a:solidFill>
                </a:ln>
                <a:latin typeface="+mn-ea"/>
              </a:rPr>
              <a:t>,  </a:t>
            </a:r>
            <a:r>
              <a:rPr lang="ko-KR" altLang="en-US" b="0" kern="0" spc="-100" dirty="0">
                <a:ln>
                  <a:solidFill>
                    <a:prstClr val="white">
                      <a:alpha val="0"/>
                    </a:prstClr>
                  </a:solidFill>
                </a:ln>
                <a:latin typeface="+mn-ea"/>
              </a:rPr>
              <a:t>본원 주차대수는 </a:t>
            </a:r>
            <a:r>
              <a:rPr lang="en-US" altLang="ko-KR" b="0" kern="0" spc="-100" dirty="0">
                <a:ln>
                  <a:solidFill>
                    <a:prstClr val="white">
                      <a:alpha val="0"/>
                    </a:prstClr>
                  </a:solidFill>
                </a:ln>
                <a:latin typeface="+mn-ea"/>
              </a:rPr>
              <a:t>958</a:t>
            </a:r>
            <a:r>
              <a:rPr lang="ko-KR" altLang="en-US" b="0" kern="0" spc="-100" dirty="0">
                <a:ln>
                  <a:solidFill>
                    <a:prstClr val="white">
                      <a:alpha val="0"/>
                    </a:prstClr>
                  </a:solidFill>
                </a:ln>
                <a:latin typeface="+mn-ea"/>
              </a:rPr>
              <a:t>대</a:t>
            </a:r>
            <a:r>
              <a:rPr lang="ko-KR" altLang="en-US" b="0" kern="0" spc="-100" baseline="0" dirty="0">
                <a:ln>
                  <a:solidFill>
                    <a:prstClr val="white">
                      <a:alpha val="0"/>
                    </a:prstClr>
                  </a:solidFill>
                </a:ln>
                <a:latin typeface="+mn-ea"/>
              </a:rPr>
              <a:t> 입니다</a:t>
            </a:r>
            <a:r>
              <a:rPr lang="en-US" altLang="ko-KR" b="0" kern="0" spc="-100" baseline="0" dirty="0">
                <a:ln>
                  <a:solidFill>
                    <a:prstClr val="white">
                      <a:alpha val="0"/>
                    </a:prstClr>
                  </a:solidFill>
                </a:ln>
                <a:latin typeface="+mn-ea"/>
              </a:rPr>
              <a:t>.</a:t>
            </a:r>
            <a:endParaRPr kumimoji="0" lang="en-US" altLang="ko-KR" sz="1200" b="0" i="0" u="none" strike="noStrike" kern="0" cap="none" spc="-100" normalizeH="0" baseline="0" noProof="0" dirty="0">
              <a:ln>
                <a:solidFill>
                  <a:prstClr val="white">
                    <a:alpha val="0"/>
                  </a:prstClr>
                </a:solidFill>
              </a:ln>
              <a:uLnTx/>
              <a:uFillTx/>
              <a:latin typeface="+mn-ea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>
          <a:xfrm>
            <a:off x="3815374" y="9371285"/>
            <a:ext cx="2918830" cy="493316"/>
          </a:xfrm>
          <a:prstGeom prst="rect">
            <a:avLst/>
          </a:prstGeom>
        </p:spPr>
        <p:txBody>
          <a:bodyPr lIns="90955" tIns="45478" rIns="90955" bIns="45478"/>
          <a:lstStyle/>
          <a:p>
            <a:fld id="{4AFCABCB-F45E-43C8-8C04-FEDABBB592B2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본원의 주요센터의 구성은 화면에 보시는 바와 같이 여러 개의 센터로 구성되어 진행되고 있습니다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921316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err="1"/>
              <a:t>암병원의</a:t>
            </a:r>
            <a:r>
              <a:rPr lang="ko-KR" altLang="en-US" dirty="0"/>
              <a:t> 센터는 총</a:t>
            </a:r>
            <a:r>
              <a:rPr lang="en-US" altLang="ko-KR" dirty="0"/>
              <a:t>11</a:t>
            </a:r>
            <a:r>
              <a:rPr lang="ko-KR" altLang="en-US" dirty="0"/>
              <a:t>개의 센터와 </a:t>
            </a:r>
            <a:r>
              <a:rPr lang="en-US" altLang="ko-KR" dirty="0"/>
              <a:t>1</a:t>
            </a:r>
            <a:r>
              <a:rPr lang="ko-KR" altLang="en-US" dirty="0"/>
              <a:t>개의 </a:t>
            </a:r>
            <a:r>
              <a:rPr lang="ko-KR" altLang="en-US" dirty="0" err="1"/>
              <a:t>클리닉으로</a:t>
            </a:r>
            <a:r>
              <a:rPr lang="ko-KR" altLang="en-US" dirty="0"/>
              <a:t> 구성되어 있으며</a:t>
            </a:r>
            <a:endParaRPr lang="en-US" altLang="ko-KR" dirty="0"/>
          </a:p>
          <a:p>
            <a:r>
              <a:rPr lang="ko-KR" altLang="en-US" dirty="0"/>
              <a:t>운영지침으로는 </a:t>
            </a:r>
            <a:r>
              <a:rPr lang="ko-KR" altLang="en-US" dirty="0" err="1"/>
              <a:t>빠른치료</a:t>
            </a:r>
            <a:r>
              <a:rPr lang="en-US" altLang="ko-KR" dirty="0"/>
              <a:t>, </a:t>
            </a:r>
            <a:r>
              <a:rPr lang="ko-KR" altLang="en-US" dirty="0" err="1"/>
              <a:t>협진치료</a:t>
            </a:r>
            <a:r>
              <a:rPr lang="en-US" altLang="ko-KR" dirty="0"/>
              <a:t>, </a:t>
            </a:r>
            <a:r>
              <a:rPr lang="ko-KR" altLang="en-US" dirty="0"/>
              <a:t>첨단치료</a:t>
            </a:r>
            <a:r>
              <a:rPr lang="en-US" altLang="ko-KR" dirty="0"/>
              <a:t>, </a:t>
            </a:r>
            <a:r>
              <a:rPr lang="ko-KR" altLang="en-US" dirty="0"/>
              <a:t>믿음치료를 운영방침으로 삼았습니다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839708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1200" b="0" dirty="0">
                <a:latin typeface="+mn-ea"/>
              </a:rPr>
              <a:t>본원의 해외 의료봉사는 </a:t>
            </a:r>
            <a:r>
              <a:rPr lang="en-US" altLang="ko-KR" sz="1200" b="0" dirty="0">
                <a:latin typeface="+mn-ea"/>
              </a:rPr>
              <a:t>2007</a:t>
            </a:r>
            <a:r>
              <a:rPr lang="ko-KR" altLang="en-US" sz="1200" b="0" dirty="0">
                <a:latin typeface="+mn-ea"/>
              </a:rPr>
              <a:t>년 이래로 필리핀</a:t>
            </a:r>
            <a:r>
              <a:rPr lang="en-US" altLang="ko-KR" sz="1200" b="0" dirty="0">
                <a:latin typeface="+mn-ea"/>
              </a:rPr>
              <a:t>, </a:t>
            </a:r>
            <a:r>
              <a:rPr lang="ko-KR" altLang="en-US" sz="1200" b="0" dirty="0">
                <a:latin typeface="+mn-ea"/>
              </a:rPr>
              <a:t>미얀마 바고</a:t>
            </a:r>
            <a:r>
              <a:rPr lang="en-US" altLang="ko-KR" sz="1200" b="0" dirty="0">
                <a:latin typeface="+mn-ea"/>
              </a:rPr>
              <a:t>, </a:t>
            </a:r>
            <a:r>
              <a:rPr lang="ko-KR" altLang="en-US" sz="1200" b="0" dirty="0">
                <a:latin typeface="+mn-ea"/>
              </a:rPr>
              <a:t>양곤</a:t>
            </a:r>
            <a:r>
              <a:rPr lang="en-US" altLang="ko-KR" sz="1200" b="0" dirty="0">
                <a:latin typeface="+mn-ea"/>
              </a:rPr>
              <a:t>, </a:t>
            </a:r>
            <a:r>
              <a:rPr lang="ko-KR" altLang="en-US" sz="1200" b="0" dirty="0">
                <a:latin typeface="+mn-ea"/>
              </a:rPr>
              <a:t>방글라데시 </a:t>
            </a:r>
            <a:r>
              <a:rPr lang="ko-KR" altLang="en-US" sz="1200" b="0" dirty="0" err="1">
                <a:latin typeface="+mn-ea"/>
              </a:rPr>
              <a:t>마이멘싱</a:t>
            </a:r>
            <a:r>
              <a:rPr lang="en-US" altLang="ko-KR" sz="1200" b="0" dirty="0">
                <a:latin typeface="+mn-ea"/>
              </a:rPr>
              <a:t>, </a:t>
            </a:r>
            <a:r>
              <a:rPr lang="ko-KR" altLang="en-US" sz="1200" b="0" dirty="0">
                <a:latin typeface="+mn-ea"/>
              </a:rPr>
              <a:t>파푸아뉴기니</a:t>
            </a:r>
            <a:r>
              <a:rPr lang="en-US" altLang="ko-KR" sz="1200" b="0" dirty="0">
                <a:latin typeface="+mn-ea"/>
              </a:rPr>
              <a:t>, </a:t>
            </a:r>
            <a:r>
              <a:rPr lang="ko-KR" altLang="en-US" sz="1200" b="0" dirty="0">
                <a:latin typeface="+mn-ea"/>
              </a:rPr>
              <a:t>터키 </a:t>
            </a:r>
            <a:r>
              <a:rPr lang="ko-KR" altLang="en-US" sz="1200" b="0" dirty="0" err="1">
                <a:latin typeface="+mn-ea"/>
              </a:rPr>
              <a:t>얄로바</a:t>
            </a:r>
            <a:r>
              <a:rPr lang="ko-KR" altLang="en-US" sz="1200" b="0" dirty="0">
                <a:latin typeface="+mn-ea"/>
              </a:rPr>
              <a:t> 등</a:t>
            </a:r>
            <a:endParaRPr lang="en-US" altLang="ko-KR" sz="1200" b="0" dirty="0">
              <a:latin typeface="+mn-ea"/>
            </a:endParaRPr>
          </a:p>
          <a:p>
            <a:r>
              <a:rPr lang="ko-KR" altLang="en-US" sz="1200" b="0" dirty="0">
                <a:latin typeface="+mn-ea"/>
              </a:rPr>
              <a:t>의료 손길이 닿기 어려운 지역을 방문하여 </a:t>
            </a:r>
            <a:r>
              <a:rPr lang="ko-KR" altLang="en-US" sz="1200" b="0" dirty="0" err="1">
                <a:latin typeface="+mn-ea"/>
              </a:rPr>
              <a:t>빈센트</a:t>
            </a:r>
            <a:r>
              <a:rPr lang="ko-KR" altLang="en-US" sz="1200" b="0" dirty="0">
                <a:latin typeface="+mn-ea"/>
              </a:rPr>
              <a:t> 성인의 영성을 전파하고 있음</a:t>
            </a:r>
            <a:endParaRPr lang="en-US" altLang="ko-KR" sz="1200" b="0" dirty="0">
              <a:latin typeface="+mn-ea"/>
            </a:endParaRPr>
          </a:p>
          <a:p>
            <a:r>
              <a:rPr lang="ko-KR" altLang="en-US" sz="1200" b="0" dirty="0">
                <a:latin typeface="+mn-ea"/>
              </a:rPr>
              <a:t>최근 </a:t>
            </a:r>
            <a:r>
              <a:rPr lang="en-US" altLang="ko-KR" sz="1200" b="0" dirty="0">
                <a:latin typeface="+mn-ea"/>
              </a:rPr>
              <a:t>3</a:t>
            </a:r>
            <a:r>
              <a:rPr lang="ko-KR" altLang="en-US" sz="1200" b="0" dirty="0">
                <a:latin typeface="+mn-ea"/>
              </a:rPr>
              <a:t>년을 보면 </a:t>
            </a:r>
            <a:r>
              <a:rPr lang="en-US" altLang="ko-KR" sz="1200" b="0" dirty="0">
                <a:latin typeface="+mn-ea"/>
              </a:rPr>
              <a:t>2016</a:t>
            </a:r>
            <a:r>
              <a:rPr lang="ko-KR" altLang="en-US" sz="1200" b="0" dirty="0">
                <a:latin typeface="+mn-ea"/>
              </a:rPr>
              <a:t>년 </a:t>
            </a:r>
            <a:r>
              <a:rPr lang="en-US" altLang="ko-KR" sz="1200" b="0" dirty="0">
                <a:latin typeface="+mn-ea"/>
              </a:rPr>
              <a:t>2017</a:t>
            </a:r>
            <a:r>
              <a:rPr lang="ko-KR" altLang="en-US" sz="1200" b="0" dirty="0">
                <a:latin typeface="+mn-ea"/>
              </a:rPr>
              <a:t>년 미얀마</a:t>
            </a:r>
            <a:r>
              <a:rPr lang="en-US" altLang="ko-KR" sz="1200" b="0" dirty="0">
                <a:latin typeface="+mn-ea"/>
              </a:rPr>
              <a:t>, 2018</a:t>
            </a:r>
            <a:r>
              <a:rPr lang="ko-KR" altLang="en-US" sz="1200" b="0" dirty="0">
                <a:latin typeface="+mn-ea"/>
              </a:rPr>
              <a:t>년 방글라데시에서 의료봉사를 실시하였습니다</a:t>
            </a:r>
            <a:r>
              <a:rPr lang="en-US" altLang="ko-KR" sz="1200" b="0" dirty="0">
                <a:latin typeface="+mn-ea"/>
              </a:rPr>
              <a:t>.</a:t>
            </a:r>
            <a:endParaRPr lang="ko-KR" altLang="en-US" b="0" dirty="0"/>
          </a:p>
        </p:txBody>
      </p:sp>
    </p:spTree>
    <p:extLst>
      <p:ext uri="{BB962C8B-B14F-4D97-AF65-F5344CB8AC3E}">
        <p14:creationId xmlns:p14="http://schemas.microsoft.com/office/powerpoint/2010/main" val="30358032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본원의 </a:t>
            </a:r>
            <a:r>
              <a:rPr lang="ko-KR" altLang="en-US" dirty="0" err="1"/>
              <a:t>영성구현을</a:t>
            </a:r>
            <a:r>
              <a:rPr lang="ko-KR" altLang="en-US" dirty="0"/>
              <a:t> 위한 자선활동으로는 해외의료봉사</a:t>
            </a:r>
            <a:r>
              <a:rPr lang="en-US" altLang="ko-KR" dirty="0"/>
              <a:t>, </a:t>
            </a:r>
            <a:r>
              <a:rPr lang="ko-KR" altLang="en-US" dirty="0"/>
              <a:t>국내이동진료</a:t>
            </a:r>
            <a:r>
              <a:rPr lang="en-US" altLang="ko-KR" dirty="0"/>
              <a:t>, </a:t>
            </a:r>
            <a:r>
              <a:rPr lang="ko-KR" altLang="en-US" dirty="0"/>
              <a:t>가정간호</a:t>
            </a:r>
            <a:r>
              <a:rPr lang="en-US" altLang="ko-KR" dirty="0"/>
              <a:t>, </a:t>
            </a:r>
            <a:r>
              <a:rPr lang="ko-KR" altLang="en-US" dirty="0"/>
              <a:t>자선회</a:t>
            </a:r>
            <a:r>
              <a:rPr lang="en-US" altLang="ko-KR" dirty="0"/>
              <a:t>, </a:t>
            </a:r>
            <a:r>
              <a:rPr lang="ko-KR" altLang="en-US" dirty="0"/>
              <a:t>외부 업체후원이 있으며 </a:t>
            </a:r>
            <a:endParaRPr lang="en-US" altLang="ko-KR" dirty="0"/>
          </a:p>
          <a:p>
            <a:r>
              <a:rPr lang="ko-KR" altLang="en-US" dirty="0"/>
              <a:t>기금의 평균금액은      억 입니다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641247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해외의료봉사와 자선활동과 더불어 교직원의 봉사활동으로는 </a:t>
            </a:r>
            <a:endParaRPr lang="en-US" altLang="ko-KR" dirty="0"/>
          </a:p>
          <a:p>
            <a:r>
              <a:rPr lang="ko-KR" altLang="en-US" dirty="0" err="1"/>
              <a:t>성빈센트</a:t>
            </a:r>
            <a:r>
              <a:rPr lang="ko-KR" altLang="en-US" dirty="0"/>
              <a:t> 자선회</a:t>
            </a:r>
            <a:r>
              <a:rPr lang="en-US" altLang="ko-KR" dirty="0"/>
              <a:t>, </a:t>
            </a:r>
            <a:r>
              <a:rPr lang="ko-KR" altLang="en-US" dirty="0"/>
              <a:t>가톨릭 간호사회</a:t>
            </a:r>
            <a:r>
              <a:rPr lang="en-US" altLang="ko-KR" dirty="0"/>
              <a:t>, </a:t>
            </a:r>
            <a:r>
              <a:rPr lang="ko-KR" altLang="en-US" dirty="0" err="1"/>
              <a:t>성빈센치오</a:t>
            </a:r>
            <a:r>
              <a:rPr lang="ko-KR" altLang="en-US" dirty="0"/>
              <a:t> </a:t>
            </a:r>
            <a:r>
              <a:rPr lang="ko-KR" altLang="en-US" dirty="0" err="1"/>
              <a:t>아바오로회가</a:t>
            </a:r>
            <a:r>
              <a:rPr lang="ko-KR" altLang="en-US" dirty="0"/>
              <a:t> 있으며 </a:t>
            </a:r>
            <a:endParaRPr lang="en-US" altLang="ko-KR" dirty="0"/>
          </a:p>
          <a:p>
            <a:r>
              <a:rPr lang="ko-KR" altLang="en-US" dirty="0" err="1"/>
              <a:t>애덕</a:t>
            </a:r>
            <a:r>
              <a:rPr lang="ko-KR" altLang="en-US" dirty="0"/>
              <a:t> 가정봉사</a:t>
            </a:r>
            <a:r>
              <a:rPr lang="en-US" altLang="ko-KR" dirty="0"/>
              <a:t>, </a:t>
            </a:r>
            <a:r>
              <a:rPr lang="ko-KR" altLang="en-US" dirty="0"/>
              <a:t>교구행사지원</a:t>
            </a:r>
            <a:r>
              <a:rPr lang="en-US" altLang="ko-KR" dirty="0"/>
              <a:t>, </a:t>
            </a:r>
            <a:r>
              <a:rPr lang="ko-KR" altLang="en-US" dirty="0"/>
              <a:t>취약계층 방문 봉사활동 및 </a:t>
            </a:r>
            <a:endParaRPr lang="en-US" altLang="ko-KR" dirty="0"/>
          </a:p>
          <a:p>
            <a:r>
              <a:rPr lang="ko-KR" altLang="en-US" dirty="0"/>
              <a:t>각 부서연간사업계획을 통해 취약계층 지원 및 봉사활동을 하고 있습니다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937466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 userDrawn="1"/>
        </p:nvSpPr>
        <p:spPr bwMode="auto">
          <a:xfrm>
            <a:off x="-3680" y="2760"/>
            <a:ext cx="9144000" cy="6858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91586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435" y="4406902"/>
            <a:ext cx="7772400" cy="1362074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435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5862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2338" y="1219200"/>
            <a:ext cx="3815862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066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06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273" y="1535113"/>
            <a:ext cx="4041531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273" y="2174875"/>
            <a:ext cx="404153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49"/>
            <a:ext cx="3008435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538" y="273053"/>
            <a:ext cx="511126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2"/>
            <a:ext cx="300843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166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166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166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381751" y="100014"/>
            <a:ext cx="2076450" cy="614838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52400" y="100014"/>
            <a:ext cx="6088674" cy="614838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52400" y="100016"/>
            <a:ext cx="8229600" cy="414337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표 개체 틀 2"/>
          <p:cNvSpPr>
            <a:spLocks noGrp="1"/>
          </p:cNvSpPr>
          <p:nvPr>
            <p:ph type="tbl" idx="1"/>
          </p:nvPr>
        </p:nvSpPr>
        <p:spPr>
          <a:xfrm>
            <a:off x="685800" y="1219200"/>
            <a:ext cx="7772400" cy="5029200"/>
          </a:xfrm>
        </p:spPr>
        <p:txBody>
          <a:bodyPr/>
          <a:lstStyle/>
          <a:p>
            <a:pPr lvl="0"/>
            <a:endParaRPr lang="ko-KR" altLang="en-US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19200"/>
            <a:ext cx="77724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dirty="0"/>
              <a:t>마스터 문자열 유형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102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100016"/>
            <a:ext cx="8229600" cy="41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0432" y="116632"/>
            <a:ext cx="536041" cy="439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직사각형 8"/>
          <p:cNvSpPr/>
          <p:nvPr/>
        </p:nvSpPr>
        <p:spPr>
          <a:xfrm>
            <a:off x="467544" y="6527278"/>
            <a:ext cx="2772308" cy="271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ts val="1400"/>
              </a:lnSpc>
              <a:defRPr/>
            </a:pPr>
            <a:r>
              <a:rPr lang="en-US" altLang="ko-KR" sz="1000" b="1" spc="-150" dirty="0">
                <a:ln>
                  <a:solidFill>
                    <a:schemeClr val="tx1">
                      <a:lumMod val="85000"/>
                      <a:lumOff val="15000"/>
                      <a:alpha val="0"/>
                    </a:schemeClr>
                  </a:solidFill>
                </a:ln>
                <a:solidFill>
                  <a:srgbClr val="00339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000" b="1" spc="-150" dirty="0">
                <a:ln>
                  <a:solidFill>
                    <a:schemeClr val="tx1">
                      <a:lumMod val="85000"/>
                      <a:lumOff val="15000"/>
                      <a:alpha val="0"/>
                    </a:schemeClr>
                  </a:solidFill>
                </a:ln>
                <a:solidFill>
                  <a:srgbClr val="00339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주기 </a:t>
            </a:r>
            <a:r>
              <a:rPr lang="ko-KR" altLang="en-US" sz="1000" b="1" spc="-150" dirty="0" err="1">
                <a:ln>
                  <a:solidFill>
                    <a:schemeClr val="tx1">
                      <a:lumMod val="85000"/>
                      <a:lumOff val="15000"/>
                      <a:alpha val="0"/>
                    </a:schemeClr>
                  </a:solidFill>
                </a:ln>
                <a:solidFill>
                  <a:srgbClr val="00339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급성기병원</a:t>
            </a:r>
            <a:r>
              <a:rPr lang="ko-KR" altLang="en-US" sz="1000" b="1" spc="-150" dirty="0">
                <a:ln>
                  <a:solidFill>
                    <a:schemeClr val="tx1">
                      <a:lumMod val="85000"/>
                      <a:lumOff val="15000"/>
                      <a:alpha val="0"/>
                    </a:schemeClr>
                  </a:solidFill>
                </a:ln>
                <a:solidFill>
                  <a:srgbClr val="003399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인증조사 병원 현황 보고</a:t>
            </a: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7484" y="6453336"/>
            <a:ext cx="2130349" cy="401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ext Box 3"/>
          <p:cNvSpPr txBox="1">
            <a:spLocks noChangeArrowheads="1"/>
          </p:cNvSpPr>
          <p:nvPr/>
        </p:nvSpPr>
        <p:spPr bwMode="gray">
          <a:xfrm>
            <a:off x="3635896" y="6527513"/>
            <a:ext cx="1944216" cy="292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fontAlgn="base" latinLnBrk="0" hangingPunct="0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  <a:defRPr/>
            </a:pPr>
            <a:fld id="{60ACEF0A-DFF1-410B-AE36-54BE270B1C71}" type="slidenum">
              <a:rPr lang="en-US" altLang="ko-KR" sz="1200" b="1">
                <a:solidFill>
                  <a:srgbClr val="000000"/>
                </a:solidFill>
              </a:rPr>
              <a:pPr algn="ctr" eaLnBrk="0" fontAlgn="base" latinLnBrk="0" hangingPunct="0">
                <a:lnSpc>
                  <a:spcPct val="120000"/>
                </a:lnSpc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altLang="ko-KR" sz="1200" b="1" dirty="0">
              <a:solidFill>
                <a:srgbClr val="000000"/>
              </a:solidFill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4460" y="6407617"/>
            <a:ext cx="9139540" cy="45719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50000"/>
                </a:schemeClr>
              </a:gs>
              <a:gs pos="50000">
                <a:schemeClr val="accent1">
                  <a:lumMod val="75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txBody>
          <a:bodyPr wrap="square">
            <a:spAutoFit/>
          </a:bodyPr>
          <a:lstStyle/>
          <a:p>
            <a:endParaRPr lang="en-US" altLang="ko-KR" b="1" dirty="0">
              <a:solidFill>
                <a:schemeClr val="bg1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-6368" y="646977"/>
            <a:ext cx="9139540" cy="45719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50000"/>
                </a:schemeClr>
              </a:gs>
              <a:gs pos="50000">
                <a:schemeClr val="accent1">
                  <a:lumMod val="75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txBody>
          <a:bodyPr wrap="square">
            <a:spAutoFit/>
          </a:bodyPr>
          <a:lstStyle/>
          <a:p>
            <a:endParaRPr lang="en-US" altLang="ko-KR" b="1" dirty="0">
              <a:solidFill>
                <a:schemeClr val="bg1"/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453336"/>
            <a:ext cx="300269" cy="376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21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</p:sldLayoutIdLst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20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2000" b="1">
          <a:solidFill>
            <a:schemeClr val="tx2"/>
          </a:solidFill>
          <a:latin typeface="맑은 고딕" pitchFamily="50" charset="-127"/>
          <a:ea typeface="맑은 고딕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2000" b="1">
          <a:solidFill>
            <a:schemeClr val="tx2"/>
          </a:solidFill>
          <a:latin typeface="맑은 고딕" pitchFamily="50" charset="-127"/>
          <a:ea typeface="맑은 고딕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2000" b="1">
          <a:solidFill>
            <a:schemeClr val="tx2"/>
          </a:solidFill>
          <a:latin typeface="맑은 고딕" pitchFamily="50" charset="-127"/>
          <a:ea typeface="맑은 고딕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2000" b="1">
          <a:solidFill>
            <a:schemeClr val="tx2"/>
          </a:solidFill>
          <a:latin typeface="맑은 고딕" pitchFamily="50" charset="-127"/>
          <a:ea typeface="맑은 고딕" pitchFamily="50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2000" b="1">
          <a:solidFill>
            <a:schemeClr val="tx2"/>
          </a:solidFill>
          <a:latin typeface="맑은 고딕" pitchFamily="50" charset="-127"/>
          <a:ea typeface="맑은 고딕" pitchFamily="50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2000" b="1">
          <a:solidFill>
            <a:schemeClr val="tx2"/>
          </a:solidFill>
          <a:latin typeface="맑은 고딕" pitchFamily="50" charset="-127"/>
          <a:ea typeface="맑은 고딕" pitchFamily="50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2000" b="1">
          <a:solidFill>
            <a:schemeClr val="tx2"/>
          </a:solidFill>
          <a:latin typeface="맑은 고딕" pitchFamily="50" charset="-127"/>
          <a:ea typeface="맑은 고딕" pitchFamily="50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2000" b="1">
          <a:solidFill>
            <a:schemeClr val="tx2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16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14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12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12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12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12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1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16.pn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20888"/>
            <a:ext cx="9144000" cy="3528392"/>
          </a:xfrm>
          <a:prstGeom prst="rect">
            <a:avLst/>
          </a:prstGeom>
        </p:spPr>
      </p:pic>
      <p:pic>
        <p:nvPicPr>
          <p:cNvPr id="1027" name="Picture 3" descr="C:\Users\6300pro7\AppData\Local\Temp\AttachManager\시그니춰와슬로건조합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96768" y="6082562"/>
            <a:ext cx="5148064" cy="586801"/>
          </a:xfrm>
          <a:prstGeom prst="rect">
            <a:avLst/>
          </a:prstGeom>
          <a:noFill/>
        </p:spPr>
      </p:pic>
      <p:sp>
        <p:nvSpPr>
          <p:cNvPr id="6" name="제목 1"/>
          <p:cNvSpPr txBox="1">
            <a:spLocks/>
          </p:cNvSpPr>
          <p:nvPr/>
        </p:nvSpPr>
        <p:spPr>
          <a:xfrm>
            <a:off x="0" y="836712"/>
            <a:ext cx="9144000" cy="144016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ko-KR" altLang="en-US" sz="6600" kern="0" spc="-100" dirty="0">
                <a:solidFill>
                  <a:srgbClr val="002060"/>
                </a:solidFill>
              </a:rPr>
              <a:t>병 원 현 황</a:t>
            </a:r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0" y="260648"/>
            <a:ext cx="9144000" cy="72008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ko-KR" sz="3600" kern="0" spc="-100" dirty="0">
                <a:solidFill>
                  <a:srgbClr val="002060"/>
                </a:solidFill>
                <a:latin typeface="+mn-ea"/>
                <a:ea typeface="+mn-ea"/>
              </a:rPr>
              <a:t>3</a:t>
            </a:r>
            <a:r>
              <a:rPr lang="ko-KR" altLang="en-US" sz="3600" kern="0" spc="-100" dirty="0">
                <a:solidFill>
                  <a:srgbClr val="002060"/>
                </a:solidFill>
                <a:latin typeface="+mn-ea"/>
                <a:ea typeface="+mn-ea"/>
              </a:rPr>
              <a:t>주기 </a:t>
            </a:r>
            <a:r>
              <a:rPr lang="ko-KR" altLang="en-US" sz="3600" kern="0" spc="-100" dirty="0" err="1">
                <a:solidFill>
                  <a:srgbClr val="002060"/>
                </a:solidFill>
                <a:latin typeface="+mn-ea"/>
                <a:ea typeface="+mn-ea"/>
              </a:rPr>
              <a:t>급성기병원</a:t>
            </a:r>
            <a:r>
              <a:rPr lang="ko-KR" altLang="en-US" sz="3600" kern="0" spc="-100" dirty="0">
                <a:solidFill>
                  <a:srgbClr val="002060"/>
                </a:solidFill>
                <a:latin typeface="+mn-ea"/>
                <a:ea typeface="+mn-ea"/>
              </a:rPr>
              <a:t> 인증조사</a:t>
            </a: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260648"/>
            <a:ext cx="1052807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3"/>
          <p:cNvSpPr/>
          <p:nvPr/>
        </p:nvSpPr>
        <p:spPr>
          <a:xfrm>
            <a:off x="325093" y="865227"/>
            <a:ext cx="3540814" cy="547549"/>
          </a:xfrm>
          <a:custGeom>
            <a:avLst/>
            <a:gdLst/>
            <a:ahLst/>
            <a:cxnLst/>
            <a:rect l="l" t="t" r="r" b="b"/>
            <a:pathLst>
              <a:path w="2458681" h="288032">
                <a:moveTo>
                  <a:pt x="0" y="0"/>
                </a:moveTo>
                <a:lnTo>
                  <a:pt x="2170649" y="0"/>
                </a:lnTo>
                <a:lnTo>
                  <a:pt x="2458681" y="288032"/>
                </a:lnTo>
                <a:lnTo>
                  <a:pt x="0" y="28803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제목 11"/>
          <p:cNvSpPr>
            <a:spLocks noGrp="1"/>
          </p:cNvSpPr>
          <p:nvPr>
            <p:ph type="title" idx="4294967295"/>
          </p:nvPr>
        </p:nvSpPr>
        <p:spPr>
          <a:xfrm>
            <a:off x="0" y="88900"/>
            <a:ext cx="8640763" cy="561975"/>
          </a:xfrm>
        </p:spPr>
        <p:txBody>
          <a:bodyPr/>
          <a:lstStyle/>
          <a:p>
            <a:r>
              <a:rPr lang="en-US" altLang="ko-KR" dirty="0">
                <a:solidFill>
                  <a:srgbClr val="0088CC"/>
                </a:solidFill>
                <a:latin typeface="+mn-ea"/>
              </a:rPr>
              <a:t>I</a:t>
            </a:r>
            <a:r>
              <a:rPr lang="en-US" altLang="ko-KR" dirty="0">
                <a:solidFill>
                  <a:schemeClr val="folHlink"/>
                </a:solidFill>
                <a:latin typeface="+mn-ea"/>
              </a:rPr>
              <a:t>  </a:t>
            </a:r>
            <a:r>
              <a:rPr lang="en-US" altLang="ko-KR" dirty="0">
                <a:latin typeface="+mn-ea"/>
              </a:rPr>
              <a:t>Mission / Vision</a:t>
            </a:r>
            <a:endParaRPr lang="ko-KR" alt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1674814"/>
            <a:ext cx="2667000" cy="3744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3487738" y="1916115"/>
            <a:ext cx="5332412" cy="3293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lnSpc>
                <a:spcPct val="13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ko-KR" sz="2800" dirty="0">
                <a:latin typeface="+mn-ea"/>
              </a:rPr>
              <a:t> </a:t>
            </a:r>
            <a:r>
              <a:rPr lang="ko-KR" altLang="en-US" sz="2800" dirty="0" err="1">
                <a:latin typeface="+mn-ea"/>
              </a:rPr>
              <a:t>빈센트</a:t>
            </a:r>
            <a:r>
              <a:rPr lang="ko-KR" altLang="en-US" sz="2800" dirty="0">
                <a:latin typeface="+mn-ea"/>
              </a:rPr>
              <a:t>  성인의  정신에  따라서</a:t>
            </a:r>
          </a:p>
          <a:p>
            <a:pPr algn="l">
              <a:lnSpc>
                <a:spcPct val="130000"/>
              </a:lnSpc>
              <a:spcBef>
                <a:spcPct val="0"/>
              </a:spcBef>
              <a:buFontTx/>
              <a:buNone/>
              <a:defRPr/>
            </a:pPr>
            <a:r>
              <a:rPr lang="ko-KR" altLang="en-US" sz="2800" dirty="0">
                <a:latin typeface="+mn-ea"/>
              </a:rPr>
              <a:t>병원을  통하여  가난하고  병든 </a:t>
            </a:r>
          </a:p>
          <a:p>
            <a:pPr algn="l">
              <a:lnSpc>
                <a:spcPct val="130000"/>
              </a:lnSpc>
              <a:spcBef>
                <a:spcPct val="0"/>
              </a:spcBef>
              <a:buFontTx/>
              <a:buNone/>
              <a:defRPr/>
            </a:pPr>
            <a:r>
              <a:rPr lang="ko-KR" altLang="en-US" sz="2800" dirty="0">
                <a:latin typeface="+mn-ea"/>
              </a:rPr>
              <a:t>이들을 치료해 줌으로써 가난한</a:t>
            </a:r>
          </a:p>
          <a:p>
            <a:pPr algn="l">
              <a:lnSpc>
                <a:spcPct val="130000"/>
              </a:lnSpc>
              <a:spcBef>
                <a:spcPct val="0"/>
              </a:spcBef>
              <a:buFontTx/>
              <a:buNone/>
              <a:defRPr/>
            </a:pPr>
            <a:r>
              <a:rPr lang="ko-KR" altLang="en-US" sz="2800" dirty="0">
                <a:latin typeface="+mn-ea"/>
              </a:rPr>
              <a:t>이들에게  기쁜  소식을  전하며</a:t>
            </a:r>
          </a:p>
          <a:p>
            <a:pPr algn="l">
              <a:lnSpc>
                <a:spcPct val="130000"/>
              </a:lnSpc>
              <a:spcBef>
                <a:spcPct val="0"/>
              </a:spcBef>
              <a:buFontTx/>
              <a:buNone/>
              <a:defRPr/>
            </a:pPr>
            <a:r>
              <a:rPr lang="ko-KR" altLang="en-US" sz="2800" dirty="0">
                <a:latin typeface="+mn-ea"/>
              </a:rPr>
              <a:t>예수  그리스도를  전파한다</a:t>
            </a:r>
            <a:r>
              <a:rPr lang="en-US" altLang="ko-KR" sz="2800" dirty="0">
                <a:latin typeface="+mn-ea"/>
              </a:rPr>
              <a:t>. </a:t>
            </a:r>
          </a:p>
          <a:p>
            <a:pPr algn="l">
              <a:lnSpc>
                <a:spcPct val="13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ko-KR" sz="2000" dirty="0">
                <a:latin typeface="+mn-ea"/>
              </a:rPr>
              <a:t>(</a:t>
            </a:r>
            <a:r>
              <a:rPr lang="ko-KR" altLang="en-US" sz="2000" dirty="0">
                <a:latin typeface="+mn-ea"/>
              </a:rPr>
              <a:t>프랑스</a:t>
            </a:r>
            <a:r>
              <a:rPr lang="en-US" altLang="ko-KR" sz="2000" dirty="0">
                <a:latin typeface="+mn-ea"/>
              </a:rPr>
              <a:t>, </a:t>
            </a:r>
            <a:r>
              <a:rPr lang="ko-KR" altLang="en-US" sz="2000" dirty="0" err="1">
                <a:latin typeface="+mn-ea"/>
              </a:rPr>
              <a:t>뿌이</a:t>
            </a:r>
            <a:r>
              <a:rPr lang="en-US" altLang="ko-KR" sz="2000" dirty="0">
                <a:latin typeface="+mn-ea"/>
              </a:rPr>
              <a:t>, 1581 ~ 1660, </a:t>
            </a:r>
            <a:r>
              <a:rPr lang="ko-KR" altLang="en-US" sz="2000" dirty="0">
                <a:latin typeface="+mn-ea"/>
              </a:rPr>
              <a:t>성직자</a:t>
            </a:r>
            <a:r>
              <a:rPr lang="en-US" altLang="ko-KR" sz="2000" dirty="0">
                <a:latin typeface="+mn-ea"/>
              </a:rPr>
              <a:t>)</a:t>
            </a:r>
          </a:p>
        </p:txBody>
      </p:sp>
      <p:sp>
        <p:nvSpPr>
          <p:cNvPr id="5" name="제목 11"/>
          <p:cNvSpPr txBox="1">
            <a:spLocks/>
          </p:cNvSpPr>
          <p:nvPr/>
        </p:nvSpPr>
        <p:spPr bwMode="auto">
          <a:xfrm>
            <a:off x="683765" y="850801"/>
            <a:ext cx="8640763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lang="ko-KR" altLang="en-US" kern="0" dirty="0">
                <a:solidFill>
                  <a:schemeClr val="tx1"/>
                </a:solidFill>
                <a:latin typeface="+mn-ea"/>
                <a:ea typeface="+mn-ea"/>
              </a:rPr>
              <a:t>설립 이념</a:t>
            </a:r>
            <a:r>
              <a:rPr lang="en-US" altLang="ko-KR" kern="0" dirty="0">
                <a:solidFill>
                  <a:schemeClr val="tx1"/>
                </a:solidFill>
                <a:latin typeface="+mn-ea"/>
                <a:ea typeface="+mn-ea"/>
              </a:rPr>
              <a:t>[Mission]</a:t>
            </a:r>
            <a:endParaRPr lang="ko-KR" altLang="en-US" kern="0" dirty="0">
              <a:solidFill>
                <a:schemeClr val="tx1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426977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776" y="1412777"/>
            <a:ext cx="7394376" cy="4824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제목 11"/>
          <p:cNvSpPr txBox="1">
            <a:spLocks/>
          </p:cNvSpPr>
          <p:nvPr/>
        </p:nvSpPr>
        <p:spPr bwMode="auto">
          <a:xfrm>
            <a:off x="0" y="88900"/>
            <a:ext cx="8640763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l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chemeClr val="tx2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lang="en-US" altLang="ko-KR" kern="0" dirty="0">
                <a:solidFill>
                  <a:srgbClr val="0088CC"/>
                </a:solidFill>
                <a:latin typeface="+mn-ea"/>
              </a:rPr>
              <a:t>I</a:t>
            </a:r>
            <a:r>
              <a:rPr lang="en-US" altLang="ko-KR" kern="0" dirty="0">
                <a:solidFill>
                  <a:schemeClr val="folHlink"/>
                </a:solidFill>
                <a:latin typeface="+mn-ea"/>
              </a:rPr>
              <a:t>  </a:t>
            </a:r>
            <a:r>
              <a:rPr lang="en-US" altLang="ko-KR" kern="0" dirty="0">
                <a:latin typeface="+mn-ea"/>
              </a:rPr>
              <a:t>Mission / Vision</a:t>
            </a:r>
            <a:endParaRPr lang="ko-KR" altLang="en-US" kern="0" dirty="0"/>
          </a:p>
        </p:txBody>
      </p:sp>
      <p:sp>
        <p:nvSpPr>
          <p:cNvPr id="4" name="TextBox 16"/>
          <p:cNvSpPr txBox="1">
            <a:spLocks noChangeArrowheads="1"/>
          </p:cNvSpPr>
          <p:nvPr/>
        </p:nvSpPr>
        <p:spPr bwMode="auto">
          <a:xfrm>
            <a:off x="2627784" y="778310"/>
            <a:ext cx="629844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2800" b="1" dirty="0">
                <a:latin typeface="+mn-ea"/>
              </a:rPr>
              <a:t>사랑으로 하나되는 </a:t>
            </a:r>
            <a:r>
              <a:rPr lang="ko-KR" altLang="en-US" sz="2800" b="1" dirty="0" err="1">
                <a:latin typeface="+mn-ea"/>
              </a:rPr>
              <a:t>세계속의</a:t>
            </a:r>
            <a:r>
              <a:rPr lang="ko-KR" altLang="en-US" sz="2800" b="1" dirty="0">
                <a:latin typeface="+mn-ea"/>
              </a:rPr>
              <a:t> </a:t>
            </a:r>
            <a:r>
              <a:rPr lang="ko-KR" altLang="en-US" sz="2800" b="1" dirty="0" err="1">
                <a:latin typeface="+mn-ea"/>
              </a:rPr>
              <a:t>성빈센트</a:t>
            </a:r>
            <a:endParaRPr lang="ko-KR" altLang="en-US" sz="2800" b="1" dirty="0">
              <a:latin typeface="+mn-ea"/>
            </a:endParaRPr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251520" y="764706"/>
            <a:ext cx="2448272" cy="5368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+mn-ea"/>
                <a:cs typeface="+mj-cs"/>
              </a:rPr>
              <a:t>[ </a:t>
            </a:r>
            <a:r>
              <a:rPr kumimoji="0" lang="ko-KR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+mn-ea"/>
                <a:cs typeface="+mj-cs"/>
              </a:rPr>
              <a:t>비전</a:t>
            </a:r>
            <a:r>
              <a:rPr lang="ko-KR" altLang="en-US" sz="2800" dirty="0">
                <a:solidFill>
                  <a:srgbClr val="6699FF"/>
                </a:solidFill>
                <a:latin typeface="+mn-ea"/>
                <a:cs typeface="+mj-cs"/>
              </a:rPr>
              <a:t>슬로건</a:t>
            </a:r>
            <a:r>
              <a:rPr kumimoji="0" lang="ko-KR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+mn-ea"/>
                <a:cs typeface="+mj-cs"/>
              </a:rPr>
              <a:t> </a:t>
            </a:r>
            <a:r>
              <a:rPr kumimoji="0" lang="en-US" altLang="ko-KR" sz="2800" b="0" i="0" u="none" strike="noStrike" kern="1200" cap="none" spc="0" normalizeH="0" baseline="0" noProof="0" dirty="0">
                <a:ln>
                  <a:noFill/>
                </a:ln>
                <a:solidFill>
                  <a:srgbClr val="6699FF"/>
                </a:solidFill>
                <a:effectLst/>
                <a:uLnTx/>
                <a:uFillTx/>
                <a:latin typeface="+mn-ea"/>
                <a:cs typeface="+mj-cs"/>
              </a:rPr>
              <a:t>]</a:t>
            </a:r>
            <a:endParaRPr kumimoji="0" lang="ko-KR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6699FF"/>
              </a:solidFill>
              <a:effectLst/>
              <a:uLnTx/>
              <a:uFillTx/>
              <a:latin typeface="+mn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8426977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 idx="4294967295"/>
          </p:nvPr>
        </p:nvSpPr>
        <p:spPr>
          <a:xfrm>
            <a:off x="0" y="88900"/>
            <a:ext cx="8640763" cy="561975"/>
          </a:xfrm>
        </p:spPr>
        <p:txBody>
          <a:bodyPr/>
          <a:lstStyle/>
          <a:p>
            <a:r>
              <a:rPr lang="en-US" altLang="ko-KR" dirty="0">
                <a:solidFill>
                  <a:srgbClr val="0088CC"/>
                </a:solidFill>
                <a:latin typeface="+mn-ea"/>
              </a:rPr>
              <a:t>III</a:t>
            </a:r>
            <a:r>
              <a:rPr lang="en-US" altLang="ko-KR" dirty="0">
                <a:solidFill>
                  <a:schemeClr val="folHlink"/>
                </a:solidFill>
                <a:latin typeface="+mn-ea"/>
              </a:rPr>
              <a:t>  </a:t>
            </a:r>
            <a:r>
              <a:rPr lang="ko-KR" altLang="en-US" dirty="0">
                <a:latin typeface="+mn-ea"/>
              </a:rPr>
              <a:t>주요연혁 및 지리적 위치</a:t>
            </a: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3082307"/>
              </p:ext>
            </p:extLst>
          </p:nvPr>
        </p:nvGraphicFramePr>
        <p:xfrm>
          <a:off x="395536" y="836713"/>
          <a:ext cx="8424936" cy="5501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30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49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770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7231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latin typeface="+mn-ea"/>
                          <a:ea typeface="+mn-ea"/>
                        </a:rPr>
                        <a:t>일      자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9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3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>
                          <a:latin typeface="+mn-ea"/>
                          <a:ea typeface="+mn-ea"/>
                        </a:rPr>
                        <a:t>비      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2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1965</a:t>
                      </a:r>
                      <a:r>
                        <a:rPr lang="ko-KR" altLang="en-US" sz="1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3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3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월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독일 </a:t>
                      </a:r>
                      <a:r>
                        <a:rPr lang="ko-KR" altLang="en-US" sz="14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파데르본</a:t>
                      </a:r>
                      <a:r>
                        <a:rPr lang="ko-KR" altLang="en-US" sz="14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4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성빈센트</a:t>
                      </a:r>
                      <a:r>
                        <a:rPr lang="ko-KR" altLang="en-US" sz="14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400" dirty="0" err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수녀회에서</a:t>
                      </a:r>
                      <a:r>
                        <a:rPr lang="ko-KR" altLang="en-US" sz="14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내한</a:t>
                      </a:r>
                      <a:r>
                        <a:rPr lang="en-US" altLang="ko-KR" sz="14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병원 설립 구상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02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1967</a:t>
                      </a:r>
                      <a:r>
                        <a:rPr lang="ko-KR" altLang="en-US" sz="1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3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6</a:t>
                      </a:r>
                      <a:r>
                        <a:rPr lang="ko-KR" altLang="en-US" sz="13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월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가톨릭의과대학 제</a:t>
                      </a:r>
                      <a:r>
                        <a:rPr lang="en-US" altLang="ko-KR" sz="14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5</a:t>
                      </a:r>
                      <a:r>
                        <a:rPr lang="ko-KR" altLang="en-US" sz="14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부속 병원으로 개원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202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1969</a:t>
                      </a:r>
                      <a:r>
                        <a:rPr lang="ko-KR" altLang="en-US" sz="1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3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6</a:t>
                      </a:r>
                      <a:r>
                        <a:rPr lang="ko-KR" altLang="en-US" sz="13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월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인턴</a:t>
                      </a:r>
                      <a:r>
                        <a:rPr lang="en-US" altLang="ko-KR" sz="14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4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레지던트 수련병원 인가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2028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1999</a:t>
                      </a:r>
                      <a:r>
                        <a:rPr lang="ko-KR" altLang="en-US" sz="1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3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3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월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응급의료센터 지정</a:t>
                      </a:r>
                      <a:endParaRPr lang="ko-KR" altLang="en-US" sz="1300" b="1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202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13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월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본관</a:t>
                      </a:r>
                      <a:r>
                        <a:rPr lang="ko-KR" altLang="en-US" sz="1400" baseline="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신축</a:t>
                      </a:r>
                      <a:r>
                        <a:rPr lang="ko-KR" altLang="en-US" sz="14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이전 진료 시작</a:t>
                      </a:r>
                      <a:r>
                        <a:rPr lang="en-US" altLang="ko-KR" sz="14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(216</a:t>
                      </a:r>
                      <a:r>
                        <a:rPr lang="ko-KR" altLang="en-US" sz="14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실 </a:t>
                      </a:r>
                      <a:r>
                        <a:rPr lang="en-US" altLang="ko-KR" sz="14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809</a:t>
                      </a:r>
                      <a:r>
                        <a:rPr lang="ko-KR" altLang="en-US" sz="14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병상</a:t>
                      </a:r>
                      <a:r>
                        <a:rPr lang="en-US" altLang="ko-KR" sz="14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202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9</a:t>
                      </a:r>
                      <a:r>
                        <a:rPr lang="ko-KR" altLang="en-US" sz="13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월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BMT</a:t>
                      </a:r>
                      <a:r>
                        <a:rPr lang="ko-KR" altLang="en-US" sz="14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병동 개설</a:t>
                      </a:r>
                      <a:endParaRPr lang="ko-KR" altLang="en-US" sz="1300" b="1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202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2001</a:t>
                      </a:r>
                      <a:r>
                        <a:rPr lang="ko-KR" altLang="en-US" sz="1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3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3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월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호스피스병동 개설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2028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2005</a:t>
                      </a:r>
                      <a:r>
                        <a:rPr lang="ko-KR" altLang="en-US" sz="1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3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3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월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인체 조직은행 국내 첫 설립 인가</a:t>
                      </a:r>
                      <a:endParaRPr lang="ko-KR" altLang="en-US" sz="13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2028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3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4E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6</a:t>
                      </a:r>
                      <a:r>
                        <a:rPr lang="ko-KR" altLang="en-US" sz="13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월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성당 및 별관 신축 준공</a:t>
                      </a:r>
                      <a:endParaRPr lang="ko-KR" altLang="en-US" sz="1300" b="1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202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2009</a:t>
                      </a:r>
                      <a:r>
                        <a:rPr lang="ko-KR" altLang="en-US" sz="1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3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11</a:t>
                      </a:r>
                      <a:r>
                        <a:rPr lang="ko-KR" altLang="en-US" sz="13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월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 CMC </a:t>
                      </a:r>
                      <a:r>
                        <a:rPr lang="en-US" altLang="ko-KR" sz="1400" dirty="0" err="1">
                          <a:latin typeface="+mn-ea"/>
                          <a:ea typeface="+mn-ea"/>
                        </a:rPr>
                        <a:t>nU</a:t>
                      </a:r>
                      <a:r>
                        <a:rPr lang="ko-KR" altLang="en-US" sz="1400" dirty="0">
                          <a:latin typeface="+mn-ea"/>
                          <a:ea typeface="+mn-ea"/>
                        </a:rPr>
                        <a:t>시스템 도입</a:t>
                      </a:r>
                      <a:endParaRPr lang="ko-KR" altLang="en-US" sz="1300" b="1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202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2011</a:t>
                      </a:r>
                      <a:r>
                        <a:rPr lang="ko-KR" altLang="en-US" sz="1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3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3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월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‘</a:t>
                      </a:r>
                      <a:r>
                        <a:rPr lang="ko-KR" altLang="en-US" sz="1400" dirty="0" err="1">
                          <a:latin typeface="+mn-ea"/>
                          <a:ea typeface="+mn-ea"/>
                        </a:rPr>
                        <a:t>의료기관인증제</a:t>
                      </a:r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’</a:t>
                      </a:r>
                      <a:r>
                        <a:rPr lang="ko-KR" altLang="en-US" sz="1400" dirty="0">
                          <a:latin typeface="+mn-ea"/>
                          <a:ea typeface="+mn-ea"/>
                        </a:rPr>
                        <a:t> 인증 획득</a:t>
                      </a:r>
                      <a:endParaRPr lang="ko-KR" altLang="en-US" sz="1300" b="1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202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2012</a:t>
                      </a:r>
                      <a:r>
                        <a:rPr lang="ko-KR" altLang="en-US" sz="1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3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12</a:t>
                      </a:r>
                      <a:r>
                        <a:rPr lang="ko-KR" altLang="en-US" sz="13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월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 NEW </a:t>
                      </a:r>
                      <a:r>
                        <a:rPr lang="ko-KR" altLang="en-US" sz="1400" dirty="0">
                          <a:latin typeface="+mn-ea"/>
                          <a:ea typeface="+mn-ea"/>
                        </a:rPr>
                        <a:t>비전 선포</a:t>
                      </a:r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400" dirty="0">
                          <a:latin typeface="+mn-ea"/>
                          <a:ea typeface="+mn-ea"/>
                        </a:rPr>
                        <a:t>사랑으로 하나되는 </a:t>
                      </a:r>
                      <a:r>
                        <a:rPr lang="ko-KR" altLang="en-US" sz="1400" dirty="0" err="1">
                          <a:latin typeface="+mn-ea"/>
                          <a:ea typeface="+mn-ea"/>
                        </a:rPr>
                        <a:t>세계속의</a:t>
                      </a:r>
                      <a:r>
                        <a:rPr lang="ko-KR" altLang="en-US" sz="140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400" dirty="0" err="1">
                          <a:latin typeface="+mn-ea"/>
                          <a:ea typeface="+mn-ea"/>
                        </a:rPr>
                        <a:t>성빈센트</a:t>
                      </a:r>
                      <a:r>
                        <a:rPr lang="en-US" altLang="ko-KR" sz="1400" dirty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300" b="1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202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2015</a:t>
                      </a:r>
                      <a:r>
                        <a:rPr lang="ko-KR" altLang="en-US" sz="1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3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5</a:t>
                      </a:r>
                      <a:r>
                        <a:rPr lang="ko-KR" altLang="en-US" sz="13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월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>
                          <a:latin typeface="+mn-ea"/>
                          <a:ea typeface="+mn-ea"/>
                        </a:rPr>
                        <a:t> 신생아집중치료</a:t>
                      </a:r>
                      <a:r>
                        <a:rPr lang="ko-KR" altLang="en-US" sz="1400" baseline="0" dirty="0">
                          <a:latin typeface="+mn-ea"/>
                          <a:ea typeface="+mn-ea"/>
                        </a:rPr>
                        <a:t> 지역센터 선정</a:t>
                      </a:r>
                      <a:endParaRPr lang="ko-KR" altLang="en-US" sz="1300" b="1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2028">
                <a:tc>
                  <a:txBody>
                    <a:bodyPr/>
                    <a:lstStyle/>
                    <a:p>
                      <a:pPr algn="ctr" latinLnBrk="1"/>
                      <a:endParaRPr lang="ko-KR" altLang="en-US" sz="13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6</a:t>
                      </a:r>
                      <a:r>
                        <a:rPr lang="ko-KR" altLang="en-US" sz="13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월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400" dirty="0" err="1">
                          <a:latin typeface="+mn-ea"/>
                          <a:ea typeface="+mn-ea"/>
                        </a:rPr>
                        <a:t>암병원</a:t>
                      </a:r>
                      <a:r>
                        <a:rPr lang="ko-KR" altLang="en-US" sz="1400" dirty="0">
                          <a:latin typeface="+mn-ea"/>
                          <a:ea typeface="+mn-ea"/>
                        </a:rPr>
                        <a:t> 기공식</a:t>
                      </a:r>
                      <a:endParaRPr lang="ko-KR" altLang="en-US" sz="1300" b="1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202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2017</a:t>
                      </a:r>
                      <a:r>
                        <a:rPr lang="ko-KR" altLang="en-US" sz="1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3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5</a:t>
                      </a:r>
                      <a:r>
                        <a:rPr lang="ko-KR" altLang="en-US" sz="13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월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400" dirty="0"/>
                        <a:t>첫 생체 간이식 수술 성공</a:t>
                      </a:r>
                      <a:endParaRPr lang="ko-KR" altLang="en-US" sz="1300" b="1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942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2018</a:t>
                      </a:r>
                      <a:r>
                        <a:rPr lang="ko-KR" altLang="en-US" sz="13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년</a:t>
                      </a: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13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월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300" b="1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로봇수술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도입 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년 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1300" b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개월만에</a:t>
                      </a:r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3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1,000</a:t>
                      </a:r>
                      <a:r>
                        <a:rPr lang="ko-KR" altLang="en-US" sz="1300" b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례</a:t>
                      </a:r>
                      <a:r>
                        <a:rPr lang="ko-KR" altLang="en-US" sz="13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돌파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3942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2018</a:t>
                      </a:r>
                      <a:r>
                        <a:rPr lang="ko-KR" altLang="en-US" sz="1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3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3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9</a:t>
                      </a:r>
                      <a:r>
                        <a:rPr lang="ko-KR" altLang="en-US" sz="13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월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40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400" dirty="0" err="1">
                          <a:latin typeface="+mn-ea"/>
                          <a:ea typeface="+mn-ea"/>
                        </a:rPr>
                        <a:t>암병원</a:t>
                      </a:r>
                      <a:r>
                        <a:rPr lang="ko-KR" altLang="en-US" sz="1400" dirty="0">
                          <a:latin typeface="+mn-ea"/>
                          <a:ea typeface="+mn-ea"/>
                        </a:rPr>
                        <a:t> 진료시작</a:t>
                      </a:r>
                      <a:endParaRPr lang="ko-KR" altLang="en-US" sz="1300" b="1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96" y="3429001"/>
            <a:ext cx="4444804" cy="29045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7416" y="3429000"/>
            <a:ext cx="4273138" cy="2930842"/>
          </a:xfrm>
          <a:prstGeom prst="rect">
            <a:avLst/>
          </a:prstGeom>
        </p:spPr>
      </p:pic>
      <p:sp>
        <p:nvSpPr>
          <p:cNvPr id="5" name="제목 4"/>
          <p:cNvSpPr>
            <a:spLocks noGrp="1"/>
          </p:cNvSpPr>
          <p:nvPr>
            <p:ph type="title" idx="4294967295"/>
          </p:nvPr>
        </p:nvSpPr>
        <p:spPr>
          <a:xfrm>
            <a:off x="0" y="88900"/>
            <a:ext cx="8640763" cy="561975"/>
          </a:xfrm>
        </p:spPr>
        <p:txBody>
          <a:bodyPr/>
          <a:lstStyle/>
          <a:p>
            <a:r>
              <a:rPr lang="en-US" altLang="ko-KR" dirty="0">
                <a:solidFill>
                  <a:srgbClr val="0088CC"/>
                </a:solidFill>
                <a:latin typeface="+mn-ea"/>
              </a:rPr>
              <a:t>III</a:t>
            </a:r>
            <a:r>
              <a:rPr lang="en-US" altLang="ko-KR" dirty="0">
                <a:solidFill>
                  <a:schemeClr val="folHlink"/>
                </a:solidFill>
                <a:latin typeface="+mn-ea"/>
              </a:rPr>
              <a:t>  </a:t>
            </a:r>
            <a:r>
              <a:rPr lang="ko-KR" altLang="en-US" dirty="0">
                <a:latin typeface="+mn-ea"/>
              </a:rPr>
              <a:t>주요연혁 및 지리적 위치</a:t>
            </a:r>
            <a:endParaRPr lang="ko-KR" altLang="en-US" dirty="0"/>
          </a:p>
        </p:txBody>
      </p:sp>
      <p:pic>
        <p:nvPicPr>
          <p:cNvPr id="8" name="그림 7" descr="9-첫삽.jpg"/>
          <p:cNvPicPr>
            <a:picLocks noGrp="1" noChangeAspect="1"/>
          </p:cNvPicPr>
          <p:nvPr/>
        </p:nvPicPr>
        <p:blipFill>
          <a:blip r:embed="rId5" cstate="print">
            <a:lum/>
          </a:blip>
          <a:srcRect b="26432"/>
          <a:stretch>
            <a:fillRect/>
          </a:stretch>
        </p:blipFill>
        <p:spPr>
          <a:xfrm>
            <a:off x="53975" y="692696"/>
            <a:ext cx="4572000" cy="27352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그림 8" descr="17-Image  스크랩 (7).jpg"/>
          <p:cNvPicPr>
            <a:picLocks noGrp="1" noChangeAspect="1"/>
          </p:cNvPicPr>
          <p:nvPr/>
        </p:nvPicPr>
        <p:blipFill>
          <a:blip r:embed="rId6" cstate="print">
            <a:lum/>
          </a:blip>
          <a:stretch>
            <a:fillRect/>
          </a:stretch>
        </p:blipFill>
        <p:spPr>
          <a:xfrm>
            <a:off x="4625975" y="692697"/>
            <a:ext cx="4464050" cy="2736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직사각형 6"/>
          <p:cNvSpPr>
            <a:spLocks noChangeArrowheads="1"/>
          </p:cNvSpPr>
          <p:nvPr/>
        </p:nvSpPr>
        <p:spPr bwMode="auto">
          <a:xfrm>
            <a:off x="4697416" y="2564906"/>
            <a:ext cx="414337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buClr>
                <a:schemeClr val="tx1"/>
              </a:buClr>
              <a:buFont typeface="Wingdings" pitchFamily="2" charset="2"/>
              <a:buNone/>
            </a:pPr>
            <a:r>
              <a:rPr lang="ko-KR" altLang="en-US" sz="16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1967년 6월</a:t>
            </a:r>
            <a:endParaRPr lang="en-US" altLang="ko-KR" sz="16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l">
              <a:buClr>
                <a:schemeClr val="tx1"/>
              </a:buClr>
              <a:buFont typeface="Wingdings" pitchFamily="2" charset="2"/>
              <a:buNone/>
            </a:pPr>
            <a:r>
              <a:rPr lang="ko-KR" altLang="en-US" sz="16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가톨릭의과대학 제 5부속병원으로 개원</a:t>
            </a:r>
            <a:endParaRPr lang="en-US" altLang="ko-KR" sz="16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l">
              <a:buClr>
                <a:schemeClr val="tx1"/>
              </a:buClr>
              <a:buFont typeface="Wingdings" pitchFamily="2" charset="2"/>
              <a:buNone/>
            </a:pPr>
            <a:r>
              <a:rPr lang="en-US" altLang="ko-KR" sz="16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en-US" altLang="ko-KR" sz="11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(195</a:t>
            </a:r>
            <a:r>
              <a:rPr lang="ko-KR" altLang="en-US" sz="11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병상</a:t>
            </a:r>
            <a:r>
              <a:rPr lang="en-US" altLang="ko-KR" sz="11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1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자선병동 </a:t>
            </a:r>
            <a:r>
              <a:rPr lang="en-US" altLang="ko-KR" sz="11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25</a:t>
            </a:r>
            <a:r>
              <a:rPr lang="ko-KR" altLang="en-US" sz="11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병상 포함</a:t>
            </a:r>
            <a:r>
              <a:rPr lang="en-US" altLang="ko-KR" sz="11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6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</a:p>
        </p:txBody>
      </p:sp>
      <p:sp>
        <p:nvSpPr>
          <p:cNvPr id="13" name="직사각형 7"/>
          <p:cNvSpPr>
            <a:spLocks noChangeArrowheads="1"/>
          </p:cNvSpPr>
          <p:nvPr/>
        </p:nvSpPr>
        <p:spPr bwMode="auto">
          <a:xfrm>
            <a:off x="107506" y="2780931"/>
            <a:ext cx="455409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buClr>
                <a:schemeClr val="tx1"/>
              </a:buClr>
              <a:buFont typeface="Wingdings" pitchFamily="2" charset="2"/>
              <a:buNone/>
            </a:pPr>
            <a:r>
              <a:rPr lang="ko-KR" altLang="en-US" sz="16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1965년 1월</a:t>
            </a:r>
            <a:endParaRPr lang="en-US" altLang="ko-KR" sz="16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  <a:p>
            <a:pPr algn="l">
              <a:buClr>
                <a:schemeClr val="tx1"/>
              </a:buClr>
              <a:buFont typeface="Wingdings" pitchFamily="2" charset="2"/>
              <a:buNone/>
            </a:pPr>
            <a:r>
              <a:rPr lang="ko-KR" altLang="en-US" sz="16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독일 </a:t>
            </a:r>
            <a:r>
              <a:rPr lang="ko-KR" altLang="en-US" sz="1600" b="1" dirty="0" err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성빈센트</a:t>
            </a:r>
            <a:r>
              <a:rPr lang="ko-KR" altLang="en-US" sz="16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b="1" dirty="0" err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수녀회에서</a:t>
            </a:r>
            <a:r>
              <a:rPr lang="ko-KR" altLang="en-US" sz="16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내한,  병원설립 구상</a:t>
            </a:r>
          </a:p>
        </p:txBody>
      </p:sp>
      <p:sp>
        <p:nvSpPr>
          <p:cNvPr id="14" name="직사각형 13"/>
          <p:cNvSpPr>
            <a:spLocks noChangeArrowheads="1"/>
          </p:cNvSpPr>
          <p:nvPr/>
        </p:nvSpPr>
        <p:spPr bwMode="auto">
          <a:xfrm>
            <a:off x="152400" y="5970766"/>
            <a:ext cx="446405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buClr>
                <a:schemeClr val="tx1"/>
              </a:buClr>
              <a:buFont typeface="Wingdings" pitchFamily="2" charset="2"/>
              <a:buNone/>
            </a:pPr>
            <a:r>
              <a:rPr lang="en-US" altLang="ko-KR" sz="16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2010</a:t>
            </a:r>
            <a:r>
              <a:rPr lang="ko-KR" altLang="en-US" sz="1600" b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ko-KR" altLang="en-US" sz="1600" b="1" dirty="0" err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성빈센트병원</a:t>
            </a:r>
            <a:endParaRPr lang="ko-KR" altLang="en-US" sz="1600" b="1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직사각형 10"/>
          <p:cNvSpPr>
            <a:spLocks noChangeArrowheads="1"/>
          </p:cNvSpPr>
          <p:nvPr/>
        </p:nvSpPr>
        <p:spPr bwMode="auto">
          <a:xfrm>
            <a:off x="4697413" y="5949280"/>
            <a:ext cx="446405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buClr>
                <a:schemeClr val="tx1"/>
              </a:buClr>
              <a:buFont typeface="Wingdings" pitchFamily="2" charset="2"/>
              <a:buNone/>
            </a:pPr>
            <a:r>
              <a:rPr lang="ko-KR" altLang="en-US" sz="16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현재 </a:t>
            </a:r>
            <a:r>
              <a:rPr lang="ko-KR" altLang="en-US" sz="1600" b="1" dirty="0" err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성빈센트병원</a:t>
            </a:r>
            <a:r>
              <a:rPr lang="ko-KR" altLang="en-US" sz="1600" b="1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92696"/>
            <a:ext cx="8676456" cy="3960440"/>
          </a:xfrm>
          <a:prstGeom prst="rect">
            <a:avLst/>
          </a:prstGeom>
        </p:spPr>
      </p:pic>
      <p:sp>
        <p:nvSpPr>
          <p:cNvPr id="12" name="제목 11"/>
          <p:cNvSpPr>
            <a:spLocks noGrp="1"/>
          </p:cNvSpPr>
          <p:nvPr>
            <p:ph type="title" idx="4294967295"/>
          </p:nvPr>
        </p:nvSpPr>
        <p:spPr>
          <a:xfrm>
            <a:off x="0" y="88900"/>
            <a:ext cx="8640763" cy="561975"/>
          </a:xfrm>
        </p:spPr>
        <p:txBody>
          <a:bodyPr/>
          <a:lstStyle/>
          <a:p>
            <a:r>
              <a:rPr lang="en-US" altLang="ko-KR" dirty="0">
                <a:solidFill>
                  <a:srgbClr val="0088CC"/>
                </a:solidFill>
                <a:latin typeface="+mn-ea"/>
                <a:ea typeface="+mn-ea"/>
              </a:rPr>
              <a:t>IV  </a:t>
            </a:r>
            <a:r>
              <a:rPr lang="ko-KR" altLang="en-US" dirty="0">
                <a:latin typeface="+mn-ea"/>
                <a:ea typeface="+mn-ea"/>
              </a:rPr>
              <a:t>일반 현황</a:t>
            </a:r>
            <a:r>
              <a:rPr lang="en-US" altLang="ko-KR" dirty="0">
                <a:latin typeface="+mn-ea"/>
                <a:ea typeface="+mn-ea"/>
              </a:rPr>
              <a:t> </a:t>
            </a:r>
            <a:r>
              <a:rPr lang="en-US" altLang="ko-KR" sz="1800" dirty="0">
                <a:solidFill>
                  <a:schemeClr val="accent6">
                    <a:lumMod val="75000"/>
                  </a:schemeClr>
                </a:solidFill>
                <a:latin typeface="+mn-ea"/>
                <a:ea typeface="+mn-ea"/>
              </a:rPr>
              <a:t>_</a:t>
            </a:r>
            <a:r>
              <a:rPr lang="ko-KR" altLang="en-US" sz="1800" dirty="0">
                <a:solidFill>
                  <a:schemeClr val="accent6">
                    <a:lumMod val="75000"/>
                  </a:schemeClr>
                </a:solidFill>
                <a:latin typeface="+mn-ea"/>
                <a:ea typeface="+mn-ea"/>
              </a:rPr>
              <a:t>건물규모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7504" y="4819294"/>
            <a:ext cx="8964488" cy="13460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304800" marR="0" lvl="0" indent="-304800" defTabSz="91440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1" i="0" u="none" strike="noStrike" kern="0" cap="none" spc="0" normalizeH="0" baseline="0" noProof="0" dirty="0">
                <a:ln w="31550" cmpd="sng">
                  <a:gradFill>
                    <a:gsLst>
                      <a:gs pos="70000">
                        <a:srgbClr val="F79646">
                          <a:shade val="50000"/>
                          <a:satMod val="190000"/>
                        </a:srgbClr>
                      </a:gs>
                      <a:gs pos="0">
                        <a:srgbClr val="F79646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uLnTx/>
                <a:uFillTx/>
                <a:latin typeface="맑은 고딕"/>
                <a:ea typeface="맑은 고딕"/>
              </a:rPr>
              <a:t>○</a:t>
            </a:r>
            <a:r>
              <a:rPr kumimoji="0" lang="ko-KR" altLang="en-US" sz="1800" b="1" i="0" u="none" strike="noStrike" kern="0" cap="none" spc="0" normalizeH="0" baseline="0" noProof="0" dirty="0">
                <a:ln w="31550" cmpd="sng">
                  <a:gradFill>
                    <a:gsLst>
                      <a:gs pos="70000">
                        <a:srgbClr val="F79646">
                          <a:shade val="50000"/>
                          <a:satMod val="190000"/>
                        </a:srgbClr>
                      </a:gs>
                      <a:gs pos="0">
                        <a:srgbClr val="F79646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uLnTx/>
                <a:uFillTx/>
                <a:latin typeface="+mn-ea"/>
              </a:rPr>
              <a:t> </a:t>
            </a:r>
            <a:r>
              <a:rPr kumimoji="0" lang="ko-KR" altLang="en-US" sz="1800" b="1" i="0" u="none" strike="noStrike" kern="0" cap="none" spc="-10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uLnTx/>
                <a:uFillTx/>
                <a:latin typeface="+mn-ea"/>
              </a:rPr>
              <a:t>건물 규모 </a:t>
            </a:r>
            <a:r>
              <a:rPr kumimoji="0" lang="en-US" altLang="ko-KR" sz="1800" b="1" i="0" u="none" strike="noStrike" kern="0" cap="none" spc="-10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uLnTx/>
                <a:uFillTx/>
                <a:latin typeface="+mn-ea"/>
              </a:rPr>
              <a:t>: </a:t>
            </a:r>
            <a:r>
              <a:rPr kumimoji="0" lang="ko-KR" altLang="en-US" sz="1800" b="1" i="0" u="none" strike="noStrike" kern="0" cap="none" spc="-10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uLnTx/>
                <a:uFillTx/>
                <a:latin typeface="+mn-ea"/>
              </a:rPr>
              <a:t>본관</a:t>
            </a:r>
            <a:r>
              <a:rPr kumimoji="0" lang="en-US" altLang="ko-KR" sz="1800" b="1" i="0" u="none" strike="noStrike" kern="0" cap="none" spc="-10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uLnTx/>
                <a:uFillTx/>
                <a:latin typeface="+mn-ea"/>
              </a:rPr>
              <a:t>(</a:t>
            </a:r>
            <a:r>
              <a:rPr kumimoji="0" lang="ko-KR" altLang="en-US" sz="1800" b="1" i="0" u="none" strike="noStrike" kern="0" cap="none" spc="-10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uLnTx/>
                <a:uFillTx/>
                <a:latin typeface="+mn-ea"/>
              </a:rPr>
              <a:t>지하</a:t>
            </a:r>
            <a:r>
              <a:rPr kumimoji="0" lang="en-US" altLang="ko-KR" sz="1800" b="1" i="0" u="none" strike="noStrike" kern="0" cap="none" spc="-10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uLnTx/>
                <a:uFillTx/>
                <a:latin typeface="+mn-ea"/>
              </a:rPr>
              <a:t>4</a:t>
            </a:r>
            <a:r>
              <a:rPr kumimoji="0" lang="ko-KR" altLang="en-US" sz="1800" b="1" i="0" u="none" strike="noStrike" kern="0" cap="none" spc="-10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uLnTx/>
                <a:uFillTx/>
                <a:latin typeface="+mn-ea"/>
              </a:rPr>
              <a:t>층</a:t>
            </a:r>
            <a:r>
              <a:rPr kumimoji="0" lang="en-US" altLang="ko-KR" sz="1800" b="1" i="0" u="none" strike="noStrike" kern="0" cap="none" spc="-10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uLnTx/>
                <a:uFillTx/>
                <a:latin typeface="+mn-ea"/>
              </a:rPr>
              <a:t>~</a:t>
            </a:r>
            <a:r>
              <a:rPr kumimoji="0" lang="ko-KR" altLang="en-US" sz="1800" b="1" i="0" u="none" strike="noStrike" kern="0" cap="none" spc="-10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uLnTx/>
                <a:uFillTx/>
                <a:latin typeface="+mn-ea"/>
              </a:rPr>
              <a:t>지상</a:t>
            </a:r>
            <a:r>
              <a:rPr kumimoji="0" lang="en-US" altLang="ko-KR" sz="1800" b="1" i="0" u="none" strike="noStrike" kern="0" cap="none" spc="-10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uLnTx/>
                <a:uFillTx/>
                <a:latin typeface="+mn-ea"/>
              </a:rPr>
              <a:t>11</a:t>
            </a:r>
            <a:r>
              <a:rPr kumimoji="0" lang="ko-KR" altLang="en-US" sz="1800" b="1" i="0" u="none" strike="noStrike" kern="0" cap="none" spc="-10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uLnTx/>
                <a:uFillTx/>
                <a:latin typeface="+mn-ea"/>
              </a:rPr>
              <a:t>층</a:t>
            </a:r>
            <a:r>
              <a:rPr kumimoji="0" lang="en-US" altLang="ko-KR" sz="1800" b="1" i="0" u="none" strike="noStrike" kern="0" cap="none" spc="-10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uLnTx/>
                <a:uFillTx/>
                <a:latin typeface="+mn-ea"/>
              </a:rPr>
              <a:t>),  </a:t>
            </a:r>
            <a:r>
              <a:rPr kumimoji="0" lang="ko-KR" altLang="en-US" sz="1800" b="1" i="0" u="none" strike="noStrike" kern="0" cap="none" spc="-100" normalizeH="0" baseline="0" noProof="0" dirty="0" err="1">
                <a:ln>
                  <a:solidFill>
                    <a:prstClr val="white">
                      <a:alpha val="0"/>
                    </a:prstClr>
                  </a:solidFill>
                </a:ln>
                <a:uLnTx/>
                <a:uFillTx/>
                <a:latin typeface="+mn-ea"/>
              </a:rPr>
              <a:t>암병원</a:t>
            </a:r>
            <a:r>
              <a:rPr kumimoji="0" lang="en-US" altLang="ko-KR" sz="1800" b="1" i="0" u="none" strike="noStrike" kern="0" cap="none" spc="-10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uLnTx/>
                <a:uFillTx/>
                <a:latin typeface="+mn-ea"/>
              </a:rPr>
              <a:t>(</a:t>
            </a:r>
            <a:r>
              <a:rPr kumimoji="0" lang="ko-KR" altLang="en-US" sz="1800" b="1" i="0" u="none" strike="noStrike" kern="0" cap="none" spc="-10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uLnTx/>
                <a:uFillTx/>
                <a:latin typeface="+mn-ea"/>
              </a:rPr>
              <a:t>지하</a:t>
            </a:r>
            <a:r>
              <a:rPr kumimoji="0" lang="en-US" altLang="ko-KR" sz="1800" b="1" i="0" u="none" strike="noStrike" kern="0" cap="none" spc="-10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uLnTx/>
                <a:uFillTx/>
                <a:latin typeface="+mn-ea"/>
              </a:rPr>
              <a:t>4</a:t>
            </a:r>
            <a:r>
              <a:rPr kumimoji="0" lang="ko-KR" altLang="en-US" sz="1800" b="1" i="0" u="none" strike="noStrike" kern="0" cap="none" spc="-10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uLnTx/>
                <a:uFillTx/>
                <a:latin typeface="+mn-ea"/>
              </a:rPr>
              <a:t>층</a:t>
            </a:r>
            <a:r>
              <a:rPr kumimoji="0" lang="en-US" altLang="ko-KR" sz="1800" b="1" i="0" u="none" strike="noStrike" kern="0" cap="none" spc="-10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uLnTx/>
                <a:uFillTx/>
                <a:latin typeface="+mn-ea"/>
              </a:rPr>
              <a:t>~</a:t>
            </a:r>
            <a:r>
              <a:rPr kumimoji="0" lang="ko-KR" altLang="en-US" sz="1800" b="1" i="0" u="none" strike="noStrike" kern="0" cap="none" spc="-10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uLnTx/>
                <a:uFillTx/>
                <a:latin typeface="+mn-ea"/>
              </a:rPr>
              <a:t>지상</a:t>
            </a:r>
            <a:r>
              <a:rPr kumimoji="0" lang="en-US" altLang="ko-KR" sz="1800" b="1" i="0" u="none" strike="noStrike" kern="0" cap="none" spc="-10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uLnTx/>
                <a:uFillTx/>
                <a:latin typeface="+mn-ea"/>
              </a:rPr>
              <a:t>10</a:t>
            </a:r>
            <a:r>
              <a:rPr kumimoji="0" lang="ko-KR" altLang="en-US" sz="1800" b="1" i="0" u="none" strike="noStrike" kern="0" cap="none" spc="-10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uLnTx/>
                <a:uFillTx/>
                <a:latin typeface="+mn-ea"/>
              </a:rPr>
              <a:t>층</a:t>
            </a:r>
            <a:r>
              <a:rPr kumimoji="0" lang="en-US" altLang="ko-KR" sz="1800" b="1" i="0" u="none" strike="noStrike" kern="0" cap="none" spc="-10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uLnTx/>
                <a:uFillTx/>
                <a:latin typeface="+mn-ea"/>
              </a:rPr>
              <a:t>)</a:t>
            </a:r>
          </a:p>
          <a:p>
            <a:pPr marL="304800" lvl="0" indent="-304800" latinLnBrk="0">
              <a:lnSpc>
                <a:spcPct val="120000"/>
              </a:lnSpc>
              <a:spcBef>
                <a:spcPts val="1000"/>
              </a:spcBef>
              <a:defRPr/>
            </a:pPr>
            <a:r>
              <a:rPr lang="ko-KR" altLang="en-US" b="1" kern="0" dirty="0">
                <a:ln w="31550" cmpd="sng">
                  <a:gradFill>
                    <a:gsLst>
                      <a:gs pos="70000">
                        <a:srgbClr val="F79646">
                          <a:shade val="50000"/>
                          <a:satMod val="190000"/>
                        </a:srgbClr>
                      </a:gs>
                      <a:gs pos="0">
                        <a:srgbClr val="F79646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</a:rPr>
              <a:t>○</a:t>
            </a:r>
            <a:r>
              <a:rPr kumimoji="0" lang="ko-KR" altLang="en-US" sz="1800" b="1" i="0" u="none" strike="noStrike" kern="0" cap="none" spc="0" normalizeH="0" baseline="0" noProof="0" dirty="0">
                <a:ln w="31550" cmpd="sng">
                  <a:gradFill>
                    <a:gsLst>
                      <a:gs pos="70000">
                        <a:srgbClr val="F79646">
                          <a:shade val="50000"/>
                          <a:satMod val="190000"/>
                        </a:srgbClr>
                      </a:gs>
                      <a:gs pos="0">
                        <a:srgbClr val="F79646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uLnTx/>
                <a:uFillTx/>
                <a:latin typeface="+mn-ea"/>
              </a:rPr>
              <a:t> </a:t>
            </a:r>
            <a:r>
              <a:rPr kumimoji="0" lang="ko-KR" altLang="en-US" sz="1800" b="1" i="0" u="none" strike="noStrike" kern="0" cap="none" spc="-10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uLnTx/>
                <a:uFillTx/>
                <a:latin typeface="+mn-ea"/>
              </a:rPr>
              <a:t>면적 </a:t>
            </a:r>
            <a:r>
              <a:rPr kumimoji="0" lang="en-US" altLang="ko-KR" sz="1800" b="1" i="0" u="none" strike="noStrike" kern="0" cap="none" spc="-10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uLnTx/>
                <a:uFillTx/>
                <a:latin typeface="+mn-ea"/>
              </a:rPr>
              <a:t>: </a:t>
            </a:r>
            <a:r>
              <a:rPr kumimoji="0" lang="ko-KR" altLang="en-US" sz="1800" b="1" i="0" u="none" strike="noStrike" kern="0" cap="none" spc="-10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uLnTx/>
                <a:uFillTx/>
                <a:latin typeface="+mn-ea"/>
              </a:rPr>
              <a:t>대지 </a:t>
            </a:r>
            <a:r>
              <a:rPr kumimoji="0" lang="en-US" altLang="ko-KR" sz="1800" b="1" i="0" u="none" strike="noStrike" kern="0" cap="none" spc="-10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uLnTx/>
                <a:uFillTx/>
                <a:latin typeface="+mn-ea"/>
              </a:rPr>
              <a:t>28,547㎡, </a:t>
            </a:r>
            <a:r>
              <a:rPr kumimoji="0" lang="ko-KR" altLang="en-US" sz="1800" b="1" i="0" u="none" strike="noStrike" kern="0" cap="none" spc="-100" normalizeH="0" baseline="0" noProof="0" dirty="0">
                <a:ln>
                  <a:solidFill>
                    <a:prstClr val="white">
                      <a:alpha val="0"/>
                    </a:prstClr>
                  </a:solidFill>
                </a:ln>
                <a:uLnTx/>
                <a:uFillTx/>
                <a:latin typeface="+mn-ea"/>
              </a:rPr>
              <a:t>건축 </a:t>
            </a:r>
            <a:r>
              <a:rPr lang="en-US" altLang="ko-KR" b="1" kern="0" spc="-100" dirty="0">
                <a:ln>
                  <a:solidFill>
                    <a:prstClr val="white">
                      <a:alpha val="0"/>
                    </a:prstClr>
                  </a:solidFill>
                </a:ln>
                <a:latin typeface="+mn-ea"/>
              </a:rPr>
              <a:t>: 14,477㎡</a:t>
            </a:r>
            <a:endParaRPr kumimoji="0" lang="en-US" altLang="ko-KR" sz="1800" b="1" i="0" u="none" strike="noStrike" kern="0" cap="none" spc="-100" normalizeH="0" baseline="0" noProof="0" dirty="0">
              <a:ln>
                <a:solidFill>
                  <a:prstClr val="white">
                    <a:alpha val="0"/>
                  </a:prstClr>
                </a:solidFill>
              </a:ln>
              <a:uLnTx/>
              <a:uFillTx/>
              <a:latin typeface="+mn-ea"/>
            </a:endParaRPr>
          </a:p>
          <a:p>
            <a:pPr marL="304800" indent="-304800" latinLnBrk="0">
              <a:lnSpc>
                <a:spcPct val="120000"/>
              </a:lnSpc>
              <a:spcBef>
                <a:spcPts val="1000"/>
              </a:spcBef>
              <a:defRPr/>
            </a:pPr>
            <a:r>
              <a:rPr lang="ko-KR" altLang="en-US" b="1" kern="0" dirty="0">
                <a:ln w="31550" cmpd="sng">
                  <a:gradFill>
                    <a:gsLst>
                      <a:gs pos="70000">
                        <a:srgbClr val="F79646">
                          <a:shade val="50000"/>
                          <a:satMod val="190000"/>
                        </a:srgbClr>
                      </a:gs>
                      <a:gs pos="0">
                        <a:srgbClr val="F79646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</a:rPr>
              <a:t>○</a:t>
            </a:r>
            <a:r>
              <a:rPr lang="ko-KR" altLang="en-US" b="1" kern="0" dirty="0">
                <a:ln w="31550" cmpd="sng">
                  <a:gradFill>
                    <a:gsLst>
                      <a:gs pos="70000">
                        <a:srgbClr val="F79646">
                          <a:shade val="50000"/>
                          <a:satMod val="190000"/>
                        </a:srgbClr>
                      </a:gs>
                      <a:gs pos="0">
                        <a:srgbClr val="F79646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latin typeface="+mn-ea"/>
              </a:rPr>
              <a:t> </a:t>
            </a:r>
            <a:r>
              <a:rPr lang="ko-KR" altLang="en-US" b="1" kern="0" spc="-100" dirty="0">
                <a:ln>
                  <a:solidFill>
                    <a:prstClr val="white">
                      <a:alpha val="0"/>
                    </a:prstClr>
                  </a:solidFill>
                </a:ln>
                <a:latin typeface="+mn-ea"/>
              </a:rPr>
              <a:t>주차 </a:t>
            </a:r>
            <a:r>
              <a:rPr lang="en-US" altLang="ko-KR" b="1" kern="0" spc="-100" dirty="0">
                <a:ln>
                  <a:solidFill>
                    <a:prstClr val="white">
                      <a:alpha val="0"/>
                    </a:prstClr>
                  </a:solidFill>
                </a:ln>
                <a:latin typeface="+mn-ea"/>
              </a:rPr>
              <a:t>: </a:t>
            </a:r>
            <a:r>
              <a:rPr lang="ko-KR" altLang="en-US" b="1" dirty="0">
                <a:latin typeface="+mn-ea"/>
              </a:rPr>
              <a:t>총 </a:t>
            </a:r>
            <a:r>
              <a:rPr lang="en-US" altLang="ko-KR" b="1" dirty="0">
                <a:latin typeface="+mn-ea"/>
              </a:rPr>
              <a:t>958</a:t>
            </a:r>
            <a:r>
              <a:rPr lang="ko-KR" altLang="en-US" b="1" dirty="0">
                <a:latin typeface="+mn-ea"/>
              </a:rPr>
              <a:t>대 주차 가능 </a:t>
            </a:r>
            <a:r>
              <a:rPr lang="en-US" altLang="ko-KR" b="1" dirty="0">
                <a:latin typeface="+mn-ea"/>
              </a:rPr>
              <a:t>( </a:t>
            </a:r>
            <a:r>
              <a:rPr lang="ko-KR" altLang="en-US" b="1" dirty="0">
                <a:latin typeface="+mn-ea"/>
              </a:rPr>
              <a:t>지하주차장 </a:t>
            </a:r>
            <a:r>
              <a:rPr lang="en-US" altLang="ko-KR" b="1" dirty="0">
                <a:latin typeface="+mn-ea"/>
              </a:rPr>
              <a:t>471</a:t>
            </a:r>
            <a:r>
              <a:rPr lang="ko-KR" altLang="en-US" b="1" dirty="0">
                <a:latin typeface="+mn-ea"/>
              </a:rPr>
              <a:t>대</a:t>
            </a:r>
            <a:r>
              <a:rPr lang="en-US" altLang="ko-KR" b="1" dirty="0">
                <a:latin typeface="+mn-ea"/>
              </a:rPr>
              <a:t>, </a:t>
            </a:r>
            <a:r>
              <a:rPr lang="ko-KR" altLang="en-US" b="1" dirty="0">
                <a:latin typeface="+mn-ea"/>
              </a:rPr>
              <a:t>철골주차장 </a:t>
            </a:r>
            <a:r>
              <a:rPr lang="en-US" altLang="ko-KR" b="1" dirty="0">
                <a:latin typeface="+mn-ea"/>
              </a:rPr>
              <a:t>331</a:t>
            </a:r>
            <a:r>
              <a:rPr lang="ko-KR" altLang="en-US" b="1" dirty="0">
                <a:latin typeface="+mn-ea"/>
              </a:rPr>
              <a:t>대</a:t>
            </a:r>
            <a:r>
              <a:rPr lang="en-US" altLang="ko-KR" b="1" dirty="0">
                <a:latin typeface="+mn-ea"/>
              </a:rPr>
              <a:t>, </a:t>
            </a:r>
            <a:r>
              <a:rPr lang="ko-KR" altLang="en-US" b="1" dirty="0">
                <a:latin typeface="+mn-ea"/>
              </a:rPr>
              <a:t>옥외 </a:t>
            </a:r>
            <a:r>
              <a:rPr lang="en-US" altLang="ko-KR" b="1" dirty="0">
                <a:latin typeface="+mn-ea"/>
              </a:rPr>
              <a:t>156</a:t>
            </a:r>
            <a:r>
              <a:rPr lang="ko-KR" altLang="en-US" b="1" dirty="0">
                <a:latin typeface="+mn-ea"/>
              </a:rPr>
              <a:t>대 </a:t>
            </a:r>
            <a:r>
              <a:rPr lang="en-US" altLang="ko-KR" b="1" dirty="0">
                <a:latin typeface="+mn-ea"/>
              </a:rPr>
              <a:t>)</a:t>
            </a:r>
            <a:endParaRPr kumimoji="0" lang="ko-KR" altLang="en-US" sz="1800" b="1" i="0" u="none" strike="noStrike" kern="0" cap="none" spc="-100" normalizeH="0" baseline="0" noProof="0" dirty="0">
              <a:ln>
                <a:solidFill>
                  <a:prstClr val="white">
                    <a:alpha val="0"/>
                  </a:prstClr>
                </a:solidFill>
              </a:ln>
              <a:uLnTx/>
              <a:uFillTx/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426977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제목 11"/>
          <p:cNvSpPr>
            <a:spLocks noGrp="1"/>
          </p:cNvSpPr>
          <p:nvPr>
            <p:ph type="title" idx="4294967295"/>
          </p:nvPr>
        </p:nvSpPr>
        <p:spPr>
          <a:xfrm>
            <a:off x="0" y="88900"/>
            <a:ext cx="8640763" cy="561975"/>
          </a:xfrm>
        </p:spPr>
        <p:txBody>
          <a:bodyPr/>
          <a:lstStyle/>
          <a:p>
            <a:r>
              <a:rPr lang="en-US" altLang="ko-KR" dirty="0">
                <a:solidFill>
                  <a:srgbClr val="0088CC"/>
                </a:solidFill>
                <a:latin typeface="+mn-ea"/>
              </a:rPr>
              <a:t>Ⅴ</a:t>
            </a:r>
            <a:r>
              <a:rPr lang="en-US" altLang="ko-KR" dirty="0">
                <a:solidFill>
                  <a:schemeClr val="folHlink"/>
                </a:solidFill>
                <a:latin typeface="+mn-ea"/>
              </a:rPr>
              <a:t>  </a:t>
            </a:r>
            <a:r>
              <a:rPr lang="ko-KR" altLang="en-US" dirty="0">
                <a:latin typeface="+mn-ea"/>
              </a:rPr>
              <a:t>전문진료센터</a:t>
            </a:r>
            <a:r>
              <a:rPr lang="en-US" altLang="ko-KR" dirty="0">
                <a:latin typeface="+mn-ea"/>
              </a:rPr>
              <a:t>, </a:t>
            </a:r>
            <a:r>
              <a:rPr lang="ko-KR" altLang="en-US" dirty="0">
                <a:latin typeface="+mn-ea"/>
              </a:rPr>
              <a:t>주요사업</a:t>
            </a:r>
            <a:endParaRPr lang="ko-KR" altLang="en-US" sz="18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55947"/>
            <a:ext cx="9144000" cy="5553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26977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 idx="4294967295"/>
          </p:nvPr>
        </p:nvSpPr>
        <p:spPr>
          <a:xfrm>
            <a:off x="0" y="58738"/>
            <a:ext cx="8640763" cy="633412"/>
          </a:xfrm>
        </p:spPr>
        <p:txBody>
          <a:bodyPr/>
          <a:lstStyle/>
          <a:p>
            <a:r>
              <a:rPr lang="ko-KR" altLang="en-US" dirty="0"/>
              <a:t>주요사업  </a:t>
            </a:r>
            <a:r>
              <a:rPr lang="en-US" altLang="ko-KR" dirty="0"/>
              <a:t> </a:t>
            </a:r>
            <a:r>
              <a:rPr lang="ko-KR" altLang="en-US" sz="2000" dirty="0" err="1"/>
              <a:t>암병원센터</a:t>
            </a:r>
            <a:endParaRPr lang="ko-KR" alt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96752"/>
            <a:ext cx="8888115" cy="29528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251520" y="764704"/>
            <a:ext cx="14398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/>
              <a:t>센터</a:t>
            </a:r>
            <a:r>
              <a:rPr lang="en-US" altLang="ko-KR" b="1" dirty="0"/>
              <a:t>/</a:t>
            </a:r>
            <a:r>
              <a:rPr lang="ko-KR" altLang="en-US" b="1" dirty="0" err="1"/>
              <a:t>클리닉</a:t>
            </a:r>
            <a:endParaRPr lang="ko-KR" altLang="en-US" dirty="0"/>
          </a:p>
        </p:txBody>
      </p:sp>
      <p:pic>
        <p:nvPicPr>
          <p:cNvPr id="1026" name="Picture 2" descr="빠른치료, 협진치료, 첨단치료, 믿음치료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665186"/>
            <a:ext cx="7201528" cy="1678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179372" y="4295854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b="1" dirty="0"/>
              <a:t>운영방침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24271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 idx="4294967295"/>
          </p:nvPr>
        </p:nvSpPr>
        <p:spPr>
          <a:xfrm>
            <a:off x="0" y="88900"/>
            <a:ext cx="8640763" cy="561975"/>
          </a:xfrm>
        </p:spPr>
        <p:txBody>
          <a:bodyPr/>
          <a:lstStyle/>
          <a:p>
            <a:r>
              <a:rPr lang="ko-KR" altLang="en-US" dirty="0"/>
              <a:t>주요사업  </a:t>
            </a:r>
            <a:r>
              <a:rPr lang="en-US" altLang="ko-KR" dirty="0"/>
              <a:t> </a:t>
            </a:r>
            <a:r>
              <a:rPr lang="ko-KR" altLang="en-US" sz="2000" dirty="0"/>
              <a:t>해외 의료봉사</a:t>
            </a:r>
            <a:endParaRPr lang="ko-KR" altLang="en-US" dirty="0"/>
          </a:p>
        </p:txBody>
      </p:sp>
      <p:pic>
        <p:nvPicPr>
          <p:cNvPr id="9" name="Picture 2" descr="C:\Users\DIDESIGN\Desktop\1015 성모병원\PSD\28.png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prstClr val="black"/>
              <a:srgbClr val="1F497D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00" r="31940" b="77314"/>
          <a:stretch/>
        </p:blipFill>
        <p:spPr bwMode="auto">
          <a:xfrm>
            <a:off x="0" y="643838"/>
            <a:ext cx="4499992" cy="575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직사각형 9"/>
          <p:cNvSpPr/>
          <p:nvPr/>
        </p:nvSpPr>
        <p:spPr>
          <a:xfrm>
            <a:off x="297557" y="744424"/>
            <a:ext cx="6362675" cy="361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1" i="0" u="none" strike="noStrike" kern="0" cap="none" spc="-150" normalizeH="0" baseline="0" noProof="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연도별 해외봉사활동</a:t>
            </a:r>
            <a:endParaRPr kumimoji="0" lang="ko-KR" altLang="en-US" sz="1600" b="1" i="0" u="none" strike="noStrike" kern="0" cap="none" spc="-150" normalizeH="0" baseline="0" noProof="0" dirty="0">
              <a:ln>
                <a:solidFill>
                  <a:srgbClr val="4F81BD">
                    <a:alpha val="0"/>
                  </a:srgbClr>
                </a:solidFill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0861517"/>
              </p:ext>
            </p:extLst>
          </p:nvPr>
        </p:nvGraphicFramePr>
        <p:xfrm>
          <a:off x="323530" y="1219901"/>
          <a:ext cx="8496943" cy="3552102"/>
        </p:xfrm>
        <a:graphic>
          <a:graphicData uri="http://schemas.openxmlformats.org/drawingml/2006/table">
            <a:tbl>
              <a:tblPr firstRow="1" bandRow="1"/>
              <a:tblGrid>
                <a:gridCol w="8057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719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47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322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9957">
                <a:tc gridSpan="2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algn="ctr" rtl="0" fontAlgn="ctr"/>
                      <a:r>
                        <a:rPr lang="ko-KR" altLang="en-US" sz="1200" b="1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구분 </a:t>
                      </a:r>
                      <a:endParaRPr lang="ko-KR" altLang="en-US" sz="1200" b="1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69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algn="ctr" rtl="0" fontAlgn="ctr"/>
                      <a:r>
                        <a:rPr lang="en-US" altLang="ko-KR" sz="1200" b="1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2016</a:t>
                      </a:r>
                      <a:r>
                        <a:rPr lang="ko-KR" altLang="en-US" sz="1200" b="1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200" b="1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6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algn="ctr" rtl="0" fontAlgn="ctr"/>
                      <a:r>
                        <a:rPr lang="en-US" altLang="ko-KR" sz="1200" b="1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2017</a:t>
                      </a:r>
                      <a:r>
                        <a:rPr lang="ko-KR" altLang="en-US" sz="1200" b="1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년</a:t>
                      </a:r>
                    </a:p>
                  </a:txBody>
                  <a:tcPr marL="9525" marR="9525" marT="9526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algn="ctr" rtl="0" fontAlgn="ctr"/>
                      <a:r>
                        <a:rPr lang="en-US" altLang="ko-KR" sz="1200" b="1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2018</a:t>
                      </a:r>
                      <a:r>
                        <a:rPr lang="ko-KR" altLang="en-US" sz="1200" b="1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년</a:t>
                      </a:r>
                    </a:p>
                  </a:txBody>
                  <a:tcPr marL="9525" marR="9525" marT="9526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noFill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957">
                <a:tc rowSpan="6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algn="ctr" rtl="0" fontAlgn="ctr"/>
                      <a:r>
                        <a:rPr lang="ko-KR" altLang="en-US" sz="1100" b="1" u="none" strike="noStrike" dirty="0">
                          <a:latin typeface="+mn-ea"/>
                          <a:ea typeface="+mn-ea"/>
                        </a:rPr>
                        <a:t>의료</a:t>
                      </a:r>
                      <a:br>
                        <a:rPr lang="ko-KR" altLang="en-US" sz="1100" b="1" u="none" strike="noStrike" dirty="0">
                          <a:latin typeface="+mn-ea"/>
                          <a:ea typeface="+mn-ea"/>
                        </a:rPr>
                      </a:br>
                      <a:r>
                        <a:rPr lang="ko-KR" altLang="en-US" sz="1100" b="1" u="none" strike="noStrike" dirty="0">
                          <a:latin typeface="+mn-ea"/>
                          <a:ea typeface="+mn-ea"/>
                        </a:rPr>
                        <a:t>봉사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algn="ctr" rtl="0" fontAlgn="ctr"/>
                      <a:r>
                        <a:rPr lang="ko-KR" altLang="en-US" sz="1100" b="1" u="none" strike="noStrike" dirty="0">
                          <a:latin typeface="+mn-ea"/>
                          <a:ea typeface="+mn-ea"/>
                        </a:rPr>
                        <a:t>국가</a:t>
                      </a:r>
                      <a:endParaRPr lang="ko-KR" altLang="en-US" sz="1100" b="1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6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algn="ctr" rtl="0" fontAlgn="ctr"/>
                      <a:r>
                        <a:rPr lang="ko-KR" altLang="en-US" sz="1100" b="1" i="0" u="none" strike="noStrike" dirty="0">
                          <a:solidFill>
                            <a:srgbClr val="0033CC"/>
                          </a:solidFill>
                          <a:latin typeface="+mn-ea"/>
                          <a:ea typeface="+mn-ea"/>
                        </a:rPr>
                        <a:t>미얀마</a:t>
                      </a:r>
                      <a:r>
                        <a:rPr lang="en-US" altLang="ko-KR" sz="1100" b="1" i="0" u="none" strike="noStrike" dirty="0">
                          <a:solidFill>
                            <a:srgbClr val="0033CC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b="1" i="0" u="none" strike="noStrike" dirty="0">
                          <a:solidFill>
                            <a:srgbClr val="0033CC"/>
                          </a:solidFill>
                          <a:latin typeface="+mn-ea"/>
                          <a:ea typeface="+mn-ea"/>
                        </a:rPr>
                        <a:t>필리핀</a:t>
                      </a:r>
                    </a:p>
                  </a:txBody>
                  <a:tcPr marL="9525" marR="9525" marT="9526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algn="ctr" rtl="0" fontAlgn="ctr"/>
                      <a:r>
                        <a:rPr lang="ko-KR" altLang="en-US" sz="1100" b="1" i="0" u="none" strike="noStrike" dirty="0">
                          <a:solidFill>
                            <a:srgbClr val="0033CC"/>
                          </a:solidFill>
                          <a:latin typeface="+mn-ea"/>
                          <a:ea typeface="+mn-ea"/>
                        </a:rPr>
                        <a:t>미얀마</a:t>
                      </a:r>
                      <a:r>
                        <a:rPr lang="en-US" altLang="ko-KR" sz="1100" b="1" i="0" u="none" strike="noStrike" dirty="0">
                          <a:solidFill>
                            <a:srgbClr val="0033CC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b="1" i="0" u="none" strike="noStrike" dirty="0">
                          <a:solidFill>
                            <a:srgbClr val="0033CC"/>
                          </a:solidFill>
                          <a:latin typeface="+mn-ea"/>
                          <a:ea typeface="+mn-ea"/>
                        </a:rPr>
                        <a:t>필리핀</a:t>
                      </a:r>
                    </a:p>
                  </a:txBody>
                  <a:tcPr marL="9525" marR="9525" marT="9526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algn="ctr" rtl="0" fontAlgn="ctr"/>
                      <a:r>
                        <a:rPr lang="ko-KR" altLang="en-US" sz="1100" b="1" i="0" u="none" strike="noStrike" dirty="0">
                          <a:solidFill>
                            <a:srgbClr val="0033CC"/>
                          </a:solidFill>
                          <a:latin typeface="+mn-ea"/>
                          <a:ea typeface="+mn-ea"/>
                        </a:rPr>
                        <a:t>방글라데시</a:t>
                      </a:r>
                      <a:r>
                        <a:rPr lang="en-US" altLang="ko-KR" sz="1100" b="1" i="0" u="none" strike="noStrike" dirty="0">
                          <a:solidFill>
                            <a:srgbClr val="0033CC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b="1" i="0" u="none" strike="noStrike" dirty="0">
                          <a:solidFill>
                            <a:srgbClr val="0033CC"/>
                          </a:solidFill>
                          <a:latin typeface="+mn-ea"/>
                          <a:ea typeface="+mn-ea"/>
                        </a:rPr>
                        <a:t>필리핀</a:t>
                      </a:r>
                    </a:p>
                  </a:txBody>
                  <a:tcPr marL="9525" marR="9525" marT="9526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noFill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95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algn="ctr" rtl="0" fontAlgn="ctr"/>
                      <a:r>
                        <a:rPr lang="ko-KR" altLang="en-US" sz="1100" b="1" u="none" strike="noStrike" dirty="0">
                          <a:latin typeface="+mn-ea"/>
                          <a:ea typeface="+mn-ea"/>
                        </a:rPr>
                        <a:t>기간</a:t>
                      </a:r>
                      <a:endParaRPr lang="ko-KR" altLang="en-US" sz="1100" b="1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6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algn="ctr" rtl="0" fontAlgn="ctr"/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2016.1.21~24</a:t>
                      </a:r>
                    </a:p>
                    <a:p>
                      <a:pPr algn="ctr" rtl="0" fontAlgn="ctr"/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2016.12.6~11</a:t>
                      </a:r>
                      <a:endParaRPr lang="ko-KR" altLang="en-US" sz="1100" b="1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6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algn="ctr" rtl="0" fontAlgn="ctr"/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2017.1.12~15</a:t>
                      </a:r>
                    </a:p>
                    <a:p>
                      <a:pPr algn="ctr" rtl="0" fontAlgn="ctr"/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2017.12.1~10</a:t>
                      </a:r>
                      <a:endParaRPr lang="ko-KR" altLang="en-US" sz="1100" b="1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6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algn="ctr" rtl="0" fontAlgn="ctr"/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2018.1.18~21</a:t>
                      </a:r>
                    </a:p>
                    <a:p>
                      <a:pPr algn="ctr" rtl="0" fontAlgn="ctr"/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2018.9.6~9</a:t>
                      </a:r>
                    </a:p>
                    <a:p>
                      <a:pPr algn="ctr" rtl="0" fontAlgn="ctr"/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2018.11.23~29</a:t>
                      </a:r>
                      <a:endParaRPr lang="ko-KR" altLang="en-US" sz="1100" b="1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6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noFill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95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algn="ctr" rtl="0" fontAlgn="ctr"/>
                      <a:r>
                        <a:rPr lang="ko-KR" altLang="en-US" sz="1100" b="1" u="none" strike="noStrike" dirty="0">
                          <a:latin typeface="+mn-ea"/>
                          <a:ea typeface="+mn-ea"/>
                        </a:rPr>
                        <a:t>봉사 인원</a:t>
                      </a:r>
                      <a:endParaRPr lang="ko-KR" altLang="en-US" sz="1100" b="1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6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algn="ctr" rtl="0" fontAlgn="ctr"/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10</a:t>
                      </a:r>
                      <a:endParaRPr lang="ko-KR" altLang="en-US" sz="11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6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algn="ctr" rtl="0" fontAlgn="ctr"/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17</a:t>
                      </a:r>
                      <a:endParaRPr lang="ko-KR" altLang="en-US" sz="11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6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algn="ctr" rtl="0" fontAlgn="ctr"/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23</a:t>
                      </a:r>
                      <a:endParaRPr lang="ko-KR" altLang="en-US" sz="11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6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noFill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995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algn="ctr" rtl="0" fontAlgn="ctr"/>
                      <a:r>
                        <a:rPr lang="ko-KR" altLang="en-US" sz="1100" b="1" u="none" strike="noStrike" dirty="0">
                          <a:latin typeface="+mn-ea"/>
                          <a:ea typeface="+mn-ea"/>
                        </a:rPr>
                        <a:t>진료 인원</a:t>
                      </a:r>
                      <a:endParaRPr lang="ko-KR" altLang="en-US" sz="1100" b="1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6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algn="ctr" rtl="0" fontAlgn="ctr"/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899</a:t>
                      </a:r>
                      <a:endParaRPr lang="ko-KR" altLang="en-US" sz="11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6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algn="ctr" rtl="0" fontAlgn="ctr"/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3,268</a:t>
                      </a:r>
                      <a:endParaRPr lang="ko-KR" altLang="en-US" sz="11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6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algn="ctr" rtl="0" fontAlgn="ctr"/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718</a:t>
                      </a:r>
                      <a:endParaRPr lang="ko-KR" altLang="en-US" sz="11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6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noFill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995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algn="ctr" rtl="0" fontAlgn="ctr"/>
                      <a:r>
                        <a:rPr lang="ko-KR" altLang="en-US" sz="1100" b="1" u="none" strike="noStrike" dirty="0">
                          <a:latin typeface="+mn-ea"/>
                          <a:ea typeface="+mn-ea"/>
                        </a:rPr>
                        <a:t>지원금액</a:t>
                      </a:r>
                      <a:endParaRPr lang="ko-KR" altLang="en-US" sz="1100" b="1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6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40,222,493</a:t>
                      </a:r>
                      <a:endParaRPr lang="en-US" altLang="ko-KR" sz="11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6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79,617,840</a:t>
                      </a:r>
                    </a:p>
                  </a:txBody>
                  <a:tcPr marL="9525" marR="9525" marT="9526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74,333,316</a:t>
                      </a:r>
                    </a:p>
                  </a:txBody>
                  <a:tcPr marL="9525" marR="9525" marT="9526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noFill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995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algn="ctr" rtl="0" fontAlgn="ctr"/>
                      <a:r>
                        <a:rPr lang="ko-KR" altLang="en-US" sz="1100" b="1" u="none" strike="noStrike" dirty="0" err="1">
                          <a:latin typeface="+mn-ea"/>
                          <a:ea typeface="+mn-ea"/>
                        </a:rPr>
                        <a:t>진료과</a:t>
                      </a:r>
                      <a:endParaRPr lang="ko-KR" altLang="en-US" sz="1100" b="1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6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algn="ctr" rtl="0" fontAlgn="ctr"/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가정의학과</a:t>
                      </a:r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호흡기내과</a:t>
                      </a:r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</a:p>
                    <a:p>
                      <a:pPr algn="ctr" rtl="0" fontAlgn="ctr"/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순환기내과</a:t>
                      </a:r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정신건강의학과</a:t>
                      </a:r>
                      <a:endParaRPr lang="en-US" altLang="ko-KR" sz="11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6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algn="ctr" rtl="0" fontAlgn="ctr"/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가정의학과</a:t>
                      </a:r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마취통증의학과</a:t>
                      </a:r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외과</a:t>
                      </a:r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호흡기내과</a:t>
                      </a:r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순환기내과</a:t>
                      </a:r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신경외과</a:t>
                      </a:r>
                      <a:endParaRPr lang="en-US" altLang="ko-KR" sz="11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6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algn="ctr" rtl="0" fontAlgn="ctr"/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외과</a:t>
                      </a:r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산부인과</a:t>
                      </a:r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마취통증의학과</a:t>
                      </a:r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응급의학과</a:t>
                      </a:r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순환기내과</a:t>
                      </a:r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재활의학과</a:t>
                      </a:r>
                      <a:endParaRPr lang="en-US" altLang="ko-KR" sz="11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6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noFill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9957">
                <a:tc rowSpan="2"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100" b="1" u="none" strike="noStrike" dirty="0">
                          <a:latin typeface="+mn-ea"/>
                          <a:ea typeface="+mn-ea"/>
                        </a:rPr>
                        <a:t>바자회</a:t>
                      </a:r>
                      <a:endParaRPr lang="ko-KR" altLang="en-US" sz="1100" b="1" i="0" u="none" strike="noStrike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100" b="1" u="none" strike="noStrike" dirty="0">
                          <a:latin typeface="+mn-ea"/>
                          <a:ea typeface="+mn-ea"/>
                        </a:rPr>
                        <a:t>수입</a:t>
                      </a:r>
                      <a:endParaRPr lang="ko-KR" altLang="en-US" sz="1100" b="1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6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algn="ctr" fontAlgn="ctr"/>
                      <a:r>
                        <a:rPr lang="en-US" altLang="ko-KR" sz="11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53,036,770</a:t>
                      </a:r>
                      <a:r>
                        <a:rPr lang="ko-KR" altLang="en-US" sz="1100" b="1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원</a:t>
                      </a:r>
                      <a:endParaRPr lang="en-US" altLang="ko-KR" sz="11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6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algn="ctr" fontAlgn="ctr"/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61,455,000</a:t>
                      </a: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원</a:t>
                      </a:r>
                      <a:endParaRPr lang="en-US" altLang="ko-KR" sz="11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6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algn="ctr" fontAlgn="ctr"/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36,274,490</a:t>
                      </a: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원</a:t>
                      </a:r>
                      <a:endParaRPr lang="en-US" altLang="ko-KR" sz="11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6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noFill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995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100" b="1" u="none" strike="noStrike" dirty="0">
                          <a:latin typeface="+mn-ea"/>
                          <a:ea typeface="+mn-ea"/>
                        </a:rPr>
                        <a:t>날짜</a:t>
                      </a:r>
                      <a:endParaRPr lang="ko-KR" altLang="en-US" sz="1100" b="1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6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+mn-ea"/>
                          <a:ea typeface="+mn-ea"/>
                        </a:rPr>
                        <a:t>9</a:t>
                      </a:r>
                      <a:r>
                        <a:rPr lang="ko-KR" altLang="en-US" sz="1100" b="1" u="none" strike="noStrike" dirty="0">
                          <a:effectLst/>
                          <a:latin typeface="+mn-ea"/>
                          <a:ea typeface="+mn-ea"/>
                        </a:rPr>
                        <a:t>월 </a:t>
                      </a:r>
                      <a:r>
                        <a:rPr lang="en-US" altLang="ko-KR" sz="1100" b="1" u="none" strike="noStrike" dirty="0">
                          <a:effectLst/>
                          <a:latin typeface="+mn-ea"/>
                          <a:ea typeface="+mn-ea"/>
                        </a:rPr>
                        <a:t>29</a:t>
                      </a:r>
                      <a:r>
                        <a:rPr lang="ko-KR" altLang="en-US" sz="1100" b="1" u="none" strike="noStrike" dirty="0">
                          <a:effectLst/>
                          <a:latin typeface="+mn-ea"/>
                          <a:ea typeface="+mn-ea"/>
                        </a:rPr>
                        <a:t>일</a:t>
                      </a:r>
                      <a:endParaRPr lang="ko-KR" altLang="en-US" sz="11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6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algn="ctr" fontAlgn="ctr"/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10</a:t>
                      </a: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월 </a:t>
                      </a:r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19</a:t>
                      </a: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일</a:t>
                      </a:r>
                    </a:p>
                  </a:txBody>
                  <a:tcPr marL="9525" marR="9525" marT="9526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algn="ctr" fontAlgn="ctr"/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10</a:t>
                      </a: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월 </a:t>
                      </a:r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18</a:t>
                      </a: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일</a:t>
                      </a:r>
                    </a:p>
                  </a:txBody>
                  <a:tcPr marL="9525" marR="9525" marT="9526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noFill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12" name="Picture 2" descr="F:\해외의료봉사(사진)\2018방글라데시\방글라1일차\1일차 사진설명\몰려드는 환자들로 수술이 동시에 시행되고 있는 모습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21" y="4876861"/>
            <a:ext cx="2651787" cy="1491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F:\자선회\자선회사진\2017\필리핀 의료봉사\KakaoTalk_20180121_04513242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1213" y="4876861"/>
            <a:ext cx="1988840" cy="1491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F:\사진\2018\20181018_해외의료봉사 기금마련 자선바자회\AU3A127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776" y="4876861"/>
            <a:ext cx="2237444" cy="1491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F:\해외의료봉사(사진)\2017미얀마\2017미얀마\12.4\추가\무료진료 시작- 가정의학과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168" y="4892311"/>
            <a:ext cx="1988840" cy="1491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 idx="4294967295"/>
          </p:nvPr>
        </p:nvSpPr>
        <p:spPr>
          <a:xfrm>
            <a:off x="0" y="88900"/>
            <a:ext cx="8640763" cy="561975"/>
          </a:xfrm>
        </p:spPr>
        <p:txBody>
          <a:bodyPr/>
          <a:lstStyle/>
          <a:p>
            <a:r>
              <a:rPr lang="ko-KR" altLang="en-US" dirty="0"/>
              <a:t>주요사업  </a:t>
            </a:r>
            <a:r>
              <a:rPr lang="en-US" altLang="ko-KR" dirty="0"/>
              <a:t> </a:t>
            </a:r>
            <a:r>
              <a:rPr lang="ko-KR" altLang="en-US" sz="2000" dirty="0"/>
              <a:t>자선활동</a:t>
            </a:r>
            <a:endParaRPr lang="ko-KR" altLang="en-US" dirty="0"/>
          </a:p>
        </p:txBody>
      </p:sp>
      <p:pic>
        <p:nvPicPr>
          <p:cNvPr id="25" name="Picture 2" descr="C:\Users\DIDESIGN\Desktop\1015 성모병원\PSD\28.png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prstClr val="black"/>
              <a:srgbClr val="1F497D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00" r="31940" b="77314"/>
          <a:stretch/>
        </p:blipFill>
        <p:spPr bwMode="auto">
          <a:xfrm>
            <a:off x="0" y="908720"/>
            <a:ext cx="7308304" cy="575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직사각형 25"/>
          <p:cNvSpPr/>
          <p:nvPr/>
        </p:nvSpPr>
        <p:spPr>
          <a:xfrm>
            <a:off x="297557" y="1009306"/>
            <a:ext cx="6362675" cy="361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1" i="0" u="none" strike="noStrike" kern="0" cap="none" spc="-150" normalizeH="0" baseline="0" noProof="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병원 </a:t>
            </a:r>
            <a:r>
              <a:rPr kumimoji="0" lang="ko-KR" altLang="en-US" sz="1800" b="1" i="0" u="none" strike="noStrike" kern="0" cap="none" spc="-150" normalizeH="0" baseline="0" noProof="0" dirty="0" err="1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영성구현을</a:t>
            </a:r>
            <a:r>
              <a:rPr kumimoji="0" lang="ko-KR" altLang="en-US" sz="1800" b="1" i="0" u="none" strike="noStrike" kern="0" cap="none" spc="-150" normalizeH="0" baseline="0" noProof="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위한 자선활동</a:t>
            </a:r>
            <a:endParaRPr kumimoji="0" lang="ko-KR" altLang="en-US" sz="1600" b="1" i="0" u="none" strike="noStrike" kern="0" cap="none" spc="-150" normalizeH="0" baseline="0" noProof="0" dirty="0">
              <a:ln>
                <a:solidFill>
                  <a:srgbClr val="4F81BD">
                    <a:alpha val="0"/>
                  </a:srgbClr>
                </a:solidFill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grpSp>
        <p:nvGrpSpPr>
          <p:cNvPr id="27" name="그룹 20"/>
          <p:cNvGrpSpPr/>
          <p:nvPr/>
        </p:nvGrpSpPr>
        <p:grpSpPr>
          <a:xfrm>
            <a:off x="467544" y="1484781"/>
            <a:ext cx="1468030" cy="369565"/>
            <a:chOff x="1500524" y="1052736"/>
            <a:chExt cx="1468030" cy="369565"/>
          </a:xfrm>
        </p:grpSpPr>
        <p:sp>
          <p:nvSpPr>
            <p:cNvPr id="28" name="모서리가 둥근 직사각형 27"/>
            <p:cNvSpPr/>
            <p:nvPr/>
          </p:nvSpPr>
          <p:spPr>
            <a:xfrm>
              <a:off x="1500524" y="1091521"/>
              <a:ext cx="1468030" cy="33078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4BACC6">
                    <a:lumMod val="75000"/>
                  </a:srgbClr>
                </a:gs>
                <a:gs pos="50000">
                  <a:srgbClr val="669900">
                    <a:alpha val="50000"/>
                  </a:srgbClr>
                </a:gs>
                <a:gs pos="100000">
                  <a:srgbClr val="4BACC6">
                    <a:lumMod val="5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 w="12700" cap="flat" cmpd="sng" algn="ctr">
              <a:solidFill>
                <a:srgbClr val="4BACC6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4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572532" y="1052736"/>
              <a:ext cx="13147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1" i="0" u="none" strike="noStrike" kern="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</a:rPr>
                <a:t>대상</a:t>
              </a:r>
            </a:p>
          </p:txBody>
        </p:sp>
      </p:grpSp>
      <p:grpSp>
        <p:nvGrpSpPr>
          <p:cNvPr id="30" name="그룹 37"/>
          <p:cNvGrpSpPr/>
          <p:nvPr/>
        </p:nvGrpSpPr>
        <p:grpSpPr>
          <a:xfrm>
            <a:off x="511682" y="4221088"/>
            <a:ext cx="1468030" cy="369565"/>
            <a:chOff x="1500524" y="1052736"/>
            <a:chExt cx="1468030" cy="369565"/>
          </a:xfrm>
        </p:grpSpPr>
        <p:sp>
          <p:nvSpPr>
            <p:cNvPr id="31" name="모서리가 둥근 직사각형 30"/>
            <p:cNvSpPr/>
            <p:nvPr/>
          </p:nvSpPr>
          <p:spPr>
            <a:xfrm>
              <a:off x="1500524" y="1091521"/>
              <a:ext cx="1468030" cy="33078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4BACC6">
                    <a:lumMod val="75000"/>
                  </a:srgbClr>
                </a:gs>
                <a:gs pos="50000">
                  <a:srgbClr val="669900">
                    <a:alpha val="50000"/>
                  </a:srgbClr>
                </a:gs>
                <a:gs pos="100000">
                  <a:srgbClr val="4BACC6">
                    <a:lumMod val="50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 w="12700" cap="flat" cmpd="sng" algn="ctr">
              <a:solidFill>
                <a:srgbClr val="4BACC6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4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572532" y="1052736"/>
              <a:ext cx="13147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b="1" i="0" u="none" strike="noStrike" kern="0" cap="none" spc="0" normalizeH="0" baseline="0" noProof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</a:rPr>
                <a:t>기금</a:t>
              </a:r>
            </a:p>
          </p:txBody>
        </p:sp>
      </p:grpSp>
      <p:graphicFrame>
        <p:nvGraphicFramePr>
          <p:cNvPr id="33" name="표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9661743"/>
              </p:ext>
            </p:extLst>
          </p:nvPr>
        </p:nvGraphicFramePr>
        <p:xfrm>
          <a:off x="2380007" y="4293094"/>
          <a:ext cx="4968472" cy="1872210"/>
        </p:xfrm>
        <a:graphic>
          <a:graphicData uri="http://schemas.openxmlformats.org/drawingml/2006/table">
            <a:tbl>
              <a:tblPr firstRow="1" bandRow="1"/>
              <a:tblGrid>
                <a:gridCol w="24842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42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203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algn="ctr" rtl="0" fontAlgn="ctr"/>
                      <a:r>
                        <a:rPr lang="ko-KR" altLang="en-US" sz="1200" b="1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구분 </a:t>
                      </a:r>
                      <a:endParaRPr lang="ko-KR" altLang="en-US" sz="1200" b="1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3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algn="ctr" rtl="0" fontAlgn="ctr"/>
                      <a:r>
                        <a:rPr lang="ko-KR" altLang="en-US" sz="1200" b="1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자선금액</a:t>
                      </a:r>
                      <a:endParaRPr lang="ko-KR" altLang="en-US" sz="1200" b="1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alpha val="3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203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algn="ctr" rtl="0" fontAlgn="ctr"/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2014</a:t>
                      </a: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년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algn="ctr" fontAlgn="ctr"/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11 </a:t>
                      </a: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억</a:t>
                      </a:r>
                      <a:endParaRPr lang="en-US" altLang="ko-KR" sz="11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203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algn="ctr" rtl="0" fontAlgn="ctr"/>
                      <a:r>
                        <a:rPr lang="en-US" altLang="ko-KR" sz="1100" b="1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2015</a:t>
                      </a:r>
                      <a:r>
                        <a:rPr lang="ko-KR" altLang="en-US" sz="1100" b="1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년</a:t>
                      </a:r>
                      <a:endParaRPr lang="ko-KR" altLang="en-US" sz="1100" b="1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algn="ctr" fontAlgn="ctr"/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13 </a:t>
                      </a: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억</a:t>
                      </a:r>
                      <a:endParaRPr lang="en-US" altLang="ko-KR" sz="11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203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algn="ctr" rtl="0" fontAlgn="ctr"/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2016</a:t>
                      </a: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년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algn="ctr" fontAlgn="ctr"/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15 </a:t>
                      </a: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억</a:t>
                      </a:r>
                      <a:endParaRPr lang="en-US" altLang="ko-KR" sz="11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203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algn="ctr" rtl="0" fontAlgn="ctr"/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2017</a:t>
                      </a: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년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algn="ctr" fontAlgn="ctr"/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17 </a:t>
                      </a: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억</a:t>
                      </a:r>
                      <a:endParaRPr lang="en-US" altLang="ko-KR" sz="11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203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algn="ctr" rtl="0" fontAlgn="ctr"/>
                      <a:r>
                        <a:rPr lang="ko-KR" altLang="en-US" sz="1400" b="1" i="0" u="none" strike="noStrike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년평균</a:t>
                      </a:r>
                      <a:endParaRPr lang="ko-KR" altLang="en-US" sz="1400" b="1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algn="ctr" fontAlgn="ctr"/>
                      <a:r>
                        <a:rPr lang="en-US" altLang="ko-KR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14 </a:t>
                      </a:r>
                      <a:r>
                        <a:rPr lang="ko-KR" alt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억</a:t>
                      </a:r>
                      <a:endParaRPr lang="en-US" altLang="ko-KR" sz="14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36" name="Picture 2" descr="C:\Users\Administrator\Desktop\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6752"/>
            <a:ext cx="4644008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Box 36"/>
          <p:cNvSpPr txBox="1"/>
          <p:nvPr/>
        </p:nvSpPr>
        <p:spPr>
          <a:xfrm>
            <a:off x="323528" y="2852936"/>
            <a:ext cx="9284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1" i="0" u="none" strike="noStrike" kern="0" cap="none" spc="-150" normalizeH="0" baseline="0" noProof="0" dirty="0">
                <a:ln>
                  <a:solidFill>
                    <a:prstClr val="black">
                      <a:lumMod val="85000"/>
                      <a:lumOff val="15000"/>
                      <a:alpha val="0"/>
                    </a:prstClr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해외</a:t>
            </a:r>
            <a:endParaRPr kumimoji="0" lang="en-US" altLang="ko-KR" sz="1600" b="1" i="0" u="none" strike="noStrike" kern="0" cap="none" spc="-150" normalizeH="0" baseline="0" noProof="0" dirty="0">
              <a:ln>
                <a:solidFill>
                  <a:prstClr val="black">
                    <a:lumMod val="85000"/>
                    <a:lumOff val="15000"/>
                    <a:alpha val="0"/>
                  </a:prstClr>
                </a:solidFill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1" i="0" u="none" strike="noStrike" kern="0" cap="none" spc="-150" normalizeH="0" baseline="0" noProof="0" dirty="0">
                <a:ln>
                  <a:solidFill>
                    <a:prstClr val="black">
                      <a:lumMod val="85000"/>
                      <a:lumOff val="15000"/>
                      <a:alpha val="0"/>
                    </a:prstClr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의료봉사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07239" y="2204864"/>
            <a:ext cx="9284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1" i="0" u="none" strike="noStrike" kern="0" cap="none" spc="-150" normalizeH="0" baseline="0" noProof="0" dirty="0">
                <a:ln>
                  <a:solidFill>
                    <a:prstClr val="black">
                      <a:lumMod val="85000"/>
                      <a:lumOff val="15000"/>
                      <a:alpha val="0"/>
                    </a:prstClr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국내</a:t>
            </a:r>
            <a:endParaRPr kumimoji="0" lang="en-US" altLang="ko-KR" sz="1600" b="1" i="0" u="none" strike="noStrike" kern="0" cap="none" spc="-150" normalizeH="0" baseline="0" noProof="0" dirty="0">
              <a:ln>
                <a:solidFill>
                  <a:prstClr val="black">
                    <a:lumMod val="85000"/>
                    <a:lumOff val="15000"/>
                    <a:alpha val="0"/>
                  </a:prstClr>
                </a:solidFill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1" i="0" u="none" strike="noStrike" kern="0" cap="none" spc="-150" normalizeH="0" baseline="0" noProof="0" dirty="0">
                <a:ln>
                  <a:solidFill>
                    <a:prstClr val="black">
                      <a:lumMod val="85000"/>
                      <a:lumOff val="15000"/>
                      <a:alpha val="0"/>
                    </a:prstClr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이동진료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843341" y="2082332"/>
            <a:ext cx="9284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1" i="0" u="none" strike="noStrike" kern="0" cap="none" spc="-150" normalizeH="0" baseline="0" noProof="0" dirty="0">
                <a:ln>
                  <a:solidFill>
                    <a:prstClr val="black">
                      <a:lumMod val="85000"/>
                      <a:lumOff val="15000"/>
                      <a:alpha val="0"/>
                    </a:prstClr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가정간호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798556" y="2204864"/>
            <a:ext cx="9813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1" i="0" u="none" strike="noStrike" kern="0" cap="none" spc="-150" normalizeH="0" baseline="0" noProof="0" dirty="0" err="1">
                <a:ln>
                  <a:solidFill>
                    <a:prstClr val="black">
                      <a:lumMod val="85000"/>
                      <a:lumOff val="15000"/>
                      <a:alpha val="0"/>
                    </a:prstClr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성빈센트</a:t>
            </a:r>
            <a:r>
              <a:rPr kumimoji="0" lang="ko-KR" altLang="en-US" sz="1600" b="1" i="0" u="none" strike="noStrike" kern="0" cap="none" spc="-150" normalizeH="0" baseline="0" noProof="0" dirty="0">
                <a:ln>
                  <a:solidFill>
                    <a:prstClr val="black">
                      <a:lumMod val="85000"/>
                      <a:lumOff val="15000"/>
                      <a:alpha val="0"/>
                    </a:prstClr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 </a:t>
            </a:r>
            <a:endParaRPr kumimoji="0" lang="en-US" altLang="ko-KR" sz="1600" b="1" i="0" u="none" strike="noStrike" kern="0" cap="none" spc="-150" normalizeH="0" baseline="0" noProof="0" dirty="0">
              <a:ln>
                <a:solidFill>
                  <a:prstClr val="black">
                    <a:lumMod val="85000"/>
                    <a:lumOff val="15000"/>
                    <a:alpha val="0"/>
                  </a:prstClr>
                </a:solidFill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1" i="0" u="none" strike="noStrike" kern="0" cap="none" spc="-150" normalizeH="0" baseline="0" noProof="0" dirty="0">
                <a:ln>
                  <a:solidFill>
                    <a:prstClr val="black">
                      <a:lumMod val="85000"/>
                      <a:lumOff val="15000"/>
                      <a:alpha val="0"/>
                    </a:prstClr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자선회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374620" y="2852936"/>
            <a:ext cx="9813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1" i="0" u="none" strike="noStrike" kern="0" cap="none" spc="-150" normalizeH="0" baseline="0" noProof="0" dirty="0">
                <a:ln>
                  <a:solidFill>
                    <a:prstClr val="black">
                      <a:lumMod val="85000"/>
                      <a:lumOff val="15000"/>
                      <a:alpha val="0"/>
                    </a:prstClr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외부 </a:t>
            </a:r>
            <a:endParaRPr kumimoji="0" lang="en-US" altLang="ko-KR" sz="1600" b="1" i="0" u="none" strike="noStrike" kern="0" cap="none" spc="-150" normalizeH="0" baseline="0" noProof="0" dirty="0">
              <a:ln>
                <a:solidFill>
                  <a:prstClr val="black">
                    <a:lumMod val="85000"/>
                    <a:lumOff val="15000"/>
                    <a:alpha val="0"/>
                  </a:prstClr>
                </a:solidFill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600" b="1" i="0" u="none" strike="noStrike" kern="0" cap="none" spc="-150" normalizeH="0" baseline="0" noProof="0" dirty="0">
                <a:ln>
                  <a:solidFill>
                    <a:prstClr val="black">
                      <a:lumMod val="85000"/>
                      <a:lumOff val="15000"/>
                      <a:alpha val="0"/>
                    </a:prstClr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업체 후원</a:t>
            </a:r>
          </a:p>
        </p:txBody>
      </p:sp>
      <p:pic>
        <p:nvPicPr>
          <p:cNvPr id="45" name="Picture 3" descr="F:\사진\기부사진\인화사진\6.2011년방글라데시무료진료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1617" y="1628918"/>
            <a:ext cx="1586407" cy="1160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4" descr="F:\사진\기부사진\인화사진\11.2011년국내무료진료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9785" y="1637512"/>
            <a:ext cx="2060791" cy="1507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5" descr="F:\사진\국내무료진료\2012년국내무료진료(용인성당)\IMG_013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8151" y="2832626"/>
            <a:ext cx="1556017" cy="1037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7" descr="E:\case\종결\자선\우랑구\사진\몽골환아1111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635782"/>
            <a:ext cx="1656184" cy="1103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8"/>
          <p:cNvPicPr>
            <a:picLocks noChangeArrowheads="1"/>
          </p:cNvPicPr>
          <p:nvPr/>
        </p:nvPicPr>
        <p:blipFill>
          <a:blip r:embed="rId9" cstate="print"/>
          <a:srcRect l="19922" t="15833" r="70930" b="76133"/>
          <a:stretch>
            <a:fillRect/>
          </a:stretch>
        </p:blipFill>
        <p:spPr bwMode="auto">
          <a:xfrm>
            <a:off x="6348420" y="2837217"/>
            <a:ext cx="1440000" cy="1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 idx="4294967295"/>
          </p:nvPr>
        </p:nvSpPr>
        <p:spPr>
          <a:xfrm>
            <a:off x="0" y="88900"/>
            <a:ext cx="8640763" cy="561975"/>
          </a:xfrm>
        </p:spPr>
        <p:txBody>
          <a:bodyPr/>
          <a:lstStyle/>
          <a:p>
            <a:r>
              <a:rPr lang="ko-KR" altLang="en-US" dirty="0"/>
              <a:t>주요사업  </a:t>
            </a:r>
            <a:r>
              <a:rPr lang="en-US" altLang="ko-KR" dirty="0"/>
              <a:t> </a:t>
            </a:r>
            <a:r>
              <a:rPr lang="ko-KR" altLang="en-US" sz="2000" dirty="0"/>
              <a:t>교직원 봉사활동</a:t>
            </a:r>
            <a:endParaRPr lang="ko-KR" altLang="en-US" dirty="0"/>
          </a:p>
        </p:txBody>
      </p:sp>
      <p:pic>
        <p:nvPicPr>
          <p:cNvPr id="8" name="Picture 2" descr="C:\Users\DIDESIGN\Desktop\1015 성모병원\PSD\28.png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prstClr val="black"/>
              <a:srgbClr val="1F497D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00" r="31940" b="77314"/>
          <a:stretch/>
        </p:blipFill>
        <p:spPr bwMode="auto">
          <a:xfrm>
            <a:off x="0" y="692696"/>
            <a:ext cx="4499992" cy="575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직사각형 8"/>
          <p:cNvSpPr/>
          <p:nvPr/>
        </p:nvSpPr>
        <p:spPr>
          <a:xfrm>
            <a:off x="297557" y="793282"/>
            <a:ext cx="6362675" cy="361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800" b="1" i="0" u="none" strike="noStrike" kern="0" cap="none" spc="-150" normalizeH="0" baseline="0" noProof="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rPr>
              <a:t>취약계층 지원 및 봉사활동</a:t>
            </a:r>
            <a:endParaRPr kumimoji="0" lang="ko-KR" altLang="en-US" sz="1600" b="1" i="0" u="none" strike="noStrike" kern="0" cap="none" spc="-150" normalizeH="0" baseline="0" noProof="0" dirty="0">
              <a:ln>
                <a:solidFill>
                  <a:srgbClr val="4F81BD">
                    <a:alpha val="0"/>
                  </a:srgbClr>
                </a:solidFill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9678711"/>
              </p:ext>
            </p:extLst>
          </p:nvPr>
        </p:nvGraphicFramePr>
        <p:xfrm>
          <a:off x="323528" y="1340768"/>
          <a:ext cx="8424935" cy="3240986"/>
        </p:xfrm>
        <a:graphic>
          <a:graphicData uri="http://schemas.openxmlformats.org/drawingml/2006/table">
            <a:tbl>
              <a:tblPr firstRow="1" bandRow="1"/>
              <a:tblGrid>
                <a:gridCol w="17893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08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273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1927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algn="ctr" rtl="0" fontAlgn="ctr"/>
                      <a:r>
                        <a:rPr lang="ko-KR" altLang="en-US" sz="1200" b="1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구분 </a:t>
                      </a:r>
                      <a:endParaRPr lang="ko-KR" altLang="en-US" sz="1200" b="1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6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algn="ctr" rtl="0" fontAlgn="ctr"/>
                      <a:r>
                        <a:rPr lang="ko-KR" altLang="en-US" sz="1200" b="1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회원 및 후원금</a:t>
                      </a:r>
                      <a:endParaRPr lang="ko-KR" altLang="en-US" sz="1200" b="1" i="0" u="none" strike="noStrike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6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69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algn="ctr" rtl="0" fontAlgn="ctr"/>
                      <a:r>
                        <a:rPr lang="ko-KR" altLang="en-US" sz="1200" b="1" i="0" u="none" strike="noStrike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활동내역</a:t>
                      </a:r>
                    </a:p>
                  </a:txBody>
                  <a:tcPr marL="9525" marR="9525" marT="9526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927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algn="ctr" rtl="0" fontAlgn="ctr">
                        <a:lnSpc>
                          <a:spcPct val="150000"/>
                        </a:lnSpc>
                      </a:pPr>
                      <a:r>
                        <a:rPr lang="ko-KR" altLang="en-US" sz="1100" b="1" i="0" u="none" strike="noStrike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성빈센트</a:t>
                      </a: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자선회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algn="l" fontAlgn="ctr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회원      </a:t>
                      </a:r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:   </a:t>
                      </a: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원내  </a:t>
                      </a:r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928</a:t>
                      </a: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명</a:t>
                      </a:r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 </a:t>
                      </a: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원외  </a:t>
                      </a:r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8</a:t>
                      </a: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명</a:t>
                      </a:r>
                      <a:endParaRPr lang="en-US" altLang="ko-KR" sz="11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후원금   </a:t>
                      </a:r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:  </a:t>
                      </a: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약 </a:t>
                      </a:r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7,843</a:t>
                      </a: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만원</a:t>
                      </a:r>
                      <a:endParaRPr lang="en-US" altLang="ko-KR" sz="11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44000" marR="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algn="l" rtl="0" fontAlgn="ctr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생계비</a:t>
                      </a:r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b="1" i="0" u="none" strike="noStrike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간병비</a:t>
                      </a:r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장학금</a:t>
                      </a:r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재활보조금 지원</a:t>
                      </a:r>
                      <a:endParaRPr lang="en-US" altLang="ko-KR" sz="1100" b="1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rtl="0" fontAlgn="ctr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저소득층 난방비</a:t>
                      </a:r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,</a:t>
                      </a:r>
                      <a:r>
                        <a:rPr lang="en-US" altLang="ko-KR" sz="1100" b="1" i="0" u="none" strike="noStrike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b="1" i="0" u="none" strike="noStrike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영세사회복지기관 지원</a:t>
                      </a:r>
                      <a:endParaRPr lang="en-US" altLang="ko-KR" sz="1100" b="1" i="0" u="none" strike="noStrike" baseline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 rtl="0" fontAlgn="ctr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100" b="1" i="0" u="none" strike="noStrike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긴급구호 지원</a:t>
                      </a:r>
                      <a:endParaRPr lang="ko-KR" altLang="en-US" sz="1100" b="1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6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927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algn="ctr" rtl="0" fontAlgn="ctr">
                        <a:lnSpc>
                          <a:spcPct val="150000"/>
                        </a:lnSpc>
                      </a:pP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가톨릭 간호사회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algn="l" fontAlgn="ctr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회원      </a:t>
                      </a:r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:   </a:t>
                      </a: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320</a:t>
                      </a: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명</a:t>
                      </a:r>
                      <a:endParaRPr lang="en-US" altLang="ko-KR" sz="11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후원금   </a:t>
                      </a:r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:   </a:t>
                      </a: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148</a:t>
                      </a: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만원</a:t>
                      </a:r>
                      <a:endParaRPr lang="en-US" altLang="ko-KR" sz="11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44000" marR="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algn="l" fontAlgn="ctr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</a:t>
                      </a:r>
                      <a:r>
                        <a:rPr lang="ko-KR" altLang="en-US" sz="11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애덕</a:t>
                      </a: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가정 봉사 월 </a:t>
                      </a:r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</a:t>
                      </a: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회 </a:t>
                      </a:r>
                      <a:endParaRPr lang="en-US" altLang="ko-KR" sz="11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수원교구 행사 의료지원</a:t>
                      </a:r>
                      <a:endParaRPr lang="ko-KR" altLang="en-US" sz="1100" b="1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9525" marR="9525" marT="9526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927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algn="ctr" rtl="0" fontAlgn="ctr">
                        <a:lnSpc>
                          <a:spcPct val="150000"/>
                        </a:lnSpc>
                      </a:pP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성 </a:t>
                      </a:r>
                      <a:r>
                        <a:rPr lang="ko-KR" altLang="en-US" sz="1100" b="1" i="0" u="none" strike="noStrike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빈첸시오</a:t>
                      </a: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100" b="1" i="0" u="none" strike="noStrike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아바오로회</a:t>
                      </a:r>
                      <a:endParaRPr lang="ko-KR" altLang="en-US" sz="1100" b="1" i="0" u="none" strike="noStrike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algn="l" fontAlgn="ctr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회원      </a:t>
                      </a:r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:   </a:t>
                      </a: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명예회원 </a:t>
                      </a:r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약 </a:t>
                      </a:r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320</a:t>
                      </a: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명</a:t>
                      </a:r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 </a:t>
                      </a: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활동회원 </a:t>
                      </a:r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</a:t>
                      </a: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14</a:t>
                      </a: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명</a:t>
                      </a:r>
                      <a:endParaRPr lang="en-US" altLang="ko-KR" sz="11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l" fontAlgn="ctr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후원금   </a:t>
                      </a:r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:   </a:t>
                      </a: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정기  </a:t>
                      </a:r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약 </a:t>
                      </a:r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1,300</a:t>
                      </a: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만원</a:t>
                      </a:r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기타 </a:t>
                      </a:r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- </a:t>
                      </a: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약 </a:t>
                      </a:r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1,700</a:t>
                      </a: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민원 </a:t>
                      </a:r>
                      <a:endParaRPr lang="en-US" altLang="ko-KR" sz="11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44000" marR="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algn="l" rtl="0" fontAlgn="ctr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북어</a:t>
                      </a:r>
                      <a:r>
                        <a:rPr lang="en-US" altLang="ko-K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포도 등 지원사업</a:t>
                      </a:r>
                      <a:endParaRPr lang="en-US" altLang="ko-KR" sz="11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algn="l" rtl="0" fontAlgn="ctr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n-US" altLang="ko-KR" sz="11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</a:t>
                      </a:r>
                      <a:r>
                        <a:rPr lang="ko-KR" altLang="en-US" sz="11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취약계층 방문 봉사활동</a:t>
                      </a:r>
                      <a:endParaRPr lang="ko-KR" altLang="en-US" sz="11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6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927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algn="ctr" rtl="0" fontAlgn="ctr">
                        <a:lnSpc>
                          <a:spcPct val="150000"/>
                        </a:lnSpc>
                      </a:pP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부서 봉사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algn="l" fontAlgn="ctr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endParaRPr lang="en-US" altLang="ko-KR" sz="1100" b="1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44000" marR="0" marT="0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맑은 고딕"/>
                          <a:ea typeface="맑은 고딕"/>
                        </a:defRPr>
                      </a:lvl9pPr>
                    </a:lstStyle>
                    <a:p>
                      <a:pPr marL="0" marR="0" indent="0" algn="l" defTabSz="914400" rtl="0" eaLnBrk="1" fontAlgn="ctr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ko-KR" alt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부서 연간 사업계획에 영성 봉사 계획 포함</a:t>
                      </a:r>
                      <a:endParaRPr lang="ko-KR" altLang="en-US" sz="1100" b="1" i="0" u="none" strike="noStrike" dirty="0"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525" marR="9525" marT="9526" marB="0" anchor="ctr">
                    <a:lnL w="12700" cmpd="sng">
                      <a:solidFill>
                        <a:sysClr val="windowText" lastClr="000000"/>
                      </a:solidFill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1" name="Picture 2" descr="C:\Users\6300pro7\Desktop\KakaoTalk_20150116_16413925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2984" y="4675080"/>
            <a:ext cx="2370092" cy="15800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3" descr="C:\Users\6300pro7\Desktop\KakaoTalk_20150116_16414212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30032" y="4718970"/>
            <a:ext cx="2304256" cy="15361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2" descr="F:\자선회\자선회사진\2017\0119_성빈센트자선회 '사랑의 쌀 나눔'행사 (2)\IMG_002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4288" y="4783718"/>
            <a:ext cx="2149585" cy="1433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C:\Users\600G1\Desktop\장영주\장영주\홈페이지\자선회- 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1437" y="4784227"/>
            <a:ext cx="2149585" cy="1433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510" y="1772816"/>
            <a:ext cx="3074979" cy="3135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631668"/>
      </p:ext>
    </p:extLst>
  </p:cSld>
  <p:clrMapOvr>
    <a:masterClrMapping/>
  </p:clrMapOvr>
  <p:transition advClick="0"/>
</p:sld>
</file>

<file path=ppt/theme/theme1.xml><?xml version="1.0" encoding="utf-8"?>
<a:theme xmlns:a="http://schemas.openxmlformats.org/drawingml/2006/main" name="1_제목 마스터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제목 마스터">
      <a:majorFont>
        <a:latin typeface="맑은 고딕"/>
        <a:ea typeface="맑은 고딕"/>
        <a:cs typeface=""/>
      </a:majorFont>
      <a:minorFont>
        <a:latin typeface="맑은 고딕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맑은 고딕" pitchFamily="50" charset="-127"/>
            <a:ea typeface="맑은 고딕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맑은 고딕" pitchFamily="50" charset="-127"/>
            <a:ea typeface="맑은 고딕" pitchFamily="50" charset="-127"/>
          </a:defRPr>
        </a:defPPr>
      </a:lstStyle>
    </a:lnDef>
  </a:objectDefaults>
  <a:extraClrSchemeLst>
    <a:extraClrScheme>
      <a:clrScheme name="제목 마스터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제목 마스터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제목 마스터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제목 마스터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제목 마스터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제목 마스터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제목 마스터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7860</TotalTime>
  <Words>873</Words>
  <Application>Microsoft Office PowerPoint</Application>
  <PresentationFormat>화면 슬라이드 쇼(4:3)</PresentationFormat>
  <Paragraphs>201</Paragraphs>
  <Slides>12</Slides>
  <Notes>11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6" baseType="lpstr">
      <vt:lpstr>맑은 고딕</vt:lpstr>
      <vt:lpstr>Arial</vt:lpstr>
      <vt:lpstr>Wingdings</vt:lpstr>
      <vt:lpstr>1_제목 마스터</vt:lpstr>
      <vt:lpstr>PowerPoint 프레젠테이션</vt:lpstr>
      <vt:lpstr>I  Mission / Vision</vt:lpstr>
      <vt:lpstr>PowerPoint 프레젠테이션</vt:lpstr>
      <vt:lpstr>III  주요연혁 및 지리적 위치</vt:lpstr>
      <vt:lpstr>III  주요연혁 및 지리적 위치</vt:lpstr>
      <vt:lpstr>IV  일반 현황 _건물규모</vt:lpstr>
      <vt:lpstr>Ⅴ  전문진료센터, 주요사업</vt:lpstr>
      <vt:lpstr>주요사업   암병원센터</vt:lpstr>
      <vt:lpstr>주요사업   해외 의료봉사</vt:lpstr>
      <vt:lpstr>주요사업   자선활동</vt:lpstr>
      <vt:lpstr>주요사업   교직원 봉사활동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SVH</cp:lastModifiedBy>
  <cp:revision>447</cp:revision>
  <cp:lastPrinted>2019-01-14T05:41:57Z</cp:lastPrinted>
  <dcterms:created xsi:type="dcterms:W3CDTF">2011-12-01T02:00:45Z</dcterms:created>
  <dcterms:modified xsi:type="dcterms:W3CDTF">2021-12-17T00:51:19Z</dcterms:modified>
</cp:coreProperties>
</file>