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5" r:id="rId3"/>
    <p:sldId id="570" r:id="rId4"/>
    <p:sldId id="560" r:id="rId5"/>
    <p:sldId id="566" r:id="rId6"/>
    <p:sldId id="534" r:id="rId7"/>
    <p:sldId id="564" r:id="rId8"/>
    <p:sldId id="665" r:id="rId9"/>
    <p:sldId id="586" r:id="rId10"/>
    <p:sldId id="583" r:id="rId11"/>
    <p:sldId id="584" r:id="rId12"/>
    <p:sldId id="557" r:id="rId13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0198" autoAdjust="0"/>
  </p:normalViewPr>
  <p:slideViewPr>
    <p:cSldViewPr>
      <p:cViewPr varScale="1">
        <p:scale>
          <a:sx n="90" d="100"/>
          <a:sy n="90" d="100"/>
        </p:scale>
        <p:origin x="642" y="78"/>
      </p:cViewPr>
      <p:guideLst>
        <p:guide orient="horz" pos="2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-4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78F8481-B4C8-4914-A8DA-1357E6857FED}" type="datetimeFigureOut">
              <a:rPr lang="ko-KR" altLang="en-US" smtClean="0"/>
              <a:pPr/>
              <a:t>2021-12-17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A51B5CB1-EFE1-4943-854F-A6825F70F2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43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FBCA144A-77E2-4847-BC6E-5C25D3A550D5}" type="datetimeFigureOut">
              <a:rPr lang="ko-KR" altLang="en-US" smtClean="0"/>
              <a:pPr/>
              <a:t>2021-12-17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6769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인사말씀 및 발표자 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lIns="90955" tIns="45478" rIns="90955" bIns="45478"/>
          <a:lstStyle/>
          <a:p>
            <a:fld id="{C2E79A4F-BE9E-4856-8E91-CDD01B61D82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본원의 </a:t>
            </a:r>
            <a:r>
              <a:rPr lang="ko-KR" altLang="en-US" dirty="0" err="1"/>
              <a:t>영성구현을</a:t>
            </a:r>
            <a:r>
              <a:rPr lang="ko-KR" altLang="en-US" dirty="0"/>
              <a:t> 위한 자선활동으로는 해외의료봉사</a:t>
            </a:r>
            <a:r>
              <a:rPr lang="en-US" altLang="ko-KR" dirty="0"/>
              <a:t>, </a:t>
            </a:r>
            <a:r>
              <a:rPr lang="ko-KR" altLang="en-US" dirty="0"/>
              <a:t>국내이동진료</a:t>
            </a:r>
            <a:r>
              <a:rPr lang="en-US" altLang="ko-KR" dirty="0"/>
              <a:t>, </a:t>
            </a:r>
            <a:r>
              <a:rPr lang="ko-KR" altLang="en-US" dirty="0"/>
              <a:t>가정간호</a:t>
            </a:r>
            <a:r>
              <a:rPr lang="en-US" altLang="ko-KR" dirty="0"/>
              <a:t>, </a:t>
            </a:r>
            <a:r>
              <a:rPr lang="ko-KR" altLang="en-US" dirty="0"/>
              <a:t>자선회</a:t>
            </a:r>
            <a:r>
              <a:rPr lang="en-US" altLang="ko-KR" dirty="0"/>
              <a:t>, </a:t>
            </a:r>
            <a:r>
              <a:rPr lang="ko-KR" altLang="en-US" dirty="0"/>
              <a:t>외부 업체후원이 있으며 </a:t>
            </a:r>
            <a:endParaRPr lang="en-US" altLang="ko-KR" dirty="0"/>
          </a:p>
          <a:p>
            <a:r>
              <a:rPr lang="ko-KR" altLang="en-US" dirty="0"/>
              <a:t>기금의 평균금액은      억 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412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해외의료봉사와 자선활동과 더불어 교직원의 봉사활동으로는 </a:t>
            </a:r>
            <a:endParaRPr lang="en-US" altLang="ko-KR" dirty="0"/>
          </a:p>
          <a:p>
            <a:r>
              <a:rPr lang="ko-KR" altLang="en-US" dirty="0" err="1"/>
              <a:t>성빈센트</a:t>
            </a:r>
            <a:r>
              <a:rPr lang="ko-KR" altLang="en-US" dirty="0"/>
              <a:t> 자선회</a:t>
            </a:r>
            <a:r>
              <a:rPr lang="en-US" altLang="ko-KR" dirty="0"/>
              <a:t>, </a:t>
            </a:r>
            <a:r>
              <a:rPr lang="ko-KR" altLang="en-US" dirty="0"/>
              <a:t>가톨릭 간호사회</a:t>
            </a:r>
            <a:r>
              <a:rPr lang="en-US" altLang="ko-KR" dirty="0"/>
              <a:t>, </a:t>
            </a:r>
            <a:r>
              <a:rPr lang="ko-KR" altLang="en-US" dirty="0" err="1"/>
              <a:t>성빈센치오</a:t>
            </a:r>
            <a:r>
              <a:rPr lang="ko-KR" altLang="en-US" dirty="0"/>
              <a:t> </a:t>
            </a:r>
            <a:r>
              <a:rPr lang="ko-KR" altLang="en-US" dirty="0" err="1"/>
              <a:t>아바오로회가</a:t>
            </a:r>
            <a:r>
              <a:rPr lang="ko-KR" altLang="en-US" dirty="0"/>
              <a:t> 있으며 </a:t>
            </a:r>
            <a:endParaRPr lang="en-US" altLang="ko-KR" dirty="0"/>
          </a:p>
          <a:p>
            <a:r>
              <a:rPr lang="ko-KR" altLang="en-US" dirty="0" err="1"/>
              <a:t>애덕</a:t>
            </a:r>
            <a:r>
              <a:rPr lang="ko-KR" altLang="en-US" dirty="0"/>
              <a:t> 가정봉사</a:t>
            </a:r>
            <a:r>
              <a:rPr lang="en-US" altLang="ko-KR" dirty="0"/>
              <a:t>, </a:t>
            </a:r>
            <a:r>
              <a:rPr lang="ko-KR" altLang="en-US" dirty="0"/>
              <a:t>교구행사지원</a:t>
            </a:r>
            <a:r>
              <a:rPr lang="en-US" altLang="ko-KR" dirty="0"/>
              <a:t>, </a:t>
            </a:r>
            <a:r>
              <a:rPr lang="ko-KR" altLang="en-US" dirty="0"/>
              <a:t>취약계층 방문 봉사활동 및 </a:t>
            </a:r>
            <a:endParaRPr lang="en-US" altLang="ko-KR" dirty="0"/>
          </a:p>
          <a:p>
            <a:r>
              <a:rPr lang="ko-KR" altLang="en-US" dirty="0"/>
              <a:t>각 부서연간사업계획을 통해 취약계층 지원 및 봉사활동을 하고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74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dirty="0"/>
              <a:t>본원의 설립이념인 미션은 </a:t>
            </a:r>
            <a:r>
              <a:rPr lang="ko-KR" altLang="en-US" sz="1200" dirty="0" err="1">
                <a:latin typeface="+mn-ea"/>
              </a:rPr>
              <a:t>빈센트</a:t>
            </a:r>
            <a:r>
              <a:rPr lang="ko-KR" altLang="en-US" sz="1200" dirty="0">
                <a:latin typeface="+mn-ea"/>
              </a:rPr>
              <a:t>  성인의  정신에  따라서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dirty="0">
                <a:latin typeface="+mn-ea"/>
              </a:rPr>
              <a:t>병원을  통하여  가난하고  병든 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dirty="0">
                <a:latin typeface="+mn-ea"/>
              </a:rPr>
              <a:t>이들을 치료해 줌으로써 가난한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dirty="0">
                <a:latin typeface="+mn-ea"/>
              </a:rPr>
              <a:t>이들에게  기쁜  소식을  전하며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dirty="0">
                <a:latin typeface="+mn-ea"/>
              </a:rPr>
              <a:t>예수  그리스도를  전파한다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로 되어있습니다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84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미션에 이어 본원의 비전입니다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비전슬로건으로는 </a:t>
            </a:r>
            <a:r>
              <a:rPr lang="en-US" altLang="ko-KR" dirty="0"/>
              <a:t>“</a:t>
            </a:r>
            <a:r>
              <a:rPr lang="ko-KR" altLang="en-US" dirty="0"/>
              <a:t>사랑으로 하나되는 </a:t>
            </a:r>
            <a:r>
              <a:rPr lang="ko-KR" altLang="en-US" dirty="0" err="1"/>
              <a:t>세계속의</a:t>
            </a:r>
            <a:r>
              <a:rPr lang="ko-KR" altLang="en-US" dirty="0"/>
              <a:t> </a:t>
            </a:r>
            <a:r>
              <a:rPr lang="ko-KR" altLang="en-US" dirty="0" err="1"/>
              <a:t>성빈센트</a:t>
            </a:r>
            <a:r>
              <a:rPr lang="en-US" altLang="ko-KR" dirty="0"/>
              <a:t>”</a:t>
            </a:r>
            <a:r>
              <a:rPr lang="ko-KR" altLang="en-US" dirty="0"/>
              <a:t>라는 슬로건을 가지고</a:t>
            </a:r>
            <a:endParaRPr lang="en-US" altLang="ko-KR" dirty="0"/>
          </a:p>
          <a:p>
            <a:r>
              <a:rPr lang="ko-KR" altLang="en-US" dirty="0"/>
              <a:t>비전선언문과 핵심가치로는 </a:t>
            </a:r>
            <a:r>
              <a:rPr lang="en-US" altLang="ko-KR" dirty="0"/>
              <a:t>SAINT</a:t>
            </a:r>
            <a:r>
              <a:rPr lang="ko-KR" altLang="en-US" dirty="0"/>
              <a:t>의 </a:t>
            </a:r>
            <a:r>
              <a:rPr lang="ko-KR" altLang="en-US" dirty="0" err="1"/>
              <a:t>앞글자를</a:t>
            </a:r>
            <a:r>
              <a:rPr lang="ko-KR" altLang="en-US" dirty="0"/>
              <a:t> 따서 </a:t>
            </a:r>
            <a:r>
              <a:rPr lang="en-US" altLang="ko-KR" dirty="0"/>
              <a:t>5</a:t>
            </a:r>
            <a:r>
              <a:rPr lang="ko-KR" altLang="en-US" dirty="0"/>
              <a:t>가지의 핵심가치로 구성되어있습니다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본원은 </a:t>
            </a:r>
            <a:r>
              <a:rPr lang="en-US" altLang="ko-KR" dirty="0"/>
              <a:t>1967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개원을 하였으며</a:t>
            </a:r>
            <a:r>
              <a:rPr lang="en-US" altLang="ko-KR" dirty="0"/>
              <a:t>, 2017</a:t>
            </a:r>
            <a:r>
              <a:rPr lang="ko-KR" altLang="en-US" dirty="0"/>
              <a:t>년 개원</a:t>
            </a:r>
            <a:r>
              <a:rPr lang="en-US" altLang="ko-KR" dirty="0"/>
              <a:t>50</a:t>
            </a:r>
            <a:r>
              <a:rPr lang="ko-KR" altLang="en-US" dirty="0"/>
              <a:t>주년 행사를 하였고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월에는 </a:t>
            </a:r>
            <a:r>
              <a:rPr lang="ko-KR" altLang="en-US" dirty="0" err="1"/>
              <a:t>암병원</a:t>
            </a:r>
            <a:r>
              <a:rPr lang="ko-KR" altLang="en-US" baseline="0" dirty="0"/>
              <a:t> 건물 준공하여  </a:t>
            </a:r>
            <a:r>
              <a:rPr lang="ko-KR" altLang="en-US" baseline="0" dirty="0" err="1"/>
              <a:t>진료개시하였습니다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19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 보시는 사진은 병원설립구상과 </a:t>
            </a:r>
            <a:r>
              <a:rPr lang="ko-KR" altLang="en-US" dirty="0" err="1"/>
              <a:t>최초개원당시의</a:t>
            </a:r>
            <a:r>
              <a:rPr lang="ko-KR" altLang="en-US" dirty="0"/>
              <a:t> 사진 그리고 </a:t>
            </a:r>
            <a:r>
              <a:rPr lang="ko-KR" altLang="en-US" dirty="0" err="1"/>
              <a:t>암병원</a:t>
            </a:r>
            <a:r>
              <a:rPr lang="ko-KR" altLang="en-US" dirty="0"/>
              <a:t> </a:t>
            </a:r>
            <a:r>
              <a:rPr lang="ko-KR" altLang="en-US" dirty="0" err="1"/>
              <a:t>준공전후의</a:t>
            </a:r>
            <a:r>
              <a:rPr lang="ko-KR" altLang="en-US" dirty="0"/>
              <a:t> 사진입니다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82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다음은 일반현황에 대해서 </a:t>
            </a:r>
            <a:r>
              <a:rPr lang="ko-KR" altLang="en-US" dirty="0" err="1"/>
              <a:t>말씀드리겠습니다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건물규로로는</a:t>
            </a:r>
            <a:r>
              <a:rPr lang="ko-KR" altLang="en-US" dirty="0"/>
              <a:t> 본관은 지하</a:t>
            </a:r>
            <a:r>
              <a:rPr lang="en-US" altLang="ko-KR" dirty="0"/>
              <a:t>4</a:t>
            </a:r>
            <a:r>
              <a:rPr lang="ko-KR" altLang="en-US" dirty="0"/>
              <a:t>층부터 </a:t>
            </a:r>
            <a:r>
              <a:rPr lang="en-US" altLang="ko-KR" dirty="0"/>
              <a:t>11</a:t>
            </a:r>
            <a:r>
              <a:rPr lang="ko-KR" altLang="en-US" dirty="0"/>
              <a:t>층이고</a:t>
            </a:r>
            <a:r>
              <a:rPr lang="en-US" altLang="ko-KR" dirty="0"/>
              <a:t>, </a:t>
            </a:r>
            <a:r>
              <a:rPr lang="ko-KR" altLang="en-US" dirty="0" err="1"/>
              <a:t>암병원은</a:t>
            </a:r>
            <a:r>
              <a:rPr lang="ko-KR" altLang="en-US" dirty="0"/>
              <a:t> 지하</a:t>
            </a:r>
            <a:r>
              <a:rPr lang="en-US" altLang="ko-KR" dirty="0"/>
              <a:t>4</a:t>
            </a:r>
            <a:r>
              <a:rPr lang="ko-KR" altLang="en-US" dirty="0"/>
              <a:t>층부터 지상</a:t>
            </a:r>
            <a:r>
              <a:rPr lang="en-US" altLang="ko-KR" dirty="0"/>
              <a:t>10</a:t>
            </a:r>
            <a:r>
              <a:rPr lang="ko-KR" altLang="en-US" dirty="0"/>
              <a:t>층으로 구성되어있습니다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병원의 총면적</a:t>
            </a:r>
            <a:r>
              <a:rPr lang="ko-KR" altLang="en-US" b="0" dirty="0"/>
              <a:t>은 </a:t>
            </a:r>
            <a:r>
              <a:rPr kumimoji="0" lang="ko-KR" altLang="en-US" sz="1200" b="0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대지 </a:t>
            </a:r>
            <a:r>
              <a:rPr kumimoji="0" lang="en-US" altLang="ko-KR" sz="1200" b="0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28,547㎡, </a:t>
            </a:r>
            <a:r>
              <a:rPr kumimoji="0" lang="ko-KR" altLang="en-US" sz="1200" b="0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건축 </a:t>
            </a:r>
            <a:r>
              <a:rPr lang="en-US" altLang="ko-KR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: 14,477㎡ </a:t>
            </a:r>
            <a:r>
              <a:rPr lang="ko-KR" altLang="en-US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이며</a:t>
            </a:r>
            <a:r>
              <a:rPr lang="en-US" altLang="ko-KR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,  </a:t>
            </a:r>
            <a:r>
              <a:rPr lang="ko-KR" altLang="en-US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본원 주차대수는 </a:t>
            </a:r>
            <a:r>
              <a:rPr lang="en-US" altLang="ko-KR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958</a:t>
            </a:r>
            <a:r>
              <a:rPr lang="ko-KR" altLang="en-US" b="0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대</a:t>
            </a:r>
            <a:r>
              <a:rPr lang="ko-KR" altLang="en-US" b="0" kern="0" spc="-100" baseline="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 입니다</a:t>
            </a:r>
            <a:r>
              <a:rPr lang="en-US" altLang="ko-KR" b="0" kern="0" spc="-100" baseline="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.</a:t>
            </a:r>
            <a:endParaRPr kumimoji="0" lang="en-US" altLang="ko-KR" sz="1200" b="0" i="0" u="none" strike="noStrike" kern="0" cap="none" spc="-10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uLnTx/>
              <a:uFillTx/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lIns="90955" tIns="45478" rIns="90955" bIns="45478"/>
          <a:lstStyle/>
          <a:p>
            <a:fld id="{4AFCABCB-F45E-43C8-8C04-FEDABBB592B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본원의 주요센터의 구성은 화면에 보시는 바와 같이 여러 개의 센터로 구성되어 진행되고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21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암병원의</a:t>
            </a:r>
            <a:r>
              <a:rPr lang="ko-KR" altLang="en-US" dirty="0"/>
              <a:t> 센터는 총</a:t>
            </a:r>
            <a:r>
              <a:rPr lang="en-US" altLang="ko-KR" dirty="0"/>
              <a:t>11</a:t>
            </a:r>
            <a:r>
              <a:rPr lang="ko-KR" altLang="en-US" dirty="0"/>
              <a:t>개의 센터와 </a:t>
            </a:r>
            <a:r>
              <a:rPr lang="en-US" altLang="ko-KR" dirty="0"/>
              <a:t>1</a:t>
            </a:r>
            <a:r>
              <a:rPr lang="ko-KR" altLang="en-US" dirty="0"/>
              <a:t>개의 </a:t>
            </a:r>
            <a:r>
              <a:rPr lang="ko-KR" altLang="en-US" dirty="0" err="1"/>
              <a:t>클리닉으로</a:t>
            </a:r>
            <a:r>
              <a:rPr lang="ko-KR" altLang="en-US" dirty="0"/>
              <a:t> 구성되어 있으며</a:t>
            </a:r>
            <a:endParaRPr lang="en-US" altLang="ko-KR" dirty="0"/>
          </a:p>
          <a:p>
            <a:r>
              <a:rPr lang="ko-KR" altLang="en-US" dirty="0"/>
              <a:t>운영지침으로는 </a:t>
            </a:r>
            <a:r>
              <a:rPr lang="ko-KR" altLang="en-US" dirty="0" err="1"/>
              <a:t>빠른치료</a:t>
            </a:r>
            <a:r>
              <a:rPr lang="en-US" altLang="ko-KR" dirty="0"/>
              <a:t>, </a:t>
            </a:r>
            <a:r>
              <a:rPr lang="ko-KR" altLang="en-US" dirty="0" err="1"/>
              <a:t>협진치료</a:t>
            </a:r>
            <a:r>
              <a:rPr lang="en-US" altLang="ko-KR" dirty="0"/>
              <a:t>, </a:t>
            </a:r>
            <a:r>
              <a:rPr lang="ko-KR" altLang="en-US" dirty="0"/>
              <a:t>첨단치료</a:t>
            </a:r>
            <a:r>
              <a:rPr lang="en-US" altLang="ko-KR" dirty="0"/>
              <a:t>, </a:t>
            </a:r>
            <a:r>
              <a:rPr lang="ko-KR" altLang="en-US" dirty="0"/>
              <a:t>믿음치료를 운영방침으로 삼았습니다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97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dirty="0">
                <a:latin typeface="+mn-ea"/>
              </a:rPr>
              <a:t>본원의 해외 의료봉사는 </a:t>
            </a:r>
            <a:r>
              <a:rPr lang="en-US" altLang="ko-KR" sz="1200" b="0" dirty="0">
                <a:latin typeface="+mn-ea"/>
              </a:rPr>
              <a:t>2007</a:t>
            </a:r>
            <a:r>
              <a:rPr lang="ko-KR" altLang="en-US" sz="1200" b="0" dirty="0">
                <a:latin typeface="+mn-ea"/>
              </a:rPr>
              <a:t>년 이래로 필리핀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미얀마 바고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양곤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방글라데시 </a:t>
            </a:r>
            <a:r>
              <a:rPr lang="ko-KR" altLang="en-US" sz="1200" b="0" dirty="0" err="1">
                <a:latin typeface="+mn-ea"/>
              </a:rPr>
              <a:t>마이멘싱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파푸아뉴기니</a:t>
            </a:r>
            <a:r>
              <a:rPr lang="en-US" altLang="ko-KR" sz="1200" b="0" dirty="0">
                <a:latin typeface="+mn-ea"/>
              </a:rPr>
              <a:t>, </a:t>
            </a:r>
            <a:r>
              <a:rPr lang="ko-KR" altLang="en-US" sz="1200" b="0" dirty="0">
                <a:latin typeface="+mn-ea"/>
              </a:rPr>
              <a:t>터키 </a:t>
            </a:r>
            <a:r>
              <a:rPr lang="ko-KR" altLang="en-US" sz="1200" b="0" dirty="0" err="1">
                <a:latin typeface="+mn-ea"/>
              </a:rPr>
              <a:t>얄로바</a:t>
            </a:r>
            <a:r>
              <a:rPr lang="ko-KR" altLang="en-US" sz="1200" b="0" dirty="0">
                <a:latin typeface="+mn-ea"/>
              </a:rPr>
              <a:t> 등</a:t>
            </a:r>
            <a:endParaRPr lang="en-US" altLang="ko-KR" sz="1200" b="0" dirty="0">
              <a:latin typeface="+mn-ea"/>
            </a:endParaRPr>
          </a:p>
          <a:p>
            <a:r>
              <a:rPr lang="ko-KR" altLang="en-US" sz="1200" b="0" dirty="0">
                <a:latin typeface="+mn-ea"/>
              </a:rPr>
              <a:t>의료 손길이 닿기 어려운 지역을 방문하여 </a:t>
            </a:r>
            <a:r>
              <a:rPr lang="ko-KR" altLang="en-US" sz="1200" b="0" dirty="0" err="1">
                <a:latin typeface="+mn-ea"/>
              </a:rPr>
              <a:t>빈센트</a:t>
            </a:r>
            <a:r>
              <a:rPr lang="ko-KR" altLang="en-US" sz="1200" b="0" dirty="0">
                <a:latin typeface="+mn-ea"/>
              </a:rPr>
              <a:t> 성인의 영성을 전파하고 있음</a:t>
            </a:r>
            <a:endParaRPr lang="en-US" altLang="ko-KR" sz="1200" b="0" dirty="0">
              <a:latin typeface="+mn-ea"/>
            </a:endParaRPr>
          </a:p>
          <a:p>
            <a:r>
              <a:rPr lang="ko-KR" altLang="en-US" sz="1200" b="0" dirty="0">
                <a:latin typeface="+mn-ea"/>
              </a:rPr>
              <a:t>최근 </a:t>
            </a:r>
            <a:r>
              <a:rPr lang="en-US" altLang="ko-KR" sz="1200" b="0" dirty="0">
                <a:latin typeface="+mn-ea"/>
              </a:rPr>
              <a:t>3</a:t>
            </a:r>
            <a:r>
              <a:rPr lang="ko-KR" altLang="en-US" sz="1200" b="0" dirty="0">
                <a:latin typeface="+mn-ea"/>
              </a:rPr>
              <a:t>년을 보면 </a:t>
            </a:r>
            <a:r>
              <a:rPr lang="en-US" altLang="ko-KR" sz="1200" b="0" dirty="0">
                <a:latin typeface="+mn-ea"/>
              </a:rPr>
              <a:t>2016</a:t>
            </a:r>
            <a:r>
              <a:rPr lang="ko-KR" altLang="en-US" sz="1200" b="0" dirty="0">
                <a:latin typeface="+mn-ea"/>
              </a:rPr>
              <a:t>년 </a:t>
            </a:r>
            <a:r>
              <a:rPr lang="en-US" altLang="ko-KR" sz="1200" b="0" dirty="0">
                <a:latin typeface="+mn-ea"/>
              </a:rPr>
              <a:t>2017</a:t>
            </a:r>
            <a:r>
              <a:rPr lang="ko-KR" altLang="en-US" sz="1200" b="0" dirty="0">
                <a:latin typeface="+mn-ea"/>
              </a:rPr>
              <a:t>년 미얀마</a:t>
            </a:r>
            <a:r>
              <a:rPr lang="en-US" altLang="ko-KR" sz="1200" b="0" dirty="0">
                <a:latin typeface="+mn-ea"/>
              </a:rPr>
              <a:t>, 2018</a:t>
            </a:r>
            <a:r>
              <a:rPr lang="ko-KR" altLang="en-US" sz="1200" b="0" dirty="0">
                <a:latin typeface="+mn-ea"/>
              </a:rPr>
              <a:t>년 방글라데시에서 의료봉사를 실시하였습니다</a:t>
            </a:r>
            <a:r>
              <a:rPr lang="en-US" altLang="ko-KR" sz="1200" b="0" dirty="0">
                <a:latin typeface="+mn-ea"/>
              </a:rPr>
              <a:t>.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03580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81751" y="100014"/>
            <a:ext cx="2076450" cy="61483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100014"/>
            <a:ext cx="6088674" cy="61483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100016"/>
            <a:ext cx="8229600" cy="4143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lvl="0"/>
            <a:endParaRPr lang="ko-KR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-3680" y="276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58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58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38158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43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문자열 유형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00016"/>
            <a:ext cx="8229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36041" cy="4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7544" y="6527278"/>
            <a:ext cx="2772308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altLang="ko-KR" sz="1000" b="1" spc="-15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b="1" spc="-15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ko-KR" altLang="en-US" sz="1000" b="1" spc="-150" dirty="0" err="1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급성기병원</a:t>
            </a:r>
            <a:r>
              <a:rPr lang="ko-KR" altLang="en-US" sz="1000" b="1" spc="-150" dirty="0">
                <a:ln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solidFill>
                  <a:srgbClr val="0033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인증조사 병원 현황 보고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84" y="6453336"/>
            <a:ext cx="2130349" cy="4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gray">
          <a:xfrm>
            <a:off x="3635896" y="6527513"/>
            <a:ext cx="1944216" cy="29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60ACEF0A-DFF1-410B-AE36-54BE270B1C71}" type="slidenum">
              <a:rPr lang="en-US" altLang="ko-KR" sz="1200" b="1">
                <a:solidFill>
                  <a:srgbClr val="000000"/>
                </a:solidFill>
              </a:rPr>
              <a:pPr algn="ctr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1200" b="1" dirty="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0" y="6407617"/>
            <a:ext cx="913954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6368" y="646977"/>
            <a:ext cx="913954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300269" cy="3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528392"/>
          </a:xfrm>
          <a:prstGeom prst="rect">
            <a:avLst/>
          </a:prstGeom>
        </p:spPr>
      </p:pic>
      <p:pic>
        <p:nvPicPr>
          <p:cNvPr id="1027" name="Picture 3" descr="C:\Users\6300pro7\AppData\Local\Temp\AttachManager\시그니춰와슬로건조합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6768" y="6082562"/>
            <a:ext cx="5148064" cy="586801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0" y="836712"/>
            <a:ext cx="914400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6600" kern="0" spc="-100" dirty="0">
                <a:solidFill>
                  <a:srgbClr val="002060"/>
                </a:solidFill>
              </a:rPr>
              <a:t>병 원 현 황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260648"/>
            <a:ext cx="9144000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3600" kern="0" spc="-100" dirty="0">
                <a:solidFill>
                  <a:srgbClr val="002060"/>
                </a:solidFill>
                <a:latin typeface="+mn-ea"/>
                <a:ea typeface="+mn-ea"/>
              </a:rPr>
              <a:t>3</a:t>
            </a:r>
            <a:r>
              <a:rPr lang="ko-KR" altLang="en-US" sz="3600" kern="0" spc="-100" dirty="0">
                <a:solidFill>
                  <a:srgbClr val="002060"/>
                </a:solidFill>
                <a:latin typeface="+mn-ea"/>
                <a:ea typeface="+mn-ea"/>
              </a:rPr>
              <a:t>주기 </a:t>
            </a:r>
            <a:r>
              <a:rPr lang="ko-KR" altLang="en-US" sz="3600" kern="0" spc="-100" dirty="0" err="1">
                <a:solidFill>
                  <a:srgbClr val="002060"/>
                </a:solidFill>
                <a:latin typeface="+mn-ea"/>
                <a:ea typeface="+mn-ea"/>
              </a:rPr>
              <a:t>급성기병원</a:t>
            </a:r>
            <a:r>
              <a:rPr lang="ko-KR" altLang="en-US" sz="3600" kern="0" spc="-100" dirty="0">
                <a:solidFill>
                  <a:srgbClr val="002060"/>
                </a:solidFill>
                <a:latin typeface="+mn-ea"/>
                <a:ea typeface="+mn-ea"/>
              </a:rPr>
              <a:t> 인증조사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05280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ko-KR" altLang="en-US" dirty="0"/>
              <a:t>주요사업  </a:t>
            </a:r>
            <a:r>
              <a:rPr lang="en-US" altLang="ko-KR" dirty="0"/>
              <a:t> </a:t>
            </a:r>
            <a:r>
              <a:rPr lang="ko-KR" altLang="en-US" sz="2000" dirty="0"/>
              <a:t>자선활동</a:t>
            </a:r>
            <a:endParaRPr lang="ko-KR" altLang="en-US" dirty="0"/>
          </a:p>
        </p:txBody>
      </p:sp>
      <p:pic>
        <p:nvPicPr>
          <p:cNvPr id="25" name="Picture 2" descr="C:\Users\DIDESIGN\Desktop\1015 성모병원\PSD\28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31940" b="77314"/>
          <a:stretch/>
        </p:blipFill>
        <p:spPr bwMode="auto">
          <a:xfrm>
            <a:off x="0" y="908720"/>
            <a:ext cx="7308304" cy="5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97557" y="1009306"/>
            <a:ext cx="636267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병원 </a:t>
            </a:r>
            <a:r>
              <a:rPr kumimoji="0" lang="ko-KR" altLang="en-US" sz="1800" b="1" i="0" u="none" strike="noStrike" kern="0" cap="none" spc="-150" normalizeH="0" baseline="0" noProof="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영성구현을</a:t>
            </a:r>
            <a:r>
              <a:rPr kumimoji="0" lang="ko-KR" altLang="en-US" sz="1800" b="1" i="0" u="none" strike="noStrike" kern="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위한 자선활동</a:t>
            </a:r>
            <a:endParaRPr kumimoji="0" lang="ko-KR" altLang="en-US" sz="1600" b="1" i="0" u="none" strike="noStrike" kern="0" cap="none" spc="-15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27" name="그룹 20"/>
          <p:cNvGrpSpPr/>
          <p:nvPr/>
        </p:nvGrpSpPr>
        <p:grpSpPr>
          <a:xfrm>
            <a:off x="467544" y="1484781"/>
            <a:ext cx="1468030" cy="369565"/>
            <a:chOff x="1500524" y="1052736"/>
            <a:chExt cx="1468030" cy="369565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500524" y="1091521"/>
              <a:ext cx="1468030" cy="3307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BACC6">
                    <a:lumMod val="75000"/>
                  </a:srgbClr>
                </a:gs>
                <a:gs pos="50000">
                  <a:srgbClr val="669900">
                    <a:alpha val="50000"/>
                  </a:srgbClr>
                </a:gs>
                <a:gs pos="100000">
                  <a:srgbClr val="4BACC6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2532" y="1052736"/>
              <a:ext cx="13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대상</a:t>
              </a:r>
            </a:p>
          </p:txBody>
        </p:sp>
      </p:grpSp>
      <p:grpSp>
        <p:nvGrpSpPr>
          <p:cNvPr id="30" name="그룹 37"/>
          <p:cNvGrpSpPr/>
          <p:nvPr/>
        </p:nvGrpSpPr>
        <p:grpSpPr>
          <a:xfrm>
            <a:off x="511682" y="4221088"/>
            <a:ext cx="1468030" cy="369565"/>
            <a:chOff x="1500524" y="1052736"/>
            <a:chExt cx="1468030" cy="369565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500524" y="1091521"/>
              <a:ext cx="1468030" cy="3307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BACC6">
                    <a:lumMod val="75000"/>
                  </a:srgbClr>
                </a:gs>
                <a:gs pos="50000">
                  <a:srgbClr val="669900">
                    <a:alpha val="50000"/>
                  </a:srgbClr>
                </a:gs>
                <a:gs pos="100000">
                  <a:srgbClr val="4BACC6">
                    <a:lumMod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2532" y="1052736"/>
              <a:ext cx="13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기금</a:t>
              </a:r>
            </a:p>
          </p:txBody>
        </p:sp>
      </p:grp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61743"/>
              </p:ext>
            </p:extLst>
          </p:nvPr>
        </p:nvGraphicFramePr>
        <p:xfrm>
          <a:off x="2380007" y="4293094"/>
          <a:ext cx="4968472" cy="1872210"/>
        </p:xfrm>
        <a:graphic>
          <a:graphicData uri="http://schemas.openxmlformats.org/drawingml/2006/table">
            <a:tbl>
              <a:tblPr firstRow="1" bandRow="1"/>
              <a:tblGrid>
                <a:gridCol w="248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 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자선금액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2015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13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년평균</a:t>
                      </a:r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 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" name="Picture 2" descr="C:\Users\Administrator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6440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3528" y="2852936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해외</a:t>
            </a:r>
            <a:endParaRPr kumimoji="0" lang="en-US" altLang="ko-KR" sz="1600" b="1" i="0" u="none" strike="noStrike" kern="0" cap="none" spc="-150" normalizeH="0" baseline="0" noProof="0" dirty="0">
              <a:ln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의료봉사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7239" y="2204864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국내</a:t>
            </a:r>
            <a:endParaRPr kumimoji="0" lang="en-US" altLang="ko-KR" sz="1600" b="1" i="0" u="none" strike="noStrike" kern="0" cap="none" spc="-150" normalizeH="0" baseline="0" noProof="0" dirty="0">
              <a:ln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이동진료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3341" y="2082332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가정간호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98556" y="2204864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 err="1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성빈센트</a:t>
            </a: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altLang="ko-KR" sz="1600" b="1" i="0" u="none" strike="noStrike" kern="0" cap="none" spc="-150" normalizeH="0" baseline="0" noProof="0" dirty="0">
              <a:ln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자선회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4620" y="285293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외부 </a:t>
            </a:r>
            <a:endParaRPr kumimoji="0" lang="en-US" altLang="ko-KR" sz="1600" b="1" i="0" u="none" strike="noStrike" kern="0" cap="none" spc="-150" normalizeH="0" baseline="0" noProof="0" dirty="0">
              <a:ln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150" normalizeH="0" baseline="0" noProof="0" dirty="0">
                <a:ln>
                  <a:solidFill>
                    <a:prstClr val="black">
                      <a:lumMod val="85000"/>
                      <a:lumOff val="15000"/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업체 후원</a:t>
            </a:r>
          </a:p>
        </p:txBody>
      </p:sp>
      <p:pic>
        <p:nvPicPr>
          <p:cNvPr id="45" name="Picture 3" descr="F:\사진\기부사진\인화사진\6.2011년방글라데시무료진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17" y="1628918"/>
            <a:ext cx="1586407" cy="11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:\사진\기부사진\인화사진\11.2011년국내무료진료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85" y="1637512"/>
            <a:ext cx="2060791" cy="15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F:\사진\국내무료진료\2012년국내무료진료(용인성당)\IMG_0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1" y="2832626"/>
            <a:ext cx="1556017" cy="1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E:\case\종결\자선\우랑구\사진\몽골환아1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35782"/>
            <a:ext cx="1656184" cy="11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/>
          <p:cNvPicPr>
            <a:picLocks noChangeArrowheads="1"/>
          </p:cNvPicPr>
          <p:nvPr/>
        </p:nvPicPr>
        <p:blipFill>
          <a:blip r:embed="rId9" cstate="print"/>
          <a:srcRect l="19922" t="15833" r="70930" b="76133"/>
          <a:stretch>
            <a:fillRect/>
          </a:stretch>
        </p:blipFill>
        <p:spPr bwMode="auto">
          <a:xfrm>
            <a:off x="6348420" y="2837217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ko-KR" altLang="en-US" dirty="0"/>
              <a:t>주요사업  </a:t>
            </a:r>
            <a:r>
              <a:rPr lang="en-US" altLang="ko-KR" dirty="0"/>
              <a:t> </a:t>
            </a:r>
            <a:r>
              <a:rPr lang="ko-KR" altLang="en-US" sz="2000" dirty="0"/>
              <a:t>교직원 봉사활동</a:t>
            </a:r>
            <a:endParaRPr lang="ko-KR" altLang="en-US" dirty="0"/>
          </a:p>
        </p:txBody>
      </p:sp>
      <p:pic>
        <p:nvPicPr>
          <p:cNvPr id="8" name="Picture 2" descr="C:\Users\DIDESIGN\Desktop\1015 성모병원\PSD\28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31940" b="77314"/>
          <a:stretch/>
        </p:blipFill>
        <p:spPr bwMode="auto">
          <a:xfrm>
            <a:off x="0" y="692696"/>
            <a:ext cx="4499992" cy="5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97557" y="793282"/>
            <a:ext cx="636267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취약계층 지원 및 봉사활동</a:t>
            </a:r>
            <a:endParaRPr kumimoji="0" lang="ko-KR" altLang="en-US" sz="1600" b="1" i="0" u="none" strike="noStrike" kern="0" cap="none" spc="-15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78711"/>
              </p:ext>
            </p:extLst>
          </p:nvPr>
        </p:nvGraphicFramePr>
        <p:xfrm>
          <a:off x="323528" y="1340768"/>
          <a:ext cx="8424935" cy="3240986"/>
        </p:xfrm>
        <a:graphic>
          <a:graphicData uri="http://schemas.openxmlformats.org/drawingml/2006/table">
            <a:tbl>
              <a:tblPr firstRow="1" bandRow="1"/>
              <a:tblGrid>
                <a:gridCol w="178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2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 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회원 및 후원금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활동내역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성빈센트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자선회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회원   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원내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928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원외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후원금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약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7,843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400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생계비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간병비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장학금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재활보조금 지원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rtl="0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저소득층 난방비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100" b="1" i="0" u="none" strike="noStrik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영세사회복지기관 지원</a:t>
                      </a:r>
                      <a:endParaRPr lang="en-US" altLang="ko-KR" sz="1100" b="1" i="0" u="none" strike="noStrik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rtl="0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긴급구호 지원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가톨릭 간호사회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회원   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320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후원금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148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400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애덕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가정 봉사 월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수원교구 행사 의료지원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2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빈첸시오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아바오로회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회원   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명예회원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약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320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활동회원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후원금 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 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정기 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1,300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기타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1,700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민원 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400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rtl="0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북어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포도 등 지원사업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취약계층 방문 봉사활동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2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부서 봉사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400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부서 연간 사업계획에 영성 봉사 계획 포함</a:t>
                      </a:r>
                      <a:endParaRPr lang="ko-KR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C:\Users\6300pro7\Desktop\KakaoTalk_20150116_164139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4" y="4675080"/>
            <a:ext cx="2370092" cy="158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6300pro7\Desktop\KakaoTalk_20150116_164142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0032" y="4718970"/>
            <a:ext cx="2304256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F:\자선회\자선회사진\2017\0119_성빈센트자선회 '사랑의 쌀 나눔'행사 (2)\IMG_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88" y="4783718"/>
            <a:ext cx="2149585" cy="14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600G1\Desktop\장영주\장영주\홈페이지\자선회-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37" y="4784227"/>
            <a:ext cx="2149585" cy="14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0" y="1772816"/>
            <a:ext cx="3074979" cy="31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3166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3"/>
          <p:cNvSpPr/>
          <p:nvPr/>
        </p:nvSpPr>
        <p:spPr>
          <a:xfrm>
            <a:off x="325093" y="865227"/>
            <a:ext cx="3540814" cy="547549"/>
          </a:xfrm>
          <a:custGeom>
            <a:avLst/>
            <a:gdLst/>
            <a:ahLst/>
            <a:cxnLst/>
            <a:rect l="l" t="t" r="r" b="b"/>
            <a:pathLst>
              <a:path w="2458681" h="288032">
                <a:moveTo>
                  <a:pt x="0" y="0"/>
                </a:moveTo>
                <a:lnTo>
                  <a:pt x="2170649" y="0"/>
                </a:lnTo>
                <a:lnTo>
                  <a:pt x="2458681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en-US" altLang="ko-KR" dirty="0">
                <a:solidFill>
                  <a:srgbClr val="0088CC"/>
                </a:solidFill>
                <a:latin typeface="+mn-ea"/>
              </a:rPr>
              <a:t>I</a:t>
            </a:r>
            <a:r>
              <a:rPr lang="en-US" altLang="ko-KR" dirty="0">
                <a:solidFill>
                  <a:schemeClr val="folHlink"/>
                </a:solidFill>
                <a:latin typeface="+mn-ea"/>
              </a:rPr>
              <a:t>  </a:t>
            </a:r>
            <a:r>
              <a:rPr lang="en-US" altLang="ko-KR" dirty="0">
                <a:latin typeface="+mn-ea"/>
              </a:rPr>
              <a:t>Mission / Vision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4814"/>
            <a:ext cx="2667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87738" y="1916115"/>
            <a:ext cx="53324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2800" dirty="0">
                <a:latin typeface="+mn-ea"/>
              </a:rPr>
              <a:t> </a:t>
            </a:r>
            <a:r>
              <a:rPr lang="ko-KR" altLang="en-US" sz="2800" dirty="0" err="1">
                <a:latin typeface="+mn-ea"/>
              </a:rPr>
              <a:t>빈센트</a:t>
            </a:r>
            <a:r>
              <a:rPr lang="ko-KR" altLang="en-US" sz="2800" dirty="0">
                <a:latin typeface="+mn-ea"/>
              </a:rPr>
              <a:t>  성인의  정신에  따라서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>
                <a:latin typeface="+mn-ea"/>
              </a:rPr>
              <a:t>병원을  통하여  가난하고  병든 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>
                <a:latin typeface="+mn-ea"/>
              </a:rPr>
              <a:t>이들을 치료해 줌으로써 가난한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>
                <a:latin typeface="+mn-ea"/>
              </a:rPr>
              <a:t>이들에게  기쁜  소식을  전하며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800" dirty="0">
                <a:latin typeface="+mn-ea"/>
              </a:rPr>
              <a:t>예수  그리스도를  전파한다</a:t>
            </a:r>
            <a:r>
              <a:rPr lang="en-US" altLang="ko-KR" sz="2800" dirty="0">
                <a:latin typeface="+mn-ea"/>
              </a:rPr>
              <a:t>. 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프랑스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 err="1">
                <a:latin typeface="+mn-ea"/>
              </a:rPr>
              <a:t>뿌이</a:t>
            </a:r>
            <a:r>
              <a:rPr lang="en-US" altLang="ko-KR" sz="2000" dirty="0">
                <a:latin typeface="+mn-ea"/>
              </a:rPr>
              <a:t>, 1581 ~ 1660, </a:t>
            </a:r>
            <a:r>
              <a:rPr lang="ko-KR" altLang="en-US" sz="2000" dirty="0">
                <a:latin typeface="+mn-ea"/>
              </a:rPr>
              <a:t>성직자</a:t>
            </a:r>
            <a:r>
              <a:rPr lang="en-US" altLang="ko-KR" sz="2000" dirty="0">
                <a:latin typeface="+mn-ea"/>
              </a:rPr>
              <a:t>)</a:t>
            </a:r>
          </a:p>
        </p:txBody>
      </p:sp>
      <p:sp>
        <p:nvSpPr>
          <p:cNvPr id="5" name="제목 11"/>
          <p:cNvSpPr txBox="1">
            <a:spLocks/>
          </p:cNvSpPr>
          <p:nvPr/>
        </p:nvSpPr>
        <p:spPr bwMode="auto">
          <a:xfrm>
            <a:off x="683765" y="850801"/>
            <a:ext cx="8640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kern="0" dirty="0">
                <a:solidFill>
                  <a:schemeClr val="tx1"/>
                </a:solidFill>
                <a:latin typeface="+mn-ea"/>
                <a:ea typeface="+mn-ea"/>
              </a:rPr>
              <a:t>설립 이념</a:t>
            </a:r>
            <a:r>
              <a:rPr lang="en-US" altLang="ko-KR" kern="0" dirty="0">
                <a:solidFill>
                  <a:schemeClr val="tx1"/>
                </a:solidFill>
                <a:latin typeface="+mn-ea"/>
                <a:ea typeface="+mn-ea"/>
              </a:rPr>
              <a:t>[Mission]</a:t>
            </a:r>
            <a:endParaRPr lang="ko-KR" altLang="en-US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269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6" y="1412777"/>
            <a:ext cx="7394376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제목 11"/>
          <p:cNvSpPr txBox="1">
            <a:spLocks/>
          </p:cNvSpPr>
          <p:nvPr/>
        </p:nvSpPr>
        <p:spPr bwMode="auto">
          <a:xfrm>
            <a:off x="0" y="88900"/>
            <a:ext cx="8640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kern="0" dirty="0">
                <a:solidFill>
                  <a:srgbClr val="0088CC"/>
                </a:solidFill>
                <a:latin typeface="+mn-ea"/>
              </a:rPr>
              <a:t>I</a:t>
            </a:r>
            <a:r>
              <a:rPr lang="en-US" altLang="ko-KR" kern="0" dirty="0">
                <a:solidFill>
                  <a:schemeClr val="folHlink"/>
                </a:solidFill>
                <a:latin typeface="+mn-ea"/>
              </a:rPr>
              <a:t>  </a:t>
            </a:r>
            <a:r>
              <a:rPr lang="en-US" altLang="ko-KR" kern="0" dirty="0">
                <a:latin typeface="+mn-ea"/>
              </a:rPr>
              <a:t>Mission / Vision</a:t>
            </a:r>
            <a:endParaRPr lang="ko-KR" altLang="en-US" kern="0" dirty="0"/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627784" y="778310"/>
            <a:ext cx="6298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>
                <a:latin typeface="+mn-ea"/>
              </a:rPr>
              <a:t>사랑으로 하나되는 </a:t>
            </a:r>
            <a:r>
              <a:rPr lang="ko-KR" altLang="en-US" sz="2800" b="1" dirty="0" err="1">
                <a:latin typeface="+mn-ea"/>
              </a:rPr>
              <a:t>세계속의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ko-KR" altLang="en-US" sz="2800" b="1" dirty="0" err="1">
                <a:latin typeface="+mn-ea"/>
              </a:rPr>
              <a:t>성빈센트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1520" y="764706"/>
            <a:ext cx="2448272" cy="53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n-ea"/>
                <a:cs typeface="+mj-cs"/>
              </a:rPr>
              <a:t>[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n-ea"/>
                <a:cs typeface="+mj-cs"/>
              </a:rPr>
              <a:t>비전</a:t>
            </a:r>
            <a:r>
              <a:rPr lang="ko-KR" altLang="en-US" sz="2800" dirty="0">
                <a:solidFill>
                  <a:srgbClr val="6699FF"/>
                </a:solidFill>
                <a:latin typeface="+mn-ea"/>
                <a:cs typeface="+mj-cs"/>
              </a:rPr>
              <a:t>슬로건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n-ea"/>
                <a:cs typeface="+mj-cs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n-ea"/>
                <a:cs typeface="+mj-cs"/>
              </a:rPr>
              <a:t>]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269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en-US" altLang="ko-KR" dirty="0">
                <a:solidFill>
                  <a:srgbClr val="0088CC"/>
                </a:solidFill>
                <a:latin typeface="+mn-ea"/>
              </a:rPr>
              <a:t>III</a:t>
            </a:r>
            <a:r>
              <a:rPr lang="en-US" altLang="ko-KR" dirty="0">
                <a:solidFill>
                  <a:schemeClr val="folHlink"/>
                </a:solidFill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주요연혁 및 지리적 위치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82307"/>
              </p:ext>
            </p:extLst>
          </p:nvPr>
        </p:nvGraphicFramePr>
        <p:xfrm>
          <a:off x="395536" y="836713"/>
          <a:ext cx="8424936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7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2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일      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+mn-ea"/>
                          <a:ea typeface="+mn-ea"/>
                        </a:rPr>
                        <a:t>비      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1965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독일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파데르본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성빈센트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수녀회에서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내한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병원 설립 구상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1967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가톨릭의과대학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부속 병원으로 개원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1969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인턴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레지던트 수련병원 인가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1999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응급의료센터 지정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본관</a:t>
                      </a:r>
                      <a:r>
                        <a:rPr lang="ko-KR" altLang="en-US" sz="14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신축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이전 진료 시작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(216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실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809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BMT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병동 개설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2001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호스피스병동 개설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2005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인체 조직은행 국내 첫 설립 인가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성당 및 별관 신축 준공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 CMC </a:t>
                      </a:r>
                      <a:r>
                        <a:rPr lang="en-US" altLang="ko-KR" sz="1400" dirty="0" err="1">
                          <a:latin typeface="+mn-ea"/>
                          <a:ea typeface="+mn-ea"/>
                        </a:rPr>
                        <a:t>nU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시스템 도입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2011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의료기관인증제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인증 획득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2012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 NEW 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비전 선포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사랑으로 하나되는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세계속의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성빈센트</a:t>
                      </a:r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2015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신생아집중치료</a:t>
                      </a:r>
                      <a:r>
                        <a:rPr lang="ko-KR" altLang="en-US" sz="1400" baseline="0" dirty="0">
                          <a:latin typeface="+mn-ea"/>
                          <a:ea typeface="+mn-ea"/>
                        </a:rPr>
                        <a:t> 지역센터 선정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암병원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기공식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/>
                        <a:t>첫 생체 간이식 수술 성공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로봇수술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도입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개월만에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1,000</a:t>
                      </a:r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례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돌파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암병원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진료시작</a:t>
                      </a:r>
                      <a:endParaRPr lang="ko-KR" altLang="en-US" sz="13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6" y="3429001"/>
            <a:ext cx="4444804" cy="290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6" y="3429000"/>
            <a:ext cx="4273138" cy="2930842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en-US" altLang="ko-KR" dirty="0">
                <a:solidFill>
                  <a:srgbClr val="0088CC"/>
                </a:solidFill>
                <a:latin typeface="+mn-ea"/>
              </a:rPr>
              <a:t>III</a:t>
            </a:r>
            <a:r>
              <a:rPr lang="en-US" altLang="ko-KR" dirty="0">
                <a:solidFill>
                  <a:schemeClr val="folHlink"/>
                </a:solidFill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주요연혁 및 지리적 위치</a:t>
            </a:r>
            <a:endParaRPr lang="ko-KR" altLang="en-US" dirty="0"/>
          </a:p>
        </p:txBody>
      </p:sp>
      <p:pic>
        <p:nvPicPr>
          <p:cNvPr id="8" name="그림 7" descr="9-첫삽.jpg"/>
          <p:cNvPicPr>
            <a:picLocks noGrp="1" noChangeAspect="1"/>
          </p:cNvPicPr>
          <p:nvPr/>
        </p:nvPicPr>
        <p:blipFill>
          <a:blip r:embed="rId5" cstate="print">
            <a:lum/>
          </a:blip>
          <a:srcRect b="26432"/>
          <a:stretch>
            <a:fillRect/>
          </a:stretch>
        </p:blipFill>
        <p:spPr>
          <a:xfrm>
            <a:off x="53975" y="692696"/>
            <a:ext cx="4572000" cy="27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17-Image  스크랩 (7).jpg"/>
          <p:cNvPicPr>
            <a:picLocks noGrp="1"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25975" y="692697"/>
            <a:ext cx="446405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직사각형 6"/>
          <p:cNvSpPr>
            <a:spLocks noChangeArrowheads="1"/>
          </p:cNvSpPr>
          <p:nvPr/>
        </p:nvSpPr>
        <p:spPr bwMode="auto">
          <a:xfrm>
            <a:off x="4697416" y="2564906"/>
            <a:ext cx="4143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1967년 6월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가톨릭의과대학 제 5부속병원으로 개원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(195</a:t>
            </a:r>
            <a:r>
              <a: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병상</a:t>
            </a:r>
            <a:r>
              <a: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자선병동 </a:t>
            </a:r>
            <a:r>
              <a: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병상 포함</a:t>
            </a:r>
            <a:r>
              <a:rPr lang="en-US" altLang="ko-KR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13" name="직사각형 7"/>
          <p:cNvSpPr>
            <a:spLocks noChangeArrowheads="1"/>
          </p:cNvSpPr>
          <p:nvPr/>
        </p:nvSpPr>
        <p:spPr bwMode="auto">
          <a:xfrm>
            <a:off x="107506" y="2780931"/>
            <a:ext cx="4554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1965년 1월</a:t>
            </a:r>
            <a:endParaRPr lang="en-US" altLang="ko-KR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독일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성빈센트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수녀회에서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내한,  병원설립 구상</a:t>
            </a: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5970766"/>
            <a:ext cx="4464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16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성빈센트병원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0"/>
          <p:cNvSpPr>
            <a:spLocks noChangeArrowheads="1"/>
          </p:cNvSpPr>
          <p:nvPr/>
        </p:nvSpPr>
        <p:spPr bwMode="auto">
          <a:xfrm>
            <a:off x="4697413" y="5949280"/>
            <a:ext cx="4464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성빈센트병원</a:t>
            </a:r>
            <a:r>
              <a: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76456" cy="3960440"/>
          </a:xfrm>
          <a:prstGeom prst="rect">
            <a:avLst/>
          </a:prstGeom>
        </p:spPr>
      </p:pic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en-US" altLang="ko-KR" dirty="0">
                <a:solidFill>
                  <a:srgbClr val="0088CC"/>
                </a:solidFill>
                <a:latin typeface="+mn-ea"/>
                <a:ea typeface="+mn-ea"/>
              </a:rPr>
              <a:t>IV  </a:t>
            </a:r>
            <a:r>
              <a:rPr lang="ko-KR" altLang="en-US" dirty="0">
                <a:latin typeface="+mn-ea"/>
                <a:ea typeface="+mn-ea"/>
              </a:rPr>
              <a:t>일반 현황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_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건물규모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504" y="4819294"/>
            <a:ext cx="8964488" cy="13460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04800" marR="0" lvl="0" indent="-304800" defTabSz="91440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uLnTx/>
                <a:uFillTx/>
                <a:latin typeface="맑은 고딕"/>
                <a:ea typeface="맑은 고딕"/>
              </a:rPr>
              <a:t>○</a:t>
            </a:r>
            <a:r>
              <a:rPr kumimoji="0" lang="ko-KR" altLang="en-US" sz="18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uLnTx/>
                <a:uFillTx/>
                <a:latin typeface="+mn-ea"/>
              </a:rPr>
              <a:t> 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건물 규모 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: 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본관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지하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4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층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~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지상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11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층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),  </a:t>
            </a:r>
            <a:r>
              <a:rPr kumimoji="0" lang="ko-KR" altLang="en-US" sz="1800" b="1" i="0" u="none" strike="noStrike" kern="0" cap="none" spc="-100" normalizeH="0" baseline="0" noProof="0" dirty="0" err="1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암병원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지하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4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층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~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지상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10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층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)</a:t>
            </a:r>
          </a:p>
          <a:p>
            <a:pPr marL="304800" lvl="0" indent="-304800" latinLnBrk="0">
              <a:lnSpc>
                <a:spcPct val="120000"/>
              </a:lnSpc>
              <a:spcBef>
                <a:spcPts val="1000"/>
              </a:spcBef>
              <a:defRPr/>
            </a:pPr>
            <a:r>
              <a:rPr lang="ko-KR" altLang="en-US" b="1" kern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</a:rPr>
              <a:t>○</a:t>
            </a:r>
            <a:r>
              <a:rPr kumimoji="0" lang="ko-KR" altLang="en-US" sz="18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uLnTx/>
                <a:uFillTx/>
                <a:latin typeface="+mn-ea"/>
              </a:rPr>
              <a:t> 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면적 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: 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대지 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28,547㎡, 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uLnTx/>
                <a:uFillTx/>
                <a:latin typeface="+mn-ea"/>
              </a:rPr>
              <a:t>건축 </a:t>
            </a:r>
            <a:r>
              <a:rPr lang="en-US" altLang="ko-KR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: 14,477㎡</a:t>
            </a:r>
            <a:endParaRPr kumimoji="0" lang="en-US" altLang="ko-KR" sz="1800" b="1" i="0" u="none" strike="noStrike" kern="0" cap="none" spc="-10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uLnTx/>
              <a:uFillTx/>
              <a:latin typeface="+mn-ea"/>
            </a:endParaRPr>
          </a:p>
          <a:p>
            <a:pPr marL="304800" indent="-304800" latinLnBrk="0">
              <a:lnSpc>
                <a:spcPct val="120000"/>
              </a:lnSpc>
              <a:spcBef>
                <a:spcPts val="1000"/>
              </a:spcBef>
              <a:defRPr/>
            </a:pPr>
            <a:r>
              <a:rPr lang="ko-KR" altLang="en-US" b="1" kern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</a:rPr>
              <a:t>○</a:t>
            </a:r>
            <a:r>
              <a:rPr lang="ko-KR" altLang="en-US" b="1" kern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latin typeface="+mn-ea"/>
              </a:rPr>
              <a:t> </a:t>
            </a:r>
            <a:r>
              <a:rPr lang="ko-KR" altLang="en-US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주차 </a:t>
            </a:r>
            <a:r>
              <a:rPr lang="en-US" altLang="ko-KR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총 </a:t>
            </a:r>
            <a:r>
              <a:rPr lang="en-US" altLang="ko-KR" b="1" dirty="0">
                <a:latin typeface="+mn-ea"/>
              </a:rPr>
              <a:t>958</a:t>
            </a:r>
            <a:r>
              <a:rPr lang="ko-KR" altLang="en-US" b="1" dirty="0">
                <a:latin typeface="+mn-ea"/>
              </a:rPr>
              <a:t>대 주차 가능 </a:t>
            </a:r>
            <a:r>
              <a:rPr lang="en-US" altLang="ko-KR" b="1" dirty="0">
                <a:latin typeface="+mn-ea"/>
              </a:rPr>
              <a:t>( </a:t>
            </a:r>
            <a:r>
              <a:rPr lang="ko-KR" altLang="en-US" b="1" dirty="0">
                <a:latin typeface="+mn-ea"/>
              </a:rPr>
              <a:t>지하주차장 </a:t>
            </a:r>
            <a:r>
              <a:rPr lang="en-US" altLang="ko-KR" b="1" dirty="0">
                <a:latin typeface="+mn-ea"/>
              </a:rPr>
              <a:t>471</a:t>
            </a:r>
            <a:r>
              <a:rPr lang="ko-KR" altLang="en-US" b="1" dirty="0">
                <a:latin typeface="+mn-ea"/>
              </a:rPr>
              <a:t>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철골주차장 </a:t>
            </a:r>
            <a:r>
              <a:rPr lang="en-US" altLang="ko-KR" b="1" dirty="0">
                <a:latin typeface="+mn-ea"/>
              </a:rPr>
              <a:t>331</a:t>
            </a:r>
            <a:r>
              <a:rPr lang="ko-KR" altLang="en-US" b="1" dirty="0">
                <a:latin typeface="+mn-ea"/>
              </a:rPr>
              <a:t>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옥외 </a:t>
            </a:r>
            <a:r>
              <a:rPr lang="en-US" altLang="ko-KR" b="1" dirty="0">
                <a:latin typeface="+mn-ea"/>
              </a:rPr>
              <a:t>156</a:t>
            </a:r>
            <a:r>
              <a:rPr lang="ko-KR" altLang="en-US" b="1" dirty="0">
                <a:latin typeface="+mn-ea"/>
              </a:rPr>
              <a:t>대 </a:t>
            </a:r>
            <a:r>
              <a:rPr lang="en-US" altLang="ko-KR" b="1" dirty="0">
                <a:latin typeface="+mn-ea"/>
              </a:rPr>
              <a:t>)</a:t>
            </a:r>
            <a:endParaRPr kumimoji="0" lang="ko-KR" altLang="en-US" sz="1800" b="1" i="0" u="none" strike="noStrike" kern="0" cap="none" spc="-10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269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en-US" altLang="ko-KR" dirty="0">
                <a:solidFill>
                  <a:srgbClr val="0088CC"/>
                </a:solidFill>
                <a:latin typeface="+mn-ea"/>
              </a:rPr>
              <a:t>Ⅴ</a:t>
            </a:r>
            <a:r>
              <a:rPr lang="en-US" altLang="ko-KR" dirty="0">
                <a:solidFill>
                  <a:schemeClr val="folHlink"/>
                </a:solidFill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전문진료센터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주요사업</a:t>
            </a:r>
            <a:endParaRPr lang="ko-KR" alt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947"/>
            <a:ext cx="9144000" cy="55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9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640763" cy="633412"/>
          </a:xfrm>
        </p:spPr>
        <p:txBody>
          <a:bodyPr/>
          <a:lstStyle/>
          <a:p>
            <a:r>
              <a:rPr lang="ko-KR" altLang="en-US" dirty="0"/>
              <a:t>주요사업  </a:t>
            </a:r>
            <a:r>
              <a:rPr lang="en-US" altLang="ko-KR" dirty="0"/>
              <a:t> </a:t>
            </a:r>
            <a:r>
              <a:rPr lang="ko-KR" altLang="en-US" sz="2000" dirty="0" err="1"/>
              <a:t>암병원센터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88115" cy="295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76470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센터</a:t>
            </a:r>
            <a:r>
              <a:rPr lang="en-US" altLang="ko-KR" b="1" dirty="0"/>
              <a:t>/</a:t>
            </a:r>
            <a:r>
              <a:rPr lang="ko-KR" altLang="en-US" b="1" dirty="0" err="1"/>
              <a:t>클리닉</a:t>
            </a:r>
            <a:endParaRPr lang="ko-KR" altLang="en-US" dirty="0"/>
          </a:p>
        </p:txBody>
      </p:sp>
      <p:pic>
        <p:nvPicPr>
          <p:cNvPr id="1026" name="Picture 2" descr="빠른치료, 협진치료, 첨단치료, 믿음치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5186"/>
            <a:ext cx="7201528" cy="16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79372" y="42958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운영방침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2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640763" cy="561975"/>
          </a:xfrm>
        </p:spPr>
        <p:txBody>
          <a:bodyPr/>
          <a:lstStyle/>
          <a:p>
            <a:r>
              <a:rPr lang="ko-KR" altLang="en-US" dirty="0"/>
              <a:t>주요사업  </a:t>
            </a:r>
            <a:r>
              <a:rPr lang="en-US" altLang="ko-KR" dirty="0"/>
              <a:t> </a:t>
            </a:r>
            <a:r>
              <a:rPr lang="ko-KR" altLang="en-US" sz="2000" dirty="0"/>
              <a:t>해외 의료봉사</a:t>
            </a:r>
            <a:endParaRPr lang="ko-KR" altLang="en-US" dirty="0"/>
          </a:p>
        </p:txBody>
      </p:sp>
      <p:pic>
        <p:nvPicPr>
          <p:cNvPr id="9" name="Picture 2" descr="C:\Users\DIDESIGN\Desktop\1015 성모병원\PSD\28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1F497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31940" b="77314"/>
          <a:stretch/>
        </p:blipFill>
        <p:spPr bwMode="auto">
          <a:xfrm>
            <a:off x="0" y="643838"/>
            <a:ext cx="4499992" cy="5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97557" y="744424"/>
            <a:ext cx="636267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연도별 해외봉사활동</a:t>
            </a:r>
            <a:endParaRPr kumimoji="0" lang="ko-KR" altLang="en-US" sz="1600" b="1" i="0" u="none" strike="noStrike" kern="0" cap="none" spc="-15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61517"/>
              </p:ext>
            </p:extLst>
          </p:nvPr>
        </p:nvGraphicFramePr>
        <p:xfrm>
          <a:off x="323530" y="1219901"/>
          <a:ext cx="8496943" cy="3552102"/>
        </p:xfrm>
        <a:graphic>
          <a:graphicData uri="http://schemas.openxmlformats.org/drawingml/2006/table">
            <a:tbl>
              <a:tblPr firstRow="1" bandRow="1"/>
              <a:tblGrid>
                <a:gridCol w="80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957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 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2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lang="ko-KR" altLang="en-US" sz="12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57"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의료</a:t>
                      </a:r>
                      <a:br>
                        <a:rPr lang="ko-KR" altLang="en-US" sz="1100" b="1" u="none" strike="noStrike" dirty="0">
                          <a:latin typeface="+mn-ea"/>
                          <a:ea typeface="+mn-ea"/>
                        </a:rPr>
                      </a:br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봉사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국가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미얀마</a:t>
                      </a:r>
                      <a:r>
                        <a:rPr lang="en-US" altLang="ko-KR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필리핀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미얀마</a:t>
                      </a:r>
                      <a:r>
                        <a:rPr lang="en-US" altLang="ko-KR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필리핀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방글라데시</a:t>
                      </a:r>
                      <a:r>
                        <a:rPr lang="en-US" altLang="ko-KR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33CC"/>
                          </a:solidFill>
                          <a:latin typeface="+mn-ea"/>
                          <a:ea typeface="+mn-ea"/>
                        </a:rPr>
                        <a:t>필리핀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기간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2016.1.21~24</a:t>
                      </a:r>
                    </a:p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2016.12.6~11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2017.1.12~15</a:t>
                      </a:r>
                    </a:p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2017.12.1~10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2018.1.18~21</a:t>
                      </a:r>
                    </a:p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2018.9.6~9</a:t>
                      </a:r>
                    </a:p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2018.11.23~29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봉사 인원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진료 인원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899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3,268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718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지원금액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40,222,493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79,617,840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74,333,316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u="none" strike="noStrike" dirty="0" err="1">
                          <a:latin typeface="+mn-ea"/>
                          <a:ea typeface="+mn-ea"/>
                        </a:rPr>
                        <a:t>진료과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가정의학과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호흡기내과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순환기내과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정신건강의학과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가정의학과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마취통증의학과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호흡기내과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순환기내과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신경외과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산부인과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마취통증의학과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응급의학과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순환기내과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재활의학과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7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바자회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수입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53,036,770</a:t>
                      </a:r>
                      <a:r>
                        <a:rPr lang="ko-KR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61,455,000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36,274,490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u="none" strike="noStrike" dirty="0"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Picture 2" descr="F:\해외의료봉사(사진)\2018방글라데시\방글라1일차\1일차 사진설명\몰려드는 환자들로 수술이 동시에 시행되고 있는 모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" y="4876861"/>
            <a:ext cx="2651787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자선회\자선회사진\2017\필리핀 의료봉사\KakaoTalk_20180121_045132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13" y="4876861"/>
            <a:ext cx="1988840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사진\2018\20181018_해외의료봉사 기금마련 자선바자회\AU3A12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76" y="4876861"/>
            <a:ext cx="2237444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해외의료봉사(사진)\2017미얀마\2017미얀마\12.4\추가\무료진료 시작- 가정의학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8" y="4892311"/>
            <a:ext cx="1988840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제목 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제목 마스터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제목 마스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마스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마스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마스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마스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마스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마스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873</Words>
  <Application>Microsoft Office PowerPoint</Application>
  <PresentationFormat>화면 슬라이드 쇼(4:3)</PresentationFormat>
  <Paragraphs>201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Wingdings</vt:lpstr>
      <vt:lpstr>1_제목 마스터</vt:lpstr>
      <vt:lpstr>PowerPoint 프레젠테이션</vt:lpstr>
      <vt:lpstr>I  Mission / Vision</vt:lpstr>
      <vt:lpstr>PowerPoint 프레젠테이션</vt:lpstr>
      <vt:lpstr>III  주요연혁 및 지리적 위치</vt:lpstr>
      <vt:lpstr>III  주요연혁 및 지리적 위치</vt:lpstr>
      <vt:lpstr>IV  일반 현황 _건물규모</vt:lpstr>
      <vt:lpstr>Ⅴ  전문진료센터, 주요사업</vt:lpstr>
      <vt:lpstr>주요사업   암병원센터</vt:lpstr>
      <vt:lpstr>주요사업   해외 의료봉사</vt:lpstr>
      <vt:lpstr>주요사업   자선활동</vt:lpstr>
      <vt:lpstr>주요사업   교직원 봉사활동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SVH</cp:lastModifiedBy>
  <cp:revision>447</cp:revision>
  <cp:lastPrinted>2019-01-14T05:41:57Z</cp:lastPrinted>
  <dcterms:created xsi:type="dcterms:W3CDTF">2011-12-01T02:00:45Z</dcterms:created>
  <dcterms:modified xsi:type="dcterms:W3CDTF">2021-12-17T00:51:19Z</dcterms:modified>
</cp:coreProperties>
</file>