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9" r:id="rId4"/>
    <p:sldId id="258" r:id="rId5"/>
    <p:sldId id="261" r:id="rId6"/>
    <p:sldId id="281" r:id="rId7"/>
    <p:sldId id="282" r:id="rId8"/>
    <p:sldId id="283" r:id="rId9"/>
    <p:sldId id="265" r:id="rId10"/>
    <p:sldId id="266" r:id="rId11"/>
    <p:sldId id="300" r:id="rId12"/>
    <p:sldId id="268" r:id="rId13"/>
    <p:sldId id="270" r:id="rId14"/>
    <p:sldId id="272" r:id="rId15"/>
    <p:sldId id="274" r:id="rId16"/>
    <p:sldId id="275" r:id="rId17"/>
    <p:sldId id="308" r:id="rId18"/>
    <p:sldId id="311" r:id="rId19"/>
    <p:sldId id="310" r:id="rId20"/>
    <p:sldId id="318" r:id="rId21"/>
    <p:sldId id="269" r:id="rId22"/>
    <p:sldId id="271" r:id="rId23"/>
    <p:sldId id="273" r:id="rId24"/>
    <p:sldId id="302" r:id="rId25"/>
    <p:sldId id="309" r:id="rId26"/>
    <p:sldId id="304" r:id="rId27"/>
    <p:sldId id="306" r:id="rId28"/>
    <p:sldId id="313" r:id="rId29"/>
    <p:sldId id="276" r:id="rId30"/>
    <p:sldId id="277" r:id="rId31"/>
    <p:sldId id="314" r:id="rId32"/>
    <p:sldId id="315" r:id="rId33"/>
    <p:sldId id="316" r:id="rId34"/>
    <p:sldId id="317" r:id="rId35"/>
    <p:sldId id="278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9933FF"/>
    <a:srgbClr val="3333CC"/>
    <a:srgbClr val="6600FF"/>
    <a:srgbClr val="3B2D77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88927" autoAdjust="0"/>
  </p:normalViewPr>
  <p:slideViewPr>
    <p:cSldViewPr>
      <p:cViewPr>
        <p:scale>
          <a:sx n="100" d="100"/>
          <a:sy n="100" d="100"/>
        </p:scale>
        <p:origin x="-2190" y="-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0FD4C-7EB9-4DAF-88F1-9541CCD3C218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8F8A-B0B4-4376-A84D-BD7EE7B778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52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82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91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822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51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82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354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1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90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8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24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03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651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92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74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52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3333CC"/>
            </a:gs>
            <a:gs pos="0">
              <a:srgbClr val="0070C0"/>
            </a:gs>
            <a:gs pos="100000">
              <a:srgbClr val="9933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B34B-6A21-48DF-A285-9A834AFD0505}" type="datetimeFigureOut">
              <a:rPr lang="ko-KR" altLang="en-US" smtClean="0"/>
              <a:t>2021-12-08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17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.blog.naver.com/PostList.naver?blogId=iamanna1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98" y="-65315"/>
            <a:ext cx="9900556" cy="5236029"/>
          </a:xfrm>
          <a:prstGeom prst="rect">
            <a:avLst/>
          </a:prstGeom>
        </p:spPr>
      </p:pic>
      <p:sp>
        <p:nvSpPr>
          <p:cNvPr id="8" name="Google Shape;226;p36"/>
          <p:cNvSpPr txBox="1">
            <a:spLocks noGrp="1"/>
          </p:cNvSpPr>
          <p:nvPr>
            <p:ph type="ctrTitle"/>
          </p:nvPr>
        </p:nvSpPr>
        <p:spPr>
          <a:xfrm>
            <a:off x="-684584" y="627534"/>
            <a:ext cx="4176464" cy="1422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2021</a:t>
            </a:r>
            <a:r>
              <a:rPr lang="en" sz="32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주식회사</a:t>
            </a:r>
            <a:r>
              <a:rPr lang="ko-KR" altLang="en-US" sz="32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ko-KR" altLang="en-US" sz="5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</a:t>
            </a:r>
            <a:r>
              <a:rPr lang="en-US" altLang="ko-KR" sz="5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ko-KR" altLang="en-US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회사소개</a:t>
            </a:r>
            <a:endParaRPr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0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8279"/>
            <a:ext cx="9163050" cy="5151779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899591" y="843558"/>
            <a:ext cx="7272809" cy="37804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연구개발전담부서 인정서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벤처기업 확인서   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4280197"/>
            <a:ext cx="239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400" b="1" dirty="0" smtClean="0">
                <a:latin typeface="나눔고딕" pitchFamily="50" charset="-127"/>
                <a:ea typeface="나눔고딕" pitchFamily="50" charset="-127"/>
              </a:rPr>
              <a:t>연구개발전담부서 확인서 </a:t>
            </a:r>
            <a:r>
              <a:rPr lang="en-US" altLang="ko-KR" sz="1400" b="1" dirty="0" smtClean="0">
                <a:latin typeface="나눔고딕" pitchFamily="50" charset="-127"/>
                <a:ea typeface="나눔고딕" pitchFamily="50" charset="-127"/>
              </a:rPr>
              <a:t>-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15" y="1419623"/>
            <a:ext cx="2234394" cy="281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845130" y="1419622"/>
            <a:ext cx="2222814" cy="2794303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782899" y="1419623"/>
            <a:ext cx="2237373" cy="3168351"/>
            <a:chOff x="5142939" y="1419623"/>
            <a:chExt cx="2237373" cy="3168351"/>
          </a:xfrm>
        </p:grpSpPr>
        <p:sp>
          <p:nvSpPr>
            <p:cNvPr id="7" name="TextBox 6"/>
            <p:cNvSpPr txBox="1"/>
            <p:nvPr/>
          </p:nvSpPr>
          <p:spPr>
            <a:xfrm>
              <a:off x="5280099" y="4280197"/>
              <a:ext cx="2085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나눔고딕" pitchFamily="50" charset="-127"/>
                  <a:ea typeface="나눔고딕" pitchFamily="50" charset="-127"/>
                </a:rPr>
                <a:t>- </a:t>
              </a:r>
              <a:r>
                <a:rPr lang="ko-KR" altLang="en-US" sz="1400" b="1" dirty="0" smtClean="0">
                  <a:latin typeface="나눔고딕" pitchFamily="50" charset="-127"/>
                  <a:ea typeface="나눔고딕" pitchFamily="50" charset="-127"/>
                </a:rPr>
                <a:t>벤처기업 확인서 </a:t>
              </a:r>
              <a:r>
                <a:rPr lang="en-US" altLang="ko-KR" sz="1400" b="1" dirty="0" smtClean="0">
                  <a:latin typeface="나눔고딕" pitchFamily="50" charset="-127"/>
                  <a:ea typeface="나눔고딕" pitchFamily="50" charset="-127"/>
                </a:rPr>
                <a:t>-</a:t>
              </a:r>
              <a:endParaRPr lang="ko-KR" altLang="en-US" sz="14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939" y="1419623"/>
              <a:ext cx="2186094" cy="2794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5142939" y="1419623"/>
              <a:ext cx="2237373" cy="2802300"/>
            </a:xfrm>
            <a:prstGeom prst="rect">
              <a:avLst/>
            </a:prstGeom>
            <a:noFill/>
            <a:ln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Google Shape;242;p38"/>
          <p:cNvSpPr txBox="1">
            <a:spLocks/>
          </p:cNvSpPr>
          <p:nvPr/>
        </p:nvSpPr>
        <p:spPr>
          <a:xfrm>
            <a:off x="1090168" y="267494"/>
            <a:ext cx="499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5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en-US" altLang="ko-KR" sz="115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32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진행중인 프로젝트</a:t>
            </a:r>
            <a:endParaRPr lang="en-US" altLang="ko-KR" sz="32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0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작성기준 </a:t>
            </a:r>
            <a:r>
              <a:rPr lang="en-US" altLang="ko-KR" sz="20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2021.11.23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92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66093" y="915566"/>
            <a:ext cx="756964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비대면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플랫폼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공급기업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(2021.03.01 ~2021.12.31)</a:t>
            </a:r>
            <a:endParaRPr lang="en-US" altLang="ko-KR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55" y="1419062"/>
            <a:ext cx="3499360" cy="199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12" y="1417846"/>
            <a:ext cx="3531940" cy="201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2350" y="3487613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</a:t>
            </a:r>
            <a:r>
              <a:rPr lang="en-US" altLang="ko-KR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재택근무 분야 </a:t>
            </a:r>
            <a:endParaRPr lang="ko-KR" altLang="en-US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0559" y="3487612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화상업무 </a:t>
            </a:r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분야 </a:t>
            </a:r>
            <a:endParaRPr lang="ko-KR" altLang="en-US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Google Shape;196;p36"/>
          <p:cNvSpPr txBox="1">
            <a:spLocks/>
          </p:cNvSpPr>
          <p:nvPr/>
        </p:nvSpPr>
        <p:spPr>
          <a:xfrm>
            <a:off x="899592" y="3942425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플랫폼 건 당 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200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 상시 판매 중</a:t>
            </a:r>
            <a:endParaRPr lang="en-US" altLang="ko-KR" sz="1600" b="1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 모집 및 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판매 시 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매출 달성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84076" y="1419622"/>
            <a:ext cx="3524337" cy="1983762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719247" y="1417845"/>
            <a:ext cx="3565590" cy="1992703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9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0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886305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제노픽스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실사 이미지를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2D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애니메이션 이미지로 만들어주는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플랫폼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88" y="2667623"/>
            <a:ext cx="4794350" cy="119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2" y="1478425"/>
            <a:ext cx="2705339" cy="233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8" y="1756733"/>
            <a:ext cx="2442383" cy="10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61" y="1655590"/>
            <a:ext cx="2370377" cy="116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696349" y="909217"/>
            <a:ext cx="758848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데이터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바우처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공급기업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(2021.06.01~2021.11.30)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65665" y="1419622"/>
            <a:ext cx="7619174" cy="2442578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8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9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23878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어나더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사이트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멘탈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XR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플랫폼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할말다해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외주용역 제작 및 개발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6" y="1349504"/>
            <a:ext cx="2560856" cy="23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23" y="1347614"/>
            <a:ext cx="4989314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918510" y="848529"/>
            <a:ext cx="7318459" cy="378042"/>
          </a:xfrm>
          <a:prstGeom prst="roundRect">
            <a:avLst/>
          </a:prstGeom>
          <a:solidFill>
            <a:srgbClr val="00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어나더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사이트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할말다해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 (2021.07.01~2022.02.28)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02485" y="1347614"/>
            <a:ext cx="7582352" cy="2376263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74760" y="843558"/>
            <a:ext cx="756964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어나더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사이트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할말 다해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 (2021.07.01~2022.02.28)  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7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8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3664" y="1347615"/>
            <a:ext cx="3833086" cy="21323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488" y="1347614"/>
            <a:ext cx="3791175" cy="213230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26401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컨소시엄기관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주관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,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제노픽스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대구지역 관광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02488" y="843558"/>
            <a:ext cx="7582350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7.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대구 지역 특화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콘텐츠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지원 사업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(2021.07.01~2021.11.30)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0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1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2488" y="1347614"/>
            <a:ext cx="7631440" cy="2134165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4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오피스 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_x245185080" descr="EMB00002d40b7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" y="1352613"/>
            <a:ext cx="2316875" cy="22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_x245182600" descr="EMB00002d40b7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32" y="1341479"/>
            <a:ext cx="2216257" cy="22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_x245183560" descr="EMB00002d40b7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89" y="1445890"/>
            <a:ext cx="3049219" cy="11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_x245185080" descr="EMB00002d40b7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89" y="2475618"/>
            <a:ext cx="3049218" cy="10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8.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대구대학교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LINC 2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(2021.07.01~2021.11.30)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갤러</a:t>
            </a:r>
            <a:r>
              <a:rPr lang="ko-KR" altLang="en-US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13.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스코넥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2022.03.31)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1" y="1354089"/>
            <a:ext cx="2553923" cy="21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54089"/>
            <a:ext cx="2550072" cy="21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14" y="1338859"/>
            <a:ext cx="2479939" cy="220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0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0"/>
            <a:ext cx="9163050" cy="51517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" y="1347615"/>
            <a:ext cx="1863927" cy="22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34405"/>
            <a:ext cx="1959505" cy="22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32" y="1352643"/>
            <a:ext cx="1909392" cy="218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24" y="1352643"/>
            <a:ext cx="1881783" cy="219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게임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학습 프로그램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15.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에듀테크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메타버스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4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0"/>
            <a:ext cx="9163050" cy="51517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7614"/>
            <a:ext cx="2702087" cy="214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스마트 만보기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짓필라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메타버스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9622"/>
            <a:ext cx="2569849" cy="20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46" y="1439309"/>
            <a:ext cx="2566569" cy="19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8279"/>
            <a:ext cx="9163050" cy="5151779"/>
          </a:xfrm>
          <a:prstGeom prst="rect">
            <a:avLst/>
          </a:prstGeom>
        </p:spPr>
      </p:pic>
      <p:sp>
        <p:nvSpPr>
          <p:cNvPr id="11" name="Google Shape;245;p38"/>
          <p:cNvSpPr txBox="1">
            <a:spLocks/>
          </p:cNvSpPr>
          <p:nvPr/>
        </p:nvSpPr>
        <p:spPr>
          <a:xfrm>
            <a:off x="601547" y="150548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Google Shape;242;p38"/>
          <p:cNvSpPr txBox="1">
            <a:spLocks/>
          </p:cNvSpPr>
          <p:nvPr/>
        </p:nvSpPr>
        <p:spPr>
          <a:xfrm>
            <a:off x="1303880" y="1517760"/>
            <a:ext cx="3193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푸딩 소개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Google Shape;203;p37"/>
          <p:cNvSpPr txBox="1">
            <a:spLocks/>
          </p:cNvSpPr>
          <p:nvPr/>
        </p:nvSpPr>
        <p:spPr>
          <a:xfrm>
            <a:off x="-396552" y="-20538"/>
            <a:ext cx="4320480" cy="594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altLang="ko-KR" sz="40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Contents</a:t>
            </a:r>
            <a:r>
              <a:rPr lang="en-US" altLang="ko-KR" sz="32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hlinkClick r:id="rId3"/>
              </a:rPr>
              <a:t/>
            </a:r>
            <a:br>
              <a:rPr lang="en-US" altLang="ko-KR" sz="32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hlinkClick r:id="rId3"/>
              </a:rPr>
            </a:br>
            <a:endParaRPr lang="en-US" sz="1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8" name="Google Shape;242;p38"/>
          <p:cNvSpPr txBox="1">
            <a:spLocks/>
          </p:cNvSpPr>
          <p:nvPr/>
        </p:nvSpPr>
        <p:spPr>
          <a:xfrm>
            <a:off x="1303880" y="2109253"/>
            <a:ext cx="3193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진행중인 프로젝트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Google Shape;245;p38"/>
          <p:cNvSpPr txBox="1">
            <a:spLocks/>
          </p:cNvSpPr>
          <p:nvPr/>
        </p:nvSpPr>
        <p:spPr>
          <a:xfrm>
            <a:off x="601547" y="2624456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Google Shape;242;p38"/>
          <p:cNvSpPr txBox="1">
            <a:spLocks/>
          </p:cNvSpPr>
          <p:nvPr/>
        </p:nvSpPr>
        <p:spPr>
          <a:xfrm>
            <a:off x="1303880" y="2636732"/>
            <a:ext cx="3700169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진행완료 프로젝트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Google Shape;245;p38"/>
          <p:cNvSpPr txBox="1">
            <a:spLocks/>
          </p:cNvSpPr>
          <p:nvPr/>
        </p:nvSpPr>
        <p:spPr>
          <a:xfrm>
            <a:off x="601547" y="3729017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</a:t>
            </a:r>
            <a:endParaRPr lang="en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5" name="Google Shape;245;p38"/>
          <p:cNvSpPr txBox="1">
            <a:spLocks/>
          </p:cNvSpPr>
          <p:nvPr/>
        </p:nvSpPr>
        <p:spPr>
          <a:xfrm>
            <a:off x="601547" y="210925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Google Shape;242;p38"/>
          <p:cNvSpPr txBox="1">
            <a:spLocks/>
          </p:cNvSpPr>
          <p:nvPr/>
        </p:nvSpPr>
        <p:spPr>
          <a:xfrm>
            <a:off x="1303880" y="3745944"/>
            <a:ext cx="4564264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탄소배출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Google Shape;245;p38"/>
          <p:cNvSpPr txBox="1">
            <a:spLocks/>
          </p:cNvSpPr>
          <p:nvPr/>
        </p:nvSpPr>
        <p:spPr>
          <a:xfrm>
            <a:off x="601547" y="315760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Google Shape;242;p38"/>
          <p:cNvSpPr txBox="1">
            <a:spLocks/>
          </p:cNvSpPr>
          <p:nvPr/>
        </p:nvSpPr>
        <p:spPr>
          <a:xfrm>
            <a:off x="1303880" y="3169880"/>
            <a:ext cx="3700169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진행예정 프로젝트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89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5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</a:p>
          <a:p>
            <a:pPr algn="r"/>
            <a:r>
              <a:rPr lang="ko-KR" altLang="en-US" sz="32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진행완료 프로젝트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82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pic>
        <p:nvPicPr>
          <p:cNvPr id="9" name="_x217777104" descr="EMB000009102e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78" y="1419622"/>
            <a:ext cx="1878560" cy="15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924423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</a:t>
            </a: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에스메이커</a:t>
            </a:r>
            <a:endParaRPr lang="en-US" altLang="ko-KR" sz="1600" b="1" spc="-150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AI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행동인식기반 카메라를 이용한 </a:t>
            </a: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파크골프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솔루션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7" y="1419622"/>
            <a:ext cx="1774429" cy="2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15" y="1444703"/>
            <a:ext cx="1917310" cy="230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25" y="1419621"/>
            <a:ext cx="2006692" cy="233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_x217776624" descr="EMB000009102ef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17" y="2807246"/>
            <a:ext cx="1883921" cy="9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702487" y="987574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AI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바우처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지원사업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공급기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(2021.04.01~2021.10.31)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88575" y="1419622"/>
            <a:ext cx="7582352" cy="2336585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9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0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-20538"/>
            <a:ext cx="9163050" cy="5151779"/>
          </a:xfrm>
          <a:prstGeom prst="rect">
            <a:avLst/>
          </a:prstGeom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59882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리얼테크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시설물 점검 관리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교육 시뮬레이터 플랫폼 고도화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6" y="1425525"/>
            <a:ext cx="2108437" cy="230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33" y="1352933"/>
            <a:ext cx="2193851" cy="24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05" y="1348330"/>
            <a:ext cx="3202833" cy="24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702486" y="915566"/>
            <a:ext cx="7443727" cy="378042"/>
          </a:xfrm>
          <a:prstGeom prst="roundRect">
            <a:avLst/>
          </a:prstGeom>
          <a:solidFill>
            <a:srgbClr val="00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리얼테크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VR 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고도화 위주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(2021.06.01~2021.10.29)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02486" y="1347614"/>
            <a:ext cx="7582352" cy="240548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715189" y="915566"/>
            <a:ext cx="756964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리얼테크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VR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고도화 위주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(2021.06.01~2021.10.29)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8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9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" y="0"/>
            <a:ext cx="9163050" cy="5151779"/>
          </a:xfrm>
          <a:prstGeom prst="rect">
            <a:avLst/>
          </a:prstGeom>
          <a:ln>
            <a:solidFill>
              <a:srgbClr val="9966FF"/>
            </a:solidFill>
          </a:ln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95886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공동개발기관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대구대학교 산학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협력단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다중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참여형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네트워크 기반 원격 미팅 시스템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리얼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미팅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7" y="1416341"/>
            <a:ext cx="1942073" cy="22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59" y="1436507"/>
            <a:ext cx="1908638" cy="220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97" y="1440153"/>
            <a:ext cx="2152660" cy="22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293" y="1430628"/>
            <a:ext cx="1556545" cy="22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702487" y="915566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중기부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기술맞춤형 파트너 사업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(2021.06.01~2021.10.29)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02487" y="1419622"/>
            <a:ext cx="7582351" cy="2288777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행사장 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대륜고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100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주년 행사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(2021.08.21~2021.09.15)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3" y="1347615"/>
            <a:ext cx="2282539" cy="219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59832" y="1347615"/>
            <a:ext cx="2664296" cy="218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347616"/>
            <a:ext cx="2622078" cy="218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5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미술</a:t>
            </a:r>
            <a:r>
              <a:rPr lang="ko-KR" altLang="en-US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제작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(10/18</a:t>
            </a:r>
            <a:r>
              <a:rPr lang="ko-KR" altLang="en-US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 행사 시작</a:t>
            </a:r>
            <a:r>
              <a:rPr lang="en-US" altLang="ko-KR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메타버스를 활용한 대구 미술관 구축 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(2021.08.01~2021.10.11)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" y="1349773"/>
            <a:ext cx="2367983" cy="218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9773"/>
            <a:ext cx="2520281" cy="219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349773"/>
            <a:ext cx="2694088" cy="219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8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" y="1347615"/>
            <a:ext cx="3095914" cy="21952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7615"/>
            <a:ext cx="2232248" cy="219523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47615"/>
            <a:ext cx="2282950" cy="2195230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콘서트 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11.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복면가왕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메타버스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(2021.08.04~2021.08.31)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</a:t>
            </a:r>
            <a:r>
              <a:rPr lang="ko-KR" altLang="en-US" sz="1600" b="1" spc="-150" dirty="0" err="1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행사장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페스타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메타버스 행사 지원 사업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56" y="1347615"/>
            <a:ext cx="2502318" cy="21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24" y="1347613"/>
            <a:ext cx="2419583" cy="21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75" y="1347614"/>
            <a:ext cx="2672350" cy="21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6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-8279"/>
            <a:ext cx="9163050" cy="515177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8" y="1347615"/>
            <a:ext cx="3743325" cy="219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43" y="1347615"/>
            <a:ext cx="3834063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가상공간 제작 </a:t>
            </a:r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17.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고브이알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메타버스 지원 사업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0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12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</a:t>
            </a:r>
            <a:endParaRPr lang="en-US" altLang="ko-KR" sz="115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32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진행예정 프로젝</a:t>
            </a:r>
            <a:r>
              <a:rPr lang="ko-KR" altLang="en-US" sz="32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트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6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7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</a:p>
          <a:p>
            <a:pPr algn="r"/>
            <a:r>
              <a:rPr lang="ko-KR" altLang="en-US" sz="60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푸딩 소개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21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4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진행예정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09578"/>
            <a:ext cx="5544616" cy="369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12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endParaRPr lang="en-US" altLang="ko-KR" sz="115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8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메타버스를 활용한</a:t>
            </a:r>
            <a:endParaRPr lang="en-US" altLang="ko-KR" sz="28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8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탄소배출</a:t>
            </a:r>
            <a:endParaRPr lang="ko-KR" altLang="en-US" sz="28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54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메타버스를 활용한 탄소배출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481476" y="699542"/>
            <a:ext cx="6114860" cy="687922"/>
          </a:xfrm>
        </p:spPr>
        <p:txBody>
          <a:bodyPr>
            <a:noAutofit/>
          </a:bodyPr>
          <a:lstStyle/>
          <a:p>
            <a:r>
              <a:rPr lang="ko-KR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가상 세계도 탄소를 </a:t>
            </a:r>
            <a:r>
              <a:rPr lang="ko-KR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배출한다</a:t>
            </a:r>
            <a:endParaRPr lang="ko-KR" alt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1187624" y="1106796"/>
            <a:ext cx="6604048" cy="35333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altLang="ko-KR" sz="1200" dirty="0"/>
          </a:p>
          <a:p>
            <a:pPr marL="0" indent="0" algn="just">
              <a:buNone/>
            </a:pPr>
            <a:r>
              <a:rPr lang="ko-KR" altLang="en-US" sz="1000" dirty="0"/>
              <a:t>디지털 기술은 </a:t>
            </a:r>
            <a:r>
              <a:rPr lang="en-US" altLang="ko-KR" sz="1000" dirty="0"/>
              <a:t>2019</a:t>
            </a:r>
            <a:r>
              <a:rPr lang="ko-KR" altLang="en-US" sz="1000" dirty="0"/>
              <a:t>년 기준 온실가스 배출량의 약 </a:t>
            </a:r>
            <a:r>
              <a:rPr lang="en-US" altLang="ko-KR" sz="1000" dirty="0"/>
              <a:t>3.7%</a:t>
            </a:r>
            <a:r>
              <a:rPr lang="ko-KR" altLang="en-US" sz="1000" dirty="0"/>
              <a:t>를 차지하고 있다</a:t>
            </a:r>
            <a:r>
              <a:rPr lang="en-US" altLang="ko-KR" sz="1000" dirty="0"/>
              <a:t>. </a:t>
            </a:r>
            <a:r>
              <a:rPr lang="ko-KR" altLang="en-US" sz="1000" dirty="0"/>
              <a:t>이는 운송이나 농업에 비해 미미할 수 있으나</a:t>
            </a:r>
            <a:r>
              <a:rPr lang="en-US" altLang="ko-KR" sz="1000" dirty="0"/>
              <a:t>, </a:t>
            </a:r>
            <a:r>
              <a:rPr lang="ko-KR" altLang="en-US" sz="1000" dirty="0"/>
              <a:t>문제는 디지털 기술의 폭발적 성장으로 </a:t>
            </a:r>
            <a:r>
              <a:rPr lang="en-US" altLang="ko-KR" sz="1000" dirty="0"/>
              <a:t>2025</a:t>
            </a:r>
            <a:r>
              <a:rPr lang="ko-KR" altLang="en-US" sz="1000" dirty="0"/>
              <a:t>년에는 배출량의 </a:t>
            </a:r>
            <a:r>
              <a:rPr lang="en-US" altLang="ko-KR" sz="1000" dirty="0"/>
              <a:t>8%</a:t>
            </a:r>
            <a:r>
              <a:rPr lang="ko-KR" altLang="en-US" sz="1000" dirty="0"/>
              <a:t>를 차지할 것으로 예측되며 이후로도 빠르게 증가할 것이라는 점이다</a:t>
            </a:r>
            <a:r>
              <a:rPr lang="en-US" altLang="ko-KR" sz="1000" dirty="0"/>
              <a:t>. </a:t>
            </a:r>
            <a:r>
              <a:rPr lang="ko-KR" altLang="en-US" sz="1000" dirty="0"/>
              <a:t>특히 자율주행</a:t>
            </a:r>
            <a:r>
              <a:rPr lang="en-US" altLang="ko-KR" sz="1000" dirty="0"/>
              <a:t>, </a:t>
            </a:r>
            <a:r>
              <a:rPr lang="ko-KR" altLang="en-US" sz="1000" dirty="0"/>
              <a:t>인공지능</a:t>
            </a:r>
            <a:r>
              <a:rPr lang="en-US" altLang="ko-KR" sz="1000" dirty="0"/>
              <a:t>, </a:t>
            </a:r>
            <a:r>
              <a:rPr lang="ko-KR" altLang="en-US" sz="1000" dirty="0"/>
              <a:t>블록체인 등 요즘 각광받는 신기술은 모두 엄청난 연산 능력과 데이터 관리를 요구하기 때문에 가상 세계가 인류에게 주는 현실적 무게는 점점 더 무거워질 것이다</a:t>
            </a:r>
            <a:r>
              <a:rPr lang="en-US" altLang="ko-KR" sz="1000" dirty="0" smtClean="0"/>
              <a:t>.</a:t>
            </a:r>
          </a:p>
          <a:p>
            <a:pPr marL="0" indent="0" algn="just">
              <a:buNone/>
            </a:pPr>
            <a:endParaRPr lang="en-US" altLang="ko-KR" sz="1000" dirty="0"/>
          </a:p>
          <a:p>
            <a:pPr marL="0" indent="0" algn="just">
              <a:buNone/>
            </a:pPr>
            <a:r>
              <a:rPr lang="ko-KR" altLang="en-US" sz="1000" dirty="0"/>
              <a:t>이런 문제는 업계에서도 자각하고 있다</a:t>
            </a:r>
            <a:r>
              <a:rPr lang="en-US" altLang="ko-KR" sz="1000" dirty="0"/>
              <a:t>. </a:t>
            </a:r>
            <a:r>
              <a:rPr lang="ko-KR" altLang="en-US" sz="1000" dirty="0"/>
              <a:t>국제전기통신연합 </a:t>
            </a:r>
            <a:r>
              <a:rPr lang="en-US" altLang="ko-KR" sz="1000" dirty="0"/>
              <a:t>ITU</a:t>
            </a:r>
            <a:r>
              <a:rPr lang="ko-KR" altLang="en-US" sz="1000" dirty="0"/>
              <a:t>는 기후변화 대응을 위한 파리협약을 이행하기 위해서 </a:t>
            </a:r>
            <a:r>
              <a:rPr lang="en-US" altLang="ko-KR" sz="1000" dirty="0"/>
              <a:t>ICT </a:t>
            </a:r>
            <a:r>
              <a:rPr lang="ko-KR" altLang="en-US" sz="1000" dirty="0"/>
              <a:t>산업은 </a:t>
            </a:r>
            <a:r>
              <a:rPr lang="en-US" altLang="ko-KR" sz="1000" dirty="0"/>
              <a:t>2020</a:t>
            </a:r>
            <a:r>
              <a:rPr lang="ko-KR" altLang="en-US" sz="1000" dirty="0"/>
              <a:t>년부터 </a:t>
            </a:r>
            <a:r>
              <a:rPr lang="en-US" altLang="ko-KR" sz="1000" dirty="0"/>
              <a:t>2030</a:t>
            </a:r>
            <a:r>
              <a:rPr lang="ko-KR" altLang="en-US" sz="1000" dirty="0"/>
              <a:t>년까지 온실가스 배출을 </a:t>
            </a:r>
            <a:r>
              <a:rPr lang="en-US" altLang="ko-KR" sz="1000" dirty="0"/>
              <a:t>45% </a:t>
            </a:r>
            <a:r>
              <a:rPr lang="ko-KR" altLang="en-US" sz="1000" dirty="0"/>
              <a:t>감축해야 한다고 발표했고</a:t>
            </a:r>
            <a:r>
              <a:rPr lang="en-US" altLang="ko-KR" sz="1000" dirty="0"/>
              <a:t>, </a:t>
            </a:r>
            <a:r>
              <a:rPr lang="ko-KR" altLang="en-US" sz="1000" dirty="0"/>
              <a:t>네트워크 </a:t>
            </a:r>
            <a:r>
              <a:rPr lang="ko-KR" altLang="en-US" sz="1000" dirty="0" err="1"/>
              <a:t>운영사들과</a:t>
            </a:r>
            <a:r>
              <a:rPr lang="ko-KR" altLang="en-US" sz="1000" dirty="0"/>
              <a:t> 데이터 센터들이 과학적 근거를 기반</a:t>
            </a:r>
            <a:r>
              <a:rPr lang="en-US" altLang="ko-KR" sz="1000" dirty="0"/>
              <a:t>(</a:t>
            </a:r>
            <a:r>
              <a:rPr lang="en-US" altLang="ko-KR" sz="1000" dirty="0" err="1"/>
              <a:t>SBTi·Science</a:t>
            </a:r>
            <a:r>
              <a:rPr lang="en-US" altLang="ko-KR" sz="1000" dirty="0"/>
              <a:t> </a:t>
            </a:r>
            <a:r>
              <a:rPr lang="en-US" altLang="ko-KR" sz="1000" dirty="0" smtClean="0"/>
              <a:t>Based </a:t>
            </a:r>
            <a:r>
              <a:rPr lang="en-US" altLang="ko-KR" sz="1000" dirty="0"/>
              <a:t>Target initiative)</a:t>
            </a:r>
            <a:r>
              <a:rPr lang="ko-KR" altLang="en-US" sz="1000" dirty="0"/>
              <a:t>으로 한 배출 감소 목표를 달성할 수 있도록 기준을 제시하고 실무적 지원을 하고 있다</a:t>
            </a:r>
            <a:r>
              <a:rPr lang="en-US" altLang="ko-KR" sz="1000" dirty="0" smtClean="0"/>
              <a:t>.</a:t>
            </a:r>
          </a:p>
          <a:p>
            <a:pPr marL="0" indent="0" algn="just">
              <a:buNone/>
            </a:pPr>
            <a:endParaRPr lang="en-US" altLang="ko-KR" sz="1000" dirty="0"/>
          </a:p>
          <a:p>
            <a:pPr marL="0" indent="0" algn="just">
              <a:buNone/>
            </a:pPr>
            <a:r>
              <a:rPr lang="ko-KR" altLang="en-US" sz="1000" dirty="0"/>
              <a:t>디지털 기술의 탄소 발자국 대부분을 차지하는 데이터 센터를 좀 더 지속 가능하게 만들기 위한 노력은 글로벌 업계 전부가 매진하고 있는 상황이다</a:t>
            </a:r>
            <a:r>
              <a:rPr lang="en-US" altLang="ko-KR" sz="1000" dirty="0"/>
              <a:t>. </a:t>
            </a:r>
            <a:r>
              <a:rPr lang="ko-KR" altLang="en-US" sz="1000" dirty="0"/>
              <a:t>일찌감치 </a:t>
            </a:r>
            <a:r>
              <a:rPr lang="en-US" altLang="ko-KR" sz="1000" dirty="0"/>
              <a:t>2014</a:t>
            </a:r>
            <a:r>
              <a:rPr lang="ko-KR" altLang="en-US" sz="1000" dirty="0"/>
              <a:t>년 탄소 중립을 선언했던 애플은 미국 </a:t>
            </a:r>
            <a:r>
              <a:rPr lang="ko-KR" altLang="en-US" sz="1000" dirty="0" err="1"/>
              <a:t>아이오와와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노스캐롤라이나</a:t>
            </a:r>
            <a:r>
              <a:rPr lang="en-US" altLang="ko-KR" sz="1000" dirty="0"/>
              <a:t>, </a:t>
            </a:r>
            <a:r>
              <a:rPr lang="ko-KR" altLang="en-US" sz="1000" dirty="0"/>
              <a:t>그리고 덴마크의 데이터센터를 모두 재생에너지로 운영하고 있고</a:t>
            </a:r>
            <a:r>
              <a:rPr lang="en-US" altLang="ko-KR" sz="1000" dirty="0"/>
              <a:t>, </a:t>
            </a:r>
            <a:r>
              <a:rPr lang="ko-KR" altLang="en-US" sz="1000" dirty="0"/>
              <a:t>마이크로소프트는 프로젝트 </a:t>
            </a:r>
            <a:r>
              <a:rPr lang="ko-KR" altLang="en-US" sz="1000" dirty="0" err="1"/>
              <a:t>나틱을</a:t>
            </a:r>
            <a:r>
              <a:rPr lang="ko-KR" altLang="en-US" sz="1000" dirty="0"/>
              <a:t> 통해 해저 데이터센터를 상용화</a:t>
            </a:r>
            <a:r>
              <a:rPr lang="en-US" altLang="ko-KR" sz="1000" dirty="0"/>
              <a:t>, </a:t>
            </a:r>
            <a:r>
              <a:rPr lang="ko-KR" altLang="en-US" sz="1000" dirty="0"/>
              <a:t>에너지 효율을 극대화하는 것을 추진하고 있다</a:t>
            </a:r>
            <a:r>
              <a:rPr lang="en-US" altLang="ko-KR" sz="1000" dirty="0" smtClean="0"/>
              <a:t>.</a:t>
            </a:r>
          </a:p>
          <a:p>
            <a:pPr marL="0" indent="0" algn="just">
              <a:buNone/>
            </a:pPr>
            <a:endParaRPr lang="en-US" altLang="ko-KR" sz="1000" dirty="0"/>
          </a:p>
          <a:p>
            <a:pPr marL="0" indent="0" algn="just">
              <a:buNone/>
            </a:pPr>
            <a:r>
              <a:rPr lang="en-US" altLang="ko-KR" sz="1000" dirty="0"/>
              <a:t>2000</a:t>
            </a:r>
            <a:r>
              <a:rPr lang="ko-KR" altLang="en-US" sz="1000" dirty="0"/>
              <a:t>년 이후에 태어난 </a:t>
            </a:r>
            <a:r>
              <a:rPr lang="en-US" altLang="ko-KR" sz="1000" dirty="0"/>
              <a:t>Z</a:t>
            </a:r>
            <a:r>
              <a:rPr lang="ko-KR" altLang="en-US" sz="1000" dirty="0"/>
              <a:t>세대는 자아가 확립될 때부터 </a:t>
            </a:r>
            <a:r>
              <a:rPr lang="ko-KR" altLang="en-US" sz="1000" dirty="0" err="1"/>
              <a:t>스마트폰을</a:t>
            </a:r>
            <a:r>
              <a:rPr lang="ko-KR" altLang="en-US" sz="1000" dirty="0"/>
              <a:t> 사용한</a:t>
            </a:r>
            <a:r>
              <a:rPr lang="en-US" altLang="ko-KR" sz="1000" dirty="0"/>
              <a:t>, </a:t>
            </a:r>
            <a:r>
              <a:rPr lang="ko-KR" altLang="en-US" sz="1000" dirty="0"/>
              <a:t>어떻게 보면 애초부터 현실과 디지털 세계를 병행하며 살아가고 있는 세대다</a:t>
            </a:r>
            <a:r>
              <a:rPr lang="en-US" altLang="ko-KR" sz="1000" dirty="0"/>
              <a:t>. </a:t>
            </a:r>
            <a:r>
              <a:rPr lang="ko-KR" altLang="en-US" sz="1000" dirty="0"/>
              <a:t>인류의 디지털 전환이 거스를 수 없는 흐름인 상황에서</a:t>
            </a:r>
            <a:r>
              <a:rPr lang="en-US" altLang="ko-KR" sz="1000" dirty="0"/>
              <a:t>, </a:t>
            </a:r>
            <a:r>
              <a:rPr lang="ko-KR" altLang="en-US" sz="1000" dirty="0"/>
              <a:t>디지털 기술의 탄소 발자국을 줄이지 않으면 우리의 미래 세대가 살게 될 모습은 영화 ‘매트릭스</a:t>
            </a:r>
            <a:r>
              <a:rPr lang="ko-KR" altLang="en-US" sz="1000" dirty="0" smtClean="0"/>
              <a:t>’</a:t>
            </a:r>
            <a:r>
              <a:rPr lang="en-US" altLang="ko-KR" sz="1000" dirty="0" smtClean="0"/>
              <a:t> </a:t>
            </a:r>
            <a:r>
              <a:rPr lang="ko-KR" altLang="en-US" sz="1000" dirty="0"/>
              <a:t>가상 현실이 몰락한 실제 현실보다 더 중요해지는 ‘레디 플레이어 원’과 크게 다르지 않을 수도 있을 것이다</a:t>
            </a:r>
            <a:r>
              <a:rPr lang="en-US" altLang="ko-KR" sz="1000" dirty="0"/>
              <a:t>.</a:t>
            </a:r>
          </a:p>
          <a:p>
            <a:pPr marL="0" indent="0" algn="just">
              <a:buNone/>
            </a:pP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6242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메타버스를 활용한 탄소배출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395536" y="843558"/>
            <a:ext cx="8375330" cy="762930"/>
          </a:xfrm>
        </p:spPr>
        <p:txBody>
          <a:bodyPr>
            <a:noAutofit/>
          </a:bodyPr>
          <a:lstStyle/>
          <a:p>
            <a:r>
              <a:rPr lang="ko-KR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현실과 가상의 결합</a:t>
            </a:r>
            <a:r>
              <a:rPr lang="en-US" altLang="ko-K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ko-KR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메타버스에서 열리는 또 하나의 </a:t>
            </a:r>
            <a:r>
              <a:rPr lang="ko-KR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세상</a:t>
            </a:r>
            <a:endParaRPr lang="ko-KR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919461" y="1563638"/>
            <a:ext cx="7324128" cy="26087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ko-KR" altLang="en-US" sz="1400" dirty="0" smtClean="0"/>
              <a:t>메타버스는 </a:t>
            </a:r>
            <a:r>
              <a:rPr lang="ko-KR" altLang="en-US" sz="1400" dirty="0"/>
              <a:t>정부의 캠페인을 쉽고 흥미롭게 전달하는 새로운 미디어 역할도 한다</a:t>
            </a:r>
            <a:r>
              <a:rPr lang="en-US" altLang="ko-KR" sz="1400" dirty="0"/>
              <a:t>. </a:t>
            </a:r>
            <a:r>
              <a:rPr lang="ko-KR" altLang="en-US" sz="1400" dirty="0"/>
              <a:t>환경부는 지난 </a:t>
            </a:r>
            <a:r>
              <a:rPr lang="en-US" altLang="ko-KR" sz="1400" dirty="0"/>
              <a:t>4</a:t>
            </a:r>
            <a:r>
              <a:rPr lang="ko-KR" altLang="en-US" sz="1400" dirty="0"/>
              <a:t>월 기후변화주간을 운영하며 메타버스를 활용한 </a:t>
            </a:r>
            <a:r>
              <a:rPr lang="ko-KR" altLang="en-US" sz="1400" dirty="0" err="1"/>
              <a:t>모바일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앱인</a:t>
            </a:r>
            <a:r>
              <a:rPr lang="ko-KR" altLang="en-US" sz="1400" dirty="0"/>
              <a:t> ‘</a:t>
            </a:r>
            <a:r>
              <a:rPr lang="ko-KR" altLang="en-US" sz="1400" dirty="0" err="1"/>
              <a:t>제페토</a:t>
            </a:r>
            <a:r>
              <a:rPr lang="ko-KR" altLang="en-US" sz="1400" dirty="0"/>
              <a:t>’에서 이벤트를 진행했다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아바타를</a:t>
            </a:r>
            <a:r>
              <a:rPr lang="ko-KR" altLang="en-US" sz="1400" dirty="0"/>
              <a:t> 꾸밀 때 ‘지구의 날’ 아이템 </a:t>
            </a:r>
            <a:r>
              <a:rPr lang="en-US" altLang="ko-KR" sz="1400" dirty="0"/>
              <a:t>5</a:t>
            </a:r>
            <a:r>
              <a:rPr lang="ko-KR" altLang="en-US" sz="1400" dirty="0"/>
              <a:t>종류를 따로 마련해 선물해 주었는데</a:t>
            </a:r>
            <a:r>
              <a:rPr lang="en-US" altLang="ko-KR" sz="1400" dirty="0"/>
              <a:t>, ‘</a:t>
            </a:r>
            <a:r>
              <a:rPr lang="ko-KR" altLang="en-US" sz="1400" dirty="0"/>
              <a:t>지구의 날’ 캠페인에 대해 보다 잘 인지하게 하는 </a:t>
            </a:r>
            <a:r>
              <a:rPr lang="ko-KR" altLang="en-US" sz="1400" dirty="0" err="1"/>
              <a:t>의미있는</a:t>
            </a:r>
            <a:r>
              <a:rPr lang="ko-KR" altLang="en-US" sz="1400" dirty="0"/>
              <a:t> 아이템이었다</a:t>
            </a:r>
            <a:r>
              <a:rPr lang="en-US" altLang="ko-KR" sz="1400" dirty="0"/>
              <a:t>. </a:t>
            </a:r>
            <a:r>
              <a:rPr lang="ko-KR" altLang="en-US" sz="1400" dirty="0"/>
              <a:t>이 </a:t>
            </a:r>
            <a:r>
              <a:rPr lang="ko-KR" altLang="en-US" sz="1400" dirty="0" err="1"/>
              <a:t>제페토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아바타들이</a:t>
            </a:r>
            <a:r>
              <a:rPr lang="ko-KR" altLang="en-US" sz="1400" dirty="0"/>
              <a:t> 다섯 가지 기후행동에 대해 쉽게 안내하는 동영상도 접했다</a:t>
            </a:r>
            <a:r>
              <a:rPr lang="en-US" altLang="ko-KR" sz="1400" dirty="0"/>
              <a:t>. </a:t>
            </a:r>
            <a:r>
              <a:rPr lang="ko-KR" altLang="en-US" sz="1400" dirty="0"/>
              <a:t>메타버스 </a:t>
            </a:r>
            <a:r>
              <a:rPr lang="ko-KR" altLang="en-US" sz="1400" dirty="0" err="1"/>
              <a:t>모바일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앱에서</a:t>
            </a:r>
            <a:r>
              <a:rPr lang="ko-KR" altLang="en-US" sz="1400" dirty="0"/>
              <a:t> ‘지구의 날’ 아이템을 입혀 줬던 친근한 캐릭터들 덕분에 다소 어렵게 다가올 수 있는 ‘기후행동’이라는 단어를 흥미롭게 이해할 수 있었다</a:t>
            </a:r>
            <a:r>
              <a:rPr lang="en-US" altLang="ko-KR" sz="1400" dirty="0"/>
              <a:t>. </a:t>
            </a:r>
            <a:r>
              <a:rPr lang="ko-KR" altLang="en-US" sz="1400" dirty="0"/>
              <a:t>실질적 탄소 배출량을 </a:t>
            </a:r>
            <a:r>
              <a:rPr lang="en-US" altLang="ko-KR" sz="1400" dirty="0"/>
              <a:t>0</a:t>
            </a:r>
            <a:r>
              <a:rPr lang="ko-KR" altLang="en-US" sz="1400" dirty="0"/>
              <a:t>으로 만드는 탄소중립을 위해 ‘전기 절약부터 시작하는 에너지 전환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저탄소</a:t>
            </a:r>
            <a:r>
              <a:rPr lang="ko-KR" altLang="en-US" sz="1400" dirty="0"/>
              <a:t> 제품 구매부터 시작하는 </a:t>
            </a:r>
            <a:r>
              <a:rPr lang="ko-KR" altLang="en-US" sz="1400" dirty="0" err="1"/>
              <a:t>저탄소</a:t>
            </a:r>
            <a:r>
              <a:rPr lang="ko-KR" altLang="en-US" sz="1400" dirty="0"/>
              <a:t> 산업화</a:t>
            </a:r>
            <a:r>
              <a:rPr lang="en-US" altLang="ko-KR" sz="1400" dirty="0"/>
              <a:t>, </a:t>
            </a:r>
            <a:r>
              <a:rPr lang="ko-KR" altLang="en-US" sz="1400" dirty="0"/>
              <a:t>대중교통과 </a:t>
            </a:r>
            <a:r>
              <a:rPr lang="ko-KR" altLang="en-US" sz="1400" dirty="0" err="1"/>
              <a:t>전기수소차로</a:t>
            </a:r>
            <a:r>
              <a:rPr lang="ko-KR" altLang="en-US" sz="1400" dirty="0"/>
              <a:t> 시작하는 미래 </a:t>
            </a:r>
            <a:r>
              <a:rPr lang="ko-KR" altLang="en-US" sz="1400" dirty="0" err="1"/>
              <a:t>모빌리티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새활용</a:t>
            </a:r>
            <a:r>
              <a:rPr lang="ko-KR" altLang="en-US" sz="1400" dirty="0"/>
              <a:t> 재활용부터 시작하는 순환경제</a:t>
            </a:r>
            <a:r>
              <a:rPr lang="en-US" altLang="ko-KR" sz="1400" dirty="0"/>
              <a:t>, </a:t>
            </a:r>
            <a:r>
              <a:rPr lang="ko-KR" altLang="en-US" sz="1400" dirty="0"/>
              <a:t>내 나무 심기부터 시작하는 탄소흡수 숲’이라는 내용을 생동감 있는 영상으로 알려준다</a:t>
            </a:r>
            <a:r>
              <a:rPr lang="en-US" altLang="ko-KR" sz="1400" dirty="0"/>
              <a:t>. 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97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메타버스를 활용한 탄소배출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7" name="제목 1"/>
          <p:cNvSpPr>
            <a:spLocks noGrp="1"/>
          </p:cNvSpPr>
          <p:nvPr>
            <p:ph type="title"/>
          </p:nvPr>
        </p:nvSpPr>
        <p:spPr>
          <a:xfrm>
            <a:off x="323528" y="729084"/>
            <a:ext cx="8229600" cy="618530"/>
          </a:xfrm>
        </p:spPr>
        <p:txBody>
          <a:bodyPr>
            <a:noAutofit/>
          </a:bodyPr>
          <a:lstStyle/>
          <a:p>
            <a:r>
              <a:rPr lang="ko-KR" alt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현실과 가상의 결합</a:t>
            </a:r>
            <a:r>
              <a:rPr lang="en-US" altLang="ko-KR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ko-KR" alt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메타버스에서 열리는 또 하나의 </a:t>
            </a:r>
            <a:r>
              <a:rPr lang="ko-KR" alt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세상</a:t>
            </a:r>
            <a:endParaRPr lang="ko-KR" altLang="en-US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4" y="3356907"/>
            <a:ext cx="648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/>
              <a:t>메타버스에 접속하는 이용자가 많을수록 밖으로 나가는 기회가 줄어 </a:t>
            </a:r>
            <a:r>
              <a:rPr lang="ko-KR" altLang="en-US" sz="1400" dirty="0" err="1" smtClean="0"/>
              <a:t>듬</a:t>
            </a:r>
            <a:r>
              <a:rPr lang="en-US" altLang="ko-KR" sz="1400" dirty="0" smtClean="0"/>
              <a:t>.</a:t>
            </a:r>
          </a:p>
          <a:p>
            <a:pPr algn="ctr"/>
            <a:endParaRPr lang="en-US" altLang="ko-KR" sz="1400" dirty="0" smtClean="0"/>
          </a:p>
          <a:p>
            <a:pPr algn="ctr"/>
            <a:r>
              <a:rPr lang="ko-KR" altLang="en-US" sz="1400" dirty="0" smtClean="0"/>
              <a:t>→ 대중교통 이용률이 감소하여 탄소 배출에도 기여하고자 함</a:t>
            </a:r>
            <a:r>
              <a:rPr lang="en-US" altLang="ko-KR" sz="1400" dirty="0" smtClean="0"/>
              <a:t>. </a:t>
            </a:r>
            <a:endParaRPr lang="ko-KR" altLang="en-US" sz="1400" dirty="0"/>
          </a:p>
        </p:txBody>
      </p:sp>
      <p:pic>
        <p:nvPicPr>
          <p:cNvPr id="19" name="Picture 2" descr="전 세계 2억 명이 사용하는 글로벌 메타버스, 제페토 (2) : 네이버 블로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6" y="1420702"/>
            <a:ext cx="2158594" cy="129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05292" y="2804797"/>
            <a:ext cx="1779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메타버스 이용률 증가</a:t>
            </a:r>
            <a:endParaRPr lang="ko-KR" altLang="en-US" sz="1200" dirty="0"/>
          </a:p>
        </p:txBody>
      </p:sp>
      <p:pic>
        <p:nvPicPr>
          <p:cNvPr id="21" name="Picture 4" descr="캡처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50" y="1409957"/>
            <a:ext cx="3122982" cy="13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오른쪽 화살표 22"/>
          <p:cNvSpPr/>
          <p:nvPr/>
        </p:nvSpPr>
        <p:spPr>
          <a:xfrm>
            <a:off x="3491880" y="1899006"/>
            <a:ext cx="64807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669423" y="2804797"/>
            <a:ext cx="2541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대중교통 이용률 저하</a:t>
            </a:r>
            <a:endParaRPr lang="ko-KR" altLang="en-US" sz="1200" dirty="0"/>
          </a:p>
        </p:txBody>
      </p:sp>
      <p:sp>
        <p:nvSpPr>
          <p:cNvPr id="25" name="아래쪽 화살표 24"/>
          <p:cNvSpPr/>
          <p:nvPr/>
        </p:nvSpPr>
        <p:spPr>
          <a:xfrm>
            <a:off x="6876256" y="1645421"/>
            <a:ext cx="504056" cy="451598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7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0;p35"/>
          <p:cNvSpPr txBox="1">
            <a:spLocks/>
          </p:cNvSpPr>
          <p:nvPr/>
        </p:nvSpPr>
        <p:spPr>
          <a:xfrm>
            <a:off x="1747898" y="1113588"/>
            <a:ext cx="5553755" cy="69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4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50800" dir="5400000" sx="145000" sy="145000" algn="ctr" rotWithShape="0">
                    <a:srgbClr val="000000">
                      <a:alpha val="24000"/>
                    </a:srgbClr>
                  </a:outerShdw>
                </a:effectLst>
                <a:latin typeface="+mn-ea"/>
                <a:ea typeface="+mn-ea"/>
              </a:rPr>
              <a:t>Contact Us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699792" y="2391720"/>
            <a:ext cx="3400893" cy="1260150"/>
          </a:xfrm>
          <a:prstGeom prst="rect">
            <a:avLst/>
          </a:prstGeom>
          <a:solidFill>
            <a:srgbClr val="9966FF"/>
          </a:solidFill>
          <a:ln>
            <a:noFill/>
          </a:ln>
          <a:effectLst>
            <a:outerShdw blurRad="215900" dist="38100" sx="101000" sy="101000" algn="tl" rotWithShape="0">
              <a:prstClr val="black">
                <a:alpha val="49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dirty="0" smtClean="0">
                <a:solidFill>
                  <a:schemeClr val="bg1"/>
                </a:solidFill>
                <a:latin typeface="+mj-ea"/>
                <a:ea typeface="+mj-ea"/>
              </a:rPr>
              <a:t>             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   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 동구 동부로</a:t>
            </a:r>
            <a:endParaRPr lang="en-US" altLang="ko-KR" sz="1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30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길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23-1(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신천동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B1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층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연락처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: 010-3018-0134</a:t>
            </a:r>
          </a:p>
          <a:p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E-mail : ceo@vpudding.com</a:t>
            </a: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대표자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홍 지 완 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부제목 1"/>
          <p:cNvSpPr txBox="1">
            <a:spLocks/>
          </p:cNvSpPr>
          <p:nvPr/>
        </p:nvSpPr>
        <p:spPr>
          <a:xfrm>
            <a:off x="1963921" y="1995686"/>
            <a:ext cx="4912335" cy="224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4400" b="1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문의사항이 있으시면 푸딩으로 문의해 주십시오</a:t>
            </a:r>
            <a:endParaRPr lang="en-US" altLang="ko-KR" sz="4400" b="1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51493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8279"/>
            <a:ext cx="9163050" cy="5151779"/>
          </a:xfrm>
          <a:prstGeom prst="rect">
            <a:avLst/>
          </a:prstGeom>
        </p:spPr>
      </p:pic>
      <p:sp>
        <p:nvSpPr>
          <p:cNvPr id="9" name="Google Shape;245;p38"/>
          <p:cNvSpPr txBox="1">
            <a:spLocks/>
          </p:cNvSpPr>
          <p:nvPr/>
        </p:nvSpPr>
        <p:spPr>
          <a:xfrm>
            <a:off x="385523" y="26749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Google Shape;242;p38"/>
          <p:cNvSpPr txBox="1">
            <a:spLocks/>
          </p:cNvSpPr>
          <p:nvPr/>
        </p:nvSpPr>
        <p:spPr>
          <a:xfrm>
            <a:off x="1090168" y="299349"/>
            <a:ext cx="1897656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36254" y="1590057"/>
            <a:ext cx="756413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VR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 ㈜푸딩 대표이사</a:t>
            </a:r>
            <a:endParaRPr lang="en-US" altLang="ko-KR" sz="13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KOVRA 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대경지부 이사</a:t>
            </a:r>
            <a:endParaRPr lang="en-US" altLang="ko-KR" sz="13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KISTI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한국과학기술정보연구원 위원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경북 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문화콘텐츠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정책포럼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융합콘텐츠분과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위원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대구경북연구원 청년희망프로젝트 위원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대구 공무원교육연수원 컨설팅 강사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서울대학교 융합기술연구원 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스마트콘텐츠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프로젝트 컨설팅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 </a:t>
            </a:r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AR/VR 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센터 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멘토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주식회사 </a:t>
            </a:r>
            <a:r>
              <a:rPr lang="ko-KR" altLang="en-US" sz="1300" b="1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자몽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총괄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이사      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3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MR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기술을 활용한 다중참여 가능한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비대면 원격 미팅 시스템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개발완료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경운대학교 산학공동기술개발과제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 플랫폼 제공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가상현실 장치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복수의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 데이터 제어송신 시스템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VR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이용한 원격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 솔루션 특허보유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03845" y="995991"/>
            <a:ext cx="2051931" cy="432048"/>
          </a:xfrm>
          <a:prstGeom prst="roundRect">
            <a:avLst/>
          </a:prstGeom>
          <a:solidFill>
            <a:srgbClr val="3B2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대표이사</a:t>
            </a:r>
            <a:r>
              <a:rPr lang="en-US" altLang="ko-KR" sz="18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8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홍지완 </a:t>
            </a:r>
            <a:endParaRPr lang="en-US" altLang="ko-KR" sz="18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0"/>
            <a:ext cx="9163050" cy="5151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75" y="1005576"/>
            <a:ext cx="37394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en-US" altLang="ko-KR" sz="12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.01 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광주​전자부품연구원 전력 </a:t>
            </a: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VR/AR 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플랫폼 개발</a:t>
            </a:r>
          </a:p>
          <a:p>
            <a:pPr fontAlgn="base">
              <a:lnSpc>
                <a:spcPts val="1200"/>
              </a:lnSpc>
            </a:pP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i="0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피엔아이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푸딩 </a:t>
            </a:r>
            <a:r>
              <a:rPr lang="ko-KR" altLang="en-US" sz="1100" b="1" i="0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라이드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솔루션 납품</a:t>
            </a: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.02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스팀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토이탱크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게임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출시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03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영남대학교 병원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비대면 진료 시스템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개발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2019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도요타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일산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킨텍스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모터쇼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어트랙션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납품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05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푸딩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법인 전환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그루크리에이티브랩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미디어 다중 송출 제어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    클라이언트 프로그램 납품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.07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대구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특구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엑셀러레이팅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다이나믹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 모집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SK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텔레콤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5GX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엑셀러레이팅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사업협력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.08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베레스트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웹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플랫폼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납품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2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.09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울산대교 전망대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영상실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.10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STX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조선해양 선박 안전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개발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11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피코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기반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PNI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발키리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어트랙션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솔루션 개발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Google Shape;242;p38"/>
          <p:cNvSpPr txBox="1">
            <a:spLocks/>
          </p:cNvSpPr>
          <p:nvPr/>
        </p:nvSpPr>
        <p:spPr>
          <a:xfrm>
            <a:off x="1090168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2019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" y="-8279"/>
            <a:ext cx="9163050" cy="5151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843558"/>
            <a:ext cx="525658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01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이튜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어린이 안전 스포츠 교실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CMS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.02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시뮬레이션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PNI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시뮬레이터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OS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납품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.03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인공지능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맨탈케어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플랫폼 개발 계약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짓필라엠과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k-pit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 개발 계약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계명문화대학교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룸 장비 납품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.04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마스크드림 프로젝트 기획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.05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홀덤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카드게임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포스트 미디어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 플레이어 납품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.06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테크노파크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AR‧MR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대구대학교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LINC+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.07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en-US" altLang="ko-KR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Covimental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Care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 개발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.08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건양사이버대학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웹플레이어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.09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K-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비대면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공급기업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DIP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초기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지원사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지역특화콘텐츠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.10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두리번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 플레이어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.11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 가톨릭대학교 병원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 플레이어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대구국립과학관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AR/VR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컨퍼런스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참가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&amp; IR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피칭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대구의료융합복합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웹 플레이어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국제복합지구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홍보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비대면 온라인 예배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(G-P&amp;E)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 제작 및 진행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대구컨벤션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뷰로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웹 플레이어 제작 및 진행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8" name="Google Shape;245;p38"/>
          <p:cNvSpPr txBox="1">
            <a:spLocks/>
          </p:cNvSpPr>
          <p:nvPr/>
        </p:nvSpPr>
        <p:spPr>
          <a:xfrm>
            <a:off x="323528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9" name="Google Shape;242;p38"/>
          <p:cNvSpPr txBox="1">
            <a:spLocks/>
          </p:cNvSpPr>
          <p:nvPr/>
        </p:nvSpPr>
        <p:spPr>
          <a:xfrm>
            <a:off x="1090167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2020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97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206788"/>
            <a:ext cx="36004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3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.01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플랫폼코칭센터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비대면멘탈케어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서비스 플랫폼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짓필라엠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J-Pit UI/UX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디자인 및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설계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.02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대구컨벤션뷰로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대구비즈니스국제회의복합지구 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홍보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제작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.03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2021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비대면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플랫폼 공급기업 서비스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시행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대구디지털산업진흥원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게임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일자리 사업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.04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정보통신진흥원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지원사업 공급기업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.06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데이터산업진흥원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데이터바우처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사업 공급기업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중소벤처기업부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기술맞춤형파트너지원사업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리얼테크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고도화 외주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.07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대구디지털산업진흥원 국내외 전시회 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어나더사이트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할말다해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” 외주용역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대구대학교산학협력단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LINC 2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사업 선정</a:t>
            </a:r>
            <a:endParaRPr lang="ko-KR" altLang="en-US" sz="1100" b="1" i="0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직사각형 13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6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Google Shape;242;p38"/>
          <p:cNvSpPr txBox="1">
            <a:spLocks/>
          </p:cNvSpPr>
          <p:nvPr/>
        </p:nvSpPr>
        <p:spPr>
          <a:xfrm>
            <a:off x="1090168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2021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32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" y="-23986"/>
            <a:ext cx="9163050" cy="5151779"/>
          </a:xfrm>
          <a:prstGeom prst="rect">
            <a:avLst/>
          </a:prstGeom>
        </p:spPr>
      </p:pic>
      <p:sp>
        <p:nvSpPr>
          <p:cNvPr id="8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Google Shape;242;p38"/>
          <p:cNvSpPr txBox="1">
            <a:spLocks/>
          </p:cNvSpPr>
          <p:nvPr/>
        </p:nvSpPr>
        <p:spPr>
          <a:xfrm>
            <a:off x="1090168" y="267494"/>
            <a:ext cx="499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푸딩소속 개발제품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3558"/>
            <a:ext cx="6192688" cy="40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915719" y="915566"/>
            <a:ext cx="7328213" cy="4632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지식 재산권</a:t>
            </a:r>
            <a:r>
              <a:rPr lang="en-US" altLang="ko-KR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특허</a:t>
            </a:r>
            <a:r>
              <a:rPr lang="en-US" altLang="ko-KR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저작권</a:t>
            </a:r>
            <a:r>
              <a:rPr lang="en-US" altLang="ko-KR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 </a:t>
            </a:r>
            <a:r>
              <a:rPr lang="en-US" altLang="ko-KR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출원 및 등록 현황 </a:t>
            </a:r>
            <a:endParaRPr lang="en-US" altLang="ko-KR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42953"/>
              </p:ext>
            </p:extLst>
          </p:nvPr>
        </p:nvGraphicFramePr>
        <p:xfrm>
          <a:off x="909067" y="1588334"/>
          <a:ext cx="7335341" cy="267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000"/>
                <a:gridCol w="1087418"/>
                <a:gridCol w="1359271"/>
                <a:gridCol w="1631127"/>
                <a:gridCol w="883525"/>
              </a:tblGrid>
              <a:tr h="4632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특허</a:t>
                      </a:r>
                      <a:r>
                        <a:rPr lang="en-US" altLang="ko-KR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프로그램 명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국가 명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출원</a:t>
                      </a:r>
                      <a:r>
                        <a:rPr lang="en-US" altLang="ko-KR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등록일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출원</a:t>
                      </a:r>
                      <a:r>
                        <a:rPr lang="en-US" altLang="ko-KR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등록번호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  <a:endParaRPr lang="ko-KR" altLang="en-US" sz="16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382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가상현실장치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대한민국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2019.02.06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 </a:t>
                      </a:r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10-2015-012-2452</a:t>
                      </a:r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등록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</a:tr>
              <a:tr h="7382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복수의 </a:t>
                      </a:r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VR</a:t>
                      </a:r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영상 데이터 </a:t>
                      </a:r>
                      <a:endParaRPr lang="en-US" altLang="ko-KR" sz="1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제어송신 시스템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대한민국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2018.09.26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 </a:t>
                      </a:r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10-2016-003-0427</a:t>
                      </a:r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등록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</a:tr>
              <a:tr h="73823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VR</a:t>
                      </a:r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을</a:t>
                      </a:r>
                      <a:r>
                        <a:rPr lang="en-US" altLang="ko-KR" sz="140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이용한</a:t>
                      </a:r>
                      <a:endParaRPr lang="en-US" altLang="ko-KR" sz="1400" b="1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140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원격</a:t>
                      </a:r>
                      <a:r>
                        <a:rPr lang="en-US" altLang="ko-KR" sz="140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VR </a:t>
                      </a:r>
                      <a:r>
                        <a:rPr lang="ko-KR" altLang="en-US" sz="1400" b="1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교육 솔루션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대한민국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2020.01.29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 </a:t>
                      </a:r>
                      <a:r>
                        <a:rPr lang="en-US" altLang="ko-KR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10-2020-001-0631</a:t>
                      </a:r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출원</a:t>
                      </a:r>
                      <a:endParaRPr lang="ko-KR" altLang="en-US" sz="1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98034" marR="98034" marT="36763" marB="36763" anchor="ctr"/>
                </a:tc>
              </a:tr>
            </a:tbl>
          </a:graphicData>
        </a:graphic>
      </p:graphicFrame>
      <p:sp>
        <p:nvSpPr>
          <p:cNvPr id="8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Google Shape;242;p38"/>
          <p:cNvSpPr txBox="1">
            <a:spLocks/>
          </p:cNvSpPr>
          <p:nvPr/>
        </p:nvSpPr>
        <p:spPr>
          <a:xfrm>
            <a:off x="1090168" y="267494"/>
            <a:ext cx="499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1193</Words>
  <Application>Microsoft Office PowerPoint</Application>
  <PresentationFormat>화면 슬라이드 쇼(16:9)</PresentationFormat>
  <Paragraphs>263</Paragraphs>
  <Slides>35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테마</vt:lpstr>
      <vt:lpstr>2021 주식회사  푸딩  회사소개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가상 세계도 탄소를 배출한다</vt:lpstr>
      <vt:lpstr>현실과 가상의 결합, 메타버스에서 열리는 또 하나의 세상</vt:lpstr>
      <vt:lpstr>현실과 가상의 결합, 메타버스에서 열리는 또 하나의 세상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주식회사 푸딩  회사소개</dc:title>
  <dc:creator>0000</dc:creator>
  <cp:lastModifiedBy>0000</cp:lastModifiedBy>
  <cp:revision>133</cp:revision>
  <dcterms:created xsi:type="dcterms:W3CDTF">2021-07-29T02:08:06Z</dcterms:created>
  <dcterms:modified xsi:type="dcterms:W3CDTF">2021-12-08T05:20:07Z</dcterms:modified>
</cp:coreProperties>
</file>