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2"/>
    <p:restoredTop sz="94610"/>
  </p:normalViewPr>
  <p:slideViewPr>
    <p:cSldViewPr snapToGrid="0" snapToObjects="1">
      <p:cViewPr varScale="1">
        <p:scale>
          <a:sx n="74" d="100"/>
          <a:sy n="74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107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4" name="Image 0" descr="gen-dedup-b4437f8dda80152c87142831deb078ae.png"/>
          <p:cNvPicPr>
            <a:picLocks noChangeAspect="1"/>
          </p:cNvPicPr>
          <p:nvPr/>
        </p:nvPicPr>
        <p:blipFill>
          <a:blip r:embed="rId3">
            <a:alphaModFix amt="35000"/>
          </a:blip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11239805" y="0"/>
            <a:ext cx="7048195" cy="10287000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pic>
        <p:nvPicPr>
          <p:cNvPr id="6" name="Image 1" descr="gen-dedup-1d3ee8a2a02afbf2a9afb5051c16923c.png"/>
          <p:cNvPicPr>
            <a:picLocks noChangeAspect="1"/>
          </p:cNvPicPr>
          <p:nvPr/>
        </p:nvPicPr>
        <p:blipFill>
          <a:blip r:embed="rId4"/>
          <a:srcRect t="-201" b="-201"/>
          <a:stretch/>
        </p:blipFill>
        <p:spPr>
          <a:xfrm>
            <a:off x="11239805" y="0"/>
            <a:ext cx="75895" cy="10287000"/>
          </a:xfrm>
          <a:prstGeom prst="rect">
            <a:avLst/>
          </a:prstGeom>
        </p:spPr>
      </p:pic>
      <p:sp>
        <p:nvSpPr>
          <p:cNvPr id="7" name="Text 3"/>
          <p:cNvSpPr txBox="1"/>
          <p:nvPr/>
        </p:nvSpPr>
        <p:spPr>
          <a:xfrm>
            <a:off x="1143000" y="761695"/>
            <a:ext cx="952530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23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</a:t>
            </a:r>
            <a:r>
              <a:rPr lang="ko-KR" altLang="en-US" sz="2400" b="1" kern="0" spc="23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메타버스 얼라이언스 윤리제도분과 발제</a:t>
            </a:r>
            <a:endParaRPr lang="en-US" sz="2400" dirty="0"/>
          </a:p>
        </p:txBody>
      </p:sp>
      <p:pic>
        <p:nvPicPr>
          <p:cNvPr id="8" name="Image 2" descr="gen-dedup-e8f79bec5aeb569da9c518e480a0c0b6.png"/>
          <p:cNvPicPr>
            <a:picLocks noChangeAspect="1"/>
          </p:cNvPicPr>
          <p:nvPr/>
        </p:nvPicPr>
        <p:blipFill>
          <a:blip r:embed="rId5"/>
          <a:srcRect l="-2083" r="-2083"/>
          <a:stretch/>
        </p:blipFill>
        <p:spPr>
          <a:xfrm>
            <a:off x="1143000" y="1143000"/>
            <a:ext cx="9525305" cy="9144"/>
          </a:xfrm>
          <a:prstGeom prst="rect">
            <a:avLst/>
          </a:prstGeom>
        </p:spPr>
      </p:pic>
      <p:sp>
        <p:nvSpPr>
          <p:cNvPr id="10" name="Text 5"/>
          <p:cNvSpPr txBox="1"/>
          <p:nvPr/>
        </p:nvSpPr>
        <p:spPr>
          <a:xfrm>
            <a:off x="1143000" y="3238805"/>
            <a:ext cx="10096805" cy="2248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800" b="1" kern="0" spc="-31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altLang="ko-KR" sz="8800" b="1" kern="0" spc="-31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“</a:t>
            </a:r>
            <a:r>
              <a:rPr lang="en-US" sz="8800" b="1" kern="0" spc="-31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카메라가</a:t>
            </a:r>
            <a:endParaRPr lang="en-US" sz="8800" dirty="0"/>
          </a:p>
          <a:p>
            <a:pPr marL="0" indent="0" algn="l">
              <a:buNone/>
            </a:pPr>
            <a:r>
              <a:rPr lang="en-US" sz="8800" b="1" kern="0" spc="-31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당신을</a:t>
            </a:r>
            <a:r>
              <a:rPr lang="en-US" sz="8800" b="1" kern="0" spc="-31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sz="8800" b="1" kern="0" spc="-31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본다</a:t>
            </a:r>
            <a:r>
              <a:rPr lang="en-US" altLang="ko-KR" sz="8800" b="1" kern="0" spc="-31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”</a:t>
            </a:r>
            <a:r>
              <a:rPr lang="en-US" sz="8800" b="1" kern="0" spc="-31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endParaRPr lang="en-US" sz="8800" dirty="0"/>
          </a:p>
        </p:txBody>
      </p:sp>
      <p:sp>
        <p:nvSpPr>
          <p:cNvPr id="11" name="Text 6"/>
          <p:cNvSpPr txBox="1"/>
          <p:nvPr/>
        </p:nvSpPr>
        <p:spPr>
          <a:xfrm>
            <a:off x="1143000" y="6381598"/>
            <a:ext cx="9906610" cy="8769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kern="0" spc="-38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AI글래스 시대의 사생활·정보보안 이슈 진단과</a:t>
            </a:r>
            <a:endParaRPr lang="en-US" sz="2800" dirty="0"/>
          </a:p>
          <a:p>
            <a:pPr marL="0" indent="0" algn="l">
              <a:buNone/>
            </a:pPr>
            <a:r>
              <a:rPr lang="en-US" sz="2800" b="1" kern="0" spc="-38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대한민국 실정에 맞는 산업친화적 법제화 제안</a:t>
            </a:r>
            <a:endParaRPr lang="en-US" sz="2800" dirty="0"/>
          </a:p>
        </p:txBody>
      </p:sp>
      <p:sp>
        <p:nvSpPr>
          <p:cNvPr id="12" name="Text 7"/>
          <p:cNvSpPr txBox="1"/>
          <p:nvPr/>
        </p:nvSpPr>
        <p:spPr>
          <a:xfrm>
            <a:off x="1476634" y="8572500"/>
            <a:ext cx="4953305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altLang="ko-KR" sz="24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26</a:t>
            </a:r>
            <a:r>
              <a:rPr lang="ko-KR" altLang="en-US" sz="24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년 </a:t>
            </a:r>
            <a:r>
              <a:rPr lang="en-US" altLang="ko-KR" sz="24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</a:t>
            </a:r>
            <a:r>
              <a:rPr lang="ko-KR" altLang="en-US" sz="24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월 </a:t>
            </a:r>
            <a:r>
              <a:rPr lang="en-US" altLang="ko-KR" sz="24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26</a:t>
            </a:r>
            <a:r>
              <a:rPr lang="ko-KR" altLang="en-US" sz="24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일</a:t>
            </a:r>
            <a:endParaRPr lang="en-US" sz="2400" dirty="0"/>
          </a:p>
        </p:txBody>
      </p:sp>
      <p:pic>
        <p:nvPicPr>
          <p:cNvPr id="13" name="Image 3" descr="gen-dedup-e8f79bec5aeb569da9c518e480a0c0b6.png"/>
          <p:cNvPicPr>
            <a:picLocks noChangeAspect="1"/>
          </p:cNvPicPr>
          <p:nvPr/>
        </p:nvPicPr>
        <p:blipFill>
          <a:blip r:embed="rId5"/>
          <a:srcRect l="-2083" r="-2083"/>
          <a:stretch/>
        </p:blipFill>
        <p:spPr>
          <a:xfrm>
            <a:off x="1143000" y="9334195"/>
            <a:ext cx="9525305" cy="9144"/>
          </a:xfrm>
          <a:prstGeom prst="rect">
            <a:avLst/>
          </a:prstGeom>
        </p:spPr>
      </p:pic>
      <p:sp>
        <p:nvSpPr>
          <p:cNvPr id="15" name="Text 9"/>
          <p:cNvSpPr txBox="1"/>
          <p:nvPr/>
        </p:nvSpPr>
        <p:spPr>
          <a:xfrm>
            <a:off x="11811305" y="1333195"/>
            <a:ext cx="60963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15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The numbers that forced this brief </a:t>
            </a:r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16" name="Image 4" descr="gen-dedup-6f7f7cbfa4d19992f807c7b49540dcf7.png"/>
          <p:cNvPicPr>
            <a:picLocks noChangeAspect="1"/>
          </p:cNvPicPr>
          <p:nvPr/>
        </p:nvPicPr>
        <p:blipFill>
          <a:blip r:embed="rId6"/>
          <a:srcRect t="-400" b="-400"/>
          <a:stretch/>
        </p:blipFill>
        <p:spPr>
          <a:xfrm>
            <a:off x="11811305" y="1714500"/>
            <a:ext cx="571500" cy="19202"/>
          </a:xfrm>
          <a:prstGeom prst="rect">
            <a:avLst/>
          </a:prstGeom>
        </p:spPr>
      </p:pic>
      <p:sp>
        <p:nvSpPr>
          <p:cNvPr id="17" name="Text 10"/>
          <p:cNvSpPr txBox="1"/>
          <p:nvPr/>
        </p:nvSpPr>
        <p:spPr>
          <a:xfrm>
            <a:off x="11811305" y="2190902"/>
            <a:ext cx="6096305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700" kern="0" spc="-39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7M+ </a:t>
            </a:r>
            <a:endParaRPr lang="en-US" sz="9700" dirty="0">
              <a:solidFill>
                <a:schemeClr val="bg1"/>
              </a:solidFill>
            </a:endParaRPr>
          </a:p>
        </p:txBody>
      </p:sp>
      <p:sp>
        <p:nvSpPr>
          <p:cNvPr id="18" name="Text 11"/>
          <p:cNvSpPr txBox="1"/>
          <p:nvPr/>
        </p:nvSpPr>
        <p:spPr>
          <a:xfrm>
            <a:off x="11811305" y="3619195"/>
            <a:ext cx="6096305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kern="0" spc="-7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2025년 한 해 동안 판매된 Meta AI 글래스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200" kern="0" spc="-7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Reuters / Reddit 시장 집계 (2025)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9" name="Image 5" descr="gen-dedup-888c9184d1bf0a90a84abdebe574164c.png"/>
          <p:cNvPicPr>
            <a:picLocks noChangeAspect="1"/>
          </p:cNvPicPr>
          <p:nvPr/>
        </p:nvPicPr>
        <p:blipFill>
          <a:blip r:embed="rId7"/>
          <a:srcRect l="-2083" r="-2083"/>
          <a:stretch/>
        </p:blipFill>
        <p:spPr>
          <a:xfrm>
            <a:off x="11811305" y="4572000"/>
            <a:ext cx="571500" cy="9144"/>
          </a:xfrm>
          <a:prstGeom prst="rect">
            <a:avLst/>
          </a:prstGeom>
        </p:spPr>
      </p:pic>
      <p:sp>
        <p:nvSpPr>
          <p:cNvPr id="20" name="Text 12"/>
          <p:cNvSpPr txBox="1"/>
          <p:nvPr/>
        </p:nvSpPr>
        <p:spPr>
          <a:xfrm>
            <a:off x="11811305" y="4953305"/>
            <a:ext cx="6096305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700" kern="0" spc="-39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1,000</a:t>
            </a:r>
            <a:r>
              <a:rPr lang="en-US" sz="4500" kern="0" spc="-39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+</a:t>
            </a:r>
            <a:endParaRPr lang="en-US" sz="9700" dirty="0">
              <a:solidFill>
                <a:schemeClr val="bg1"/>
              </a:solidFill>
            </a:endParaRPr>
          </a:p>
        </p:txBody>
      </p:sp>
      <p:sp>
        <p:nvSpPr>
          <p:cNvPr id="21" name="Text 13"/>
          <p:cNvSpPr txBox="1"/>
          <p:nvPr/>
        </p:nvSpPr>
        <p:spPr>
          <a:xfrm>
            <a:off x="11811305" y="6381598"/>
            <a:ext cx="6096305" cy="7525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kern="0" spc="-7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Meta 하청 </a:t>
            </a:r>
            <a:r>
              <a:rPr lang="en-US" b="1" kern="0" spc="-7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Sama(케냐)</a:t>
            </a:r>
            <a:r>
              <a:rPr lang="en-US" kern="0" spc="-7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에서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kern="0" spc="-7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글래스 영상을 라벨링해 온 어노테이터 규모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200" kern="0" spc="-7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SVD·BBC·Help Net Security (2026)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2" name="Image 6" descr="gen-dedup-888c9184d1bf0a90a84abdebe574164c.png"/>
          <p:cNvPicPr>
            <a:picLocks noChangeAspect="1"/>
          </p:cNvPicPr>
          <p:nvPr/>
        </p:nvPicPr>
        <p:blipFill>
          <a:blip r:embed="rId7"/>
          <a:srcRect l="-2083" r="-2083"/>
          <a:stretch/>
        </p:blipFill>
        <p:spPr>
          <a:xfrm>
            <a:off x="11811305" y="7715707"/>
            <a:ext cx="571500" cy="9144"/>
          </a:xfrm>
          <a:prstGeom prst="rect">
            <a:avLst/>
          </a:prstGeom>
        </p:spPr>
      </p:pic>
      <p:sp>
        <p:nvSpPr>
          <p:cNvPr id="23" name="Text 14"/>
          <p:cNvSpPr txBox="1"/>
          <p:nvPr/>
        </p:nvSpPr>
        <p:spPr>
          <a:xfrm>
            <a:off x="11811305" y="8001000"/>
            <a:ext cx="6096305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700" kern="0" spc="-27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0</a:t>
            </a:r>
            <a:r>
              <a:rPr lang="en-US" sz="2800" kern="0" spc="-27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건</a:t>
            </a:r>
            <a:endParaRPr lang="en-US" sz="6700" dirty="0">
              <a:solidFill>
                <a:schemeClr val="bg1"/>
              </a:solidFill>
            </a:endParaRPr>
          </a:p>
        </p:txBody>
      </p:sp>
      <p:sp>
        <p:nvSpPr>
          <p:cNvPr id="24" name="Text 15"/>
          <p:cNvSpPr txBox="1"/>
          <p:nvPr/>
        </p:nvSpPr>
        <p:spPr>
          <a:xfrm>
            <a:off x="11811305" y="9048902"/>
            <a:ext cx="60963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AI글래스 사용·녹화 행위를 직접 규율하는 국내 입법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1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현재 PIPA·정보통신망법의 일반조항에 의존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5" name="그림 24" descr="폰트, 그래픽, 그래픽 디자인, 로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983AACD-B7B7-6BFB-47EC-DE60772B46E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634" y="9506102"/>
            <a:ext cx="1887312" cy="41940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1143000" y="3238805"/>
            <a:ext cx="7905902" cy="28575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9239098" y="3238805"/>
            <a:ext cx="7905902" cy="28575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1143000" y="6286500"/>
            <a:ext cx="7905902" cy="2857500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9239098" y="6286500"/>
            <a:ext cx="7905902" cy="2857500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pic>
        <p:nvPicPr>
          <p:cNvPr id="8" name="Image 0" descr="gen-dedup-3c02aaa3fb8f6618458513a50d393cd7.png"/>
          <p:cNvPicPr>
            <a:picLocks noChangeAspect="1"/>
          </p:cNvPicPr>
          <p:nvPr/>
        </p:nvPicPr>
        <p:blipFill>
          <a:blip r:embed="rId3"/>
          <a:srcRect l="-2083" r="-2083"/>
          <a:stretch/>
        </p:blipFill>
        <p:spPr>
          <a:xfrm>
            <a:off x="3047695" y="5715000"/>
            <a:ext cx="5715000" cy="9144"/>
          </a:xfrm>
          <a:prstGeom prst="rect">
            <a:avLst/>
          </a:prstGeom>
        </p:spPr>
      </p:pic>
      <p:pic>
        <p:nvPicPr>
          <p:cNvPr id="9" name="Image 1" descr="gen-dedup-3c02aaa3fb8f6618458513a50d393cd7.png"/>
          <p:cNvPicPr>
            <a:picLocks noChangeAspect="1"/>
          </p:cNvPicPr>
          <p:nvPr/>
        </p:nvPicPr>
        <p:blipFill>
          <a:blip r:embed="rId3"/>
          <a:srcRect l="-2083" r="-2083"/>
          <a:stretch/>
        </p:blipFill>
        <p:spPr>
          <a:xfrm>
            <a:off x="11144707" y="5715000"/>
            <a:ext cx="5715000" cy="9144"/>
          </a:xfrm>
          <a:prstGeom prst="rect">
            <a:avLst/>
          </a:prstGeom>
        </p:spPr>
      </p:pic>
      <p:pic>
        <p:nvPicPr>
          <p:cNvPr id="10" name="Image 2" descr="gen-dedup-c9b42bd68f027ca9272293fdfe2fdb8a.png"/>
          <p:cNvPicPr>
            <a:picLocks noChangeAspect="1"/>
          </p:cNvPicPr>
          <p:nvPr/>
        </p:nvPicPr>
        <p:blipFill>
          <a:blip r:embed="rId4"/>
          <a:srcRect l="-2083" r="-2083"/>
          <a:stretch/>
        </p:blipFill>
        <p:spPr>
          <a:xfrm>
            <a:off x="3047695" y="8762695"/>
            <a:ext cx="5715000" cy="9144"/>
          </a:xfrm>
          <a:prstGeom prst="rect">
            <a:avLst/>
          </a:prstGeom>
        </p:spPr>
      </p:pic>
      <p:pic>
        <p:nvPicPr>
          <p:cNvPr id="11" name="Image 3" descr="gen-dedup-c9b42bd68f027ca9272293fdfe2fdb8a.png"/>
          <p:cNvPicPr>
            <a:picLocks noChangeAspect="1"/>
          </p:cNvPicPr>
          <p:nvPr/>
        </p:nvPicPr>
        <p:blipFill>
          <a:blip r:embed="rId4"/>
          <a:srcRect l="-2083" r="-2083"/>
          <a:stretch/>
        </p:blipFill>
        <p:spPr>
          <a:xfrm>
            <a:off x="11144707" y="8762695"/>
            <a:ext cx="5715000" cy="9144"/>
          </a:xfrm>
          <a:prstGeom prst="rect">
            <a:avLst/>
          </a:prstGeom>
        </p:spPr>
      </p:pic>
      <p:pic>
        <p:nvPicPr>
          <p:cNvPr id="14" name="Image 4" descr="gen-dedup-07085339ad53195634416d293542e4d6.png"/>
          <p:cNvPicPr>
            <a:picLocks noChangeAspect="1"/>
          </p:cNvPicPr>
          <p:nvPr/>
        </p:nvPicPr>
        <p:blipFill>
          <a:blip r:embed="rId5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15" name="Text 8"/>
          <p:cNvSpPr txBox="1"/>
          <p:nvPr/>
        </p:nvSpPr>
        <p:spPr>
          <a:xfrm>
            <a:off x="1447495" y="419710"/>
            <a:ext cx="1143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Korea’s 4 blind spots — 우리만의 사각지대 </a:t>
            </a:r>
            <a:endParaRPr lang="en-US" sz="2400" dirty="0"/>
          </a:p>
        </p:txBody>
      </p:sp>
      <p:sp>
        <p:nvSpPr>
          <p:cNvPr id="16" name="Text 9"/>
          <p:cNvSpPr txBox="1"/>
          <p:nvPr/>
        </p:nvSpPr>
        <p:spPr>
          <a:xfrm>
            <a:off x="1105929" y="1590141"/>
            <a:ext cx="16002000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800" b="1" kern="0" spc="-13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이대로면 한국은 ‘피해자 다수국’이 된다 </a:t>
            </a:r>
            <a:endParaRPr lang="en-US" sz="4800" dirty="0"/>
          </a:p>
        </p:txBody>
      </p:sp>
      <p:sp>
        <p:nvSpPr>
          <p:cNvPr id="17" name="Text 10"/>
          <p:cNvSpPr txBox="1"/>
          <p:nvPr/>
        </p:nvSpPr>
        <p:spPr>
          <a:xfrm>
            <a:off x="1365423" y="2533802"/>
            <a:ext cx="142875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한국은 글로벌 제품을 빠르게 수용하면서도, 다음 4개 영역에서 규율 공백이 가장 크다. </a:t>
            </a:r>
            <a:endParaRPr lang="en-US" sz="2000" dirty="0"/>
          </a:p>
        </p:txBody>
      </p:sp>
      <p:sp>
        <p:nvSpPr>
          <p:cNvPr id="18" name="Text 11"/>
          <p:cNvSpPr txBox="1"/>
          <p:nvPr/>
        </p:nvSpPr>
        <p:spPr>
          <a:xfrm>
            <a:off x="1447495" y="3524098"/>
            <a:ext cx="190561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200" kern="0" spc="-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01</a:t>
            </a:r>
            <a:endParaRPr lang="en-US" sz="7200" dirty="0"/>
          </a:p>
        </p:txBody>
      </p:sp>
      <p:sp>
        <p:nvSpPr>
          <p:cNvPr id="19" name="Text 12"/>
          <p:cNvSpPr txBox="1"/>
          <p:nvPr/>
        </p:nvSpPr>
        <p:spPr>
          <a:xfrm>
            <a:off x="3047695" y="3619195"/>
            <a:ext cx="57150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19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BLIND SPOT </a:t>
            </a:r>
            <a:endParaRPr lang="en-US" sz="1000" dirty="0"/>
          </a:p>
        </p:txBody>
      </p:sp>
      <p:sp>
        <p:nvSpPr>
          <p:cNvPr id="20" name="Text 13"/>
          <p:cNvSpPr txBox="1"/>
          <p:nvPr/>
        </p:nvSpPr>
        <p:spPr>
          <a:xfrm>
            <a:off x="3047695" y="3953497"/>
            <a:ext cx="571500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3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‘웨어러블 카메라 디바이스’</a:t>
            </a:r>
            <a:endParaRPr lang="en-US" sz="2400" dirty="0"/>
          </a:p>
          <a:p>
            <a:pPr marL="0" indent="0" algn="l">
              <a:buNone/>
            </a:pPr>
            <a:r>
              <a:rPr lang="en-US" sz="2400" b="1" kern="0" spc="-3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그 자체를 규율하는 법이 없다 </a:t>
            </a:r>
            <a:endParaRPr lang="en-US" sz="2400" dirty="0"/>
          </a:p>
        </p:txBody>
      </p:sp>
      <p:sp>
        <p:nvSpPr>
          <p:cNvPr id="21" name="Text 14"/>
          <p:cNvSpPr txBox="1"/>
          <p:nvPr/>
        </p:nvSpPr>
        <p:spPr>
          <a:xfrm>
            <a:off x="3047695" y="4931015"/>
            <a:ext cx="5715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PIPA 제25조는 고정 설치형 CCTV 전제. 이동·신체 부착형 카메라의 </a:t>
            </a:r>
            <a:r>
              <a:rPr lang="en-US" sz="16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표시등·녹화알림·비활성화 금지</a:t>
            </a: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같은 ‘기기 단’ 의무가 전무. </a:t>
            </a:r>
            <a:endParaRPr lang="en-US" sz="1600" dirty="0"/>
          </a:p>
        </p:txBody>
      </p:sp>
      <p:sp>
        <p:nvSpPr>
          <p:cNvPr id="22" name="Text 15"/>
          <p:cNvSpPr txBox="1"/>
          <p:nvPr/>
        </p:nvSpPr>
        <p:spPr>
          <a:xfrm>
            <a:off x="3047695" y="5829300"/>
            <a:ext cx="571500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대응 단위: 디바이스 · 제조사 · KC 인증 </a:t>
            </a:r>
            <a:endParaRPr lang="en-US" sz="1200" dirty="0"/>
          </a:p>
        </p:txBody>
      </p:sp>
      <p:sp>
        <p:nvSpPr>
          <p:cNvPr id="23" name="Text 16"/>
          <p:cNvSpPr txBox="1"/>
          <p:nvPr/>
        </p:nvSpPr>
        <p:spPr>
          <a:xfrm>
            <a:off x="9544507" y="3524098"/>
            <a:ext cx="190561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200" kern="0" spc="-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</a:t>
            </a:r>
            <a:endParaRPr lang="en-US" sz="7200" dirty="0"/>
          </a:p>
        </p:txBody>
      </p:sp>
      <p:sp>
        <p:nvSpPr>
          <p:cNvPr id="24" name="Text 17"/>
          <p:cNvSpPr txBox="1"/>
          <p:nvPr/>
        </p:nvSpPr>
        <p:spPr>
          <a:xfrm>
            <a:off x="11144707" y="3619195"/>
            <a:ext cx="57150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19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BLIND SPOT </a:t>
            </a:r>
            <a:endParaRPr lang="en-US" sz="1000" dirty="0"/>
          </a:p>
        </p:txBody>
      </p:sp>
      <p:sp>
        <p:nvSpPr>
          <p:cNvPr id="25" name="Text 18"/>
          <p:cNvSpPr txBox="1"/>
          <p:nvPr/>
        </p:nvSpPr>
        <p:spPr>
          <a:xfrm>
            <a:off x="11144707" y="3953497"/>
            <a:ext cx="571500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3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‘공개정보 결합 추론’이</a:t>
            </a:r>
            <a:endParaRPr lang="en-US" sz="2400" dirty="0"/>
          </a:p>
          <a:p>
            <a:pPr marL="0" indent="0" algn="l">
              <a:buNone/>
            </a:pPr>
            <a:r>
              <a:rPr lang="en-US" sz="2400" b="1" kern="0" spc="-3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회색지대로 남아 있다 </a:t>
            </a:r>
            <a:endParaRPr lang="en-US" sz="2400" dirty="0"/>
          </a:p>
        </p:txBody>
      </p:sp>
      <p:sp>
        <p:nvSpPr>
          <p:cNvPr id="26" name="Text 19"/>
          <p:cNvSpPr txBox="1"/>
          <p:nvPr/>
        </p:nvSpPr>
        <p:spPr>
          <a:xfrm>
            <a:off x="11144707" y="4931015"/>
            <a:ext cx="5715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얼굴(민감정보)+SNS(공개정보)+LLM 추론의 결합은 PIPA 어디에도 명확히 매핑되지 않는다. </a:t>
            </a:r>
            <a:r>
              <a:rPr lang="en-US" sz="16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Sama 케냐 식의 ‘영상 라벨링 위탁’도 국외이전·재이용 동의 경계가 모호.</a:t>
            </a:r>
            <a:endParaRPr lang="en-US" sz="1600" dirty="0"/>
          </a:p>
        </p:txBody>
      </p:sp>
      <p:sp>
        <p:nvSpPr>
          <p:cNvPr id="27" name="Text 20"/>
          <p:cNvSpPr txBox="1"/>
          <p:nvPr/>
        </p:nvSpPr>
        <p:spPr>
          <a:xfrm>
            <a:off x="11144707" y="5829300"/>
            <a:ext cx="571500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대응 단위: 행위 · 결합 처리 · 목적 제한 </a:t>
            </a:r>
            <a:endParaRPr lang="en-US" sz="1200" dirty="0"/>
          </a:p>
        </p:txBody>
      </p:sp>
      <p:sp>
        <p:nvSpPr>
          <p:cNvPr id="28" name="Text 21"/>
          <p:cNvSpPr txBox="1"/>
          <p:nvPr/>
        </p:nvSpPr>
        <p:spPr>
          <a:xfrm>
            <a:off x="1447495" y="6572707"/>
            <a:ext cx="190561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200" kern="0" spc="-288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29" name="Text 22"/>
          <p:cNvSpPr txBox="1"/>
          <p:nvPr/>
        </p:nvSpPr>
        <p:spPr>
          <a:xfrm>
            <a:off x="3047695" y="6667805"/>
            <a:ext cx="57150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198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BLIND SPOT 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0" name="Text 23"/>
          <p:cNvSpPr txBox="1"/>
          <p:nvPr/>
        </p:nvSpPr>
        <p:spPr>
          <a:xfrm>
            <a:off x="3047695" y="7002106"/>
            <a:ext cx="571500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3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 어시스턴트의 ‘기본 녹음’과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2400" b="1" kern="0" spc="-3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통비법 일방동의의 충돌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1" name="Text 24"/>
          <p:cNvSpPr txBox="1"/>
          <p:nvPr/>
        </p:nvSpPr>
        <p:spPr>
          <a:xfrm>
            <a:off x="3047695" y="7978711"/>
            <a:ext cx="5715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국내 통비법은 </a:t>
            </a:r>
            <a: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대화 당사자 ‘일방 동의’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로 녹음을 허용한다. 글래스 AI가 상시 음성을 클라우드에 보내는 구조에서, 동석자 비밀이 적법성 검증 없이 학습 파이프라인에 흘러든다.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2" name="Text 25"/>
          <p:cNvSpPr txBox="1"/>
          <p:nvPr/>
        </p:nvSpPr>
        <p:spPr>
          <a:xfrm>
            <a:off x="3047695" y="8876995"/>
            <a:ext cx="571500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대응 단위: 통비법 해석 · 어시스턴트 사용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3" name="Text 26"/>
          <p:cNvSpPr txBox="1"/>
          <p:nvPr/>
        </p:nvSpPr>
        <p:spPr>
          <a:xfrm>
            <a:off x="9544507" y="6572707"/>
            <a:ext cx="190561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200" kern="0" spc="-288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04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34" name="Text 27"/>
          <p:cNvSpPr txBox="1"/>
          <p:nvPr/>
        </p:nvSpPr>
        <p:spPr>
          <a:xfrm>
            <a:off x="11144707" y="6667805"/>
            <a:ext cx="57150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198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BLIND SPOT 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5" name="Text 28"/>
          <p:cNvSpPr txBox="1"/>
          <p:nvPr/>
        </p:nvSpPr>
        <p:spPr>
          <a:xfrm>
            <a:off x="11144707" y="7002106"/>
            <a:ext cx="571500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3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국외 학습 재이용·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2400" b="1" kern="0" spc="-3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웨어러블 사이버보안 기준 부재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6" name="Text 29"/>
          <p:cNvSpPr txBox="1"/>
          <p:nvPr/>
        </p:nvSpPr>
        <p:spPr>
          <a:xfrm>
            <a:off x="11144707" y="7978711"/>
            <a:ext cx="5715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글로벌 사업자의 음성·영상이 해외 서버에서 모델 학습에 재이용되는 경우, </a:t>
            </a:r>
            <a: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국외이전·AI 재이용 동의 분리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 모호. 웨어러블 전용 보안 등급(IoT 인증)도 없다.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7" name="Text 30"/>
          <p:cNvSpPr txBox="1"/>
          <p:nvPr/>
        </p:nvSpPr>
        <p:spPr>
          <a:xfrm>
            <a:off x="11144707" y="8876995"/>
            <a:ext cx="571500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대응 단위: 데이터 흐름 · KISA 인증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8" name="Text 31"/>
          <p:cNvSpPr txBox="1"/>
          <p:nvPr/>
        </p:nvSpPr>
        <p:spPr>
          <a:xfrm>
            <a:off x="1143000" y="9525305"/>
            <a:ext cx="16002000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참고: PIPC ‘2025 정책방향’ · 하나증권 ‘스마트글래스 산업보고서’(2025.11) · 아시아경제 ‘2025 개인정보보호 페어’(2025.05) · CIO Korea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1238098" y="5810098"/>
            <a:ext cx="4524451" cy="3619195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1238098" y="5810098"/>
            <a:ext cx="4524451" cy="57607"/>
          </a:xfrm>
          <a:prstGeom prst="rect">
            <a:avLst/>
          </a:prstGeom>
          <a:solidFill>
            <a:srgbClr val="D14E3A"/>
          </a:solidFill>
          <a:ln w="12700">
            <a:solidFill>
              <a:srgbClr val="D14E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6334049" y="5810098"/>
            <a:ext cx="4524451" cy="3619195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6334049" y="5810098"/>
            <a:ext cx="4524451" cy="57607"/>
          </a:xfrm>
          <a:prstGeom prst="rect">
            <a:avLst/>
          </a:prstGeom>
          <a:solidFill>
            <a:srgbClr val="D14E3A"/>
          </a:solidFill>
          <a:ln w="12700">
            <a:solidFill>
              <a:srgbClr val="D14E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11430000" y="5810098"/>
            <a:ext cx="4524451" cy="3619195"/>
          </a:xfrm>
          <a:prstGeom prst="rect">
            <a:avLst/>
          </a:prstGeom>
          <a:solidFill>
            <a:srgbClr val="0F1B2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Shape 7"/>
          <p:cNvSpPr/>
          <p:nvPr/>
        </p:nvSpPr>
        <p:spPr>
          <a:xfrm>
            <a:off x="11430000" y="5810098"/>
            <a:ext cx="4524451" cy="57607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0" name="Image 0" descr="gen-dedup-69672531e70d87f9c65c36d7c9aeccb1.png"/>
          <p:cNvPicPr>
            <a:picLocks noChangeAspect="1"/>
          </p:cNvPicPr>
          <p:nvPr/>
        </p:nvPicPr>
        <p:blipFill>
          <a:blip r:embed="rId3"/>
          <a:srcRect t="-399" b="-399"/>
          <a:stretch/>
        </p:blipFill>
        <p:spPr>
          <a:xfrm>
            <a:off x="1524305" y="5143500"/>
            <a:ext cx="15240305" cy="38405"/>
          </a:xfrm>
          <a:prstGeom prst="rect">
            <a:avLst/>
          </a:prstGeom>
        </p:spPr>
      </p:pic>
      <p:pic>
        <p:nvPicPr>
          <p:cNvPr id="11" name="Image 1" descr="gen-dedup-dd9a7e6fd3db1452c82f12e2a72a561b.png"/>
          <p:cNvPicPr>
            <a:picLocks noChangeAspect="1"/>
          </p:cNvPicPr>
          <p:nvPr/>
        </p:nvPicPr>
        <p:blipFill>
          <a:blip r:embed="rId4"/>
          <a:srcRect t="-401" b="-401"/>
          <a:stretch/>
        </p:blipFill>
        <p:spPr>
          <a:xfrm>
            <a:off x="1524305" y="5143500"/>
            <a:ext cx="10153498" cy="38405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2143354" y="4953305"/>
            <a:ext cx="418795" cy="418795"/>
          </a:xfrm>
          <a:prstGeom prst="ellipse">
            <a:avLst/>
          </a:prstGeom>
          <a:solidFill>
            <a:srgbClr val="D14E3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9"/>
          <p:cNvSpPr/>
          <p:nvPr/>
        </p:nvSpPr>
        <p:spPr>
          <a:xfrm>
            <a:off x="7239305" y="4953305"/>
            <a:ext cx="418795" cy="418795"/>
          </a:xfrm>
          <a:prstGeom prst="ellipse">
            <a:avLst/>
          </a:prstGeom>
          <a:solidFill>
            <a:srgbClr val="D14E3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0"/>
          <p:cNvSpPr/>
          <p:nvPr/>
        </p:nvSpPr>
        <p:spPr>
          <a:xfrm>
            <a:off x="12335256" y="4953305"/>
            <a:ext cx="418795" cy="418795"/>
          </a:xfrm>
          <a:prstGeom prst="ellipse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7" name="Image 2" descr="gen-dedup-07085339ad53195634416d293542e4d6.png"/>
          <p:cNvPicPr>
            <a:picLocks noChangeAspect="1"/>
          </p:cNvPicPr>
          <p:nvPr/>
        </p:nvPicPr>
        <p:blipFill>
          <a:blip r:embed="rId5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18" name="Text 13"/>
          <p:cNvSpPr txBox="1"/>
          <p:nvPr/>
        </p:nvSpPr>
        <p:spPr>
          <a:xfrm>
            <a:off x="1143000" y="429311"/>
            <a:ext cx="1143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Proposal 01 · 3단계 산업친화 로드맵 </a:t>
            </a:r>
            <a:endParaRPr lang="en-US" sz="2400" dirty="0"/>
          </a:p>
        </p:txBody>
      </p:sp>
      <p:sp>
        <p:nvSpPr>
          <p:cNvPr id="19" name="Text 14"/>
          <p:cNvSpPr txBox="1"/>
          <p:nvPr/>
        </p:nvSpPr>
        <p:spPr>
          <a:xfrm>
            <a:off x="1143000" y="1603287"/>
            <a:ext cx="16002000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000" b="1" kern="0" spc="-13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가이드라인 → 표준 → 입법, 24개월 트랙 </a:t>
            </a:r>
            <a:endParaRPr lang="en-US" sz="6000" dirty="0"/>
          </a:p>
        </p:txBody>
      </p:sp>
      <p:sp>
        <p:nvSpPr>
          <p:cNvPr id="20" name="Text 15"/>
          <p:cNvSpPr txBox="1"/>
          <p:nvPr/>
        </p:nvSpPr>
        <p:spPr>
          <a:xfrm>
            <a:off x="1526061" y="2441792"/>
            <a:ext cx="1600200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EU식 사전금지 대신, </a:t>
            </a:r>
            <a:r>
              <a:rPr lang="en-US" sz="20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한국형 산업친화 단계 규제.</a:t>
            </a: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산업의 진입 곡선을 꺾지 않으면서 사각지대만 정밀 봉합한다. </a:t>
            </a:r>
            <a:endParaRPr lang="en-US" sz="2000" dirty="0"/>
          </a:p>
        </p:txBody>
      </p:sp>
      <p:sp>
        <p:nvSpPr>
          <p:cNvPr id="21" name="Text 16"/>
          <p:cNvSpPr txBox="1"/>
          <p:nvPr/>
        </p:nvSpPr>
        <p:spPr>
          <a:xfrm>
            <a:off x="2143354" y="5029200"/>
            <a:ext cx="4197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</a:t>
            </a:r>
            <a:endParaRPr lang="en-US" sz="1300" dirty="0"/>
          </a:p>
        </p:txBody>
      </p:sp>
      <p:sp>
        <p:nvSpPr>
          <p:cNvPr id="22" name="Text 17"/>
          <p:cNvSpPr txBox="1"/>
          <p:nvPr/>
        </p:nvSpPr>
        <p:spPr>
          <a:xfrm>
            <a:off x="7239305" y="5029200"/>
            <a:ext cx="4197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2</a:t>
            </a:r>
            <a:endParaRPr lang="en-US" sz="1300" dirty="0"/>
          </a:p>
        </p:txBody>
      </p:sp>
      <p:sp>
        <p:nvSpPr>
          <p:cNvPr id="23" name="Text 18"/>
          <p:cNvSpPr txBox="1"/>
          <p:nvPr/>
        </p:nvSpPr>
        <p:spPr>
          <a:xfrm>
            <a:off x="12335256" y="5029200"/>
            <a:ext cx="4197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3</a:t>
            </a:r>
            <a:endParaRPr lang="en-US" sz="1300" dirty="0"/>
          </a:p>
        </p:txBody>
      </p:sp>
      <p:sp>
        <p:nvSpPr>
          <p:cNvPr id="24" name="Text 19"/>
          <p:cNvSpPr txBox="1"/>
          <p:nvPr/>
        </p:nvSpPr>
        <p:spPr>
          <a:xfrm>
            <a:off x="1238098" y="3984386"/>
            <a:ext cx="2533135" cy="1688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215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PHASE 01 · 0–6개월</a:t>
            </a:r>
            <a:endParaRPr lang="en-US" sz="1600" dirty="0"/>
          </a:p>
        </p:txBody>
      </p:sp>
      <p:sp>
        <p:nvSpPr>
          <p:cNvPr id="25" name="Text 20"/>
          <p:cNvSpPr txBox="1"/>
          <p:nvPr/>
        </p:nvSpPr>
        <p:spPr>
          <a:xfrm>
            <a:off x="1238098" y="4362602"/>
            <a:ext cx="571500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-29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가이드라인 + 자율표준 </a:t>
            </a:r>
            <a:endParaRPr lang="en-US" sz="3200" dirty="0"/>
          </a:p>
        </p:txBody>
      </p:sp>
      <p:sp>
        <p:nvSpPr>
          <p:cNvPr id="26" name="Text 21"/>
          <p:cNvSpPr txBox="1"/>
          <p:nvPr/>
        </p:nvSpPr>
        <p:spPr>
          <a:xfrm>
            <a:off x="6334049" y="3984386"/>
            <a:ext cx="2533135" cy="1688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215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PHASE 02 · 6–18개월</a:t>
            </a:r>
            <a:endParaRPr lang="en-US" sz="1600" dirty="0"/>
          </a:p>
        </p:txBody>
      </p:sp>
      <p:sp>
        <p:nvSpPr>
          <p:cNvPr id="27" name="Text 22"/>
          <p:cNvSpPr txBox="1"/>
          <p:nvPr/>
        </p:nvSpPr>
        <p:spPr>
          <a:xfrm>
            <a:off x="6334049" y="4362602"/>
            <a:ext cx="571500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-29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KS 표준 + 인증제 </a:t>
            </a:r>
            <a:endParaRPr lang="en-US" sz="3200" dirty="0"/>
          </a:p>
        </p:txBody>
      </p:sp>
      <p:sp>
        <p:nvSpPr>
          <p:cNvPr id="28" name="Text 23"/>
          <p:cNvSpPr txBox="1"/>
          <p:nvPr/>
        </p:nvSpPr>
        <p:spPr>
          <a:xfrm>
            <a:off x="11430000" y="3984386"/>
            <a:ext cx="2533135" cy="1688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215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PHASE 03 · 18–24개월</a:t>
            </a:r>
            <a:endParaRPr lang="en-US" sz="1600" dirty="0"/>
          </a:p>
        </p:txBody>
      </p:sp>
      <p:sp>
        <p:nvSpPr>
          <p:cNvPr id="29" name="Text 24"/>
          <p:cNvSpPr txBox="1"/>
          <p:nvPr/>
        </p:nvSpPr>
        <p:spPr>
          <a:xfrm>
            <a:off x="11430000" y="4362602"/>
            <a:ext cx="571500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-29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개정 입법 + 처벌 트랙 </a:t>
            </a:r>
            <a:endParaRPr lang="en-US" sz="3200" dirty="0"/>
          </a:p>
        </p:txBody>
      </p:sp>
      <p:sp>
        <p:nvSpPr>
          <p:cNvPr id="30" name="Text 25"/>
          <p:cNvSpPr txBox="1"/>
          <p:nvPr/>
        </p:nvSpPr>
        <p:spPr>
          <a:xfrm>
            <a:off x="1524305" y="6077102"/>
            <a:ext cx="3952951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180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소관 — PIPC + 과기정통부 </a:t>
            </a:r>
            <a:endParaRPr lang="en-US" dirty="0"/>
          </a:p>
        </p:txBody>
      </p:sp>
      <p:sp>
        <p:nvSpPr>
          <p:cNvPr id="31" name="Text 26"/>
          <p:cNvSpPr txBox="1"/>
          <p:nvPr/>
        </p:nvSpPr>
        <p:spPr>
          <a:xfrm>
            <a:off x="1524305" y="6529882"/>
            <a:ext cx="3952951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</a:t>
            </a: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PIPC ‘웨어러블 카메라 가이드라인’</a:t>
            </a: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발간 (PIPA 2025 정책방향 후속)</a:t>
            </a:r>
            <a:endParaRPr lang="en-US" sz="1400" dirty="0"/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산업계 자율표준 — TTA·KISA 협의체</a:t>
            </a:r>
            <a:endParaRPr lang="en-US" sz="1400" dirty="0"/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‘기기 표시·녹화 알림’ 권고안</a:t>
            </a:r>
            <a:endParaRPr lang="en-US" sz="1400" dirty="0"/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AI 어시스턴트 ‘기본 옵트인’ 모범기준</a:t>
            </a:r>
            <a:endParaRPr lang="en-US" sz="1400" dirty="0"/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국내 출시 제품 자율 등록부 </a:t>
            </a:r>
            <a:endParaRPr lang="en-US" sz="1400" dirty="0"/>
          </a:p>
        </p:txBody>
      </p:sp>
      <p:sp>
        <p:nvSpPr>
          <p:cNvPr id="32" name="Text 27"/>
          <p:cNvSpPr txBox="1"/>
          <p:nvPr/>
        </p:nvSpPr>
        <p:spPr>
          <a:xfrm>
            <a:off x="1524305" y="8906256"/>
            <a:ext cx="3952951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80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KPI · 가이드 발간 / 6개 사업자 서명 </a:t>
            </a:r>
            <a:endParaRPr lang="en-US" sz="1400" dirty="0"/>
          </a:p>
        </p:txBody>
      </p:sp>
      <p:sp>
        <p:nvSpPr>
          <p:cNvPr id="33" name="Text 28"/>
          <p:cNvSpPr txBox="1"/>
          <p:nvPr/>
        </p:nvSpPr>
        <p:spPr>
          <a:xfrm>
            <a:off x="6620256" y="6077102"/>
            <a:ext cx="3952951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180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소관 — 산자부·과기정통부·KATS </a:t>
            </a:r>
            <a:endParaRPr lang="en-US" dirty="0"/>
          </a:p>
        </p:txBody>
      </p:sp>
      <p:sp>
        <p:nvSpPr>
          <p:cNvPr id="34" name="Text 29"/>
          <p:cNvSpPr txBox="1"/>
          <p:nvPr/>
        </p:nvSpPr>
        <p:spPr>
          <a:xfrm>
            <a:off x="6620256" y="6529882"/>
            <a:ext cx="3952951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</a:t>
            </a: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KS 표준</a:t>
            </a: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— 녹화 표시등 휘도·각도·비활성화 금지</a:t>
            </a:r>
            <a:endParaRPr lang="en-US" sz="1400" dirty="0"/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</a:t>
            </a: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KISA 웨어러블 보안 인증</a:t>
            </a: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신설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(상시 카메라·BLE/Wi-Fi 등급)</a:t>
            </a:r>
            <a:endParaRPr lang="en-US" sz="1400" dirty="0"/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KC 인증 시 ‘프라이버시 라벨’ 의무</a:t>
            </a:r>
            <a:endParaRPr lang="en-US" sz="1400" dirty="0"/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학교·관공서 ‘민감구역’ 자동 비활성화 표준 </a:t>
            </a:r>
            <a:endParaRPr lang="en-US" sz="1400" dirty="0"/>
          </a:p>
        </p:txBody>
      </p:sp>
      <p:sp>
        <p:nvSpPr>
          <p:cNvPr id="35" name="Text 30"/>
          <p:cNvSpPr txBox="1"/>
          <p:nvPr/>
        </p:nvSpPr>
        <p:spPr>
          <a:xfrm>
            <a:off x="6620256" y="8906256"/>
            <a:ext cx="3952951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80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KPI · KS·KC 표준 고시 / 인증 1호 </a:t>
            </a:r>
            <a:endParaRPr lang="en-US" sz="1400" dirty="0"/>
          </a:p>
        </p:txBody>
      </p:sp>
      <p:sp>
        <p:nvSpPr>
          <p:cNvPr id="36" name="Text 31"/>
          <p:cNvSpPr txBox="1"/>
          <p:nvPr/>
        </p:nvSpPr>
        <p:spPr>
          <a:xfrm>
            <a:off x="11716207" y="6077102"/>
            <a:ext cx="3952951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18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소관 — 국회 · 범부처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7" name="Text 32"/>
          <p:cNvSpPr txBox="1"/>
          <p:nvPr/>
        </p:nvSpPr>
        <p:spPr>
          <a:xfrm>
            <a:off x="11716207" y="6529882"/>
            <a:ext cx="3952951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</a:t>
            </a: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PIPA 개정</a:t>
            </a: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— ‘이동·웨어러블 영상기기’ 신설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</a:t>
            </a: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통비법 개정</a:t>
            </a: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— AI 자동 녹음 시 동석자 인지의무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</a:t>
            </a: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생체정보 결합 추론 행위</a:t>
            </a: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규율 조항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위반 시 가이드 채택 사업자는 처벌 감경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(자율준수 인센티브)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8" name="Text 33"/>
          <p:cNvSpPr txBox="1"/>
          <p:nvPr/>
        </p:nvSpPr>
        <p:spPr>
          <a:xfrm>
            <a:off x="11716207" y="8906256"/>
            <a:ext cx="3952951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8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KPI · 3개 법률 개정안 발의·통과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9" name="Text 34"/>
          <p:cNvSpPr txBox="1"/>
          <p:nvPr/>
        </p:nvSpPr>
        <p:spPr>
          <a:xfrm>
            <a:off x="1303640" y="9740214"/>
            <a:ext cx="16002000" cy="1335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‘사전 금지’가 아닌 ‘자율준수 → 표준 → 정밀입법’ 순. EU AI Act 시행 후 한국 AI기본법 학습 효과를 동일하게 적용.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1143000" y="2762402"/>
            <a:ext cx="3124505" cy="6381598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4419295" y="2762402"/>
            <a:ext cx="3124505" cy="6381598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7696505" y="2762402"/>
            <a:ext cx="3124505" cy="6381598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10972800" y="2762402"/>
            <a:ext cx="3124505" cy="6381598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14249095" y="2762402"/>
            <a:ext cx="2895905" cy="6381598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9" name="Image 0" descr="gen-dedup-661d437806b02b5f82c5aef9e9c85f7e.png"/>
          <p:cNvPicPr>
            <a:picLocks noChangeAspect="1"/>
          </p:cNvPicPr>
          <p:nvPr/>
        </p:nvPicPr>
        <p:blipFill>
          <a:blip r:embed="rId3"/>
          <a:srcRect l="-206" r="-206"/>
          <a:stretch/>
        </p:blipFill>
        <p:spPr>
          <a:xfrm>
            <a:off x="1143000" y="2762402"/>
            <a:ext cx="3124505" cy="75895"/>
          </a:xfrm>
          <a:prstGeom prst="rect">
            <a:avLst/>
          </a:prstGeom>
        </p:spPr>
      </p:pic>
      <p:pic>
        <p:nvPicPr>
          <p:cNvPr id="10" name="Image 1" descr="gen-dedup-bca71b834b726aed89af6f59f33e3557.png"/>
          <p:cNvPicPr>
            <a:picLocks noChangeAspect="1"/>
          </p:cNvPicPr>
          <p:nvPr/>
        </p:nvPicPr>
        <p:blipFill>
          <a:blip r:embed="rId4"/>
          <a:srcRect t="-384" b="-384"/>
          <a:stretch/>
        </p:blipFill>
        <p:spPr>
          <a:xfrm>
            <a:off x="1410005" y="5238598"/>
            <a:ext cx="476402" cy="19202"/>
          </a:xfrm>
          <a:prstGeom prst="rect">
            <a:avLst/>
          </a:prstGeom>
        </p:spPr>
      </p:pic>
      <p:pic>
        <p:nvPicPr>
          <p:cNvPr id="11" name="Image 2" descr="gen-dedup-661d437806b02b5f82c5aef9e9c85f7e.png"/>
          <p:cNvPicPr>
            <a:picLocks noChangeAspect="1"/>
          </p:cNvPicPr>
          <p:nvPr/>
        </p:nvPicPr>
        <p:blipFill>
          <a:blip r:embed="rId3"/>
          <a:srcRect l="-206" r="-206"/>
          <a:stretch/>
        </p:blipFill>
        <p:spPr>
          <a:xfrm>
            <a:off x="4419295" y="2762402"/>
            <a:ext cx="3124505" cy="75895"/>
          </a:xfrm>
          <a:prstGeom prst="rect">
            <a:avLst/>
          </a:prstGeom>
        </p:spPr>
      </p:pic>
      <p:pic>
        <p:nvPicPr>
          <p:cNvPr id="12" name="Image 3" descr="gen-dedup-bca71b834b726aed89af6f59f33e3557.png"/>
          <p:cNvPicPr>
            <a:picLocks noChangeAspect="1"/>
          </p:cNvPicPr>
          <p:nvPr/>
        </p:nvPicPr>
        <p:blipFill>
          <a:blip r:embed="rId4"/>
          <a:srcRect t="-384" b="-384"/>
          <a:stretch/>
        </p:blipFill>
        <p:spPr>
          <a:xfrm>
            <a:off x="4686300" y="5238598"/>
            <a:ext cx="476402" cy="19202"/>
          </a:xfrm>
          <a:prstGeom prst="rect">
            <a:avLst/>
          </a:prstGeom>
        </p:spPr>
      </p:pic>
      <p:pic>
        <p:nvPicPr>
          <p:cNvPr id="13" name="Image 4" descr="gen-dedup-c238467d775e40a3621faf078d8f0ca6.png"/>
          <p:cNvPicPr>
            <a:picLocks noChangeAspect="1"/>
          </p:cNvPicPr>
          <p:nvPr/>
        </p:nvPicPr>
        <p:blipFill>
          <a:blip r:embed="rId5"/>
          <a:srcRect l="-206" r="-206"/>
          <a:stretch/>
        </p:blipFill>
        <p:spPr>
          <a:xfrm>
            <a:off x="7696505" y="2762402"/>
            <a:ext cx="3124505" cy="75895"/>
          </a:xfrm>
          <a:prstGeom prst="rect">
            <a:avLst/>
          </a:prstGeom>
        </p:spPr>
      </p:pic>
      <p:pic>
        <p:nvPicPr>
          <p:cNvPr id="14" name="Image 5" descr="gen-dedup-202c3c3f7ee2f0e484fdb5cd1bbb0fbc.png"/>
          <p:cNvPicPr>
            <a:picLocks noChangeAspect="1"/>
          </p:cNvPicPr>
          <p:nvPr/>
        </p:nvPicPr>
        <p:blipFill>
          <a:blip r:embed="rId6"/>
          <a:srcRect t="-384" b="-384"/>
          <a:stretch/>
        </p:blipFill>
        <p:spPr>
          <a:xfrm>
            <a:off x="7962595" y="5238598"/>
            <a:ext cx="476402" cy="19202"/>
          </a:xfrm>
          <a:prstGeom prst="rect">
            <a:avLst/>
          </a:prstGeom>
        </p:spPr>
      </p:pic>
      <p:pic>
        <p:nvPicPr>
          <p:cNvPr id="15" name="Image 6" descr="gen-dedup-c238467d775e40a3621faf078d8f0ca6.png"/>
          <p:cNvPicPr>
            <a:picLocks noChangeAspect="1"/>
          </p:cNvPicPr>
          <p:nvPr/>
        </p:nvPicPr>
        <p:blipFill>
          <a:blip r:embed="rId5"/>
          <a:srcRect l="-206" r="-206"/>
          <a:stretch/>
        </p:blipFill>
        <p:spPr>
          <a:xfrm>
            <a:off x="10972800" y="2762402"/>
            <a:ext cx="3124505" cy="75895"/>
          </a:xfrm>
          <a:prstGeom prst="rect">
            <a:avLst/>
          </a:prstGeom>
        </p:spPr>
      </p:pic>
      <p:pic>
        <p:nvPicPr>
          <p:cNvPr id="16" name="Image 7" descr="gen-dedup-202c3c3f7ee2f0e484fdb5cd1bbb0fbc.png"/>
          <p:cNvPicPr>
            <a:picLocks noChangeAspect="1"/>
          </p:cNvPicPr>
          <p:nvPr/>
        </p:nvPicPr>
        <p:blipFill>
          <a:blip r:embed="rId6"/>
          <a:srcRect t="-384" b="-384"/>
          <a:stretch/>
        </p:blipFill>
        <p:spPr>
          <a:xfrm>
            <a:off x="11239805" y="5238598"/>
            <a:ext cx="476402" cy="19202"/>
          </a:xfrm>
          <a:prstGeom prst="rect">
            <a:avLst/>
          </a:prstGeom>
        </p:spPr>
      </p:pic>
      <p:pic>
        <p:nvPicPr>
          <p:cNvPr id="17" name="Image 8" descr="gen-dedup-8e9d7d8c734d3631f764ef0ddab41efc.png"/>
          <p:cNvPicPr>
            <a:picLocks noChangeAspect="1"/>
          </p:cNvPicPr>
          <p:nvPr/>
        </p:nvPicPr>
        <p:blipFill>
          <a:blip r:embed="rId7"/>
          <a:srcRect l="-206" r="-206"/>
          <a:stretch/>
        </p:blipFill>
        <p:spPr>
          <a:xfrm>
            <a:off x="14249095" y="2762402"/>
            <a:ext cx="2895905" cy="75895"/>
          </a:xfrm>
          <a:prstGeom prst="rect">
            <a:avLst/>
          </a:prstGeom>
        </p:spPr>
      </p:pic>
      <p:pic>
        <p:nvPicPr>
          <p:cNvPr id="18" name="Image 9" descr="gen-dedup-623e375766f61a7360e6f20b8160b3f1.png"/>
          <p:cNvPicPr>
            <a:picLocks noChangeAspect="1"/>
          </p:cNvPicPr>
          <p:nvPr/>
        </p:nvPicPr>
        <p:blipFill>
          <a:blip r:embed="rId8"/>
          <a:srcRect t="-384" b="-384"/>
          <a:stretch/>
        </p:blipFill>
        <p:spPr>
          <a:xfrm>
            <a:off x="14516100" y="5238598"/>
            <a:ext cx="476402" cy="19202"/>
          </a:xfrm>
          <a:prstGeom prst="rect">
            <a:avLst/>
          </a:prstGeom>
        </p:spPr>
      </p:pic>
      <p:sp>
        <p:nvSpPr>
          <p:cNvPr id="20" name="Text 8"/>
          <p:cNvSpPr txBox="1"/>
          <p:nvPr/>
        </p:nvSpPr>
        <p:spPr>
          <a:xfrm>
            <a:off x="14287500" y="571500"/>
            <a:ext cx="285750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215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FIVE PILLARS </a:t>
            </a:r>
            <a:endParaRPr lang="en-US" sz="900" dirty="0"/>
          </a:p>
        </p:txBody>
      </p:sp>
      <p:pic>
        <p:nvPicPr>
          <p:cNvPr id="21" name="Image 10" descr="gen-dedup-07085339ad53195634416d293542e4d6.png"/>
          <p:cNvPicPr>
            <a:picLocks noChangeAspect="1"/>
          </p:cNvPicPr>
          <p:nvPr/>
        </p:nvPicPr>
        <p:blipFill>
          <a:blip r:embed="rId9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22" name="Text 9"/>
          <p:cNvSpPr txBox="1"/>
          <p:nvPr/>
        </p:nvSpPr>
        <p:spPr>
          <a:xfrm>
            <a:off x="1410005" y="428853"/>
            <a:ext cx="1143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Proposal 02 · 5대 핵심 조치 </a:t>
            </a:r>
            <a:endParaRPr lang="en-US" sz="2400" dirty="0"/>
          </a:p>
        </p:txBody>
      </p:sp>
      <p:sp>
        <p:nvSpPr>
          <p:cNvPr id="23" name="Text 10"/>
          <p:cNvSpPr txBox="1"/>
          <p:nvPr/>
        </p:nvSpPr>
        <p:spPr>
          <a:xfrm>
            <a:off x="1143000" y="1714500"/>
            <a:ext cx="16002000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800" b="1" kern="0" spc="-13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구체 조치 — ‘5개 봉합점’</a:t>
            </a:r>
            <a:endParaRPr lang="en-US" sz="4800" dirty="0"/>
          </a:p>
        </p:txBody>
      </p:sp>
      <p:sp>
        <p:nvSpPr>
          <p:cNvPr id="24" name="Text 11"/>
          <p:cNvSpPr txBox="1"/>
          <p:nvPr/>
        </p:nvSpPr>
        <p:spPr>
          <a:xfrm>
            <a:off x="1410005" y="3066898"/>
            <a:ext cx="2667305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300" kern="0" spc="-25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01</a:t>
            </a:r>
            <a:endParaRPr lang="en-US" sz="6300" dirty="0"/>
          </a:p>
        </p:txBody>
      </p:sp>
      <p:sp>
        <p:nvSpPr>
          <p:cNvPr id="25" name="Text 12"/>
          <p:cNvSpPr txBox="1"/>
          <p:nvPr/>
        </p:nvSpPr>
        <p:spPr>
          <a:xfrm>
            <a:off x="1410005" y="4021456"/>
            <a:ext cx="2667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19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Device </a:t>
            </a:r>
            <a:endParaRPr lang="en-US" sz="2400" dirty="0"/>
          </a:p>
        </p:txBody>
      </p:sp>
      <p:sp>
        <p:nvSpPr>
          <p:cNvPr id="26" name="Text 13"/>
          <p:cNvSpPr txBox="1"/>
          <p:nvPr/>
        </p:nvSpPr>
        <p:spPr>
          <a:xfrm>
            <a:off x="1410005" y="4424387"/>
            <a:ext cx="2667305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-27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녹화 표시 표준화 </a:t>
            </a:r>
            <a:endParaRPr lang="en-US" sz="2000" dirty="0"/>
          </a:p>
        </p:txBody>
      </p:sp>
      <p:sp>
        <p:nvSpPr>
          <p:cNvPr id="27" name="Text 14"/>
          <p:cNvSpPr txBox="1"/>
          <p:nvPr/>
        </p:nvSpPr>
        <p:spPr>
          <a:xfrm>
            <a:off x="1410005" y="5793567"/>
            <a:ext cx="2667305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KS 표준으로 LED 휘도·시야각·비활성화 금지·일정 거리 가시성 명문화. 카메라 셔터·물리 차단 권고. </a:t>
            </a:r>
            <a:endParaRPr lang="en-US" sz="1600" dirty="0"/>
          </a:p>
        </p:txBody>
      </p:sp>
      <p:sp>
        <p:nvSpPr>
          <p:cNvPr id="28" name="Text 15"/>
          <p:cNvSpPr txBox="1"/>
          <p:nvPr/>
        </p:nvSpPr>
        <p:spPr>
          <a:xfrm>
            <a:off x="1410005" y="7524598"/>
            <a:ext cx="26673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6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참조</a:t>
            </a:r>
            <a:endParaRPr lang="en-US" sz="1400" dirty="0"/>
          </a:p>
        </p:txBody>
      </p:sp>
      <p:sp>
        <p:nvSpPr>
          <p:cNvPr id="29" name="Text 16"/>
          <p:cNvSpPr txBox="1"/>
          <p:nvPr/>
        </p:nvSpPr>
        <p:spPr>
          <a:xfrm>
            <a:off x="1410005" y="7772400"/>
            <a:ext cx="2667305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Illinois BIPA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이탈리아 DPA 가이드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UK ICO Biometric Guidance </a:t>
            </a:r>
            <a:endParaRPr lang="en-US" sz="1400" dirty="0"/>
          </a:p>
        </p:txBody>
      </p:sp>
      <p:sp>
        <p:nvSpPr>
          <p:cNvPr id="30" name="Text 17"/>
          <p:cNvSpPr txBox="1"/>
          <p:nvPr/>
        </p:nvSpPr>
        <p:spPr>
          <a:xfrm>
            <a:off x="1410005" y="8667598"/>
            <a:ext cx="266730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14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소관 — KATS·KC·PIPC </a:t>
            </a:r>
            <a:endParaRPr lang="en-US" sz="1200" dirty="0"/>
          </a:p>
        </p:txBody>
      </p:sp>
      <p:sp>
        <p:nvSpPr>
          <p:cNvPr id="31" name="Text 18"/>
          <p:cNvSpPr txBox="1"/>
          <p:nvPr/>
        </p:nvSpPr>
        <p:spPr>
          <a:xfrm>
            <a:off x="4686300" y="3066898"/>
            <a:ext cx="2667305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300" kern="0" spc="-25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</a:t>
            </a:r>
            <a:endParaRPr lang="en-US" sz="6300" dirty="0"/>
          </a:p>
        </p:txBody>
      </p:sp>
      <p:sp>
        <p:nvSpPr>
          <p:cNvPr id="32" name="Text 19"/>
          <p:cNvSpPr txBox="1"/>
          <p:nvPr/>
        </p:nvSpPr>
        <p:spPr>
          <a:xfrm>
            <a:off x="4686300" y="4021456"/>
            <a:ext cx="2667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19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Identification </a:t>
            </a:r>
            <a:endParaRPr lang="en-US" sz="2400" dirty="0"/>
          </a:p>
        </p:txBody>
      </p:sp>
      <p:sp>
        <p:nvSpPr>
          <p:cNvPr id="33" name="Text 20"/>
          <p:cNvSpPr txBox="1"/>
          <p:nvPr/>
        </p:nvSpPr>
        <p:spPr>
          <a:xfrm>
            <a:off x="4686300" y="4424387"/>
            <a:ext cx="2980944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-27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얼굴 결합 추론 행위 규율 </a:t>
            </a:r>
            <a:endParaRPr lang="en-US" sz="2000" dirty="0"/>
          </a:p>
        </p:txBody>
      </p:sp>
      <p:sp>
        <p:nvSpPr>
          <p:cNvPr id="34" name="Text 21"/>
          <p:cNvSpPr txBox="1"/>
          <p:nvPr/>
        </p:nvSpPr>
        <p:spPr>
          <a:xfrm>
            <a:off x="4686300" y="5793567"/>
            <a:ext cx="2667305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‘얼굴+공개정보+LLM 결합 식별’</a:t>
            </a: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을 PIPA 신규 행위 유형으로 정의. 사적·상업 목적 원칙 금지, 본인 동의 또는 법령 근거시만 허용. </a:t>
            </a:r>
            <a:endParaRPr lang="en-US" sz="1600" dirty="0"/>
          </a:p>
        </p:txBody>
      </p:sp>
      <p:sp>
        <p:nvSpPr>
          <p:cNvPr id="35" name="Text 22"/>
          <p:cNvSpPr txBox="1"/>
          <p:nvPr/>
        </p:nvSpPr>
        <p:spPr>
          <a:xfrm>
            <a:off x="4686300" y="7524598"/>
            <a:ext cx="26673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6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참조</a:t>
            </a:r>
            <a:endParaRPr lang="en-US" sz="1400" dirty="0"/>
          </a:p>
        </p:txBody>
      </p:sp>
      <p:sp>
        <p:nvSpPr>
          <p:cNvPr id="36" name="Text 23"/>
          <p:cNvSpPr txBox="1"/>
          <p:nvPr/>
        </p:nvSpPr>
        <p:spPr>
          <a:xfrm>
            <a:off x="4686300" y="7772400"/>
            <a:ext cx="2667305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EU AI Act §5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중국 ‘얼굴인식 응용’ 규정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Sama 케냐 사건 시사점 </a:t>
            </a:r>
            <a:endParaRPr lang="en-US" sz="1400" dirty="0"/>
          </a:p>
        </p:txBody>
      </p:sp>
      <p:sp>
        <p:nvSpPr>
          <p:cNvPr id="37" name="Text 24"/>
          <p:cNvSpPr txBox="1"/>
          <p:nvPr/>
        </p:nvSpPr>
        <p:spPr>
          <a:xfrm>
            <a:off x="4686300" y="8667598"/>
            <a:ext cx="266730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14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소관 — PIPC 주관·국회 </a:t>
            </a:r>
            <a:endParaRPr lang="en-US" sz="1200" dirty="0"/>
          </a:p>
        </p:txBody>
      </p:sp>
      <p:sp>
        <p:nvSpPr>
          <p:cNvPr id="38" name="Text 25"/>
          <p:cNvSpPr txBox="1"/>
          <p:nvPr/>
        </p:nvSpPr>
        <p:spPr>
          <a:xfrm>
            <a:off x="7962595" y="3066898"/>
            <a:ext cx="2667305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300" kern="0" spc="-252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</a:t>
            </a:r>
            <a:endParaRPr lang="en-US" sz="6300" dirty="0">
              <a:solidFill>
                <a:schemeClr val="bg1"/>
              </a:solidFill>
            </a:endParaRPr>
          </a:p>
        </p:txBody>
      </p:sp>
      <p:sp>
        <p:nvSpPr>
          <p:cNvPr id="39" name="Text 26"/>
          <p:cNvSpPr txBox="1"/>
          <p:nvPr/>
        </p:nvSpPr>
        <p:spPr>
          <a:xfrm>
            <a:off x="7962595" y="4021456"/>
            <a:ext cx="2667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198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Audio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0" name="Text 27"/>
          <p:cNvSpPr txBox="1"/>
          <p:nvPr/>
        </p:nvSpPr>
        <p:spPr>
          <a:xfrm>
            <a:off x="7962595" y="4424387"/>
            <a:ext cx="3056839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-27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 어시스턴트 ‘기본 OFF’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1" name="Text 28"/>
          <p:cNvSpPr txBox="1"/>
          <p:nvPr/>
        </p:nvSpPr>
        <p:spPr>
          <a:xfrm>
            <a:off x="7962595" y="5793567"/>
            <a:ext cx="2667305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상시 음성 캡처는 </a:t>
            </a:r>
            <a: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기본 비활성화(opt-in only)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. 활성화 시 가청 톤/표시등 의무. 통비법 해석상 ‘동석자 인지’ 기준 마련.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2" name="Text 29"/>
          <p:cNvSpPr txBox="1"/>
          <p:nvPr/>
        </p:nvSpPr>
        <p:spPr>
          <a:xfrm>
            <a:off x="7962595" y="7524598"/>
            <a:ext cx="26673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62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참조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3" name="Text 30"/>
          <p:cNvSpPr txBox="1"/>
          <p:nvPr/>
        </p:nvSpPr>
        <p:spPr>
          <a:xfrm>
            <a:off x="7962595" y="7772400"/>
            <a:ext cx="2667305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미국 12개 주 양방동의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일본 PPC AI 가이드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Meta ’25 정책 변경 반작용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4" name="Text 31"/>
          <p:cNvSpPr txBox="1"/>
          <p:nvPr/>
        </p:nvSpPr>
        <p:spPr>
          <a:xfrm>
            <a:off x="7962595" y="8667598"/>
            <a:ext cx="266730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149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소관 — 방통위·PIPC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5" name="Text 32"/>
          <p:cNvSpPr txBox="1"/>
          <p:nvPr/>
        </p:nvSpPr>
        <p:spPr>
          <a:xfrm>
            <a:off x="11239805" y="3066898"/>
            <a:ext cx="2667305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300" kern="0" spc="-252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04</a:t>
            </a:r>
            <a:endParaRPr lang="en-US" sz="6300" dirty="0">
              <a:solidFill>
                <a:schemeClr val="bg1"/>
              </a:solidFill>
            </a:endParaRPr>
          </a:p>
        </p:txBody>
      </p:sp>
      <p:sp>
        <p:nvSpPr>
          <p:cNvPr id="46" name="Text 33"/>
          <p:cNvSpPr txBox="1"/>
          <p:nvPr/>
        </p:nvSpPr>
        <p:spPr>
          <a:xfrm>
            <a:off x="11239805" y="4021456"/>
            <a:ext cx="2667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198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Data flow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7" name="Text 34"/>
          <p:cNvSpPr txBox="1"/>
          <p:nvPr/>
        </p:nvSpPr>
        <p:spPr>
          <a:xfrm>
            <a:off x="11239805" y="4424387"/>
            <a:ext cx="3033979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-27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 학습 재이용 동의 분리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8" name="Text 35"/>
          <p:cNvSpPr txBox="1"/>
          <p:nvPr/>
        </p:nvSpPr>
        <p:spPr>
          <a:xfrm>
            <a:off x="11239805" y="5793567"/>
            <a:ext cx="2667305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‘기능 제공’ 동의와 ‘모델 학습 재이용’ 동의를 분리. 국외이전 시 별도 고지. </a:t>
            </a:r>
            <a: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민감구역 영상 학습 금지.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9" name="Text 36"/>
          <p:cNvSpPr txBox="1"/>
          <p:nvPr/>
        </p:nvSpPr>
        <p:spPr>
          <a:xfrm>
            <a:off x="11239805" y="7524598"/>
            <a:ext cx="26673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62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참조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0" name="Text 37"/>
          <p:cNvSpPr txBox="1"/>
          <p:nvPr/>
        </p:nvSpPr>
        <p:spPr>
          <a:xfrm>
            <a:off x="11239805" y="7772400"/>
            <a:ext cx="2667305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GDPR Art. 9 / 22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CCPA 옵트아웃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일본 통계목적 면제(반면교사)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1" name="Text 38"/>
          <p:cNvSpPr txBox="1"/>
          <p:nvPr/>
        </p:nvSpPr>
        <p:spPr>
          <a:xfrm>
            <a:off x="11239805" y="8667598"/>
            <a:ext cx="266730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149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소관 — PIPC·과기정통부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2" name="Text 39"/>
          <p:cNvSpPr txBox="1"/>
          <p:nvPr/>
        </p:nvSpPr>
        <p:spPr>
          <a:xfrm>
            <a:off x="14516100" y="3066898"/>
            <a:ext cx="247711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300" kern="0" spc="-25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05</a:t>
            </a:r>
            <a:endParaRPr lang="en-US" sz="6300" dirty="0"/>
          </a:p>
        </p:txBody>
      </p:sp>
      <p:sp>
        <p:nvSpPr>
          <p:cNvPr id="53" name="Text 40"/>
          <p:cNvSpPr txBox="1"/>
          <p:nvPr/>
        </p:nvSpPr>
        <p:spPr>
          <a:xfrm>
            <a:off x="14516100" y="4021456"/>
            <a:ext cx="24771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19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Security </a:t>
            </a:r>
            <a:endParaRPr lang="en-US" sz="2400" dirty="0"/>
          </a:p>
        </p:txBody>
      </p:sp>
      <p:sp>
        <p:nvSpPr>
          <p:cNvPr id="54" name="Text 41"/>
          <p:cNvSpPr txBox="1"/>
          <p:nvPr/>
        </p:nvSpPr>
        <p:spPr>
          <a:xfrm>
            <a:off x="14516100" y="4424387"/>
            <a:ext cx="24771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-27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웨어러블 보안 인증제 </a:t>
            </a:r>
            <a:endParaRPr lang="en-US" sz="2000" dirty="0"/>
          </a:p>
        </p:txBody>
      </p:sp>
      <p:sp>
        <p:nvSpPr>
          <p:cNvPr id="55" name="Text 42"/>
          <p:cNvSpPr txBox="1"/>
          <p:nvPr/>
        </p:nvSpPr>
        <p:spPr>
          <a:xfrm>
            <a:off x="14516100" y="5793567"/>
            <a:ext cx="247711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KISA </a:t>
            </a:r>
            <a:r>
              <a:rPr lang="en-US" sz="16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‘웨어러블 카메라 보안’ 인증</a:t>
            </a: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신설. 펌웨어 무결성·E2E 암호화·취약점 신고 의무·라이프사이클 보안 업데이트. </a:t>
            </a:r>
            <a:endParaRPr lang="en-US" sz="1600" dirty="0"/>
          </a:p>
        </p:txBody>
      </p:sp>
      <p:sp>
        <p:nvSpPr>
          <p:cNvPr id="56" name="Text 43"/>
          <p:cNvSpPr txBox="1"/>
          <p:nvPr/>
        </p:nvSpPr>
        <p:spPr>
          <a:xfrm>
            <a:off x="14516100" y="7524598"/>
            <a:ext cx="247711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6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참조</a:t>
            </a:r>
            <a:endParaRPr lang="en-US" sz="1400" dirty="0"/>
          </a:p>
        </p:txBody>
      </p:sp>
      <p:sp>
        <p:nvSpPr>
          <p:cNvPr id="57" name="Text 44"/>
          <p:cNvSpPr txBox="1"/>
          <p:nvPr/>
        </p:nvSpPr>
        <p:spPr>
          <a:xfrm>
            <a:off x="14516100" y="7772400"/>
            <a:ext cx="2477110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EU CRA(Cyber Resilience Act)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UK PSTI Act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NIST IoT baseline </a:t>
            </a:r>
            <a:endParaRPr lang="en-US" sz="1400" dirty="0"/>
          </a:p>
        </p:txBody>
      </p:sp>
      <p:sp>
        <p:nvSpPr>
          <p:cNvPr id="58" name="Text 45"/>
          <p:cNvSpPr txBox="1"/>
          <p:nvPr/>
        </p:nvSpPr>
        <p:spPr>
          <a:xfrm>
            <a:off x="14516100" y="8667598"/>
            <a:ext cx="247711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14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소관 — 과기정통부·KISA </a:t>
            </a:r>
            <a:endParaRPr lang="en-US" sz="1200" dirty="0"/>
          </a:p>
        </p:txBody>
      </p:sp>
      <p:sp>
        <p:nvSpPr>
          <p:cNvPr id="59" name="Text 46"/>
          <p:cNvSpPr txBox="1"/>
          <p:nvPr/>
        </p:nvSpPr>
        <p:spPr>
          <a:xfrm>
            <a:off x="1143000" y="9620402"/>
            <a:ext cx="160020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설계 원칙.</a:t>
            </a: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① 사전 금지 최소화 ② 인증·표준으로 산업 진입 곡선 유지 ③ 자율준수 인센티브 ④ 민사 손해배상 정비로 ‘사후 회복’ 보강. 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pic>
        <p:nvPicPr>
          <p:cNvPr id="4" name="Image 0" descr="gen-dedup-3f257412b9949957299c68732c6c66ee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1" descr="gen-dedup-1d3ee8a2a02afbf2a9afb5051c16923c.png"/>
          <p:cNvPicPr>
            <a:picLocks noChangeAspect="1"/>
          </p:cNvPicPr>
          <p:nvPr/>
        </p:nvPicPr>
        <p:blipFill>
          <a:blip r:embed="rId4"/>
          <a:srcRect t="-201" b="-201"/>
          <a:stretch/>
        </p:blipFill>
        <p:spPr>
          <a:xfrm>
            <a:off x="0" y="0"/>
            <a:ext cx="75895" cy="1028700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1143000" y="6476695"/>
            <a:ext cx="5143500" cy="2667305"/>
          </a:xfrm>
          <a:prstGeom prst="rect">
            <a:avLst/>
          </a:prstGeom>
          <a:solidFill>
            <a:srgbClr val="FFFFFF">
              <a:alpha val="4000"/>
            </a:srgbClr>
          </a:solidFill>
          <a:ln w="12700">
            <a:solidFill>
              <a:srgbClr val="3A4868"/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7" name="Shape 3"/>
          <p:cNvSpPr/>
          <p:nvPr/>
        </p:nvSpPr>
        <p:spPr>
          <a:xfrm>
            <a:off x="6572707" y="6476695"/>
            <a:ext cx="5143500" cy="2667305"/>
          </a:xfrm>
          <a:prstGeom prst="rect">
            <a:avLst/>
          </a:prstGeom>
          <a:solidFill>
            <a:srgbClr val="FFFFFF">
              <a:alpha val="4000"/>
            </a:srgbClr>
          </a:solidFill>
          <a:ln w="12700">
            <a:solidFill>
              <a:srgbClr val="3A4868"/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8" name="Shape 4"/>
          <p:cNvSpPr/>
          <p:nvPr/>
        </p:nvSpPr>
        <p:spPr>
          <a:xfrm>
            <a:off x="12001500" y="6476695"/>
            <a:ext cx="5143500" cy="2667305"/>
          </a:xfrm>
          <a:prstGeom prst="rect">
            <a:avLst/>
          </a:prstGeom>
          <a:solidFill>
            <a:srgbClr val="D14E3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pic>
        <p:nvPicPr>
          <p:cNvPr id="9" name="Image 2" descr="gen-dedup-b720ecc255e83846f02fe34cf16098dc.png"/>
          <p:cNvPicPr>
            <a:picLocks noChangeAspect="1"/>
          </p:cNvPicPr>
          <p:nvPr/>
        </p:nvPicPr>
        <p:blipFill>
          <a:blip r:embed="rId5"/>
          <a:srcRect t="-400" b="-400"/>
          <a:stretch/>
        </p:blipFill>
        <p:spPr>
          <a:xfrm>
            <a:off x="1143000" y="6476695"/>
            <a:ext cx="5143500" cy="38405"/>
          </a:xfrm>
          <a:prstGeom prst="rect">
            <a:avLst/>
          </a:prstGeom>
        </p:spPr>
      </p:pic>
      <p:pic>
        <p:nvPicPr>
          <p:cNvPr id="10" name="Image 3" descr="gen-dedup-0f8d8fac5358f91166827c6084800a06.png"/>
          <p:cNvPicPr>
            <a:picLocks noChangeAspect="1"/>
          </p:cNvPicPr>
          <p:nvPr/>
        </p:nvPicPr>
        <p:blipFill>
          <a:blip r:embed="rId6"/>
          <a:srcRect t="-400" b="-400"/>
          <a:stretch/>
        </p:blipFill>
        <p:spPr>
          <a:xfrm>
            <a:off x="6572707" y="6476695"/>
            <a:ext cx="5143500" cy="38405"/>
          </a:xfrm>
          <a:prstGeom prst="rect">
            <a:avLst/>
          </a:prstGeom>
        </p:spPr>
      </p:pic>
      <p:sp>
        <p:nvSpPr>
          <p:cNvPr id="12" name="Text 6"/>
          <p:cNvSpPr txBox="1"/>
          <p:nvPr/>
        </p:nvSpPr>
        <p:spPr>
          <a:xfrm>
            <a:off x="14287500" y="571500"/>
            <a:ext cx="285750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600" b="1" kern="0" spc="215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NEXT 6 MONTHS 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13" name="Image 4" descr="gen-dedup-b08c71fe1b08cb0d23ec7d8ec7506a7d.png"/>
          <p:cNvPicPr>
            <a:picLocks noChangeAspect="1"/>
          </p:cNvPicPr>
          <p:nvPr/>
        </p:nvPicPr>
        <p:blipFill>
          <a:blip r:embed="rId7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14" name="Text 7"/>
          <p:cNvSpPr txBox="1"/>
          <p:nvPr/>
        </p:nvSpPr>
        <p:spPr>
          <a:xfrm>
            <a:off x="1429207" y="447141"/>
            <a:ext cx="114300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288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Closing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5" name="Text 8"/>
          <p:cNvSpPr txBox="1"/>
          <p:nvPr/>
        </p:nvSpPr>
        <p:spPr>
          <a:xfrm>
            <a:off x="1429207" y="1799996"/>
            <a:ext cx="14287500" cy="1800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0" b="1" kern="0" spc="-203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“규제는 늦으면</a:t>
            </a:r>
            <a:endParaRPr lang="en-US" sz="80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8000" b="1" kern="0" spc="-203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피해자가 먼저 도착한다.”</a:t>
            </a:r>
            <a:endParaRPr lang="en-US" sz="8000" dirty="0">
              <a:solidFill>
                <a:schemeClr val="bg1"/>
              </a:solidFill>
            </a:endParaRPr>
          </a:p>
        </p:txBody>
      </p:sp>
      <p:sp>
        <p:nvSpPr>
          <p:cNvPr id="16" name="Text 9"/>
          <p:cNvSpPr txBox="1"/>
          <p:nvPr/>
        </p:nvSpPr>
        <p:spPr>
          <a:xfrm>
            <a:off x="1143000" y="4572000"/>
            <a:ext cx="1123980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kern="0" spc="-18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AI글래스는 2026년 한국 시장에서 </a:t>
            </a:r>
            <a:r>
              <a:rPr lang="en-US" sz="1800" b="1" kern="0" spc="-18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대중화 변곡점</a:t>
            </a:r>
            <a:r>
              <a:rPr lang="en-US" sz="1800" kern="0" spc="-18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을 통과한다.</a:t>
            </a:r>
            <a:endParaRPr lang="en-US" sz="18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800" kern="0" spc="-18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PIPC·방통위·과기정통부의 </a:t>
            </a:r>
            <a:r>
              <a:rPr lang="en-US" sz="1800" b="1" kern="0" spc="-18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공동 6개월 행동계획</a:t>
            </a:r>
            <a:r>
              <a:rPr lang="en-US" sz="1800" kern="0" spc="-18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 그 변곡점을 ‘피해 없는 보급’으로 만든다. 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7" name="Text 10"/>
          <p:cNvSpPr txBox="1"/>
          <p:nvPr/>
        </p:nvSpPr>
        <p:spPr>
          <a:xfrm>
            <a:off x="1429207" y="6705295"/>
            <a:ext cx="45720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98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NEXT 30 DAYS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Text 11"/>
          <p:cNvSpPr txBox="1"/>
          <p:nvPr/>
        </p:nvSpPr>
        <p:spPr>
          <a:xfrm>
            <a:off x="1429207" y="7010705"/>
            <a:ext cx="4572000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000" kern="0" spc="-24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01 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19" name="Text 12"/>
          <p:cNvSpPr txBox="1"/>
          <p:nvPr/>
        </p:nvSpPr>
        <p:spPr>
          <a:xfrm>
            <a:off x="1429207" y="7981798"/>
            <a:ext cx="45720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-25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PIPC ‘웨어러블 카메라 TF’ 발족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 13"/>
          <p:cNvSpPr txBox="1"/>
          <p:nvPr/>
        </p:nvSpPr>
        <p:spPr>
          <a:xfrm>
            <a:off x="1429207" y="8458200"/>
            <a:ext cx="4572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제조·통신·시민사회·법조 4자 협의체. 9월 가이드라인 초안 공개.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1" name="Text 14"/>
          <p:cNvSpPr txBox="1"/>
          <p:nvPr/>
        </p:nvSpPr>
        <p:spPr>
          <a:xfrm>
            <a:off x="6858000" y="6705295"/>
            <a:ext cx="45720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98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NEXT 90 DAYS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2" name="Text 15"/>
          <p:cNvSpPr txBox="1"/>
          <p:nvPr/>
        </p:nvSpPr>
        <p:spPr>
          <a:xfrm>
            <a:off x="6858000" y="7010705"/>
            <a:ext cx="4572000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000" kern="0" spc="-24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02 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23" name="Text 16"/>
          <p:cNvSpPr txBox="1"/>
          <p:nvPr/>
        </p:nvSpPr>
        <p:spPr>
          <a:xfrm>
            <a:off x="6858000" y="7981798"/>
            <a:ext cx="45720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-25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KS 표준 · KC 라벨 착수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 17"/>
          <p:cNvSpPr txBox="1"/>
          <p:nvPr/>
        </p:nvSpPr>
        <p:spPr>
          <a:xfrm>
            <a:off x="6858000" y="8458200"/>
            <a:ext cx="4572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KATS·KISA 협업, 표시등·셔터·E2E·취약점 신고 항목 표준화.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5" name="Text 18"/>
          <p:cNvSpPr txBox="1"/>
          <p:nvPr/>
        </p:nvSpPr>
        <p:spPr>
          <a:xfrm>
            <a:off x="12287707" y="6705295"/>
            <a:ext cx="45720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98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NEXT 180 DAYS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6" name="Text 19"/>
          <p:cNvSpPr txBox="1"/>
          <p:nvPr/>
        </p:nvSpPr>
        <p:spPr>
          <a:xfrm>
            <a:off x="12287707" y="7010705"/>
            <a:ext cx="4572000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000" kern="0" spc="-24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03 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27" name="Text 20"/>
          <p:cNvSpPr txBox="1"/>
          <p:nvPr/>
        </p:nvSpPr>
        <p:spPr>
          <a:xfrm>
            <a:off x="12287707" y="7981798"/>
            <a:ext cx="45720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-25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PIPA·통비법 개정안 발의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 21"/>
          <p:cNvSpPr txBox="1"/>
          <p:nvPr/>
        </p:nvSpPr>
        <p:spPr>
          <a:xfrm>
            <a:off x="12287707" y="8458200"/>
            <a:ext cx="512887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‘이동·웨어러블 영상기기’ 신설, ‘결합 추론 행위’ 규율, 자율준수 감경.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29" name="Image 5" descr="gen-dedup-b08c71fe1b08cb0d23ec7d8ec7506a7d.png"/>
          <p:cNvPicPr>
            <a:picLocks noChangeAspect="1"/>
          </p:cNvPicPr>
          <p:nvPr/>
        </p:nvPicPr>
        <p:blipFill>
          <a:blip r:embed="rId7"/>
          <a:srcRect l="-2083" r="-2083"/>
          <a:stretch/>
        </p:blipFill>
        <p:spPr>
          <a:xfrm>
            <a:off x="1143000" y="9525305"/>
            <a:ext cx="16002000" cy="9144"/>
          </a:xfrm>
          <a:prstGeom prst="rect">
            <a:avLst/>
          </a:prstGeom>
        </p:spPr>
      </p:pic>
      <p:sp>
        <p:nvSpPr>
          <p:cNvPr id="31" name="Text 23"/>
          <p:cNvSpPr txBox="1"/>
          <p:nvPr/>
        </p:nvSpPr>
        <p:spPr>
          <a:xfrm>
            <a:off x="12382805" y="9715500"/>
            <a:ext cx="476311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800" kern="0" spc="156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Thank you — Q&amp;A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2187146" y="232307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1143000" y="6286500"/>
            <a:ext cx="51435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6572707" y="6286500"/>
            <a:ext cx="51435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12001500" y="6286500"/>
            <a:ext cx="5143500" cy="3429000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pic>
        <p:nvPicPr>
          <p:cNvPr id="7" name="Image 0" descr="gen-dedup-89dd73094f2d3016cf0a90a1e67d896c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1143000" y="6286500"/>
            <a:ext cx="5143500" cy="57607"/>
          </a:xfrm>
          <a:prstGeom prst="rect">
            <a:avLst/>
          </a:prstGeom>
        </p:spPr>
      </p:pic>
      <p:pic>
        <p:nvPicPr>
          <p:cNvPr id="8" name="Image 1" descr="gen-dedup-6e570af776170392e543f25bed2d62e8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6572707" y="6286500"/>
            <a:ext cx="5143500" cy="57607"/>
          </a:xfrm>
          <a:prstGeom prst="rect">
            <a:avLst/>
          </a:prstGeom>
        </p:spPr>
      </p:pic>
      <p:pic>
        <p:nvPicPr>
          <p:cNvPr id="9" name="Image 2" descr="gen-dedup-89dd73094f2d3016cf0a90a1e67d896c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12001500" y="6286500"/>
            <a:ext cx="5143500" cy="57607"/>
          </a:xfrm>
          <a:prstGeom prst="rect">
            <a:avLst/>
          </a:prstGeom>
        </p:spPr>
      </p:pic>
      <p:pic>
        <p:nvPicPr>
          <p:cNvPr id="11" name="Image 3" descr="gen-dedup-07085339ad53195634416d293542e4d6.png"/>
          <p:cNvPicPr>
            <a:picLocks noChangeAspect="1"/>
          </p:cNvPicPr>
          <p:nvPr/>
        </p:nvPicPr>
        <p:blipFill>
          <a:blip r:embed="rId5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12" name="Text 6"/>
          <p:cNvSpPr txBox="1"/>
          <p:nvPr/>
        </p:nvSpPr>
        <p:spPr>
          <a:xfrm>
            <a:off x="1429207" y="533095"/>
            <a:ext cx="114300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Executive Summary </a:t>
            </a:r>
            <a:endParaRPr lang="en-US" sz="2800" dirty="0"/>
          </a:p>
        </p:txBody>
      </p:sp>
      <p:sp>
        <p:nvSpPr>
          <p:cNvPr id="13" name="Text 7"/>
          <p:cNvSpPr txBox="1"/>
          <p:nvPr/>
        </p:nvSpPr>
        <p:spPr>
          <a:xfrm>
            <a:off x="1143000" y="1714500"/>
            <a:ext cx="16002000" cy="1562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800" b="1" kern="0" spc="-17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AI글래스는 이미 시장에 있지만,</a:t>
            </a:r>
            <a:endParaRPr lang="en-US" sz="5800" dirty="0"/>
          </a:p>
          <a:p>
            <a:pPr marL="0" indent="0" algn="l">
              <a:buNone/>
            </a:pPr>
            <a:r>
              <a:rPr lang="en-US" sz="5800" b="1" kern="0" spc="-17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국내 규율은 아직 도착하지 않았다.</a:t>
            </a:r>
            <a:endParaRPr lang="en-US" sz="5800" dirty="0"/>
          </a:p>
        </p:txBody>
      </p:sp>
      <p:sp>
        <p:nvSpPr>
          <p:cNvPr id="14" name="Text 8"/>
          <p:cNvSpPr txBox="1"/>
          <p:nvPr/>
        </p:nvSpPr>
        <p:spPr>
          <a:xfrm>
            <a:off x="1142999" y="3810305"/>
            <a:ext cx="14747790" cy="19046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2025년 Meta는 AI 글래스 700만 대 이상을 </a:t>
            </a:r>
            <a:r>
              <a:rPr lang="en-US" sz="20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판매했고</a:t>
            </a: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,</a:t>
            </a:r>
            <a:r>
              <a:rPr lang="ko-KR" alt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ko-KR" altLang="en-US" sz="20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시어스랩은</a:t>
            </a:r>
            <a:r>
              <a:rPr lang="ko-KR" alt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국내 최초 </a:t>
            </a:r>
            <a:r>
              <a:rPr lang="en-US" altLang="ko-KR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</a:t>
            </a:r>
            <a:r>
              <a:rPr lang="ko-KR" altLang="en-US" sz="20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글래스를</a:t>
            </a:r>
            <a:r>
              <a:rPr lang="ko-KR" alt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altLang="ko-KR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2025</a:t>
            </a:r>
            <a:r>
              <a:rPr lang="ko-KR" alt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년 </a:t>
            </a:r>
            <a:r>
              <a:rPr lang="en-US" altLang="ko-KR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12</a:t>
            </a:r>
            <a:r>
              <a:rPr lang="ko-KR" alt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월부터 상용 판매를 시작하였으며</a:t>
            </a:r>
            <a:r>
              <a:rPr lang="en-US" altLang="ko-KR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2026년 7월부터 국내 안경원을 통해 Ray-Ban Meta AI 안경 정식 </a:t>
            </a:r>
            <a:r>
              <a:rPr lang="en-US" sz="2000" b="1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판매</a:t>
            </a:r>
            <a:r>
              <a:rPr lang="en-US" sz="20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</a:t>
            </a: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시작</a:t>
            </a:r>
            <a:r>
              <a:rPr lang="ko-KR" alt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될 예정이다</a:t>
            </a: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. </a:t>
            </a:r>
            <a:b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</a:br>
            <a:b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</a:br>
            <a:r>
              <a:rPr lang="en-US" sz="20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한편</a:t>
            </a: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2026년 폭로된 </a:t>
            </a:r>
            <a:r>
              <a:rPr lang="en-US" sz="20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Sama 케냐 사건</a:t>
            </a: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은 글로벌 사용자의 글래스 영상이 동의 없이 제3국 어노테이터 1,000명+에게 흘러가 라벨링되어 왔음을 보여주었다. </a:t>
            </a:r>
            <a:endParaRPr lang="en-US" sz="2000" dirty="0"/>
          </a:p>
        </p:txBody>
      </p:sp>
      <p:sp>
        <p:nvSpPr>
          <p:cNvPr id="15" name="Text 9"/>
          <p:cNvSpPr txBox="1"/>
          <p:nvPr/>
        </p:nvSpPr>
        <p:spPr>
          <a:xfrm>
            <a:off x="1429207" y="6572707"/>
            <a:ext cx="457200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300" kern="0" spc="-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01</a:t>
            </a:r>
            <a:endParaRPr lang="en-US" sz="6300" dirty="0"/>
          </a:p>
        </p:txBody>
      </p:sp>
      <p:sp>
        <p:nvSpPr>
          <p:cNvPr id="16" name="Text 10"/>
          <p:cNvSpPr txBox="1"/>
          <p:nvPr/>
        </p:nvSpPr>
        <p:spPr>
          <a:xfrm>
            <a:off x="1429207" y="7619695"/>
            <a:ext cx="457200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29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위험은 ‘하드웨어’가 아니라</a:t>
            </a:r>
            <a:endParaRPr lang="en-US" sz="2400" dirty="0"/>
          </a:p>
          <a:p>
            <a:pPr marL="0" indent="0" algn="l">
              <a:buNone/>
            </a:pPr>
            <a:r>
              <a:rPr lang="en-US" sz="2400" b="1" kern="0" spc="-29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‘조합’에서 발생한다 </a:t>
            </a:r>
            <a:endParaRPr lang="en-US" sz="2400" dirty="0"/>
          </a:p>
        </p:txBody>
      </p:sp>
      <p:sp>
        <p:nvSpPr>
          <p:cNvPr id="17" name="Text 11"/>
          <p:cNvSpPr txBox="1"/>
          <p:nvPr/>
        </p:nvSpPr>
        <p:spPr>
          <a:xfrm>
            <a:off x="1429207" y="8667598"/>
            <a:ext cx="4572000" cy="476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카메라·마이크 단독이 아니라 카메라 + 얼굴인식 + 공개 DB + LLM이 결합되는 순간 “비식별 행인”이 즉시 식별·추적 대상이 된다. </a:t>
            </a:r>
            <a:endParaRPr lang="en-US" sz="1600" dirty="0"/>
          </a:p>
        </p:txBody>
      </p:sp>
      <p:sp>
        <p:nvSpPr>
          <p:cNvPr id="18" name="Text 12"/>
          <p:cNvSpPr txBox="1"/>
          <p:nvPr/>
        </p:nvSpPr>
        <p:spPr>
          <a:xfrm>
            <a:off x="6858000" y="6572707"/>
            <a:ext cx="457200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300" kern="0" spc="-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</a:t>
            </a:r>
            <a:endParaRPr lang="en-US" sz="6300" dirty="0"/>
          </a:p>
        </p:txBody>
      </p:sp>
      <p:sp>
        <p:nvSpPr>
          <p:cNvPr id="19" name="Text 13"/>
          <p:cNvSpPr txBox="1"/>
          <p:nvPr/>
        </p:nvSpPr>
        <p:spPr>
          <a:xfrm>
            <a:off x="6858000" y="7619695"/>
            <a:ext cx="457200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29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해외는</a:t>
            </a:r>
            <a:r>
              <a:rPr lang="en-US" sz="2400" b="1" kern="0" spc="-29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이미 6개 권역에서</a:t>
            </a:r>
            <a:endParaRPr lang="en-US" sz="2400" dirty="0"/>
          </a:p>
          <a:p>
            <a:pPr marL="0" indent="0" algn="l">
              <a:buNone/>
            </a:pPr>
            <a:r>
              <a:rPr lang="en-US" sz="2400" b="1" kern="0" spc="-29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대응 중이다 </a:t>
            </a:r>
            <a:endParaRPr lang="en-US" sz="2400" dirty="0"/>
          </a:p>
        </p:txBody>
      </p:sp>
      <p:sp>
        <p:nvSpPr>
          <p:cNvPr id="20" name="Text 14"/>
          <p:cNvSpPr txBox="1"/>
          <p:nvPr/>
        </p:nvSpPr>
        <p:spPr>
          <a:xfrm>
            <a:off x="6858000" y="8667598"/>
            <a:ext cx="4572000" cy="476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EU AI Act는 공공장소 실시간 얼굴인식을 원칙 금지, 미국 일리노이 BIPA는 동의 없는 생체정보 수집 </a:t>
            </a:r>
            <a:r>
              <a:rPr lang="en-US" sz="16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</a:t>
            </a: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b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</a:b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1건당 $1,000~5,000을 부과한다. </a:t>
            </a:r>
            <a:endParaRPr lang="en-US" sz="1600" dirty="0"/>
          </a:p>
        </p:txBody>
      </p:sp>
      <p:sp>
        <p:nvSpPr>
          <p:cNvPr id="21" name="Text 15"/>
          <p:cNvSpPr txBox="1"/>
          <p:nvPr/>
        </p:nvSpPr>
        <p:spPr>
          <a:xfrm>
            <a:off x="12287707" y="6572707"/>
            <a:ext cx="457200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300" kern="0" spc="-189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</a:t>
            </a:r>
            <a:endParaRPr lang="en-US" sz="6300" dirty="0">
              <a:solidFill>
                <a:schemeClr val="bg1"/>
              </a:solidFill>
            </a:endParaRPr>
          </a:p>
        </p:txBody>
      </p:sp>
      <p:sp>
        <p:nvSpPr>
          <p:cNvPr id="22" name="Text 16"/>
          <p:cNvSpPr txBox="1"/>
          <p:nvPr/>
        </p:nvSpPr>
        <p:spPr>
          <a:xfrm>
            <a:off x="12287707" y="7619695"/>
            <a:ext cx="457200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29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한국은</a:t>
            </a:r>
            <a:r>
              <a:rPr lang="en-US" sz="2400" b="1" kern="0" spc="-29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‘산업친화적 단계 규제’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2400" b="1" kern="0" spc="-29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설계가 가능한 시간 창에 있다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 17"/>
          <p:cNvSpPr txBox="1"/>
          <p:nvPr/>
        </p:nvSpPr>
        <p:spPr>
          <a:xfrm>
            <a:off x="12287707" y="8667598"/>
            <a:ext cx="4572000" cy="476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국내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 </a:t>
            </a:r>
            <a:r>
              <a:rPr lang="ko-KR" alt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</a:t>
            </a:r>
            <a:r>
              <a:rPr lang="en-US" sz="1600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기업이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제품 출시 직전. 가이드라인 → 표준 → 개정 3단계 트랙으로 시장 위축 없이 </a:t>
            </a:r>
            <a:r>
              <a:rPr lang="en-US" sz="1600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사각지대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b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</a:br>
            <a:r>
              <a:rPr lang="en-US" sz="1600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봉합이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가능하다.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8382305" y="3238805"/>
            <a:ext cx="8762695" cy="5905195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2400">
              <a:solidFill>
                <a:schemeClr val="bg1"/>
              </a:solidFill>
            </a:endParaRPr>
          </a:p>
        </p:txBody>
      </p:sp>
      <p:pic>
        <p:nvPicPr>
          <p:cNvPr id="5" name="Image 0" descr="gen-dedup-d75e70431760fbc4461dd2d809f979de.png"/>
          <p:cNvPicPr>
            <a:picLocks noChangeAspect="1"/>
          </p:cNvPicPr>
          <p:nvPr/>
        </p:nvPicPr>
        <p:blipFill>
          <a:blip r:embed="rId3"/>
          <a:srcRect l="-400" r="-400"/>
          <a:stretch/>
        </p:blipFill>
        <p:spPr>
          <a:xfrm>
            <a:off x="1476756" y="3810305"/>
            <a:ext cx="19202" cy="5143500"/>
          </a:xfrm>
          <a:prstGeom prst="rect">
            <a:avLst/>
          </a:prstGeom>
        </p:spPr>
      </p:pic>
      <p:pic>
        <p:nvPicPr>
          <p:cNvPr id="6" name="Image 1" descr="gen-dedup-5d58ee0b5b7e1a3e887daa1aacb54c1d.png"/>
          <p:cNvPicPr>
            <a:picLocks noChangeAspect="1"/>
          </p:cNvPicPr>
          <p:nvPr/>
        </p:nvPicPr>
        <p:blipFill>
          <a:blip r:embed="rId4"/>
          <a:srcRect t="-402" b="-402"/>
          <a:stretch/>
        </p:blipFill>
        <p:spPr>
          <a:xfrm>
            <a:off x="8382305" y="3238805"/>
            <a:ext cx="8762695" cy="57607"/>
          </a:xfrm>
          <a:prstGeom prst="rect">
            <a:avLst/>
          </a:prstGeom>
        </p:spPr>
      </p:pic>
      <p:pic>
        <p:nvPicPr>
          <p:cNvPr id="7" name="Image 2" descr="gen-dedup-8153d882e919a8cdc6051ba2c68cfb5a.png"/>
          <p:cNvPicPr>
            <a:picLocks noChangeAspect="1"/>
          </p:cNvPicPr>
          <p:nvPr/>
        </p:nvPicPr>
        <p:blipFill>
          <a:blip r:embed="rId5"/>
          <a:srcRect l="-2083" r="-2083"/>
          <a:stretch/>
        </p:blipFill>
        <p:spPr>
          <a:xfrm>
            <a:off x="8762695" y="6381598"/>
            <a:ext cx="8001000" cy="9144"/>
          </a:xfrm>
          <a:prstGeom prst="rect">
            <a:avLst/>
          </a:prstGeom>
        </p:spPr>
      </p:pic>
      <p:sp>
        <p:nvSpPr>
          <p:cNvPr id="8" name="Shape 3"/>
          <p:cNvSpPr/>
          <p:nvPr/>
        </p:nvSpPr>
        <p:spPr>
          <a:xfrm>
            <a:off x="1410005" y="3905402"/>
            <a:ext cx="152705" cy="152705"/>
          </a:xfrm>
          <a:prstGeom prst="ellipse">
            <a:avLst/>
          </a:prstGeom>
          <a:solidFill>
            <a:srgbClr val="8A817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3200"/>
          </a:p>
        </p:txBody>
      </p:sp>
      <p:sp>
        <p:nvSpPr>
          <p:cNvPr id="9" name="Shape 4"/>
          <p:cNvSpPr/>
          <p:nvPr/>
        </p:nvSpPr>
        <p:spPr>
          <a:xfrm>
            <a:off x="1410005" y="4858207"/>
            <a:ext cx="152705" cy="152705"/>
          </a:xfrm>
          <a:prstGeom prst="ellipse">
            <a:avLst/>
          </a:prstGeom>
          <a:solidFill>
            <a:srgbClr val="8A817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3200"/>
          </a:p>
        </p:txBody>
      </p:sp>
      <p:sp>
        <p:nvSpPr>
          <p:cNvPr id="10" name="Shape 5"/>
          <p:cNvSpPr/>
          <p:nvPr/>
        </p:nvSpPr>
        <p:spPr>
          <a:xfrm>
            <a:off x="1410005" y="5810098"/>
            <a:ext cx="152705" cy="152705"/>
          </a:xfrm>
          <a:prstGeom prst="ellipse">
            <a:avLst/>
          </a:prstGeom>
          <a:solidFill>
            <a:srgbClr val="D14E3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3200"/>
          </a:p>
        </p:txBody>
      </p:sp>
      <p:pic>
        <p:nvPicPr>
          <p:cNvPr id="11" name="Image 3" descr="gen-dedup-2d5a4239d14d78517ff237c764904245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371600" y="6762902"/>
            <a:ext cx="228600" cy="228600"/>
          </a:xfrm>
          <a:prstGeom prst="rect">
            <a:avLst/>
          </a:prstGeom>
        </p:spPr>
      </p:pic>
      <p:sp>
        <p:nvSpPr>
          <p:cNvPr id="12" name="Shape 6"/>
          <p:cNvSpPr/>
          <p:nvPr/>
        </p:nvSpPr>
        <p:spPr>
          <a:xfrm>
            <a:off x="1410005" y="8096098"/>
            <a:ext cx="152705" cy="152705"/>
          </a:xfrm>
          <a:prstGeom prst="ellipse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3200"/>
          </a:p>
        </p:txBody>
      </p:sp>
      <p:pic>
        <p:nvPicPr>
          <p:cNvPr id="14" name="Image 4" descr="gen-dedup-07085339ad53195634416d293542e4d6.png"/>
          <p:cNvPicPr>
            <a:picLocks noChangeAspect="1"/>
          </p:cNvPicPr>
          <p:nvPr/>
        </p:nvPicPr>
        <p:blipFill>
          <a:blip r:embed="rId7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15" name="Text 8"/>
          <p:cNvSpPr txBox="1"/>
          <p:nvPr/>
        </p:nvSpPr>
        <p:spPr>
          <a:xfrm>
            <a:off x="1241856" y="504748"/>
            <a:ext cx="114300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Why now — the market is already here </a:t>
            </a:r>
            <a:endParaRPr lang="en-US" sz="2400" dirty="0"/>
          </a:p>
        </p:txBody>
      </p:sp>
      <p:sp>
        <p:nvSpPr>
          <p:cNvPr id="16" name="Text 9"/>
          <p:cNvSpPr txBox="1"/>
          <p:nvPr/>
        </p:nvSpPr>
        <p:spPr>
          <a:xfrm>
            <a:off x="1143000" y="1714500"/>
            <a:ext cx="17351654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kern="0" spc="-162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AI글래스는 더 이상 ‘미래 디바이스’가 아니다 </a:t>
            </a:r>
            <a:endParaRPr lang="en-US" sz="5400" dirty="0"/>
          </a:p>
        </p:txBody>
      </p:sp>
      <p:sp>
        <p:nvSpPr>
          <p:cNvPr id="17" name="Text 10"/>
          <p:cNvSpPr txBox="1"/>
          <p:nvPr/>
        </p:nvSpPr>
        <p:spPr>
          <a:xfrm>
            <a:off x="1143000" y="3238805"/>
            <a:ext cx="28575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210" dirty="0" err="1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글로벌</a:t>
            </a:r>
            <a:r>
              <a:rPr lang="en-US" sz="1400" b="1" kern="0" spc="210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출시 타임라인 </a:t>
            </a:r>
            <a:endParaRPr lang="en-US" sz="1400" dirty="0"/>
          </a:p>
        </p:txBody>
      </p:sp>
      <p:sp>
        <p:nvSpPr>
          <p:cNvPr id="18" name="Text 11"/>
          <p:cNvSpPr txBox="1"/>
          <p:nvPr/>
        </p:nvSpPr>
        <p:spPr>
          <a:xfrm>
            <a:off x="1904695" y="3810305"/>
            <a:ext cx="4953305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2013 </a:t>
            </a:r>
            <a:r>
              <a:rPr lang="en-US" sz="20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— Google Glass</a:t>
            </a:r>
            <a:endParaRPr lang="en-US" sz="2800" dirty="0"/>
          </a:p>
        </p:txBody>
      </p:sp>
      <p:sp>
        <p:nvSpPr>
          <p:cNvPr id="19" name="Text 12"/>
          <p:cNvSpPr txBox="1"/>
          <p:nvPr/>
        </p:nvSpPr>
        <p:spPr>
          <a:xfrm>
            <a:off x="1915669" y="4215679"/>
            <a:ext cx="625998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“Glasshole” 논란으로 시장 철수. </a:t>
            </a:r>
            <a:r>
              <a:rPr lang="en-US" sz="1200" b="1" dirty="0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‘카메라 안경’의 사회적 거부</a:t>
            </a: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 처음 표면화된 순간. </a:t>
            </a:r>
            <a:endParaRPr lang="en-US" sz="1200" dirty="0"/>
          </a:p>
        </p:txBody>
      </p:sp>
      <p:sp>
        <p:nvSpPr>
          <p:cNvPr id="20" name="Text 13"/>
          <p:cNvSpPr txBox="1"/>
          <p:nvPr/>
        </p:nvSpPr>
        <p:spPr>
          <a:xfrm>
            <a:off x="1904695" y="4762195"/>
            <a:ext cx="533461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2021 </a:t>
            </a:r>
            <a:r>
              <a:rPr lang="en-US" sz="20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— Ray-Ban Stories (Meta)</a:t>
            </a:r>
            <a:endParaRPr lang="en-US" sz="2800" dirty="0"/>
          </a:p>
        </p:txBody>
      </p:sp>
      <p:sp>
        <p:nvSpPr>
          <p:cNvPr id="21" name="Text 14"/>
          <p:cNvSpPr txBox="1"/>
          <p:nvPr/>
        </p:nvSpPr>
        <p:spPr>
          <a:xfrm>
            <a:off x="2028265" y="5141747"/>
            <a:ext cx="53346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LED 표시등을 단 1세대 카메라 안경. 이탈리아 DPA가 즉시 조사 착수. 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904694" y="5715000"/>
            <a:ext cx="5805921" cy="2777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2024 </a:t>
            </a:r>
            <a:r>
              <a:rPr lang="en-US" sz="20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— Apple Vision Pro / Ray-Ban Meta AI</a:t>
            </a:r>
            <a:endParaRPr lang="en-US" sz="2800" dirty="0"/>
          </a:p>
        </p:txBody>
      </p:sp>
      <p:sp>
        <p:nvSpPr>
          <p:cNvPr id="23" name="Text 16"/>
          <p:cNvSpPr txBox="1"/>
          <p:nvPr/>
        </p:nvSpPr>
        <p:spPr>
          <a:xfrm>
            <a:off x="2015908" y="6081277"/>
            <a:ext cx="61401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온디바이스 LLM·시선추적·환경스캔 결합. 사용자 영상이 클라우드로 전송되는 구조 정착. </a:t>
            </a:r>
            <a:endParaRPr lang="en-US" sz="1200" dirty="0"/>
          </a:p>
        </p:txBody>
      </p:sp>
      <p:sp>
        <p:nvSpPr>
          <p:cNvPr id="24" name="Text 17"/>
          <p:cNvSpPr txBox="1"/>
          <p:nvPr/>
        </p:nvSpPr>
        <p:spPr>
          <a:xfrm>
            <a:off x="1904695" y="6715354"/>
            <a:ext cx="5334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2025 — 대중화 변곡점 </a:t>
            </a:r>
            <a:endParaRPr lang="en-US" sz="2400" dirty="0"/>
          </a:p>
        </p:txBody>
      </p:sp>
      <p:sp>
        <p:nvSpPr>
          <p:cNvPr id="25" name="Text 18"/>
          <p:cNvSpPr txBox="1"/>
          <p:nvPr/>
        </p:nvSpPr>
        <p:spPr>
          <a:xfrm>
            <a:off x="2097104" y="7325950"/>
            <a:ext cx="533461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Meta 글래스 </a:t>
            </a:r>
            <a:r>
              <a:rPr lang="en-US" sz="1200" b="1" dirty="0">
                <a:solidFill>
                  <a:srgbClr val="1E2C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연 700만 대 판매</a:t>
            </a: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·디스플레이 탑재 신모델 $799 출시(9월).</a:t>
            </a:r>
            <a:endParaRPr lang="en-US" sz="1200" dirty="0"/>
          </a:p>
          <a:p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중국 출하량 100만 대 돌파(상반기). </a:t>
            </a:r>
            <a:b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</a:br>
            <a:r>
              <a:rPr lang="en-US" altLang="ko-KR" sz="1200" b="1" dirty="0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2025</a:t>
            </a:r>
            <a:r>
              <a:rPr lang="ko-KR" altLang="en-US" sz="1200" b="1" dirty="0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년 </a:t>
            </a:r>
            <a:r>
              <a:rPr lang="en-US" altLang="ko-KR" sz="1200" b="1" dirty="0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12</a:t>
            </a:r>
            <a:r>
              <a:rPr lang="ko-KR" altLang="en-US" sz="1200" b="1" dirty="0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월 국내기업 </a:t>
            </a:r>
            <a:r>
              <a:rPr lang="ko-KR" altLang="en-US" sz="1200" b="1" dirty="0" err="1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시어스랩의</a:t>
            </a:r>
            <a:r>
              <a:rPr lang="ko-KR" altLang="en-US" sz="1200" b="1" dirty="0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altLang="ko-KR" sz="1200" b="1" dirty="0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</a:t>
            </a:r>
            <a:r>
              <a:rPr lang="ko-KR" altLang="en-US" sz="1200" b="1" dirty="0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안경 첫 상용 출시</a:t>
            </a:r>
            <a:endParaRPr lang="en-US" altLang="ko-KR" sz="1200" b="1" dirty="0">
              <a:solidFill>
                <a:srgbClr val="4A5874"/>
              </a:solidFill>
              <a:latin typeface="Pretendard" pitchFamily="34" charset="0"/>
              <a:ea typeface="Pretendard" pitchFamily="34" charset="-122"/>
              <a:cs typeface="Pretendard" pitchFamily="34" charset="-120"/>
            </a:endParaRPr>
          </a:p>
          <a:p>
            <a:pPr marL="0" indent="0" algn="l">
              <a:buNone/>
            </a:pPr>
            <a:endParaRPr lang="en-US" sz="1200" dirty="0"/>
          </a:p>
        </p:txBody>
      </p:sp>
      <p:sp>
        <p:nvSpPr>
          <p:cNvPr id="26" name="Text 19"/>
          <p:cNvSpPr txBox="1"/>
          <p:nvPr/>
        </p:nvSpPr>
        <p:spPr>
          <a:xfrm>
            <a:off x="1904695" y="8001000"/>
            <a:ext cx="533461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2026 </a:t>
            </a:r>
            <a:r>
              <a:rPr lang="en-US" sz="28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— </a:t>
            </a:r>
            <a:r>
              <a:rPr lang="ko-KR" altLang="en-US" sz="2800" b="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국내 시장 급성장 예상</a:t>
            </a:r>
            <a:endParaRPr lang="en-US" sz="3600" dirty="0"/>
          </a:p>
        </p:txBody>
      </p:sp>
      <p:sp>
        <p:nvSpPr>
          <p:cNvPr id="27" name="Text 20"/>
          <p:cNvSpPr txBox="1"/>
          <p:nvPr/>
        </p:nvSpPr>
        <p:spPr>
          <a:xfrm>
            <a:off x="2127118" y="8429065"/>
            <a:ext cx="533461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2026년 7월 Ray-Ban Meta 국내 정식 출시(룩소티카 코리아).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동년 3월 Sama 케냐 영상 라벨링 폭로로 글로벌 규제 강화 분위기. </a:t>
            </a:r>
            <a:endParaRPr lang="en-US" sz="1200" dirty="0"/>
          </a:p>
        </p:txBody>
      </p:sp>
      <p:sp>
        <p:nvSpPr>
          <p:cNvPr id="28" name="Text 21"/>
          <p:cNvSpPr txBox="1"/>
          <p:nvPr/>
        </p:nvSpPr>
        <p:spPr>
          <a:xfrm>
            <a:off x="8762695" y="3619195"/>
            <a:ext cx="80010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231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② By the numbers · 2025 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9" name="Text 22"/>
          <p:cNvSpPr txBox="1"/>
          <p:nvPr/>
        </p:nvSpPr>
        <p:spPr>
          <a:xfrm>
            <a:off x="8762695" y="4095598"/>
            <a:ext cx="381030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600" kern="0" spc="-324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7.0M 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30" name="Text 23"/>
          <p:cNvSpPr txBox="1"/>
          <p:nvPr/>
        </p:nvSpPr>
        <p:spPr>
          <a:xfrm>
            <a:off x="8762695" y="5333695"/>
            <a:ext cx="3810305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Meta 글래스 연 판매량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05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Reuters, 2025.12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1" name="Text 24"/>
          <p:cNvSpPr txBox="1"/>
          <p:nvPr/>
        </p:nvSpPr>
        <p:spPr>
          <a:xfrm>
            <a:off x="13144500" y="4095598"/>
            <a:ext cx="381030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600" kern="0" spc="-324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+148</a:t>
            </a:r>
            <a:r>
              <a:rPr lang="en-US" sz="5400" kern="0" spc="-324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%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32" name="Text 25"/>
          <p:cNvSpPr txBox="1"/>
          <p:nvPr/>
        </p:nvSpPr>
        <p:spPr>
          <a:xfrm>
            <a:off x="13144500" y="5333695"/>
            <a:ext cx="3810305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국내 AR 스마트글래스 시장 성장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05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2025년 하반기, 이코리아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3" name="Text 26"/>
          <p:cNvSpPr txBox="1"/>
          <p:nvPr/>
        </p:nvSpPr>
        <p:spPr>
          <a:xfrm>
            <a:off x="8762695" y="6762902"/>
            <a:ext cx="381030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600" kern="0" spc="-324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1M</a:t>
            </a:r>
            <a:r>
              <a:rPr lang="en-US" sz="4400" kern="0" spc="-324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+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34" name="Text 27"/>
          <p:cNvSpPr txBox="1"/>
          <p:nvPr/>
        </p:nvSpPr>
        <p:spPr>
          <a:xfrm>
            <a:off x="8762695" y="8001000"/>
            <a:ext cx="3810305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중국 출하량 (’25 상반기)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05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People’s Daily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5" name="Text 28"/>
          <p:cNvSpPr txBox="1"/>
          <p:nvPr/>
        </p:nvSpPr>
        <p:spPr>
          <a:xfrm>
            <a:off x="13144500" y="6762902"/>
            <a:ext cx="381030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600" kern="0" spc="-324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$799 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36" name="Text 29"/>
          <p:cNvSpPr txBox="1"/>
          <p:nvPr/>
        </p:nvSpPr>
        <p:spPr>
          <a:xfrm>
            <a:off x="13144500" y="8001000"/>
            <a:ext cx="3810305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디스플레이 탑재 Meta 신모델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05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연합뉴스, 2025.09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7" name="Text 30"/>
          <p:cNvSpPr txBox="1"/>
          <p:nvPr/>
        </p:nvSpPr>
        <p:spPr>
          <a:xfrm>
            <a:off x="1143000" y="9620402"/>
            <a:ext cx="16002000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-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출처: Reuters(2025.12) · People’s Daily(2025.11) · 연합뉴스(2025.09) · 이코리아(2025) · 매일경제(2025.05) 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1143000" y="4476902"/>
            <a:ext cx="8382305" cy="123809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ko-KR" altLang="en-US" sz="2000"/>
          </a:p>
        </p:txBody>
      </p:sp>
      <p:sp>
        <p:nvSpPr>
          <p:cNvPr id="5" name="Shape 3"/>
          <p:cNvSpPr/>
          <p:nvPr/>
        </p:nvSpPr>
        <p:spPr>
          <a:xfrm>
            <a:off x="1143000" y="4476902"/>
            <a:ext cx="38405" cy="1238098"/>
          </a:xfrm>
          <a:prstGeom prst="rect">
            <a:avLst/>
          </a:prstGeom>
          <a:solidFill>
            <a:srgbClr val="D14E3A"/>
          </a:solidFill>
          <a:ln w="12700">
            <a:solidFill>
              <a:srgbClr val="D14E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2000"/>
          </a:p>
        </p:txBody>
      </p:sp>
      <p:sp>
        <p:nvSpPr>
          <p:cNvPr id="6" name="Shape 4"/>
          <p:cNvSpPr/>
          <p:nvPr/>
        </p:nvSpPr>
        <p:spPr>
          <a:xfrm>
            <a:off x="1143000" y="5905195"/>
            <a:ext cx="8382305" cy="123809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ko-KR" altLang="en-US" sz="2000"/>
          </a:p>
        </p:txBody>
      </p:sp>
      <p:sp>
        <p:nvSpPr>
          <p:cNvPr id="7" name="Shape 5"/>
          <p:cNvSpPr/>
          <p:nvPr/>
        </p:nvSpPr>
        <p:spPr>
          <a:xfrm>
            <a:off x="1143000" y="5905195"/>
            <a:ext cx="38405" cy="1238098"/>
          </a:xfrm>
          <a:prstGeom prst="rect">
            <a:avLst/>
          </a:prstGeom>
          <a:solidFill>
            <a:srgbClr val="D14E3A"/>
          </a:solidFill>
          <a:ln w="12700">
            <a:solidFill>
              <a:srgbClr val="D14E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2000"/>
          </a:p>
        </p:txBody>
      </p:sp>
      <p:sp>
        <p:nvSpPr>
          <p:cNvPr id="8" name="Shape 6"/>
          <p:cNvSpPr/>
          <p:nvPr/>
        </p:nvSpPr>
        <p:spPr>
          <a:xfrm>
            <a:off x="1143000" y="7334402"/>
            <a:ext cx="8382305" cy="123809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ko-KR" altLang="en-US" sz="2000"/>
          </a:p>
        </p:txBody>
      </p:sp>
      <p:sp>
        <p:nvSpPr>
          <p:cNvPr id="9" name="Shape 7"/>
          <p:cNvSpPr/>
          <p:nvPr/>
        </p:nvSpPr>
        <p:spPr>
          <a:xfrm>
            <a:off x="1143000" y="7334402"/>
            <a:ext cx="38405" cy="1238098"/>
          </a:xfrm>
          <a:prstGeom prst="rect">
            <a:avLst/>
          </a:prstGeom>
          <a:solidFill>
            <a:srgbClr val="D14E3A"/>
          </a:solidFill>
          <a:ln w="12700">
            <a:solidFill>
              <a:srgbClr val="D14E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2000"/>
          </a:p>
        </p:txBody>
      </p:sp>
      <p:sp>
        <p:nvSpPr>
          <p:cNvPr id="10" name="Shape 8"/>
          <p:cNvSpPr/>
          <p:nvPr/>
        </p:nvSpPr>
        <p:spPr>
          <a:xfrm>
            <a:off x="9905695" y="3810305"/>
            <a:ext cx="7239305" cy="4762195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2800">
              <a:solidFill>
                <a:schemeClr val="bg1"/>
              </a:solidFill>
            </a:endParaRPr>
          </a:p>
        </p:txBody>
      </p:sp>
      <p:sp>
        <p:nvSpPr>
          <p:cNvPr id="11" name="Shape 9"/>
          <p:cNvSpPr/>
          <p:nvPr/>
        </p:nvSpPr>
        <p:spPr>
          <a:xfrm>
            <a:off x="1143000" y="8953805"/>
            <a:ext cx="16002000" cy="761695"/>
          </a:xfrm>
          <a:prstGeom prst="rect">
            <a:avLst/>
          </a:prstGeom>
          <a:solidFill>
            <a:srgbClr val="EDE7DC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1143000" y="8953805"/>
            <a:ext cx="57607" cy="761695"/>
          </a:xfrm>
          <a:prstGeom prst="rect">
            <a:avLst/>
          </a:prstGeom>
          <a:solidFill>
            <a:srgbClr val="D14E3A"/>
          </a:solidFill>
          <a:ln w="12700">
            <a:solidFill>
              <a:srgbClr val="D14E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5" name="Image 0" descr="gen-dedup-07085339ad53195634416d293542e4d6.png"/>
          <p:cNvPicPr>
            <a:picLocks noChangeAspect="1"/>
          </p:cNvPicPr>
          <p:nvPr/>
        </p:nvPicPr>
        <p:blipFill>
          <a:blip r:embed="rId3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16" name="Text 13"/>
          <p:cNvSpPr txBox="1"/>
          <p:nvPr/>
        </p:nvSpPr>
        <p:spPr>
          <a:xfrm>
            <a:off x="1410005" y="457200"/>
            <a:ext cx="1143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Issue 01 · 무단 촬영·녹화·도청 </a:t>
            </a:r>
            <a:endParaRPr lang="en-US" sz="2400" dirty="0"/>
          </a:p>
        </p:txBody>
      </p:sp>
      <p:sp>
        <p:nvSpPr>
          <p:cNvPr id="17" name="Text 14"/>
          <p:cNvSpPr txBox="1"/>
          <p:nvPr/>
        </p:nvSpPr>
        <p:spPr>
          <a:xfrm>
            <a:off x="1143000" y="1714500"/>
            <a:ext cx="142875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kern="0" spc="-153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“LED는 손가락 하나로 가려진다” </a:t>
            </a:r>
            <a:endParaRPr lang="en-US" sz="5400" dirty="0"/>
          </a:p>
        </p:txBody>
      </p:sp>
      <p:sp>
        <p:nvSpPr>
          <p:cNvPr id="18" name="Text 15"/>
          <p:cNvSpPr txBox="1"/>
          <p:nvPr/>
        </p:nvSpPr>
        <p:spPr>
          <a:xfrm>
            <a:off x="1143000" y="2667305"/>
            <a:ext cx="14287500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카메라 안경의 핵심 위험은 ‘몰래 찍힐 수 있다’가 아니라 </a:t>
            </a:r>
            <a:r>
              <a:rPr lang="en-US" sz="20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‘피촬영자가 인지할 기술적 신호 자체가 너무 약하다’</a:t>
            </a: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는 점이다. </a:t>
            </a:r>
            <a:endParaRPr lang="en-US" sz="2000" dirty="0"/>
          </a:p>
        </p:txBody>
      </p:sp>
      <p:sp>
        <p:nvSpPr>
          <p:cNvPr id="19" name="Text 16"/>
          <p:cNvSpPr txBox="1"/>
          <p:nvPr/>
        </p:nvSpPr>
        <p:spPr>
          <a:xfrm>
            <a:off x="1143000" y="3810305"/>
            <a:ext cx="838230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210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실제로 보고된 사건들 </a:t>
            </a:r>
            <a:endParaRPr lang="en-US" dirty="0"/>
          </a:p>
        </p:txBody>
      </p:sp>
      <p:pic>
        <p:nvPicPr>
          <p:cNvPr id="20" name="Image 1" descr="gen-dedup-207f10bfcc31477628544bc4065c6cf9.png"/>
          <p:cNvPicPr>
            <a:picLocks noChangeAspect="1"/>
          </p:cNvPicPr>
          <p:nvPr/>
        </p:nvPicPr>
        <p:blipFill>
          <a:blip r:embed="rId4"/>
          <a:srcRect l="-404" r="-404"/>
          <a:stretch/>
        </p:blipFill>
        <p:spPr>
          <a:xfrm>
            <a:off x="1143000" y="4114800"/>
            <a:ext cx="571500" cy="28346"/>
          </a:xfrm>
          <a:prstGeom prst="rect">
            <a:avLst/>
          </a:prstGeom>
        </p:spPr>
      </p:pic>
      <p:sp>
        <p:nvSpPr>
          <p:cNvPr id="21" name="Text 17"/>
          <p:cNvSpPr txBox="1"/>
          <p:nvPr/>
        </p:nvSpPr>
        <p:spPr>
          <a:xfrm>
            <a:off x="1410005" y="4667098"/>
            <a:ext cx="80010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BBC 탐사보도 — “남성들이 스마트글래스로 여성을 몰래 촬영” </a:t>
            </a:r>
            <a:endParaRPr lang="en-US" sz="1600" dirty="0"/>
          </a:p>
        </p:txBody>
      </p:sp>
      <p:sp>
        <p:nvSpPr>
          <p:cNvPr id="22" name="Text 18"/>
          <p:cNvSpPr txBox="1"/>
          <p:nvPr/>
        </p:nvSpPr>
        <p:spPr>
          <a:xfrm>
            <a:off x="1410005" y="5029200"/>
            <a:ext cx="800100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웨어러블이 ‘공공장소 감시 도구’로 전용된 구조적 사례. 현행 프라이버시법이 ‘공개 공간’ 한정으로 작동해 </a:t>
            </a:r>
            <a:r>
              <a:rPr lang="en-US" sz="12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처벌</a:t>
            </a: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b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</a:br>
            <a:r>
              <a:rPr lang="en-US" sz="12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공백</a:t>
            </a: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발생.</a:t>
            </a:r>
            <a:endParaRPr lang="en-US" sz="12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BBC Investigation / National Law Review (2025)</a:t>
            </a:r>
            <a:endParaRPr lang="en-US" sz="1200" dirty="0"/>
          </a:p>
        </p:txBody>
      </p:sp>
      <p:sp>
        <p:nvSpPr>
          <p:cNvPr id="23" name="Text 19"/>
          <p:cNvSpPr txBox="1"/>
          <p:nvPr/>
        </p:nvSpPr>
        <p:spPr>
          <a:xfrm>
            <a:off x="1410005" y="6096305"/>
            <a:ext cx="80010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University of San Francisco — Meta 글래스 착용 남성 접근 경고문 </a:t>
            </a:r>
            <a:endParaRPr lang="en-US" sz="1600" dirty="0"/>
          </a:p>
        </p:txBody>
      </p:sp>
      <p:sp>
        <p:nvSpPr>
          <p:cNvPr id="24" name="Text 20"/>
          <p:cNvSpPr txBox="1"/>
          <p:nvPr/>
        </p:nvSpPr>
        <p:spPr>
          <a:xfrm>
            <a:off x="1410005" y="6458407"/>
            <a:ext cx="800100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2025년 10월 캠퍼스 안전 경보. ‘카메라를 인지하지 못한 채 접근당하는 위협’이 학내 커뮤니티의 일상이 됨.</a:t>
            </a:r>
            <a:endParaRPr lang="en-US" sz="12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Help Net Security (2026.02)</a:t>
            </a:r>
            <a:endParaRPr lang="en-US" sz="1200" dirty="0"/>
          </a:p>
        </p:txBody>
      </p:sp>
      <p:sp>
        <p:nvSpPr>
          <p:cNvPr id="25" name="Text 21"/>
          <p:cNvSpPr txBox="1"/>
          <p:nvPr/>
        </p:nvSpPr>
        <p:spPr>
          <a:xfrm>
            <a:off x="1410005" y="7524598"/>
            <a:ext cx="80010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Meta 정책 변경 — 음성·카메라 데이터 ‘기본 수집’ 전환 </a:t>
            </a:r>
            <a:endParaRPr lang="en-US" sz="1600" dirty="0"/>
          </a:p>
        </p:txBody>
      </p:sp>
      <p:sp>
        <p:nvSpPr>
          <p:cNvPr id="26" name="Text 22"/>
          <p:cNvSpPr txBox="1"/>
          <p:nvPr/>
        </p:nvSpPr>
        <p:spPr>
          <a:xfrm>
            <a:off x="1410005" y="7886700"/>
            <a:ext cx="800100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2025년 업데이트에서 옵트아웃 옵션 미제공 보고. 착용자 본인의 ‘동의’와 별개로 </a:t>
            </a:r>
            <a:r>
              <a:rPr lang="en-US" sz="1200" b="1" dirty="0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피촬영자 동의 메커니즘은 부재.</a:t>
            </a:r>
            <a:endParaRPr lang="en-US" sz="12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Reddit r/technology 집계 / Forbes India (2025)</a:t>
            </a:r>
            <a:endParaRPr lang="en-US" sz="1200" dirty="0"/>
          </a:p>
        </p:txBody>
      </p:sp>
      <p:sp>
        <p:nvSpPr>
          <p:cNvPr id="27" name="Text 23"/>
          <p:cNvSpPr txBox="1"/>
          <p:nvPr/>
        </p:nvSpPr>
        <p:spPr>
          <a:xfrm>
            <a:off x="10287000" y="4095598"/>
            <a:ext cx="64776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215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왜 기존 ‘몰카’ 규제가 못 잡는가 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28" name="Image 2" descr="gen-dedup-c98a9f30c2e0097bd1bdd4aaefb50313.png"/>
          <p:cNvPicPr>
            <a:picLocks noChangeAspect="1"/>
          </p:cNvPicPr>
          <p:nvPr/>
        </p:nvPicPr>
        <p:blipFill>
          <a:blip r:embed="rId5"/>
          <a:srcRect t="-360" b="-360"/>
          <a:stretch/>
        </p:blipFill>
        <p:spPr>
          <a:xfrm>
            <a:off x="10287000" y="4419295"/>
            <a:ext cx="381305" cy="19202"/>
          </a:xfrm>
          <a:prstGeom prst="rect">
            <a:avLst/>
          </a:prstGeom>
        </p:spPr>
      </p:pic>
      <p:sp>
        <p:nvSpPr>
          <p:cNvPr id="29" name="Text 24"/>
          <p:cNvSpPr txBox="1"/>
          <p:nvPr/>
        </p:nvSpPr>
        <p:spPr>
          <a:xfrm>
            <a:off x="10287000" y="4714646"/>
            <a:ext cx="5715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①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0" name="Text 25"/>
          <p:cNvSpPr txBox="1"/>
          <p:nvPr/>
        </p:nvSpPr>
        <p:spPr>
          <a:xfrm>
            <a:off x="11179777" y="4714646"/>
            <a:ext cx="590611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-15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카메라가 ‘기기 외형’으로 식별되지 않는다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1" name="Text 26"/>
          <p:cNvSpPr txBox="1"/>
          <p:nvPr/>
        </p:nvSpPr>
        <p:spPr>
          <a:xfrm>
            <a:off x="11241562" y="5073116"/>
            <a:ext cx="59061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일반 안경과 외형 동일. 핀홀 카메라형 변형 제품도 유통.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2" name="Text 27"/>
          <p:cNvSpPr txBox="1"/>
          <p:nvPr/>
        </p:nvSpPr>
        <p:spPr>
          <a:xfrm>
            <a:off x="10287000" y="5667451"/>
            <a:ext cx="5715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②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3" name="Text 28"/>
          <p:cNvSpPr txBox="1"/>
          <p:nvPr/>
        </p:nvSpPr>
        <p:spPr>
          <a:xfrm>
            <a:off x="11179777" y="5667451"/>
            <a:ext cx="590611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-15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LED 표시등은 광학적 차단·SW 우회 가능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4" name="Text 29"/>
          <p:cNvSpPr txBox="1"/>
          <p:nvPr/>
        </p:nvSpPr>
        <p:spPr>
          <a:xfrm>
            <a:off x="11241562" y="6025921"/>
            <a:ext cx="59061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Illinois 가이드는 “비활성화 불가·명확 가시” 명문화. 국내는 기준 부재.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5" name="Text 30"/>
          <p:cNvSpPr txBox="1"/>
          <p:nvPr/>
        </p:nvSpPr>
        <p:spPr>
          <a:xfrm>
            <a:off x="10287000" y="6620256"/>
            <a:ext cx="5715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③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6" name="Text 31"/>
          <p:cNvSpPr txBox="1"/>
          <p:nvPr/>
        </p:nvSpPr>
        <p:spPr>
          <a:xfrm>
            <a:off x="11179777" y="6620256"/>
            <a:ext cx="590611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-15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음성은 “일방 동의 vs 양방 동의” 갈림길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7" name="Text 32"/>
          <p:cNvSpPr txBox="1"/>
          <p:nvPr/>
        </p:nvSpPr>
        <p:spPr>
          <a:xfrm>
            <a:off x="11241562" y="6977812"/>
            <a:ext cx="590611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미국 12개 주는 ‘양방 동의’ 의무. 한국은 ‘대화 당사자 일방’ 동의 허용 — </a:t>
            </a:r>
            <a:b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</a:b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어시스턴트가 전 대화를 클라우드 전송할 때 모호.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8" name="Text 33"/>
          <p:cNvSpPr txBox="1"/>
          <p:nvPr/>
        </p:nvSpPr>
        <p:spPr>
          <a:xfrm>
            <a:off x="10287000" y="7683359"/>
            <a:ext cx="5715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④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9" name="Text 34"/>
          <p:cNvSpPr txBox="1"/>
          <p:nvPr/>
        </p:nvSpPr>
        <p:spPr>
          <a:xfrm>
            <a:off x="11179777" y="7683359"/>
            <a:ext cx="590611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-15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카페·식당 등 ‘준공공장소’ 사각지대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0" name="Text 35"/>
          <p:cNvSpPr txBox="1"/>
          <p:nvPr/>
        </p:nvSpPr>
        <p:spPr>
          <a:xfrm>
            <a:off x="11241562" y="8041829"/>
            <a:ext cx="59061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호주 RMIT 연구: 사적·공적 경계가 모호한 공간에서 동의 추정 자체가 붕괴.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1" name="Text 36"/>
          <p:cNvSpPr txBox="1"/>
          <p:nvPr/>
        </p:nvSpPr>
        <p:spPr>
          <a:xfrm>
            <a:off x="1447495" y="9163202"/>
            <a:ext cx="1543050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-2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Takeaway. 카메라 안경은 ‘하드웨어 자체’가 아니라 </a:t>
            </a:r>
            <a:r>
              <a:rPr lang="en-US" sz="2000" b="1" kern="0" spc="-25" dirty="0">
                <a:solidFill>
                  <a:srgbClr val="0F1B2D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피촬영자 인지·동의 메커니즘</a:t>
            </a:r>
            <a:r>
              <a:rPr lang="en-US" sz="2000" b="1" kern="0" spc="-2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 입법 단위가 되어야 한다. 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1143000" y="3047695"/>
            <a:ext cx="10287000" cy="5524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11811305" y="3047695"/>
            <a:ext cx="5333695" cy="5524805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2400">
              <a:solidFill>
                <a:schemeClr val="bg1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1143000" y="8953805"/>
            <a:ext cx="16002000" cy="761695"/>
          </a:xfrm>
          <a:prstGeom prst="rect">
            <a:avLst/>
          </a:prstGeom>
          <a:solidFill>
            <a:srgbClr val="EDE7DC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1143000" y="8953805"/>
            <a:ext cx="57607" cy="761695"/>
          </a:xfrm>
          <a:prstGeom prst="rect">
            <a:avLst/>
          </a:prstGeom>
          <a:solidFill>
            <a:srgbClr val="D14E3A"/>
          </a:solidFill>
          <a:ln w="12700">
            <a:solidFill>
              <a:srgbClr val="D14E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1524305" y="4572000"/>
            <a:ext cx="1904695" cy="1904695"/>
          </a:xfrm>
          <a:prstGeom prst="rect">
            <a:avLst/>
          </a:prstGeom>
          <a:solidFill>
            <a:srgbClr val="EDE7DC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 sz="3200"/>
          </a:p>
        </p:txBody>
      </p:sp>
      <p:sp>
        <p:nvSpPr>
          <p:cNvPr id="9" name="Shape 7"/>
          <p:cNvSpPr/>
          <p:nvPr/>
        </p:nvSpPr>
        <p:spPr>
          <a:xfrm>
            <a:off x="3905402" y="4572000"/>
            <a:ext cx="1904695" cy="1904695"/>
          </a:xfrm>
          <a:prstGeom prst="rect">
            <a:avLst/>
          </a:prstGeom>
          <a:solidFill>
            <a:srgbClr val="EDE7DC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 sz="3200"/>
          </a:p>
        </p:txBody>
      </p:sp>
      <p:sp>
        <p:nvSpPr>
          <p:cNvPr id="10" name="Shape 8"/>
          <p:cNvSpPr/>
          <p:nvPr/>
        </p:nvSpPr>
        <p:spPr>
          <a:xfrm>
            <a:off x="6286500" y="4572000"/>
            <a:ext cx="1904695" cy="1904695"/>
          </a:xfrm>
          <a:prstGeom prst="rect">
            <a:avLst/>
          </a:prstGeom>
          <a:solidFill>
            <a:srgbClr val="EDE7DC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 sz="3200"/>
          </a:p>
        </p:txBody>
      </p:sp>
      <p:sp>
        <p:nvSpPr>
          <p:cNvPr id="11" name="Shape 9"/>
          <p:cNvSpPr/>
          <p:nvPr/>
        </p:nvSpPr>
        <p:spPr>
          <a:xfrm>
            <a:off x="8667598" y="4572000"/>
            <a:ext cx="2381098" cy="1904695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3200">
              <a:solidFill>
                <a:schemeClr val="bg1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1524305" y="6762902"/>
            <a:ext cx="9525305" cy="1619402"/>
          </a:xfrm>
          <a:prstGeom prst="rect">
            <a:avLst/>
          </a:prstGeom>
          <a:solidFill>
            <a:srgbClr val="EDE7DC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1524305" y="6762902"/>
            <a:ext cx="57607" cy="1619402"/>
          </a:xfrm>
          <a:prstGeom prst="rect">
            <a:avLst/>
          </a:prstGeom>
          <a:solidFill>
            <a:srgbClr val="D14E3A"/>
          </a:solidFill>
          <a:ln w="12700">
            <a:solidFill>
              <a:srgbClr val="D14E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4" name="Image 0" descr="gen-dedup-1740e3846b4f3945527669b5a9e43ef7.png"/>
          <p:cNvPicPr>
            <a:picLocks noChangeAspect="1"/>
          </p:cNvPicPr>
          <p:nvPr/>
        </p:nvPicPr>
        <p:blipFill>
          <a:blip r:embed="rId3"/>
          <a:srcRect t="-403" b="-403"/>
          <a:stretch/>
        </p:blipFill>
        <p:spPr>
          <a:xfrm>
            <a:off x="11811305" y="3047695"/>
            <a:ext cx="5333695" cy="57607"/>
          </a:xfrm>
          <a:prstGeom prst="rect">
            <a:avLst/>
          </a:prstGeom>
        </p:spPr>
      </p:pic>
      <p:pic>
        <p:nvPicPr>
          <p:cNvPr id="15" name="Image 1" descr="gen-dedup-2422d565eefa9600c00785f5157041fc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3504895" y="5495544"/>
            <a:ext cx="228600" cy="19202"/>
          </a:xfrm>
          <a:prstGeom prst="rect">
            <a:avLst/>
          </a:prstGeom>
        </p:spPr>
      </p:pic>
      <p:pic>
        <p:nvPicPr>
          <p:cNvPr id="16" name="Image 2" descr="gen-dedup-2422d565eefa9600c00785f5157041fc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5886907" y="5495544"/>
            <a:ext cx="228600" cy="19202"/>
          </a:xfrm>
          <a:prstGeom prst="rect">
            <a:avLst/>
          </a:prstGeom>
        </p:spPr>
      </p:pic>
      <p:pic>
        <p:nvPicPr>
          <p:cNvPr id="17" name="Image 3" descr="gen-dedup-2422d565eefa9600c00785f5157041fc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8268005" y="5495544"/>
            <a:ext cx="228600" cy="19202"/>
          </a:xfrm>
          <a:prstGeom prst="rect">
            <a:avLst/>
          </a:prstGeom>
        </p:spPr>
      </p:pic>
      <p:pic>
        <p:nvPicPr>
          <p:cNvPr id="20" name="Image 4" descr="gen-dedup-07085339ad53195634416d293542e4d6.png"/>
          <p:cNvPicPr>
            <a:picLocks noChangeAspect="1"/>
          </p:cNvPicPr>
          <p:nvPr/>
        </p:nvPicPr>
        <p:blipFill>
          <a:blip r:embed="rId5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428750" y="467259"/>
            <a:ext cx="1428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Issue 02 · 영상·생체정보의 ‘국경 너머 라벨링’ </a:t>
            </a:r>
            <a:endParaRPr lang="en-US" sz="2800" dirty="0"/>
          </a:p>
        </p:txBody>
      </p:sp>
      <p:sp>
        <p:nvSpPr>
          <p:cNvPr id="22" name="Text 15"/>
          <p:cNvSpPr txBox="1"/>
          <p:nvPr/>
        </p:nvSpPr>
        <p:spPr>
          <a:xfrm>
            <a:off x="1143000" y="1714500"/>
            <a:ext cx="1828800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800" b="1" kern="0" spc="-144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Case Study · Sama 케냐 — “전 세계 글래스 영상이 나이로비로”</a:t>
            </a:r>
            <a:endParaRPr lang="en-US" sz="4800" dirty="0"/>
          </a:p>
        </p:txBody>
      </p:sp>
      <p:sp>
        <p:nvSpPr>
          <p:cNvPr id="23" name="Text 16"/>
          <p:cNvSpPr txBox="1"/>
          <p:nvPr/>
        </p:nvSpPr>
        <p:spPr>
          <a:xfrm>
            <a:off x="1524305" y="3333902"/>
            <a:ext cx="952530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210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SVD · BBC · Help Net Security 폭로 (2026.03) </a:t>
            </a:r>
            <a:endParaRPr lang="en-US" sz="1000" dirty="0"/>
          </a:p>
        </p:txBody>
      </p:sp>
      <p:sp>
        <p:nvSpPr>
          <p:cNvPr id="24" name="Text 17"/>
          <p:cNvSpPr txBox="1"/>
          <p:nvPr/>
        </p:nvSpPr>
        <p:spPr>
          <a:xfrm>
            <a:off x="1524305" y="3676802"/>
            <a:ext cx="11256264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kern="0" spc="-29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Meta는 Ray-Ban 글래스로 촬영된 사용자 영상을 케냐 자회사·하청 Sama에 보내 라벨링했다 </a:t>
            </a:r>
            <a:endParaRPr lang="en-US" sz="1900" dirty="0"/>
          </a:p>
        </p:txBody>
      </p:sp>
      <p:sp>
        <p:nvSpPr>
          <p:cNvPr id="25" name="Text 18"/>
          <p:cNvSpPr txBox="1"/>
          <p:nvPr/>
        </p:nvSpPr>
        <p:spPr>
          <a:xfrm>
            <a:off x="1714500" y="4743907"/>
            <a:ext cx="1524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16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STEP 01</a:t>
            </a:r>
            <a:endParaRPr lang="en-US" sz="1200" dirty="0"/>
          </a:p>
        </p:txBody>
      </p:sp>
      <p:sp>
        <p:nvSpPr>
          <p:cNvPr id="26" name="Text 19"/>
          <p:cNvSpPr txBox="1"/>
          <p:nvPr/>
        </p:nvSpPr>
        <p:spPr>
          <a:xfrm>
            <a:off x="1714500" y="5048402"/>
            <a:ext cx="1524305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600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🕶️</a:t>
            </a:r>
            <a:endParaRPr lang="en-US" sz="6600" dirty="0"/>
          </a:p>
        </p:txBody>
      </p:sp>
      <p:sp>
        <p:nvSpPr>
          <p:cNvPr id="27" name="Text 20"/>
          <p:cNvSpPr txBox="1"/>
          <p:nvPr/>
        </p:nvSpPr>
        <p:spPr>
          <a:xfrm>
            <a:off x="1714500" y="5772607"/>
            <a:ext cx="152430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글래스 착용자가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“Hey Meta” 명령 </a:t>
            </a:r>
            <a:endParaRPr lang="en-US" sz="1400" dirty="0"/>
          </a:p>
        </p:txBody>
      </p:sp>
      <p:sp>
        <p:nvSpPr>
          <p:cNvPr id="28" name="Text 21"/>
          <p:cNvSpPr txBox="1"/>
          <p:nvPr/>
        </p:nvSpPr>
        <p:spPr>
          <a:xfrm>
            <a:off x="3638398" y="5381244"/>
            <a:ext cx="19111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▶</a:t>
            </a:r>
            <a:endParaRPr lang="en-US" sz="2000" dirty="0"/>
          </a:p>
        </p:txBody>
      </p:sp>
      <p:sp>
        <p:nvSpPr>
          <p:cNvPr id="29" name="Text 22"/>
          <p:cNvSpPr txBox="1"/>
          <p:nvPr/>
        </p:nvSpPr>
        <p:spPr>
          <a:xfrm>
            <a:off x="4095598" y="4743907"/>
            <a:ext cx="1524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16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STEP 02</a:t>
            </a:r>
            <a:endParaRPr lang="en-US" sz="1200" dirty="0"/>
          </a:p>
        </p:txBody>
      </p:sp>
      <p:sp>
        <p:nvSpPr>
          <p:cNvPr id="30" name="Text 23"/>
          <p:cNvSpPr txBox="1"/>
          <p:nvPr/>
        </p:nvSpPr>
        <p:spPr>
          <a:xfrm>
            <a:off x="4095598" y="5048402"/>
            <a:ext cx="1524305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600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☁️</a:t>
            </a:r>
            <a:endParaRPr lang="en-US" sz="6600" dirty="0"/>
          </a:p>
        </p:txBody>
      </p:sp>
      <p:sp>
        <p:nvSpPr>
          <p:cNvPr id="31" name="Text 24"/>
          <p:cNvSpPr txBox="1"/>
          <p:nvPr/>
        </p:nvSpPr>
        <p:spPr>
          <a:xfrm>
            <a:off x="4095598" y="5772607"/>
            <a:ext cx="152430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Meta 클라우드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(미국·EU 사용자 영상) </a:t>
            </a:r>
            <a:endParaRPr lang="en-US" sz="1400" dirty="0"/>
          </a:p>
        </p:txBody>
      </p:sp>
      <p:sp>
        <p:nvSpPr>
          <p:cNvPr id="32" name="Text 25"/>
          <p:cNvSpPr txBox="1"/>
          <p:nvPr/>
        </p:nvSpPr>
        <p:spPr>
          <a:xfrm>
            <a:off x="6019495" y="5381244"/>
            <a:ext cx="19111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▶</a:t>
            </a:r>
            <a:endParaRPr lang="en-US" sz="2000" dirty="0"/>
          </a:p>
        </p:txBody>
      </p:sp>
      <p:sp>
        <p:nvSpPr>
          <p:cNvPr id="33" name="Text 26"/>
          <p:cNvSpPr txBox="1"/>
          <p:nvPr/>
        </p:nvSpPr>
        <p:spPr>
          <a:xfrm>
            <a:off x="6476695" y="4743907"/>
            <a:ext cx="1524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16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STEP 03</a:t>
            </a:r>
            <a:endParaRPr lang="en-US" sz="1200" dirty="0"/>
          </a:p>
        </p:txBody>
      </p:sp>
      <p:sp>
        <p:nvSpPr>
          <p:cNvPr id="34" name="Text 27"/>
          <p:cNvSpPr txBox="1"/>
          <p:nvPr/>
        </p:nvSpPr>
        <p:spPr>
          <a:xfrm>
            <a:off x="6476695" y="5048402"/>
            <a:ext cx="1524305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600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🇰🇪</a:t>
            </a:r>
            <a:endParaRPr lang="en-US" sz="6600" dirty="0"/>
          </a:p>
        </p:txBody>
      </p:sp>
      <p:sp>
        <p:nvSpPr>
          <p:cNvPr id="35" name="Text 28"/>
          <p:cNvSpPr txBox="1"/>
          <p:nvPr/>
        </p:nvSpPr>
        <p:spPr>
          <a:xfrm>
            <a:off x="6476695" y="5772607"/>
            <a:ext cx="152430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Sama 나이로비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어노테이터 1,000명+ </a:t>
            </a:r>
            <a:endParaRPr lang="en-US" sz="1400" dirty="0"/>
          </a:p>
        </p:txBody>
      </p:sp>
      <p:sp>
        <p:nvSpPr>
          <p:cNvPr id="36" name="Text 29"/>
          <p:cNvSpPr txBox="1"/>
          <p:nvPr/>
        </p:nvSpPr>
        <p:spPr>
          <a:xfrm>
            <a:off x="8401507" y="5381244"/>
            <a:ext cx="19111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▶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7" name="Text 30"/>
          <p:cNvSpPr txBox="1"/>
          <p:nvPr/>
        </p:nvSpPr>
        <p:spPr>
          <a:xfrm>
            <a:off x="8858707" y="4743907"/>
            <a:ext cx="2000707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162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EXPOSED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8" name="Text 31"/>
          <p:cNvSpPr txBox="1"/>
          <p:nvPr/>
        </p:nvSpPr>
        <p:spPr>
          <a:xfrm>
            <a:off x="8858707" y="5009998"/>
            <a:ext cx="2000707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은행카드·여권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화장실·성관계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실내 어린이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대화·집 주소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9" name="Text 32"/>
          <p:cNvSpPr txBox="1"/>
          <p:nvPr/>
        </p:nvSpPr>
        <p:spPr>
          <a:xfrm>
            <a:off x="8858707" y="6133795"/>
            <a:ext cx="20007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117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피촬영자 동의 0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0" name="Text 33"/>
          <p:cNvSpPr txBox="1"/>
          <p:nvPr/>
        </p:nvSpPr>
        <p:spPr>
          <a:xfrm>
            <a:off x="1904695" y="7089025"/>
            <a:ext cx="8953805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i="1" kern="0" spc="-16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“우리는 모든 걸 본다. 은행 카드 번호, 누드, 아이가 옷 갈아입는 모습까지.</a:t>
            </a:r>
            <a:endParaRPr lang="en-US" sz="2000" dirty="0"/>
          </a:p>
          <a:p>
            <a:pPr marL="0" indent="0" algn="l">
              <a:buNone/>
            </a:pPr>
            <a:r>
              <a:rPr lang="en-US" sz="2000" b="1" i="1" kern="0" spc="-16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영상 속 사람들은 자신이 찍히고 있다는 사실조차 모른다.</a:t>
            </a:r>
            <a:r>
              <a:rPr lang="en-US" sz="2000" i="1" kern="0" spc="-16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” </a:t>
            </a:r>
            <a:endParaRPr lang="en-US" sz="2000" dirty="0"/>
          </a:p>
        </p:txBody>
      </p:sp>
      <p:sp>
        <p:nvSpPr>
          <p:cNvPr id="41" name="Text 34"/>
          <p:cNvSpPr txBox="1"/>
          <p:nvPr/>
        </p:nvSpPr>
        <p:spPr>
          <a:xfrm>
            <a:off x="1904695" y="8048549"/>
            <a:ext cx="895380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kern="0" spc="42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— Sama 케냐 어노테이터 익명 증언 / SVD·Göteborgs-Posten 공동 조사(2026.02), BBC 보도(2026.03) </a:t>
            </a:r>
            <a:endParaRPr lang="en-US" sz="1400" dirty="0"/>
          </a:p>
        </p:txBody>
      </p:sp>
      <p:sp>
        <p:nvSpPr>
          <p:cNvPr id="42" name="Text 35"/>
          <p:cNvSpPr txBox="1"/>
          <p:nvPr/>
        </p:nvSpPr>
        <p:spPr>
          <a:xfrm>
            <a:off x="12191695" y="3605752"/>
            <a:ext cx="45720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215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이후 6주간 벌어진 일 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43" name="Text 36"/>
          <p:cNvSpPr txBox="1"/>
          <p:nvPr/>
        </p:nvSpPr>
        <p:spPr>
          <a:xfrm>
            <a:off x="12191694" y="4034606"/>
            <a:ext cx="5181905" cy="6199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29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동시 다발 조사·노동 분쟁·</a:t>
            </a:r>
            <a:endParaRPr lang="en-US" sz="28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2800" b="1" kern="0" spc="-29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대량 해고로 이어진 이중 스캔들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4" name="Text 37"/>
          <p:cNvSpPr txBox="1"/>
          <p:nvPr/>
        </p:nvSpPr>
        <p:spPr>
          <a:xfrm>
            <a:off x="12339978" y="5130057"/>
            <a:ext cx="4572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▎</a:t>
            </a:r>
            <a:r>
              <a:rPr lang="ko-KR" alt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영국</a:t>
            </a: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ICO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Meta에 공식 서한 발송, ‘우려스럽다’ 입장.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5" name="Text 38"/>
          <p:cNvSpPr txBox="1"/>
          <p:nvPr/>
        </p:nvSpPr>
        <p:spPr>
          <a:xfrm>
            <a:off x="12339978" y="5725332"/>
            <a:ext cx="4572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▎</a:t>
            </a:r>
            <a:r>
              <a:rPr lang="ko-KR" alt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케냐</a:t>
            </a: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데이터보호위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국가 차원 조사 착수. 노동·프라이버시 동시 조사.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6" name="Text 39"/>
          <p:cNvSpPr txBox="1"/>
          <p:nvPr/>
        </p:nvSpPr>
        <p:spPr>
          <a:xfrm>
            <a:off x="12339978" y="6320606"/>
            <a:ext cx="4572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▎</a:t>
            </a:r>
            <a:r>
              <a:rPr lang="ko-KR" alt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EU DPA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제3국 이전(GDPR 제44조)</a:t>
            </a: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위반 가능성 점검.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7" name="Text 40"/>
          <p:cNvSpPr txBox="1"/>
          <p:nvPr/>
        </p:nvSpPr>
        <p:spPr>
          <a:xfrm>
            <a:off x="12339978" y="6915880"/>
            <a:ext cx="4572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▎</a:t>
            </a:r>
            <a:r>
              <a:rPr lang="ko-KR" alt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Sama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Meta 계약 종료, </a:t>
            </a: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노동자 1,000명+ 갑작스러운 해고.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8" name="Text 41"/>
          <p:cNvSpPr txBox="1"/>
          <p:nvPr/>
        </p:nvSpPr>
        <p:spPr>
          <a:xfrm>
            <a:off x="12339978" y="7511155"/>
            <a:ext cx="4572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▎</a:t>
            </a:r>
            <a:r>
              <a:rPr lang="ko-KR" alt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70+ 시민단체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얼굴인식 기능 추가 계획 철회 요구 서한.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9" name="Text 42"/>
          <p:cNvSpPr txBox="1"/>
          <p:nvPr/>
        </p:nvSpPr>
        <p:spPr>
          <a:xfrm>
            <a:off x="1447495" y="9163202"/>
            <a:ext cx="1543050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-2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Takeaway. 위험은 ‘기기’가 아니라 </a:t>
            </a:r>
            <a:r>
              <a:rPr lang="en-US" sz="2000" b="1" kern="0" spc="-25" dirty="0">
                <a:solidFill>
                  <a:srgbClr val="0F1B2D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‘영상이 어느 나라 어느 손에 닿느냐’</a:t>
            </a:r>
            <a:r>
              <a:rPr lang="en-US" sz="2000" b="1" kern="0" spc="-2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다 — 국외이전·재이용 동의가 핵심. 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1143000" y="2952598"/>
            <a:ext cx="16002000" cy="514807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4000">
              <a:solidFill>
                <a:schemeClr val="bg1"/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1143000" y="3467405"/>
            <a:ext cx="16002000" cy="10287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1143000" y="4486961"/>
            <a:ext cx="16002000" cy="9144"/>
          </a:xfrm>
          <a:prstGeom prst="rect">
            <a:avLst/>
          </a:prstGeom>
          <a:solidFill>
            <a:srgbClr val="D9D2C3"/>
          </a:solidFill>
          <a:ln w="12700">
            <a:solidFill>
              <a:srgbClr val="D9D2C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1143000" y="4496105"/>
            <a:ext cx="16002000" cy="1028700"/>
          </a:xfrm>
          <a:prstGeom prst="rect">
            <a:avLst/>
          </a:prstGeom>
          <a:solidFill>
            <a:srgbClr val="EDE7DC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1143000" y="5515661"/>
            <a:ext cx="16002000" cy="9144"/>
          </a:xfrm>
          <a:prstGeom prst="rect">
            <a:avLst/>
          </a:prstGeom>
          <a:solidFill>
            <a:srgbClr val="D9D2C3"/>
          </a:solidFill>
          <a:ln w="12700">
            <a:solidFill>
              <a:srgbClr val="D9D2C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Shape 7"/>
          <p:cNvSpPr/>
          <p:nvPr/>
        </p:nvSpPr>
        <p:spPr>
          <a:xfrm>
            <a:off x="1143000" y="5524805"/>
            <a:ext cx="16002000" cy="10287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1143000" y="6544361"/>
            <a:ext cx="16002000" cy="9144"/>
          </a:xfrm>
          <a:prstGeom prst="rect">
            <a:avLst/>
          </a:prstGeom>
          <a:solidFill>
            <a:srgbClr val="D9D2C3"/>
          </a:solidFill>
          <a:ln w="12700">
            <a:solidFill>
              <a:srgbClr val="D9D2C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1143000" y="6553505"/>
            <a:ext cx="16002000" cy="1028700"/>
          </a:xfrm>
          <a:prstGeom prst="rect">
            <a:avLst/>
          </a:prstGeom>
          <a:solidFill>
            <a:srgbClr val="EDE7DC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1143000" y="7573061"/>
            <a:ext cx="16002000" cy="9144"/>
          </a:xfrm>
          <a:prstGeom prst="rect">
            <a:avLst/>
          </a:prstGeom>
          <a:solidFill>
            <a:srgbClr val="D9D2C3"/>
          </a:solidFill>
          <a:ln w="12700">
            <a:solidFill>
              <a:srgbClr val="D9D2C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1143000" y="7582205"/>
            <a:ext cx="16002000" cy="10287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1143000" y="8601761"/>
            <a:ext cx="16002000" cy="9144"/>
          </a:xfrm>
          <a:prstGeom prst="rect">
            <a:avLst/>
          </a:prstGeom>
          <a:solidFill>
            <a:srgbClr val="D9D2C3"/>
          </a:solidFill>
          <a:ln w="12700">
            <a:solidFill>
              <a:srgbClr val="D9D2C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5" name="Shape 13"/>
          <p:cNvSpPr/>
          <p:nvPr/>
        </p:nvSpPr>
        <p:spPr>
          <a:xfrm>
            <a:off x="1143000" y="8610905"/>
            <a:ext cx="16002000" cy="1028700"/>
          </a:xfrm>
          <a:prstGeom prst="rect">
            <a:avLst/>
          </a:prstGeom>
          <a:solidFill>
            <a:srgbClr val="EDE7D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4"/>
          <p:cNvSpPr/>
          <p:nvPr/>
        </p:nvSpPr>
        <p:spPr>
          <a:xfrm>
            <a:off x="14097305" y="3829507"/>
            <a:ext cx="2476195" cy="304495"/>
          </a:xfrm>
          <a:prstGeom prst="rect">
            <a:avLst/>
          </a:prstGeom>
          <a:solidFill>
            <a:srgbClr val="D14E3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5"/>
          <p:cNvSpPr/>
          <p:nvPr/>
        </p:nvSpPr>
        <p:spPr>
          <a:xfrm>
            <a:off x="14097305" y="4858207"/>
            <a:ext cx="2476195" cy="304495"/>
          </a:xfrm>
          <a:prstGeom prst="rect">
            <a:avLst/>
          </a:prstGeom>
          <a:solidFill>
            <a:srgbClr val="D14E3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14097305" y="5886907"/>
            <a:ext cx="2476195" cy="304495"/>
          </a:xfrm>
          <a:prstGeom prst="rect">
            <a:avLst/>
          </a:prstGeom>
          <a:solidFill>
            <a:srgbClr val="C9A96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Shape 17"/>
          <p:cNvSpPr/>
          <p:nvPr/>
        </p:nvSpPr>
        <p:spPr>
          <a:xfrm>
            <a:off x="14097305" y="6915607"/>
            <a:ext cx="2476195" cy="304495"/>
          </a:xfrm>
          <a:prstGeom prst="rect">
            <a:avLst/>
          </a:prstGeom>
          <a:solidFill>
            <a:srgbClr val="C9A96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8"/>
          <p:cNvSpPr/>
          <p:nvPr/>
        </p:nvSpPr>
        <p:spPr>
          <a:xfrm>
            <a:off x="14097305" y="7944307"/>
            <a:ext cx="2476195" cy="304495"/>
          </a:xfrm>
          <a:prstGeom prst="rect">
            <a:avLst/>
          </a:prstGeom>
          <a:solidFill>
            <a:srgbClr val="C9A96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Shape 19"/>
          <p:cNvSpPr/>
          <p:nvPr/>
        </p:nvSpPr>
        <p:spPr>
          <a:xfrm>
            <a:off x="14097305" y="8973007"/>
            <a:ext cx="2476195" cy="304495"/>
          </a:xfrm>
          <a:prstGeom prst="rect">
            <a:avLst/>
          </a:prstGeom>
          <a:solidFill>
            <a:srgbClr val="2F6F6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24" name="Image 0" descr="gen-dedup-07085339ad53195634416d293542e4d6.png"/>
          <p:cNvPicPr>
            <a:picLocks noChangeAspect="1"/>
          </p:cNvPicPr>
          <p:nvPr/>
        </p:nvPicPr>
        <p:blipFill>
          <a:blip r:embed="rId3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25" name="Text 22"/>
          <p:cNvSpPr txBox="1"/>
          <p:nvPr/>
        </p:nvSpPr>
        <p:spPr>
          <a:xfrm>
            <a:off x="1429207" y="431733"/>
            <a:ext cx="1143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Risk Matrix · 6대 침해·보안 리스크 종합 </a:t>
            </a:r>
            <a:endParaRPr lang="en-US" sz="2800" dirty="0"/>
          </a:p>
        </p:txBody>
      </p:sp>
      <p:sp>
        <p:nvSpPr>
          <p:cNvPr id="26" name="Text 23"/>
          <p:cNvSpPr txBox="1"/>
          <p:nvPr/>
        </p:nvSpPr>
        <p:spPr>
          <a:xfrm>
            <a:off x="1143000" y="1714500"/>
            <a:ext cx="16002000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500" b="1" kern="0" spc="-13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한 장으로 보는 </a:t>
            </a:r>
            <a:r>
              <a:rPr lang="en-US" sz="4500" b="1" kern="0" spc="-135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AI글래스</a:t>
            </a:r>
            <a:r>
              <a:rPr lang="en-US" sz="4500" b="1" kern="0" spc="-13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sz="4500" b="1" kern="0" spc="-135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리스크</a:t>
            </a:r>
            <a:r>
              <a:rPr lang="en-US" sz="4500" b="1" kern="0" spc="-13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endParaRPr lang="en-US" sz="4500" dirty="0"/>
          </a:p>
        </p:txBody>
      </p:sp>
      <p:sp>
        <p:nvSpPr>
          <p:cNvPr id="27" name="Text 24"/>
          <p:cNvSpPr txBox="1"/>
          <p:nvPr/>
        </p:nvSpPr>
        <p:spPr>
          <a:xfrm>
            <a:off x="1429207" y="3105302"/>
            <a:ext cx="285750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76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RISK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8" name="Text 25"/>
          <p:cNvSpPr txBox="1"/>
          <p:nvPr/>
        </p:nvSpPr>
        <p:spPr>
          <a:xfrm>
            <a:off x="4476902" y="3105302"/>
            <a:ext cx="32388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76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발생 메커니즘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9" name="Text 26"/>
          <p:cNvSpPr txBox="1"/>
          <p:nvPr/>
        </p:nvSpPr>
        <p:spPr>
          <a:xfrm>
            <a:off x="8001000" y="3105302"/>
            <a:ext cx="34290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76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피해 양상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0" name="Text 27"/>
          <p:cNvSpPr txBox="1"/>
          <p:nvPr/>
        </p:nvSpPr>
        <p:spPr>
          <a:xfrm>
            <a:off x="11620195" y="3105302"/>
            <a:ext cx="21909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76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국내 </a:t>
            </a:r>
            <a:r>
              <a:rPr lang="en-US" sz="1600" b="1" kern="0" spc="176" dirty="0" err="1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현행법</a:t>
            </a:r>
            <a:r>
              <a:rPr lang="en-US" sz="1600" b="1" kern="0" spc="176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</a:t>
            </a:r>
            <a:r>
              <a:rPr lang="ko-KR" altLang="en-US" sz="1600" b="1" kern="0" spc="176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이슈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1" name="Text 28"/>
          <p:cNvSpPr txBox="1"/>
          <p:nvPr/>
        </p:nvSpPr>
        <p:spPr>
          <a:xfrm>
            <a:off x="14097305" y="3105302"/>
            <a:ext cx="28575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76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긴급도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2" name="Text 29"/>
          <p:cNvSpPr txBox="1"/>
          <p:nvPr/>
        </p:nvSpPr>
        <p:spPr>
          <a:xfrm>
            <a:off x="1429207" y="3676802"/>
            <a:ext cx="3048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무단</a:t>
            </a:r>
            <a:r>
              <a:rPr lang="en-US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촬영·녹화 </a:t>
            </a:r>
            <a:endParaRPr lang="en-US" dirty="0"/>
          </a:p>
        </p:txBody>
      </p:sp>
      <p:sp>
        <p:nvSpPr>
          <p:cNvPr id="33" name="Text 30"/>
          <p:cNvSpPr txBox="1"/>
          <p:nvPr/>
        </p:nvSpPr>
        <p:spPr>
          <a:xfrm>
            <a:off x="1429207" y="4095598"/>
            <a:ext cx="30486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초상권 · 사생활 침해</a:t>
            </a:r>
            <a:endParaRPr lang="en-US" sz="1050" dirty="0"/>
          </a:p>
        </p:txBody>
      </p:sp>
      <p:sp>
        <p:nvSpPr>
          <p:cNvPr id="34" name="Text 31"/>
          <p:cNvSpPr txBox="1"/>
          <p:nvPr/>
        </p:nvSpPr>
        <p:spPr>
          <a:xfrm>
            <a:off x="3982629" y="3899225"/>
            <a:ext cx="423733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LED 가림·핀홀 변형·일반 안경 외형으로 </a:t>
            </a:r>
            <a:r>
              <a:rPr lang="en-US" sz="12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피촬영자</a:t>
            </a: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b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</a:br>
            <a:r>
              <a:rPr lang="en-US" sz="12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인지</a:t>
            </a: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불가 </a:t>
            </a:r>
            <a:endParaRPr lang="en-US" sz="1200" dirty="0"/>
          </a:p>
        </p:txBody>
      </p:sp>
      <p:sp>
        <p:nvSpPr>
          <p:cNvPr id="35" name="Text 32"/>
          <p:cNvSpPr txBox="1"/>
          <p:nvPr/>
        </p:nvSpPr>
        <p:spPr>
          <a:xfrm>
            <a:off x="7692075" y="3862154"/>
            <a:ext cx="375727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공공장소 몰래 촬영·여성 대상 도촬·캠퍼스 안전 경보 </a:t>
            </a:r>
            <a:endParaRPr lang="en-US" sz="1200" dirty="0"/>
          </a:p>
        </p:txBody>
      </p:sp>
      <p:sp>
        <p:nvSpPr>
          <p:cNvPr id="36" name="Text 33"/>
          <p:cNvSpPr txBox="1"/>
          <p:nvPr/>
        </p:nvSpPr>
        <p:spPr>
          <a:xfrm>
            <a:off x="11583123" y="3899225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기기 표시·신호 의무 부재 </a:t>
            </a:r>
            <a:endParaRPr lang="en-US" sz="1200" dirty="0"/>
          </a:p>
        </p:txBody>
      </p:sp>
      <p:sp>
        <p:nvSpPr>
          <p:cNvPr id="37" name="Text 34"/>
          <p:cNvSpPr txBox="1"/>
          <p:nvPr/>
        </p:nvSpPr>
        <p:spPr>
          <a:xfrm>
            <a:off x="14097305" y="3886200"/>
            <a:ext cx="24771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HIGH · 즉시</a:t>
            </a:r>
            <a:endParaRPr lang="en-US" sz="1000" dirty="0"/>
          </a:p>
        </p:txBody>
      </p:sp>
      <p:sp>
        <p:nvSpPr>
          <p:cNvPr id="38" name="Text 35"/>
          <p:cNvSpPr txBox="1"/>
          <p:nvPr/>
        </p:nvSpPr>
        <p:spPr>
          <a:xfrm>
            <a:off x="1429207" y="4705502"/>
            <a:ext cx="3048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얼굴인식·생체</a:t>
            </a:r>
            <a:r>
              <a:rPr lang="en-US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결합 </a:t>
            </a:r>
            <a:endParaRPr lang="en-US" dirty="0"/>
          </a:p>
        </p:txBody>
      </p:sp>
      <p:sp>
        <p:nvSpPr>
          <p:cNvPr id="39" name="Text 36"/>
          <p:cNvSpPr txBox="1"/>
          <p:nvPr/>
        </p:nvSpPr>
        <p:spPr>
          <a:xfrm>
            <a:off x="1429207" y="5124298"/>
            <a:ext cx="30486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민감정보 + 추론 결합</a:t>
            </a:r>
            <a:endParaRPr lang="en-US" sz="1050" dirty="0"/>
          </a:p>
        </p:txBody>
      </p:sp>
      <p:sp>
        <p:nvSpPr>
          <p:cNvPr id="40" name="Text 37"/>
          <p:cNvSpPr txBox="1"/>
          <p:nvPr/>
        </p:nvSpPr>
        <p:spPr>
          <a:xfrm>
            <a:off x="3982629" y="4927925"/>
            <a:ext cx="385968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글래스 영상이 클라우드·해외 </a:t>
            </a:r>
            <a:r>
              <a:rPr lang="en-US" sz="12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어노테이터로</a:t>
            </a: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b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</a:br>
            <a:r>
              <a:rPr lang="en-US" sz="12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전송·재이용</a:t>
            </a: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endParaRPr lang="en-US" sz="1200" dirty="0"/>
          </a:p>
        </p:txBody>
      </p:sp>
      <p:sp>
        <p:nvSpPr>
          <p:cNvPr id="41" name="Text 38"/>
          <p:cNvSpPr txBox="1"/>
          <p:nvPr/>
        </p:nvSpPr>
        <p:spPr>
          <a:xfrm>
            <a:off x="7692075" y="4890854"/>
            <a:ext cx="384322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제3국 인력의 무동의 영상 열람·재식별·민감 장면 노출 </a:t>
            </a:r>
            <a:endParaRPr lang="en-US" sz="1200" dirty="0"/>
          </a:p>
        </p:txBody>
      </p:sp>
      <p:sp>
        <p:nvSpPr>
          <p:cNvPr id="42" name="Text 39"/>
          <p:cNvSpPr txBox="1"/>
          <p:nvPr/>
        </p:nvSpPr>
        <p:spPr>
          <a:xfrm>
            <a:off x="11583123" y="4927925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공개 정보 결합 추론 규율 모호 </a:t>
            </a:r>
            <a:endParaRPr lang="en-US" sz="1200" dirty="0"/>
          </a:p>
        </p:txBody>
      </p:sp>
      <p:sp>
        <p:nvSpPr>
          <p:cNvPr id="43" name="Text 40"/>
          <p:cNvSpPr txBox="1"/>
          <p:nvPr/>
        </p:nvSpPr>
        <p:spPr>
          <a:xfrm>
            <a:off x="14097305" y="4914900"/>
            <a:ext cx="24771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HIGH · 즉시</a:t>
            </a:r>
            <a:endParaRPr lang="en-US" sz="1000" dirty="0"/>
          </a:p>
        </p:txBody>
      </p:sp>
      <p:sp>
        <p:nvSpPr>
          <p:cNvPr id="44" name="Text 41"/>
          <p:cNvSpPr txBox="1"/>
          <p:nvPr/>
        </p:nvSpPr>
        <p:spPr>
          <a:xfrm>
            <a:off x="1429207" y="5734202"/>
            <a:ext cx="3048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음성</a:t>
            </a:r>
            <a:r>
              <a:rPr lang="en-US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녹음·도청 </a:t>
            </a:r>
            <a:endParaRPr lang="en-US" dirty="0"/>
          </a:p>
        </p:txBody>
      </p:sp>
      <p:sp>
        <p:nvSpPr>
          <p:cNvPr id="45" name="Text 42"/>
          <p:cNvSpPr txBox="1"/>
          <p:nvPr/>
        </p:nvSpPr>
        <p:spPr>
          <a:xfrm>
            <a:off x="1429207" y="6152998"/>
            <a:ext cx="30486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대화 비밀 · 통신비밀</a:t>
            </a:r>
            <a:endParaRPr lang="en-US" sz="1050" dirty="0"/>
          </a:p>
        </p:txBody>
      </p:sp>
      <p:sp>
        <p:nvSpPr>
          <p:cNvPr id="46" name="Text 43"/>
          <p:cNvSpPr txBox="1"/>
          <p:nvPr/>
        </p:nvSpPr>
        <p:spPr>
          <a:xfrm>
            <a:off x="3982629" y="5956625"/>
            <a:ext cx="3429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 어시스턴트 ‘기본 켜짐’ + 클라우드 전송 </a:t>
            </a:r>
            <a:endParaRPr lang="en-US" sz="1200" dirty="0"/>
          </a:p>
        </p:txBody>
      </p:sp>
      <p:sp>
        <p:nvSpPr>
          <p:cNvPr id="47" name="Text 44"/>
          <p:cNvSpPr txBox="1"/>
          <p:nvPr/>
        </p:nvSpPr>
        <p:spPr>
          <a:xfrm>
            <a:off x="7692075" y="5919554"/>
            <a:ext cx="3525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제3자 대화 무단 학습·영업비밀 유출 </a:t>
            </a:r>
            <a:endParaRPr lang="en-US" sz="1200" dirty="0"/>
          </a:p>
        </p:txBody>
      </p:sp>
      <p:sp>
        <p:nvSpPr>
          <p:cNvPr id="48" name="Text 45"/>
          <p:cNvSpPr txBox="1"/>
          <p:nvPr/>
        </p:nvSpPr>
        <p:spPr>
          <a:xfrm>
            <a:off x="11583123" y="5956625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통비법은 ‘일방 동의’ 허용 </a:t>
            </a:r>
            <a:endParaRPr lang="en-US" sz="1200" dirty="0"/>
          </a:p>
        </p:txBody>
      </p:sp>
      <p:sp>
        <p:nvSpPr>
          <p:cNvPr id="49" name="Text 46"/>
          <p:cNvSpPr txBox="1"/>
          <p:nvPr/>
        </p:nvSpPr>
        <p:spPr>
          <a:xfrm>
            <a:off x="14097305" y="5943600"/>
            <a:ext cx="24771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MED · 6개월</a:t>
            </a:r>
            <a:endParaRPr lang="en-US" sz="1000" dirty="0"/>
          </a:p>
        </p:txBody>
      </p:sp>
      <p:sp>
        <p:nvSpPr>
          <p:cNvPr id="50" name="Text 47"/>
          <p:cNvSpPr txBox="1"/>
          <p:nvPr/>
        </p:nvSpPr>
        <p:spPr>
          <a:xfrm>
            <a:off x="1429207" y="6762902"/>
            <a:ext cx="3048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위치·행동</a:t>
            </a:r>
            <a:r>
              <a:rPr lang="en-US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추적 </a:t>
            </a:r>
            <a:endParaRPr lang="en-US" dirty="0"/>
          </a:p>
        </p:txBody>
      </p:sp>
      <p:sp>
        <p:nvSpPr>
          <p:cNvPr id="51" name="Text 48"/>
          <p:cNvSpPr txBox="1"/>
          <p:nvPr/>
        </p:nvSpPr>
        <p:spPr>
          <a:xfrm>
            <a:off x="1429207" y="7181698"/>
            <a:ext cx="30486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시선·동선·심리 프로파일</a:t>
            </a:r>
            <a:endParaRPr lang="en-US" sz="1050" dirty="0"/>
          </a:p>
        </p:txBody>
      </p:sp>
      <p:sp>
        <p:nvSpPr>
          <p:cNvPr id="52" name="Text 49"/>
          <p:cNvSpPr txBox="1"/>
          <p:nvPr/>
        </p:nvSpPr>
        <p:spPr>
          <a:xfrm>
            <a:off x="3982629" y="6985325"/>
            <a:ext cx="3429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GPS + 시선추적 + 환경스캔 결합·재식별 </a:t>
            </a:r>
            <a:endParaRPr lang="en-US" sz="1200" dirty="0"/>
          </a:p>
        </p:txBody>
      </p:sp>
      <p:sp>
        <p:nvSpPr>
          <p:cNvPr id="53" name="Text 50"/>
          <p:cNvSpPr txBox="1"/>
          <p:nvPr/>
        </p:nvSpPr>
        <p:spPr>
          <a:xfrm>
            <a:off x="7692075" y="6948254"/>
            <a:ext cx="3525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멘탈 프로파일링·맞춤 광고·심리 조작 </a:t>
            </a:r>
            <a:endParaRPr lang="en-US" sz="1200" dirty="0"/>
          </a:p>
        </p:txBody>
      </p:sp>
      <p:sp>
        <p:nvSpPr>
          <p:cNvPr id="54" name="Text 51"/>
          <p:cNvSpPr txBox="1"/>
          <p:nvPr/>
        </p:nvSpPr>
        <p:spPr>
          <a:xfrm>
            <a:off x="11583123" y="6985325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시선·환경스캔 정의 부재 </a:t>
            </a:r>
            <a:endParaRPr lang="en-US" sz="1200" dirty="0"/>
          </a:p>
        </p:txBody>
      </p:sp>
      <p:sp>
        <p:nvSpPr>
          <p:cNvPr id="55" name="Text 52"/>
          <p:cNvSpPr txBox="1"/>
          <p:nvPr/>
        </p:nvSpPr>
        <p:spPr>
          <a:xfrm>
            <a:off x="14097305" y="6972300"/>
            <a:ext cx="24771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MED · 6개월</a:t>
            </a:r>
            <a:endParaRPr lang="en-US" sz="1000" dirty="0"/>
          </a:p>
        </p:txBody>
      </p:sp>
      <p:sp>
        <p:nvSpPr>
          <p:cNvPr id="56" name="Text 53"/>
          <p:cNvSpPr txBox="1"/>
          <p:nvPr/>
        </p:nvSpPr>
        <p:spPr>
          <a:xfrm>
            <a:off x="1429207" y="7791602"/>
            <a:ext cx="3048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학습</a:t>
            </a:r>
            <a:r>
              <a:rPr lang="en-US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데이터 수집 </a:t>
            </a:r>
            <a:endParaRPr lang="en-US" dirty="0"/>
          </a:p>
        </p:txBody>
      </p:sp>
      <p:sp>
        <p:nvSpPr>
          <p:cNvPr id="57" name="Text 54"/>
          <p:cNvSpPr txBox="1"/>
          <p:nvPr/>
        </p:nvSpPr>
        <p:spPr>
          <a:xfrm>
            <a:off x="1429207" y="8210398"/>
            <a:ext cx="30486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2차 이용 · 국외 이전</a:t>
            </a:r>
            <a:endParaRPr lang="en-US" sz="1050" dirty="0"/>
          </a:p>
        </p:txBody>
      </p:sp>
      <p:sp>
        <p:nvSpPr>
          <p:cNvPr id="58" name="Text 55"/>
          <p:cNvSpPr txBox="1"/>
          <p:nvPr/>
        </p:nvSpPr>
        <p:spPr>
          <a:xfrm>
            <a:off x="3982629" y="8014025"/>
            <a:ext cx="3429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“기본 수집” 정책·해외 서버 학습 파이프라인 </a:t>
            </a:r>
            <a:endParaRPr lang="en-US" sz="1200" dirty="0"/>
          </a:p>
        </p:txBody>
      </p:sp>
      <p:sp>
        <p:nvSpPr>
          <p:cNvPr id="59" name="Text 56"/>
          <p:cNvSpPr txBox="1"/>
          <p:nvPr/>
        </p:nvSpPr>
        <p:spPr>
          <a:xfrm>
            <a:off x="7692075" y="7976954"/>
            <a:ext cx="3525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행인 얼굴·실내 도면·간판이 모델 학습에 흡수 </a:t>
            </a:r>
            <a:endParaRPr lang="en-US" sz="1200" dirty="0"/>
          </a:p>
        </p:txBody>
      </p:sp>
      <p:sp>
        <p:nvSpPr>
          <p:cNvPr id="60" name="Text 57"/>
          <p:cNvSpPr txBox="1"/>
          <p:nvPr/>
        </p:nvSpPr>
        <p:spPr>
          <a:xfrm>
            <a:off x="11583123" y="8014025"/>
            <a:ext cx="256672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 재이용·국외이전 규율 경계 모호 </a:t>
            </a:r>
            <a:endParaRPr lang="en-US" sz="1200" dirty="0"/>
          </a:p>
        </p:txBody>
      </p:sp>
      <p:sp>
        <p:nvSpPr>
          <p:cNvPr id="61" name="Text 58"/>
          <p:cNvSpPr txBox="1"/>
          <p:nvPr/>
        </p:nvSpPr>
        <p:spPr>
          <a:xfrm>
            <a:off x="14097305" y="8001000"/>
            <a:ext cx="24771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MED · 6개월</a:t>
            </a:r>
            <a:endParaRPr lang="en-US" sz="1000" dirty="0"/>
          </a:p>
        </p:txBody>
      </p:sp>
      <p:sp>
        <p:nvSpPr>
          <p:cNvPr id="62" name="Text 59"/>
          <p:cNvSpPr txBox="1"/>
          <p:nvPr/>
        </p:nvSpPr>
        <p:spPr>
          <a:xfrm>
            <a:off x="1429207" y="8820302"/>
            <a:ext cx="3048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해킹·사이버보안</a:t>
            </a:r>
            <a:r>
              <a:rPr lang="en-US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endParaRPr lang="en-US" dirty="0"/>
          </a:p>
        </p:txBody>
      </p:sp>
      <p:sp>
        <p:nvSpPr>
          <p:cNvPr id="63" name="Text 60"/>
          <p:cNvSpPr txBox="1"/>
          <p:nvPr/>
        </p:nvSpPr>
        <p:spPr>
          <a:xfrm>
            <a:off x="1429207" y="9239098"/>
            <a:ext cx="30486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펌웨어 · 통신 · 클라우드</a:t>
            </a:r>
            <a:endParaRPr lang="en-US" sz="1050" dirty="0"/>
          </a:p>
        </p:txBody>
      </p:sp>
      <p:sp>
        <p:nvSpPr>
          <p:cNvPr id="64" name="Text 61"/>
          <p:cNvSpPr txBox="1"/>
          <p:nvPr/>
        </p:nvSpPr>
        <p:spPr>
          <a:xfrm>
            <a:off x="3982629" y="9042725"/>
            <a:ext cx="3429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상시 카메라·마이크·BLE/Wi-Fi 다중 표면 </a:t>
            </a:r>
            <a:endParaRPr lang="en-US" sz="1200" dirty="0"/>
          </a:p>
        </p:txBody>
      </p:sp>
      <p:sp>
        <p:nvSpPr>
          <p:cNvPr id="65" name="Text 62"/>
          <p:cNvSpPr txBox="1"/>
          <p:nvPr/>
        </p:nvSpPr>
        <p:spPr>
          <a:xfrm>
            <a:off x="7692075" y="9005654"/>
            <a:ext cx="3525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웨어러블 봇넷·실시간 스트리밍 탈취 </a:t>
            </a:r>
            <a:endParaRPr lang="en-US" sz="1200" dirty="0"/>
          </a:p>
        </p:txBody>
      </p:sp>
      <p:sp>
        <p:nvSpPr>
          <p:cNvPr id="66" name="Text 63"/>
          <p:cNvSpPr txBox="1"/>
          <p:nvPr/>
        </p:nvSpPr>
        <p:spPr>
          <a:xfrm>
            <a:off x="11583123" y="9042725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웨어러블 전용 보안 등급 부재 </a:t>
            </a:r>
            <a:endParaRPr lang="en-US" sz="1200" dirty="0"/>
          </a:p>
        </p:txBody>
      </p:sp>
      <p:sp>
        <p:nvSpPr>
          <p:cNvPr id="67" name="Text 64"/>
          <p:cNvSpPr txBox="1"/>
          <p:nvPr/>
        </p:nvSpPr>
        <p:spPr>
          <a:xfrm>
            <a:off x="14097305" y="9029700"/>
            <a:ext cx="24771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89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LOW-MED · 12개월</a:t>
            </a:r>
            <a:endParaRPr lang="en-US" sz="1000" dirty="0"/>
          </a:p>
        </p:txBody>
      </p:sp>
      <p:sp>
        <p:nvSpPr>
          <p:cNvPr id="68" name="Text 65"/>
          <p:cNvSpPr txBox="1"/>
          <p:nvPr/>
        </p:nvSpPr>
        <p:spPr>
          <a:xfrm>
            <a:off x="1143000" y="9858146"/>
            <a:ext cx="16002000" cy="1335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kern="0" spc="-4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긴급도 평가 기준: 피해의 회복 불가능성 × 발생 빈도 × 기술 가용성. 출처 종합: 404 Media, Forbes, Reuters, BBC, RMIT, IEEE Spectrum, Purdue Global Law School. 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1143000" y="2952598"/>
            <a:ext cx="7905902" cy="6476695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9239098" y="2952598"/>
            <a:ext cx="7905902" cy="6476695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2800">
              <a:solidFill>
                <a:schemeClr val="bg1"/>
              </a:solidFill>
            </a:endParaRPr>
          </a:p>
        </p:txBody>
      </p:sp>
      <p:pic>
        <p:nvPicPr>
          <p:cNvPr id="6" name="Image 0" descr="gen-dedup-517dd867c9fa8166373768dd535c7f6a.png"/>
          <p:cNvPicPr>
            <a:picLocks noChangeAspect="1"/>
          </p:cNvPicPr>
          <p:nvPr/>
        </p:nvPicPr>
        <p:blipFill>
          <a:blip r:embed="rId3"/>
          <a:srcRect l="-202" r="-202"/>
          <a:stretch/>
        </p:blipFill>
        <p:spPr>
          <a:xfrm>
            <a:off x="1143000" y="2952598"/>
            <a:ext cx="7905902" cy="75895"/>
          </a:xfrm>
          <a:prstGeom prst="rect">
            <a:avLst/>
          </a:prstGeom>
        </p:spPr>
      </p:pic>
      <p:pic>
        <p:nvPicPr>
          <p:cNvPr id="7" name="Image 1" descr="gen-dedup-2f9e425ffb819ae2a58cc760ae7a225b.png"/>
          <p:cNvPicPr>
            <a:picLocks noChangeAspect="1"/>
          </p:cNvPicPr>
          <p:nvPr/>
        </p:nvPicPr>
        <p:blipFill>
          <a:blip r:embed="rId4"/>
          <a:srcRect l="-373" r="-373"/>
          <a:stretch/>
        </p:blipFill>
        <p:spPr>
          <a:xfrm>
            <a:off x="1524305" y="4551044"/>
            <a:ext cx="38405" cy="857707"/>
          </a:xfrm>
          <a:prstGeom prst="rect">
            <a:avLst/>
          </a:prstGeom>
        </p:spPr>
      </p:pic>
      <p:pic>
        <p:nvPicPr>
          <p:cNvPr id="8" name="Image 2" descr="gen-dedup-2f9e425ffb819ae2a58cc760ae7a225b.png"/>
          <p:cNvPicPr>
            <a:picLocks noChangeAspect="1"/>
          </p:cNvPicPr>
          <p:nvPr/>
        </p:nvPicPr>
        <p:blipFill>
          <a:blip r:embed="rId4"/>
          <a:srcRect l="-373" r="-373"/>
          <a:stretch/>
        </p:blipFill>
        <p:spPr>
          <a:xfrm>
            <a:off x="1524305" y="5694044"/>
            <a:ext cx="38405" cy="857707"/>
          </a:xfrm>
          <a:prstGeom prst="rect">
            <a:avLst/>
          </a:prstGeom>
        </p:spPr>
      </p:pic>
      <p:pic>
        <p:nvPicPr>
          <p:cNvPr id="9" name="Image 3" descr="gen-dedup-2f9e425ffb819ae2a58cc760ae7a225b.png"/>
          <p:cNvPicPr>
            <a:picLocks noChangeAspect="1"/>
          </p:cNvPicPr>
          <p:nvPr/>
        </p:nvPicPr>
        <p:blipFill>
          <a:blip r:embed="rId4"/>
          <a:srcRect l="-373" r="-373"/>
          <a:stretch/>
        </p:blipFill>
        <p:spPr>
          <a:xfrm>
            <a:off x="1524305" y="6837044"/>
            <a:ext cx="38405" cy="857707"/>
          </a:xfrm>
          <a:prstGeom prst="rect">
            <a:avLst/>
          </a:prstGeom>
        </p:spPr>
      </p:pic>
      <p:sp>
        <p:nvSpPr>
          <p:cNvPr id="10" name="Shape 4"/>
          <p:cNvSpPr/>
          <p:nvPr/>
        </p:nvSpPr>
        <p:spPr>
          <a:xfrm>
            <a:off x="1524305" y="8001000"/>
            <a:ext cx="7144207" cy="1143000"/>
          </a:xfrm>
          <a:prstGeom prst="rect">
            <a:avLst/>
          </a:prstGeom>
          <a:solidFill>
            <a:srgbClr val="EDE7D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1" name="Image 4" descr="gen-dedup-8ae6cd9c836dd6b3bc4d3bd1cec0b979.png"/>
          <p:cNvPicPr>
            <a:picLocks noChangeAspect="1"/>
          </p:cNvPicPr>
          <p:nvPr/>
        </p:nvPicPr>
        <p:blipFill>
          <a:blip r:embed="rId5"/>
          <a:srcRect l="-202" r="-202"/>
          <a:stretch/>
        </p:blipFill>
        <p:spPr>
          <a:xfrm>
            <a:off x="9239098" y="2952598"/>
            <a:ext cx="7905902" cy="75895"/>
          </a:xfrm>
          <a:prstGeom prst="rect">
            <a:avLst/>
          </a:prstGeom>
        </p:spPr>
      </p:pic>
      <p:pic>
        <p:nvPicPr>
          <p:cNvPr id="12" name="Image 5" descr="gen-dedup-d2c25107374e1519589cfb818c0cc7b8.png"/>
          <p:cNvPicPr>
            <a:picLocks noChangeAspect="1"/>
          </p:cNvPicPr>
          <p:nvPr/>
        </p:nvPicPr>
        <p:blipFill>
          <a:blip r:embed="rId6"/>
          <a:srcRect l="-373" r="-373"/>
          <a:stretch/>
        </p:blipFill>
        <p:spPr>
          <a:xfrm>
            <a:off x="9941679" y="4143269"/>
            <a:ext cx="38405" cy="857707"/>
          </a:xfrm>
          <a:prstGeom prst="rect">
            <a:avLst/>
          </a:prstGeom>
        </p:spPr>
      </p:pic>
      <p:pic>
        <p:nvPicPr>
          <p:cNvPr id="13" name="Image 6" descr="gen-dedup-d2c25107374e1519589cfb818c0cc7b8.png"/>
          <p:cNvPicPr>
            <a:picLocks noChangeAspect="1"/>
          </p:cNvPicPr>
          <p:nvPr/>
        </p:nvPicPr>
        <p:blipFill>
          <a:blip r:embed="rId6"/>
          <a:srcRect l="-373" r="-373"/>
          <a:stretch/>
        </p:blipFill>
        <p:spPr>
          <a:xfrm>
            <a:off x="9941679" y="5286269"/>
            <a:ext cx="38405" cy="857707"/>
          </a:xfrm>
          <a:prstGeom prst="rect">
            <a:avLst/>
          </a:prstGeom>
        </p:spPr>
      </p:pic>
      <p:pic>
        <p:nvPicPr>
          <p:cNvPr id="14" name="Image 7" descr="gen-dedup-d2c25107374e1519589cfb818c0cc7b8.png"/>
          <p:cNvPicPr>
            <a:picLocks noChangeAspect="1"/>
          </p:cNvPicPr>
          <p:nvPr/>
        </p:nvPicPr>
        <p:blipFill>
          <a:blip r:embed="rId6"/>
          <a:srcRect l="-373" r="-373"/>
          <a:stretch/>
        </p:blipFill>
        <p:spPr>
          <a:xfrm>
            <a:off x="9941679" y="6429269"/>
            <a:ext cx="38405" cy="857707"/>
          </a:xfrm>
          <a:prstGeom prst="rect">
            <a:avLst/>
          </a:prstGeom>
        </p:spPr>
      </p:pic>
      <p:sp>
        <p:nvSpPr>
          <p:cNvPr id="15" name="Shape 5"/>
          <p:cNvSpPr/>
          <p:nvPr/>
        </p:nvSpPr>
        <p:spPr>
          <a:xfrm>
            <a:off x="9620402" y="8001000"/>
            <a:ext cx="7144207" cy="1143000"/>
          </a:xfrm>
          <a:prstGeom prst="rect">
            <a:avLst/>
          </a:prstGeom>
          <a:solidFill>
            <a:srgbClr val="1E2C4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2800">
              <a:solidFill>
                <a:schemeClr val="bg1"/>
              </a:solidFill>
            </a:endParaRPr>
          </a:p>
        </p:txBody>
      </p:sp>
      <p:pic>
        <p:nvPicPr>
          <p:cNvPr id="18" name="Image 8" descr="gen-dedup-07085339ad53195634416d293542e4d6.png"/>
          <p:cNvPicPr>
            <a:picLocks noChangeAspect="1"/>
          </p:cNvPicPr>
          <p:nvPr/>
        </p:nvPicPr>
        <p:blipFill>
          <a:blip r:embed="rId7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19" name="Text 8"/>
          <p:cNvSpPr txBox="1"/>
          <p:nvPr/>
        </p:nvSpPr>
        <p:spPr>
          <a:xfrm>
            <a:off x="1340708" y="354170"/>
            <a:ext cx="1143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Global Landscape · 미국 &amp; EU </a:t>
            </a:r>
            <a:endParaRPr lang="en-US" sz="2400" dirty="0"/>
          </a:p>
        </p:txBody>
      </p:sp>
      <p:sp>
        <p:nvSpPr>
          <p:cNvPr id="20" name="Text 9"/>
          <p:cNvSpPr txBox="1"/>
          <p:nvPr/>
        </p:nvSpPr>
        <p:spPr>
          <a:xfrm>
            <a:off x="1143000" y="1714500"/>
            <a:ext cx="1600200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800" b="1" kern="0" spc="-144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이미 작동 중인 두 개의 강력 트랙 </a:t>
            </a:r>
            <a:endParaRPr lang="en-US" sz="4800" dirty="0"/>
          </a:p>
        </p:txBody>
      </p:sp>
      <p:sp>
        <p:nvSpPr>
          <p:cNvPr id="21" name="Text 10"/>
          <p:cNvSpPr txBox="1"/>
          <p:nvPr/>
        </p:nvSpPr>
        <p:spPr>
          <a:xfrm>
            <a:off x="1524305" y="3238805"/>
            <a:ext cx="723930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231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🇺🇸 United States · 주별 분권 구조 </a:t>
            </a:r>
            <a:endParaRPr lang="en-US" sz="2000" dirty="0"/>
          </a:p>
        </p:txBody>
      </p:sp>
      <p:sp>
        <p:nvSpPr>
          <p:cNvPr id="22" name="Text 11"/>
          <p:cNvSpPr txBox="1"/>
          <p:nvPr/>
        </p:nvSpPr>
        <p:spPr>
          <a:xfrm>
            <a:off x="1524305" y="3705694"/>
            <a:ext cx="8563356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kern="0" spc="-6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BIPA · 두 당사자 동의·웨어러블 가이드 </a:t>
            </a:r>
            <a:endParaRPr lang="en-US" sz="3000" dirty="0"/>
          </a:p>
        </p:txBody>
      </p:sp>
      <p:sp>
        <p:nvSpPr>
          <p:cNvPr id="23" name="Text 12"/>
          <p:cNvSpPr txBox="1"/>
          <p:nvPr/>
        </p:nvSpPr>
        <p:spPr>
          <a:xfrm>
            <a:off x="1752905" y="4531842"/>
            <a:ext cx="70491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Illinois BIPA — 동의 없는 얼굴 템플릿 수집 1건당 $1,000~5,000 </a:t>
            </a:r>
            <a:endParaRPr lang="en-US" sz="2000" dirty="0"/>
          </a:p>
        </p:txBody>
      </p:sp>
      <p:sp>
        <p:nvSpPr>
          <p:cNvPr id="24" name="Text 13"/>
          <p:cNvSpPr txBox="1"/>
          <p:nvPr/>
        </p:nvSpPr>
        <p:spPr>
          <a:xfrm>
            <a:off x="1752905" y="4855540"/>
            <a:ext cx="70491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“LED 표시등은 비활성화 불가·명확 가시” 명문화. 미국 최강의 생체정보 보호법. </a:t>
            </a:r>
            <a:r>
              <a:rPr lang="en-US" sz="11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Built In, JD Supra, Workplace Privacy Report (2025.12)</a:t>
            </a:r>
            <a:endParaRPr lang="en-US" sz="1600" dirty="0"/>
          </a:p>
        </p:txBody>
      </p:sp>
      <p:sp>
        <p:nvSpPr>
          <p:cNvPr id="25" name="Text 14"/>
          <p:cNvSpPr txBox="1"/>
          <p:nvPr/>
        </p:nvSpPr>
        <p:spPr>
          <a:xfrm>
            <a:off x="1752905" y="5674842"/>
            <a:ext cx="70491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12개 주 ‘양방 동의(all-party consent)’ 법 </a:t>
            </a:r>
            <a:endParaRPr lang="en-US" sz="2000" dirty="0"/>
          </a:p>
        </p:txBody>
      </p:sp>
      <p:sp>
        <p:nvSpPr>
          <p:cNvPr id="26" name="Text 15"/>
          <p:cNvSpPr txBox="1"/>
          <p:nvPr/>
        </p:nvSpPr>
        <p:spPr>
          <a:xfrm>
            <a:off x="1752905" y="5998540"/>
            <a:ext cx="70491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캘리포니아·플로리다·일리노이 등. 대화 녹음 시 </a:t>
            </a:r>
            <a:r>
              <a:rPr lang="en-US" sz="1600" b="1" dirty="0">
                <a:solidFill>
                  <a:srgbClr val="4A587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모든 당사자</a:t>
            </a: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동의 필요 — AI 어시스턴트 ‘기본 녹음’과 충돌. </a:t>
            </a:r>
            <a:r>
              <a:rPr lang="en-US" sz="11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Workplace Privacy Report Part 2 (2025.12)</a:t>
            </a:r>
            <a:endParaRPr lang="en-US" sz="1600" dirty="0"/>
          </a:p>
        </p:txBody>
      </p:sp>
      <p:sp>
        <p:nvSpPr>
          <p:cNvPr id="27" name="Text 16"/>
          <p:cNvSpPr txBox="1"/>
          <p:nvPr/>
        </p:nvSpPr>
        <p:spPr>
          <a:xfrm>
            <a:off x="1752905" y="6817842"/>
            <a:ext cx="70491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캘리포니아 CCPA + 2024~2025년 AI 규제 강화 </a:t>
            </a:r>
            <a:endParaRPr lang="en-US" sz="2000" dirty="0"/>
          </a:p>
        </p:txBody>
      </p:sp>
      <p:sp>
        <p:nvSpPr>
          <p:cNvPr id="28" name="Text 17"/>
          <p:cNvSpPr txBox="1"/>
          <p:nvPr/>
        </p:nvSpPr>
        <p:spPr>
          <a:xfrm>
            <a:off x="1752905" y="7141540"/>
            <a:ext cx="70491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 학습 데이터 출처 공시·옵트아웃 의무화 흐름. 연방 차원 통합 입법은 논의 중. </a:t>
            </a:r>
            <a:endParaRPr lang="en-US" sz="1600" dirty="0"/>
          </a:p>
        </p:txBody>
      </p:sp>
      <p:sp>
        <p:nvSpPr>
          <p:cNvPr id="29" name="Text 18"/>
          <p:cNvSpPr txBox="1"/>
          <p:nvPr/>
        </p:nvSpPr>
        <p:spPr>
          <a:xfrm>
            <a:off x="1752905" y="8153705"/>
            <a:ext cx="6762902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180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핵심 시사점 </a:t>
            </a:r>
            <a:endParaRPr lang="en-US" sz="1100" dirty="0"/>
          </a:p>
        </p:txBody>
      </p:sp>
      <p:sp>
        <p:nvSpPr>
          <p:cNvPr id="30" name="Text 19"/>
          <p:cNvSpPr txBox="1"/>
          <p:nvPr/>
        </p:nvSpPr>
        <p:spPr>
          <a:xfrm>
            <a:off x="1752905" y="8419795"/>
            <a:ext cx="6762902" cy="476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연방-주</a:t>
            </a:r>
            <a:r>
              <a:rPr lang="en-US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이중 트랙. </a:t>
            </a:r>
            <a:r>
              <a:rPr lang="en-US" b="1" dirty="0">
                <a:solidFill>
                  <a:srgbClr val="0F1B2D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생체정보·통신녹음을 별개 트랙</a:t>
            </a:r>
            <a:r>
              <a:rPr lang="en-US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으로 강력 규율하며, 위반 시 </a:t>
            </a:r>
            <a:r>
              <a:rPr lang="en-US" b="1" dirty="0">
                <a:solidFill>
                  <a:srgbClr val="0F1B2D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민사 손해배상이 핵심 집행 수단.</a:t>
            </a:r>
            <a:endParaRPr lang="en-US" dirty="0"/>
          </a:p>
        </p:txBody>
      </p:sp>
      <p:sp>
        <p:nvSpPr>
          <p:cNvPr id="31" name="Text 20"/>
          <p:cNvSpPr txBox="1"/>
          <p:nvPr/>
        </p:nvSpPr>
        <p:spPr>
          <a:xfrm>
            <a:off x="9620402" y="3238805"/>
            <a:ext cx="723930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231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🇪🇺 European Union · 통합 규제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2" name="Text 21"/>
          <p:cNvSpPr txBox="1"/>
          <p:nvPr/>
        </p:nvSpPr>
        <p:spPr>
          <a:xfrm>
            <a:off x="9620402" y="3619195"/>
            <a:ext cx="8615477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kern="0" spc="-6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 Act + GDPR · 실시간 얼굴인식 원칙 금지 </a:t>
            </a:r>
            <a:endParaRPr lang="en-US" sz="3000" dirty="0"/>
          </a:p>
        </p:txBody>
      </p:sp>
      <p:sp>
        <p:nvSpPr>
          <p:cNvPr id="33" name="Text 22"/>
          <p:cNvSpPr txBox="1"/>
          <p:nvPr/>
        </p:nvSpPr>
        <p:spPr>
          <a:xfrm>
            <a:off x="10108494" y="4124067"/>
            <a:ext cx="70491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EU AI Act (2024.8 발효) — ’25.2 금지 조항 시행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4" name="Text 23"/>
          <p:cNvSpPr txBox="1"/>
          <p:nvPr/>
        </p:nvSpPr>
        <p:spPr>
          <a:xfrm>
            <a:off x="10198625" y="4543776"/>
            <a:ext cx="70491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공공장소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실시간 원격 생체식별 </a:t>
            </a:r>
            <a: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원칙 금지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. 위반 시 최대 </a:t>
            </a:r>
            <a: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€35M / </a:t>
            </a:r>
            <a:b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</a:br>
            <a:r>
              <a:rPr lang="en-US" sz="1600" b="1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글로벌</a:t>
            </a:r>
            <a: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매출 7%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과징금. </a:t>
            </a:r>
            <a:r>
              <a:rPr lang="en-US" sz="11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EU 디지털전략·SupplierShield (2025)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5" name="Text 24"/>
          <p:cNvSpPr txBox="1"/>
          <p:nvPr/>
        </p:nvSpPr>
        <p:spPr>
          <a:xfrm>
            <a:off x="10170279" y="5267067"/>
            <a:ext cx="70491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GDPR — 얼굴·홍채는 ‘특별 카테고리’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6" name="Text 25"/>
          <p:cNvSpPr txBox="1"/>
          <p:nvPr/>
        </p:nvSpPr>
        <p:spPr>
          <a:xfrm>
            <a:off x="10170279" y="5714335"/>
            <a:ext cx="70491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명시 동의·DPIA(영향평가) 의무. </a:t>
            </a:r>
            <a: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EDPS는 ‘</a:t>
            </a:r>
            <a:r>
              <a:rPr lang="en-US" sz="1600" b="1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스마트글래스와</a:t>
            </a:r>
            <a: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b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</a:br>
            <a:r>
              <a:rPr lang="ko-KR" alt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데이터</a:t>
            </a:r>
            <a: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보호’ 보고서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에서 별도 가이드 발행.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7" name="Text 26"/>
          <p:cNvSpPr txBox="1"/>
          <p:nvPr/>
        </p:nvSpPr>
        <p:spPr>
          <a:xfrm>
            <a:off x="10170279" y="6410067"/>
            <a:ext cx="70491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이탈리아 DPA · Meta 글래스 조사 (2021~)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8" name="Text 27"/>
          <p:cNvSpPr txBox="1"/>
          <p:nvPr/>
        </p:nvSpPr>
        <p:spPr>
          <a:xfrm>
            <a:off x="10260410" y="6809240"/>
            <a:ext cx="70491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LED 표시등의 ‘인지 가능성’ 적정성 심사. 회원국 단위 집행 사례 누적 중.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9" name="Text 28"/>
          <p:cNvSpPr txBox="1"/>
          <p:nvPr/>
        </p:nvSpPr>
        <p:spPr>
          <a:xfrm>
            <a:off x="9849002" y="8153705"/>
            <a:ext cx="6762902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180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핵심 시사점 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40" name="Text 29"/>
          <p:cNvSpPr txBox="1"/>
          <p:nvPr/>
        </p:nvSpPr>
        <p:spPr>
          <a:xfrm>
            <a:off x="9849002" y="8419795"/>
            <a:ext cx="6762902" cy="476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‘리스크 기반(risk-based)’</a:t>
            </a:r>
            <a:r>
              <a:rPr lang="en-US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분류 + </a:t>
            </a:r>
            <a:r>
              <a:rPr lang="en-US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고위험 AI 시스템 사전 적합성 평가.</a:t>
            </a:r>
            <a:r>
              <a:rPr lang="en-US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AI글래스 얼굴인식은 자동으로 고위험 영역.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1143000" y="3047695"/>
            <a:ext cx="7905902" cy="3238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9239098" y="3047695"/>
            <a:ext cx="7905902" cy="3238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1143000" y="6476695"/>
            <a:ext cx="7905902" cy="2857500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9239098" y="6476695"/>
            <a:ext cx="7905902" cy="28575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8" name="Image 0" descr="gen-dedup-c9da2748b71c08e88a712d33870c8230.png"/>
          <p:cNvPicPr>
            <a:picLocks noChangeAspect="1"/>
          </p:cNvPicPr>
          <p:nvPr/>
        </p:nvPicPr>
        <p:blipFill>
          <a:blip r:embed="rId3"/>
          <a:srcRect t="-206" b="-206"/>
          <a:stretch/>
        </p:blipFill>
        <p:spPr>
          <a:xfrm>
            <a:off x="1143000" y="3047695"/>
            <a:ext cx="75895" cy="3238805"/>
          </a:xfrm>
          <a:prstGeom prst="rect">
            <a:avLst/>
          </a:prstGeom>
        </p:spPr>
      </p:pic>
      <p:pic>
        <p:nvPicPr>
          <p:cNvPr id="9" name="Image 1" descr="gen-dedup-855f3b50bf6b1fb11a4adf1fc30a4098.png"/>
          <p:cNvPicPr>
            <a:picLocks noChangeAspect="1"/>
          </p:cNvPicPr>
          <p:nvPr/>
        </p:nvPicPr>
        <p:blipFill>
          <a:blip r:embed="rId4"/>
          <a:srcRect l="-2089" r="-2089"/>
          <a:stretch/>
        </p:blipFill>
        <p:spPr>
          <a:xfrm>
            <a:off x="1524305" y="5429707"/>
            <a:ext cx="7144207" cy="9144"/>
          </a:xfrm>
          <a:prstGeom prst="rect">
            <a:avLst/>
          </a:prstGeom>
        </p:spPr>
      </p:pic>
      <p:pic>
        <p:nvPicPr>
          <p:cNvPr id="10" name="Image 2" descr="gen-dedup-b117c6174682ce731d16da7af61d98e5.png"/>
          <p:cNvPicPr>
            <a:picLocks noChangeAspect="1"/>
          </p:cNvPicPr>
          <p:nvPr/>
        </p:nvPicPr>
        <p:blipFill>
          <a:blip r:embed="rId5"/>
          <a:srcRect t="-206" b="-206"/>
          <a:stretch/>
        </p:blipFill>
        <p:spPr>
          <a:xfrm>
            <a:off x="9239098" y="3047695"/>
            <a:ext cx="75895" cy="3238805"/>
          </a:xfrm>
          <a:prstGeom prst="rect">
            <a:avLst/>
          </a:prstGeom>
        </p:spPr>
      </p:pic>
      <p:pic>
        <p:nvPicPr>
          <p:cNvPr id="11" name="Image 3" descr="gen-dedup-855f3b50bf6b1fb11a4adf1fc30a4098.png"/>
          <p:cNvPicPr>
            <a:picLocks noChangeAspect="1"/>
          </p:cNvPicPr>
          <p:nvPr/>
        </p:nvPicPr>
        <p:blipFill>
          <a:blip r:embed="rId4"/>
          <a:srcRect l="-2089" r="-2089"/>
          <a:stretch/>
        </p:blipFill>
        <p:spPr>
          <a:xfrm>
            <a:off x="9620402" y="5429707"/>
            <a:ext cx="7144207" cy="9144"/>
          </a:xfrm>
          <a:prstGeom prst="rect">
            <a:avLst/>
          </a:prstGeom>
        </p:spPr>
      </p:pic>
      <p:pic>
        <p:nvPicPr>
          <p:cNvPr id="12" name="Image 4" descr="gen-dedup-3721de5b61fac90d163d64cf0a398325.png"/>
          <p:cNvPicPr>
            <a:picLocks noChangeAspect="1"/>
          </p:cNvPicPr>
          <p:nvPr/>
        </p:nvPicPr>
        <p:blipFill>
          <a:blip r:embed="rId6"/>
          <a:srcRect t="-201" b="-201"/>
          <a:stretch/>
        </p:blipFill>
        <p:spPr>
          <a:xfrm>
            <a:off x="1143000" y="6476695"/>
            <a:ext cx="75895" cy="2857500"/>
          </a:xfrm>
          <a:prstGeom prst="rect">
            <a:avLst/>
          </a:prstGeom>
        </p:spPr>
      </p:pic>
      <p:pic>
        <p:nvPicPr>
          <p:cNvPr id="13" name="Image 5" descr="gen-dedup-e6a59a9fbc585ef5cc10d68907e5635b.png"/>
          <p:cNvPicPr>
            <a:picLocks noChangeAspect="1"/>
          </p:cNvPicPr>
          <p:nvPr/>
        </p:nvPicPr>
        <p:blipFill>
          <a:blip r:embed="rId7"/>
          <a:srcRect l="-2089" r="-2089"/>
          <a:stretch/>
        </p:blipFill>
        <p:spPr>
          <a:xfrm>
            <a:off x="1524305" y="8667598"/>
            <a:ext cx="7144207" cy="9144"/>
          </a:xfrm>
          <a:prstGeom prst="rect">
            <a:avLst/>
          </a:prstGeom>
        </p:spPr>
      </p:pic>
      <p:pic>
        <p:nvPicPr>
          <p:cNvPr id="14" name="Image 6" descr="gen-dedup-98164f0e5c0e61aba38ad9b89bdce139.png"/>
          <p:cNvPicPr>
            <a:picLocks noChangeAspect="1"/>
          </p:cNvPicPr>
          <p:nvPr/>
        </p:nvPicPr>
        <p:blipFill>
          <a:blip r:embed="rId8"/>
          <a:srcRect t="-201" b="-201"/>
          <a:stretch/>
        </p:blipFill>
        <p:spPr>
          <a:xfrm>
            <a:off x="9239098" y="6476695"/>
            <a:ext cx="75895" cy="2857500"/>
          </a:xfrm>
          <a:prstGeom prst="rect">
            <a:avLst/>
          </a:prstGeom>
        </p:spPr>
      </p:pic>
      <p:pic>
        <p:nvPicPr>
          <p:cNvPr id="15" name="Image 7" descr="gen-dedup-855f3b50bf6b1fb11a4adf1fc30a4098.png"/>
          <p:cNvPicPr>
            <a:picLocks noChangeAspect="1"/>
          </p:cNvPicPr>
          <p:nvPr/>
        </p:nvPicPr>
        <p:blipFill>
          <a:blip r:embed="rId4"/>
          <a:srcRect l="-2089" r="-2089"/>
          <a:stretch/>
        </p:blipFill>
        <p:spPr>
          <a:xfrm>
            <a:off x="9620402" y="8667598"/>
            <a:ext cx="7144207" cy="9144"/>
          </a:xfrm>
          <a:prstGeom prst="rect">
            <a:avLst/>
          </a:prstGeom>
        </p:spPr>
      </p:pic>
      <p:pic>
        <p:nvPicPr>
          <p:cNvPr id="18" name="Image 8" descr="gen-dedup-07085339ad53195634416d293542e4d6.png"/>
          <p:cNvPicPr>
            <a:picLocks noChangeAspect="1"/>
          </p:cNvPicPr>
          <p:nvPr/>
        </p:nvPicPr>
        <p:blipFill>
          <a:blip r:embed="rId9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19" name="Text 8"/>
          <p:cNvSpPr txBox="1"/>
          <p:nvPr/>
        </p:nvSpPr>
        <p:spPr>
          <a:xfrm>
            <a:off x="1427205" y="410565"/>
            <a:ext cx="1143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Global Landscape · 영국·일본·중국·호주 </a:t>
            </a:r>
            <a:endParaRPr lang="en-US" sz="2400" dirty="0"/>
          </a:p>
        </p:txBody>
      </p:sp>
      <p:sp>
        <p:nvSpPr>
          <p:cNvPr id="20" name="Text 9"/>
          <p:cNvSpPr txBox="1"/>
          <p:nvPr/>
        </p:nvSpPr>
        <p:spPr>
          <a:xfrm>
            <a:off x="1143000" y="1714500"/>
            <a:ext cx="16496690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800" b="1" kern="0" spc="-13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가이드형 · 산업진흥형 · 감시기기형 — 세 가지 모델 </a:t>
            </a:r>
            <a:endParaRPr lang="en-US" sz="4800" dirty="0"/>
          </a:p>
        </p:txBody>
      </p:sp>
      <p:sp>
        <p:nvSpPr>
          <p:cNvPr id="21" name="Text 10"/>
          <p:cNvSpPr txBox="1"/>
          <p:nvPr/>
        </p:nvSpPr>
        <p:spPr>
          <a:xfrm>
            <a:off x="1524305" y="3276295"/>
            <a:ext cx="72393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215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🇬🇧 United Kingdom — 가이드라인 선행형 </a:t>
            </a:r>
            <a:endParaRPr lang="en-US" sz="2000" dirty="0"/>
          </a:p>
        </p:txBody>
      </p:sp>
      <p:sp>
        <p:nvSpPr>
          <p:cNvPr id="22" name="Text 11"/>
          <p:cNvSpPr txBox="1"/>
          <p:nvPr/>
        </p:nvSpPr>
        <p:spPr>
          <a:xfrm>
            <a:off x="1524305" y="3710784"/>
            <a:ext cx="7239305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48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ICO Biometric Data Guidance + AI/Biometrics Strategy </a:t>
            </a:r>
            <a:endParaRPr lang="en-US" sz="2800" dirty="0"/>
          </a:p>
        </p:txBody>
      </p:sp>
      <p:sp>
        <p:nvSpPr>
          <p:cNvPr id="23" name="Text 12"/>
          <p:cNvSpPr txBox="1"/>
          <p:nvPr/>
        </p:nvSpPr>
        <p:spPr>
          <a:xfrm>
            <a:off x="1524305" y="4502286"/>
            <a:ext cx="7239305" cy="476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UK GDPR + Data Protection Act 2018 위에 </a:t>
            </a: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ICO 가이드라인</a:t>
            </a: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으로 ‘생체 인식’ 정의·비례성·정확도·편향 검토 의무 부과. 2025년 AI·생체정보 통합 전략 발표. </a:t>
            </a:r>
            <a:endParaRPr lang="en-US" sz="1400" dirty="0"/>
          </a:p>
        </p:txBody>
      </p:sp>
      <p:sp>
        <p:nvSpPr>
          <p:cNvPr id="24" name="Text 13"/>
          <p:cNvSpPr txBox="1"/>
          <p:nvPr/>
        </p:nvSpPr>
        <p:spPr>
          <a:xfrm>
            <a:off x="1524305" y="5173300"/>
            <a:ext cx="72393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16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시사점</a:t>
            </a:r>
            <a:endParaRPr lang="en-US" dirty="0"/>
          </a:p>
        </p:txBody>
      </p:sp>
      <p:sp>
        <p:nvSpPr>
          <p:cNvPr id="25" name="Text 14"/>
          <p:cNvSpPr txBox="1"/>
          <p:nvPr/>
        </p:nvSpPr>
        <p:spPr>
          <a:xfrm>
            <a:off x="1524305" y="5729110"/>
            <a:ext cx="74331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0F1B2D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규제 기관 가이드라인 → 산업 자율 표준 → 점진 입법</a:t>
            </a:r>
            <a:r>
              <a:rPr lang="en-US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모델. 한국이 차용 가능한 가장 부드러운 트랙. </a:t>
            </a:r>
            <a:endParaRPr lang="en-US" dirty="0"/>
          </a:p>
        </p:txBody>
      </p:sp>
      <p:sp>
        <p:nvSpPr>
          <p:cNvPr id="26" name="Text 15"/>
          <p:cNvSpPr txBox="1"/>
          <p:nvPr/>
        </p:nvSpPr>
        <p:spPr>
          <a:xfrm>
            <a:off x="9620402" y="3276295"/>
            <a:ext cx="72393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215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🇯🇵 Japan — 산업진흥 균형형 </a:t>
            </a:r>
            <a:endParaRPr lang="en-US" sz="2000" dirty="0"/>
          </a:p>
        </p:txBody>
      </p:sp>
      <p:sp>
        <p:nvSpPr>
          <p:cNvPr id="27" name="Text 16"/>
          <p:cNvSpPr txBox="1"/>
          <p:nvPr/>
        </p:nvSpPr>
        <p:spPr>
          <a:xfrm>
            <a:off x="9620402" y="3821995"/>
            <a:ext cx="737737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48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APPI + AI 개발 위한 ‘민감정보 통계 처리’ 예외 </a:t>
            </a:r>
            <a:endParaRPr lang="en-US" sz="2800" dirty="0"/>
          </a:p>
        </p:txBody>
      </p:sp>
      <p:sp>
        <p:nvSpPr>
          <p:cNvPr id="28" name="Text 17"/>
          <p:cNvSpPr txBox="1"/>
          <p:nvPr/>
        </p:nvSpPr>
        <p:spPr>
          <a:xfrm>
            <a:off x="9620402" y="4391075"/>
            <a:ext cx="7239305" cy="476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APPI(개인정보보호법)+PPC 가이드. 2025년 전문가 패널은 </a:t>
            </a: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“통계·AI 모델 생성 목적의 민감정보 처리 동의 면제”</a:t>
            </a: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를 허용. 단 사회적 압력으로 사진 속 행인 얼굴 가림 등 자율규제 강함. </a:t>
            </a:r>
            <a:endParaRPr lang="en-US" sz="1400" dirty="0"/>
          </a:p>
        </p:txBody>
      </p:sp>
      <p:sp>
        <p:nvSpPr>
          <p:cNvPr id="29" name="Text 18"/>
          <p:cNvSpPr txBox="1"/>
          <p:nvPr/>
        </p:nvSpPr>
        <p:spPr>
          <a:xfrm>
            <a:off x="9620402" y="5173300"/>
            <a:ext cx="72393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16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시사점</a:t>
            </a:r>
            <a:endParaRPr lang="en-US" dirty="0"/>
          </a:p>
        </p:txBody>
      </p:sp>
      <p:sp>
        <p:nvSpPr>
          <p:cNvPr id="30" name="Text 19"/>
          <p:cNvSpPr txBox="1"/>
          <p:nvPr/>
        </p:nvSpPr>
        <p:spPr>
          <a:xfrm>
            <a:off x="9620402" y="5729110"/>
            <a:ext cx="72393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0F1B2D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법은 완화하되 사회적 자율규제</a:t>
            </a:r>
            <a:r>
              <a:rPr lang="en-US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로 보완. 한국형 ‘산업친화’와 결이 가장 가까움. </a:t>
            </a:r>
            <a:endParaRPr lang="en-US" dirty="0"/>
          </a:p>
        </p:txBody>
      </p:sp>
      <p:sp>
        <p:nvSpPr>
          <p:cNvPr id="31" name="Text 20"/>
          <p:cNvSpPr txBox="1"/>
          <p:nvPr/>
        </p:nvSpPr>
        <p:spPr>
          <a:xfrm>
            <a:off x="1524305" y="6705295"/>
            <a:ext cx="72393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215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🇨🇳 China — 강력 데이터주권형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2" name="Text 21"/>
          <p:cNvSpPr txBox="1"/>
          <p:nvPr/>
        </p:nvSpPr>
        <p:spPr>
          <a:xfrm>
            <a:off x="1524305" y="7213925"/>
            <a:ext cx="7524597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45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PIPL + 데이터보안법 + ‘얼굴인식 응용’ 시행규정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3" name="Text 22"/>
          <p:cNvSpPr txBox="1"/>
          <p:nvPr/>
        </p:nvSpPr>
        <p:spPr>
          <a:xfrm>
            <a:off x="1524305" y="7663611"/>
            <a:ext cx="7239305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얼굴인식 = 민감정보. </a:t>
            </a:r>
            <a:r>
              <a:rPr lang="en-US" sz="14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‘공공장소 얼굴 식별기기’ 별도 신고 의무.</a:t>
            </a:r>
            <a:r>
              <a:rPr lang="en-US" sz="14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동시에 중국은 글로벌 AI글래스 출하의 26.6%(’25 상반기)로 산업진흥과 통제 양립 시도.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4" name="Text 23"/>
          <p:cNvSpPr txBox="1"/>
          <p:nvPr/>
        </p:nvSpPr>
        <p:spPr>
          <a:xfrm>
            <a:off x="1524305" y="8398838"/>
            <a:ext cx="72393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162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시사점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5" name="Text 24"/>
          <p:cNvSpPr txBox="1"/>
          <p:nvPr/>
        </p:nvSpPr>
        <p:spPr>
          <a:xfrm>
            <a:off x="1474877" y="8807276"/>
            <a:ext cx="7409384" cy="268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한국이 그대로 도입하기는 어려우나, </a:t>
            </a:r>
            <a:r>
              <a:rPr lang="en-US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‘얼굴인식 기기 신고제’</a:t>
            </a:r>
            <a:r>
              <a:rPr lang="en-US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는 참고 가능.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Text 25"/>
          <p:cNvSpPr txBox="1"/>
          <p:nvPr/>
        </p:nvSpPr>
        <p:spPr>
          <a:xfrm>
            <a:off x="9620402" y="6705295"/>
            <a:ext cx="72393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215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🇦🇺 Australia / 🇨🇦 Canada — 기존법 적용형 </a:t>
            </a:r>
            <a:endParaRPr lang="en-US" sz="2000" dirty="0"/>
          </a:p>
        </p:txBody>
      </p:sp>
      <p:sp>
        <p:nvSpPr>
          <p:cNvPr id="37" name="Text 26"/>
          <p:cNvSpPr txBox="1"/>
          <p:nvPr/>
        </p:nvSpPr>
        <p:spPr>
          <a:xfrm>
            <a:off x="9620402" y="7213925"/>
            <a:ext cx="7925105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4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Surveillance Devices Act + 운전 중 사용 입법 논의 </a:t>
            </a:r>
            <a:endParaRPr lang="en-US" sz="2800" dirty="0"/>
          </a:p>
        </p:txBody>
      </p:sp>
      <p:sp>
        <p:nvSpPr>
          <p:cNvPr id="38" name="Text 27"/>
          <p:cNvSpPr txBox="1"/>
          <p:nvPr/>
        </p:nvSpPr>
        <p:spPr>
          <a:xfrm>
            <a:off x="9620402" y="7750108"/>
            <a:ext cx="7239305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각 주의 ‘감시기기법(s.7)’이 동의 없는 청취·녹화를 형사처벌. RMIT 연구진은 </a:t>
            </a: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‘카페·식당 등 준공공장소 사각지대’</a:t>
            </a: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및 </a:t>
            </a:r>
            <a:r>
              <a:rPr lang="en-US" sz="14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운전 중 사용 금지 명문화</a:t>
            </a:r>
            <a:r>
              <a:rPr lang="en-US" sz="14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를 의회에 권고. </a:t>
            </a:r>
            <a:endParaRPr lang="en-US" sz="1400" dirty="0"/>
          </a:p>
        </p:txBody>
      </p:sp>
      <p:sp>
        <p:nvSpPr>
          <p:cNvPr id="39" name="Text 28"/>
          <p:cNvSpPr txBox="1"/>
          <p:nvPr/>
        </p:nvSpPr>
        <p:spPr>
          <a:xfrm>
            <a:off x="9620402" y="8398838"/>
            <a:ext cx="72393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162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시사점</a:t>
            </a:r>
            <a:endParaRPr lang="en-US" dirty="0"/>
          </a:p>
        </p:txBody>
      </p:sp>
      <p:sp>
        <p:nvSpPr>
          <p:cNvPr id="40" name="Text 29"/>
          <p:cNvSpPr txBox="1"/>
          <p:nvPr/>
        </p:nvSpPr>
        <p:spPr>
          <a:xfrm>
            <a:off x="9570974" y="8807276"/>
            <a:ext cx="7409384" cy="268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기존 ‘감시기기’ 개념의 </a:t>
            </a:r>
            <a:r>
              <a:rPr lang="en-US" b="1" dirty="0">
                <a:solidFill>
                  <a:srgbClr val="0F1B2D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‘웨어러블 확장 해석’</a:t>
            </a:r>
            <a:r>
              <a:rPr lang="en-US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 가장 빠른 적용 경로. </a:t>
            </a:r>
            <a:endParaRPr lang="en-US" dirty="0"/>
          </a:p>
        </p:txBody>
      </p:sp>
      <p:sp>
        <p:nvSpPr>
          <p:cNvPr id="41" name="Text 30"/>
          <p:cNvSpPr txBox="1"/>
          <p:nvPr/>
        </p:nvSpPr>
        <p:spPr>
          <a:xfrm>
            <a:off x="1143000" y="9620402"/>
            <a:ext cx="16002000" cy="1335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출처: ICO Biometric Data Guidance(2024) · DLA Piper APPI · PrivacyGuides 일본 패널(2025) · People’s Daily(2025.11) · RMIT(2025) · McKillop Legal · USyd Smart Glasses Study(2026) 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2E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1143000" y="3047695"/>
            <a:ext cx="5048402" cy="5524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6620256" y="3047695"/>
            <a:ext cx="5048402" cy="5524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9D2C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12146026" y="2985910"/>
            <a:ext cx="5048402" cy="5524805"/>
          </a:xfrm>
          <a:prstGeom prst="rect">
            <a:avLst/>
          </a:prstGeom>
          <a:solidFill>
            <a:srgbClr val="0F1B2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 sz="2800">
              <a:solidFill>
                <a:schemeClr val="bg1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1143000" y="8906256"/>
            <a:ext cx="16002000" cy="857707"/>
          </a:xfrm>
          <a:prstGeom prst="rect">
            <a:avLst/>
          </a:prstGeom>
          <a:solidFill>
            <a:srgbClr val="EDE7DC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1143000" y="8906256"/>
            <a:ext cx="57607" cy="857707"/>
          </a:xfrm>
          <a:prstGeom prst="rect">
            <a:avLst/>
          </a:prstGeom>
          <a:solidFill>
            <a:srgbClr val="D14E3A"/>
          </a:solidFill>
          <a:ln w="12700">
            <a:solidFill>
              <a:srgbClr val="D14E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9" name="Image 0" descr="gen-dedup-ae6f9c05d6f06e4eff1d6098168b0d63.png"/>
          <p:cNvPicPr>
            <a:picLocks noChangeAspect="1"/>
          </p:cNvPicPr>
          <p:nvPr/>
        </p:nvPicPr>
        <p:blipFill>
          <a:blip r:embed="rId3"/>
          <a:srcRect t="-398" b="-398"/>
          <a:stretch/>
        </p:blipFill>
        <p:spPr>
          <a:xfrm>
            <a:off x="1143000" y="3047695"/>
            <a:ext cx="5048402" cy="57607"/>
          </a:xfrm>
          <a:prstGeom prst="rect">
            <a:avLst/>
          </a:prstGeom>
        </p:spPr>
      </p:pic>
      <p:pic>
        <p:nvPicPr>
          <p:cNvPr id="10" name="Image 1" descr="gen-dedup-5b5a15c32fdf66523e6b39aae599b835.png"/>
          <p:cNvPicPr>
            <a:picLocks noChangeAspect="1"/>
          </p:cNvPicPr>
          <p:nvPr/>
        </p:nvPicPr>
        <p:blipFill>
          <a:blip r:embed="rId4"/>
          <a:srcRect l="-2083" r="-2083"/>
          <a:stretch/>
        </p:blipFill>
        <p:spPr>
          <a:xfrm>
            <a:off x="1447495" y="4552798"/>
            <a:ext cx="4572000" cy="9144"/>
          </a:xfrm>
          <a:prstGeom prst="rect">
            <a:avLst/>
          </a:prstGeom>
        </p:spPr>
      </p:pic>
      <p:pic>
        <p:nvPicPr>
          <p:cNvPr id="11" name="Image 2" descr="gen-dedup-373af4e9d92be3070f8f3b447fc0e298.png"/>
          <p:cNvPicPr>
            <a:picLocks noChangeAspect="1"/>
          </p:cNvPicPr>
          <p:nvPr/>
        </p:nvPicPr>
        <p:blipFill>
          <a:blip r:embed="rId5"/>
          <a:srcRect t="-398" b="-398"/>
          <a:stretch/>
        </p:blipFill>
        <p:spPr>
          <a:xfrm>
            <a:off x="6620256" y="3047695"/>
            <a:ext cx="5048402" cy="57607"/>
          </a:xfrm>
          <a:prstGeom prst="rect">
            <a:avLst/>
          </a:prstGeom>
        </p:spPr>
      </p:pic>
      <p:pic>
        <p:nvPicPr>
          <p:cNvPr id="12" name="Image 3" descr="gen-dedup-5b5a15c32fdf66523e6b39aae599b835.png"/>
          <p:cNvPicPr>
            <a:picLocks noChangeAspect="1"/>
          </p:cNvPicPr>
          <p:nvPr/>
        </p:nvPicPr>
        <p:blipFill>
          <a:blip r:embed="rId4"/>
          <a:srcRect l="-2083" r="-2083"/>
          <a:stretch/>
        </p:blipFill>
        <p:spPr>
          <a:xfrm>
            <a:off x="6924751" y="4552798"/>
            <a:ext cx="4572000" cy="9144"/>
          </a:xfrm>
          <a:prstGeom prst="rect">
            <a:avLst/>
          </a:prstGeom>
        </p:spPr>
      </p:pic>
      <p:pic>
        <p:nvPicPr>
          <p:cNvPr id="13" name="Image 4" descr="gen-dedup-ae6f9c05d6f06e4eff1d6098168b0d63.png"/>
          <p:cNvPicPr>
            <a:picLocks noChangeAspect="1"/>
          </p:cNvPicPr>
          <p:nvPr/>
        </p:nvPicPr>
        <p:blipFill>
          <a:blip r:embed="rId3"/>
          <a:srcRect t="-398" b="-398"/>
          <a:stretch/>
        </p:blipFill>
        <p:spPr>
          <a:xfrm>
            <a:off x="12096598" y="3047695"/>
            <a:ext cx="5048402" cy="57607"/>
          </a:xfrm>
          <a:prstGeom prst="rect">
            <a:avLst/>
          </a:prstGeom>
        </p:spPr>
      </p:pic>
      <p:pic>
        <p:nvPicPr>
          <p:cNvPr id="14" name="Image 5" descr="gen-dedup-e98905215db0de9ce4249cdb20405ed1.png"/>
          <p:cNvPicPr>
            <a:picLocks noChangeAspect="1"/>
          </p:cNvPicPr>
          <p:nvPr/>
        </p:nvPicPr>
        <p:blipFill>
          <a:blip r:embed="rId6"/>
          <a:srcRect l="-2083" r="-2083"/>
          <a:stretch/>
        </p:blipFill>
        <p:spPr>
          <a:xfrm>
            <a:off x="12402007" y="4546196"/>
            <a:ext cx="4572000" cy="9144"/>
          </a:xfrm>
          <a:prstGeom prst="rect">
            <a:avLst/>
          </a:prstGeom>
        </p:spPr>
      </p:pic>
      <p:pic>
        <p:nvPicPr>
          <p:cNvPr id="17" name="Image 6" descr="gen-dedup-07085339ad53195634416d293542e4d6.png"/>
          <p:cNvPicPr>
            <a:picLocks noChangeAspect="1"/>
          </p:cNvPicPr>
          <p:nvPr/>
        </p:nvPicPr>
        <p:blipFill>
          <a:blip r:embed="rId7"/>
          <a:srcRect l="-2083" r="-2083"/>
          <a:stretch/>
        </p:blipFill>
        <p:spPr>
          <a:xfrm>
            <a:off x="1143000" y="857707"/>
            <a:ext cx="16002000" cy="9144"/>
          </a:xfrm>
          <a:prstGeom prst="rect">
            <a:avLst/>
          </a:prstGeom>
        </p:spPr>
      </p:pic>
      <p:sp>
        <p:nvSpPr>
          <p:cNvPr id="18" name="Text 9"/>
          <p:cNvSpPr txBox="1"/>
          <p:nvPr/>
        </p:nvSpPr>
        <p:spPr>
          <a:xfrm>
            <a:off x="1447495" y="462229"/>
            <a:ext cx="11430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28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Korea · 현행 법체계 — 무엇이 있고, 무엇이 적용되는가 </a:t>
            </a:r>
            <a:endParaRPr lang="en-US" sz="2400" dirty="0"/>
          </a:p>
        </p:txBody>
      </p:sp>
      <p:sp>
        <p:nvSpPr>
          <p:cNvPr id="19" name="Text 10"/>
          <p:cNvSpPr txBox="1"/>
          <p:nvPr/>
        </p:nvSpPr>
        <p:spPr>
          <a:xfrm>
            <a:off x="1204785" y="1714500"/>
            <a:ext cx="16002000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800" b="1" kern="0" spc="-13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한국은 ‘일반법은 있고, 전용 규율은 없다’ </a:t>
            </a:r>
            <a:endParaRPr lang="en-US" sz="4800" dirty="0"/>
          </a:p>
        </p:txBody>
      </p:sp>
      <p:sp>
        <p:nvSpPr>
          <p:cNvPr id="20" name="Text 11"/>
          <p:cNvSpPr txBox="1"/>
          <p:nvPr/>
        </p:nvSpPr>
        <p:spPr>
          <a:xfrm>
            <a:off x="1447495" y="3254249"/>
            <a:ext cx="457200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19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Pillar 01 · 개인정보보호법 </a:t>
            </a:r>
            <a:endParaRPr lang="en-US" dirty="0"/>
          </a:p>
        </p:txBody>
      </p:sp>
      <p:sp>
        <p:nvSpPr>
          <p:cNvPr id="21" name="Text 12"/>
          <p:cNvSpPr txBox="1"/>
          <p:nvPr/>
        </p:nvSpPr>
        <p:spPr>
          <a:xfrm>
            <a:off x="1447495" y="3638398"/>
            <a:ext cx="4572000" cy="657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-4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PIPA</a:t>
            </a:r>
            <a:endParaRPr lang="en-US" sz="3200" dirty="0"/>
          </a:p>
          <a:p>
            <a:pPr marL="0" indent="0" algn="l">
              <a:buNone/>
            </a:pPr>
            <a:r>
              <a:rPr lang="en-US" b="1" kern="0" spc="-4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개인정보보호위원회 소관</a:t>
            </a:r>
            <a:endParaRPr lang="en-US" sz="3200" dirty="0"/>
          </a:p>
        </p:txBody>
      </p:sp>
      <p:sp>
        <p:nvSpPr>
          <p:cNvPr id="22" name="Text 13"/>
          <p:cNvSpPr txBox="1"/>
          <p:nvPr/>
        </p:nvSpPr>
        <p:spPr>
          <a:xfrm>
            <a:off x="1496923" y="4731550"/>
            <a:ext cx="45720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76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적용 가능한 부분</a:t>
            </a:r>
            <a:endParaRPr lang="en-US" sz="1600" dirty="0"/>
          </a:p>
        </p:txBody>
      </p:sp>
      <p:sp>
        <p:nvSpPr>
          <p:cNvPr id="23" name="Text 14"/>
          <p:cNvSpPr txBox="1"/>
          <p:nvPr/>
        </p:nvSpPr>
        <p:spPr>
          <a:xfrm>
            <a:off x="1447495" y="5040223"/>
            <a:ext cx="4572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얼굴·홍채는 </a:t>
            </a:r>
            <a:r>
              <a:rPr lang="en-US" sz="1600" b="1" dirty="0">
                <a:solidFill>
                  <a:srgbClr val="1E2C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민감정보</a:t>
            </a: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분류, 명시 동의 필요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영상정보처리기기 일부 규정 (제25조)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PIPC ‘AI 정책방향’(2025) — 시각·생체 데이터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직장 모니터링 가이드 강화 </a:t>
            </a:r>
            <a:endParaRPr lang="en-US" sz="1600" dirty="0"/>
          </a:p>
        </p:txBody>
      </p:sp>
      <p:sp>
        <p:nvSpPr>
          <p:cNvPr id="24" name="Text 15"/>
          <p:cNvSpPr txBox="1"/>
          <p:nvPr/>
        </p:nvSpPr>
        <p:spPr>
          <a:xfrm>
            <a:off x="1447495" y="6522611"/>
            <a:ext cx="45720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76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한계</a:t>
            </a:r>
            <a:endParaRPr lang="en-US" sz="1600" dirty="0"/>
          </a:p>
        </p:txBody>
      </p:sp>
      <p:sp>
        <p:nvSpPr>
          <p:cNvPr id="25" name="Text 16"/>
          <p:cNvSpPr txBox="1"/>
          <p:nvPr/>
        </p:nvSpPr>
        <p:spPr>
          <a:xfrm>
            <a:off x="1410424" y="7042264"/>
            <a:ext cx="4572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제25조 ‘영상정보처리기기’는 </a:t>
            </a:r>
            <a:r>
              <a:rPr lang="en-US" sz="16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고정 설치형 CCTV 전제.이동·웨어러블 카메라</a:t>
            </a: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는 적용 경계가 흐림. 피촬영자 ‘동의 추정’ 기준 부재. </a:t>
            </a:r>
            <a:endParaRPr lang="en-US" sz="1600" dirty="0"/>
          </a:p>
        </p:txBody>
      </p:sp>
      <p:sp>
        <p:nvSpPr>
          <p:cNvPr id="26" name="Text 17"/>
          <p:cNvSpPr txBox="1"/>
          <p:nvPr/>
        </p:nvSpPr>
        <p:spPr>
          <a:xfrm>
            <a:off x="6924751" y="3254249"/>
            <a:ext cx="457200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198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Pillar 02 · AI 기본법 </a:t>
            </a:r>
            <a:endParaRPr lang="en-US" dirty="0"/>
          </a:p>
        </p:txBody>
      </p:sp>
      <p:sp>
        <p:nvSpPr>
          <p:cNvPr id="27" name="Text 18"/>
          <p:cNvSpPr txBox="1"/>
          <p:nvPr/>
        </p:nvSpPr>
        <p:spPr>
          <a:xfrm>
            <a:off x="6924751" y="3638398"/>
            <a:ext cx="4572000" cy="657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-4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AI 기본법</a:t>
            </a:r>
            <a:endParaRPr lang="en-US" sz="3200" dirty="0"/>
          </a:p>
          <a:p>
            <a:pPr marL="0" indent="0" algn="l">
              <a:buNone/>
            </a:pPr>
            <a:r>
              <a:rPr lang="en-US" b="1" kern="0" spc="-4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과기정통부 · 2026.1 시행</a:t>
            </a:r>
            <a:endParaRPr lang="en-US" sz="3200" dirty="0"/>
          </a:p>
        </p:txBody>
      </p:sp>
      <p:sp>
        <p:nvSpPr>
          <p:cNvPr id="28" name="Text 19"/>
          <p:cNvSpPr txBox="1"/>
          <p:nvPr/>
        </p:nvSpPr>
        <p:spPr>
          <a:xfrm>
            <a:off x="6974179" y="4731550"/>
            <a:ext cx="45720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76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적용 가능한 부분</a:t>
            </a:r>
            <a:endParaRPr lang="en-US" sz="1600" dirty="0"/>
          </a:p>
        </p:txBody>
      </p:sp>
      <p:sp>
        <p:nvSpPr>
          <p:cNvPr id="29" name="Text 20"/>
          <p:cNvSpPr txBox="1"/>
          <p:nvPr/>
        </p:nvSpPr>
        <p:spPr>
          <a:xfrm>
            <a:off x="6924751" y="5040223"/>
            <a:ext cx="4572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‘고영향 AI(high-impact)’ 사전 영향평가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AI 개발자·공급자 중심 의무 (EU와 다른 점)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기본권 침해 가능 AI 시스템 식별·문서화 </a:t>
            </a:r>
            <a:endParaRPr lang="en-US" sz="1600" dirty="0"/>
          </a:p>
        </p:txBody>
      </p:sp>
      <p:sp>
        <p:nvSpPr>
          <p:cNvPr id="30" name="Text 21"/>
          <p:cNvSpPr txBox="1"/>
          <p:nvPr/>
        </p:nvSpPr>
        <p:spPr>
          <a:xfrm>
            <a:off x="6924751" y="6522611"/>
            <a:ext cx="45720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76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한계</a:t>
            </a:r>
            <a:endParaRPr lang="en-US" sz="1600" dirty="0"/>
          </a:p>
        </p:txBody>
      </p:sp>
      <p:sp>
        <p:nvSpPr>
          <p:cNvPr id="31" name="Text 22"/>
          <p:cNvSpPr txBox="1"/>
          <p:nvPr/>
        </p:nvSpPr>
        <p:spPr>
          <a:xfrm>
            <a:off x="6887680" y="7042264"/>
            <a:ext cx="4572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 err="1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적용</a:t>
            </a: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대상이 </a:t>
            </a:r>
            <a:r>
              <a:rPr lang="en-US" sz="16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‘개발자·공급자(deployer)’</a:t>
            </a: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에 한정. </a:t>
            </a:r>
            <a:r>
              <a:rPr lang="en-US" sz="1600" b="1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사용자(착용자) 행위</a:t>
            </a:r>
            <a:r>
              <a:rPr lang="en-US" sz="1600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— 글래스로 행인을 촬영·식별하는 행위 — 는 규율 공백. </a:t>
            </a:r>
            <a:endParaRPr lang="en-US" sz="1600" dirty="0"/>
          </a:p>
        </p:txBody>
      </p:sp>
      <p:sp>
        <p:nvSpPr>
          <p:cNvPr id="32" name="Text 23"/>
          <p:cNvSpPr txBox="1"/>
          <p:nvPr/>
        </p:nvSpPr>
        <p:spPr>
          <a:xfrm>
            <a:off x="12402007" y="3241892"/>
            <a:ext cx="457200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198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 Pillar 03 · 분야별 법령 모자이크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3" name="Text 24"/>
          <p:cNvSpPr txBox="1"/>
          <p:nvPr/>
        </p:nvSpPr>
        <p:spPr>
          <a:xfrm>
            <a:off x="12426721" y="3687826"/>
            <a:ext cx="4572000" cy="657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45" dirty="0" err="1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통비법·정보통신망법</a:t>
            </a:r>
            <a:r>
              <a:rPr lang="en-US" sz="2400" b="1" kern="0" spc="-45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2400" b="1" kern="0" spc="-45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위치정보보호법·전파법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" name="Text 25"/>
          <p:cNvSpPr txBox="1"/>
          <p:nvPr/>
        </p:nvSpPr>
        <p:spPr>
          <a:xfrm>
            <a:off x="12451435" y="4810532"/>
            <a:ext cx="45720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76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적용 가능한 부분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5" name="Text 26"/>
          <p:cNvSpPr txBox="1"/>
          <p:nvPr/>
        </p:nvSpPr>
        <p:spPr>
          <a:xfrm>
            <a:off x="12402007" y="5120120"/>
            <a:ext cx="457200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통비법: 대화 일방동의 시 녹음 가능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위치정보법: GPS 등 ‘위치정보’ 한정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정보통신망법: 일반 IoT 보안 의무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▸ 전파법: 전자파 적합성 인증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6" name="Text 27"/>
          <p:cNvSpPr txBox="1"/>
          <p:nvPr/>
        </p:nvSpPr>
        <p:spPr>
          <a:xfrm>
            <a:off x="12402007" y="6693604"/>
            <a:ext cx="45720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76" dirty="0">
                <a:solidFill>
                  <a:schemeClr val="bg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한계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7" name="Text 28"/>
          <p:cNvSpPr txBox="1"/>
          <p:nvPr/>
        </p:nvSpPr>
        <p:spPr>
          <a:xfrm>
            <a:off x="12402007" y="7200900"/>
            <a:ext cx="45720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시선·환경스캔</a:t>
            </a:r>
            <a:r>
              <a:rPr lang="en-US" sz="1600" dirty="0">
                <a:solidFill>
                  <a:schemeClr val="bg1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정의 없음. AI 어시스턴트 ‘기본 녹음’과 일방동의 충돌. 웨어러블 보안 등급 부재.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8" name="Text 29"/>
          <p:cNvSpPr txBox="1"/>
          <p:nvPr/>
        </p:nvSpPr>
        <p:spPr>
          <a:xfrm>
            <a:off x="1447495" y="9037879"/>
            <a:ext cx="154305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ko-KR" altLang="en-US" sz="1600" b="1" kern="0" spc="195" dirty="0">
                <a:solidFill>
                  <a:srgbClr val="0000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시사점</a:t>
            </a:r>
            <a:endParaRPr lang="en-US" sz="1600" dirty="0"/>
          </a:p>
        </p:txBody>
      </p:sp>
      <p:sp>
        <p:nvSpPr>
          <p:cNvPr id="39" name="Text 30"/>
          <p:cNvSpPr txBox="1"/>
          <p:nvPr/>
        </p:nvSpPr>
        <p:spPr>
          <a:xfrm>
            <a:off x="1447495" y="9371266"/>
            <a:ext cx="1543050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2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법은 </a:t>
            </a:r>
            <a:r>
              <a:rPr lang="en-US" sz="2400" b="1" kern="0" spc="-25" dirty="0">
                <a:solidFill>
                  <a:srgbClr val="0F1B2D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‘조각조각 흩어져 있고’</a:t>
            </a:r>
            <a:r>
              <a:rPr lang="en-US" sz="2400" b="1" kern="0" spc="-25" dirty="0">
                <a:solidFill>
                  <a:srgbClr val="00000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, AI글래스라는 ‘단일 디바이스 × 다층 데이터’ 특성을 한 번에 다루는 입법은 부재하다. 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3479</Words>
  <Application>Microsoft Office PowerPoint</Application>
  <PresentationFormat>사용자 지정</PresentationFormat>
  <Paragraphs>406</Paragraphs>
  <Slides>13</Slides>
  <Notes>13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7" baseType="lpstr">
      <vt:lpstr>Manrope</vt:lpstr>
      <vt:lpstr>Pretendard</vt:lpstr>
      <vt:lpstr>Arial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이혜민 과장</cp:lastModifiedBy>
  <cp:revision>4</cp:revision>
  <dcterms:created xsi:type="dcterms:W3CDTF">2026-05-22T21:46:30Z</dcterms:created>
  <dcterms:modified xsi:type="dcterms:W3CDTF">2026-05-28T23:08:21Z</dcterms:modified>
</cp:coreProperties>
</file>