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23" r:id="rId1"/>
    <p:sldMasterId id="2147483740" r:id="rId2"/>
  </p:sldMasterIdLst>
  <p:notesMasterIdLst>
    <p:notesMasterId r:id="rId20"/>
  </p:notesMasterIdLst>
  <p:sldIdLst>
    <p:sldId id="4087" r:id="rId3"/>
    <p:sldId id="320" r:id="rId4"/>
    <p:sldId id="4568" r:id="rId5"/>
    <p:sldId id="358" r:id="rId6"/>
    <p:sldId id="331" r:id="rId7"/>
    <p:sldId id="367" r:id="rId8"/>
    <p:sldId id="333" r:id="rId9"/>
    <p:sldId id="420" r:id="rId10"/>
    <p:sldId id="413" r:id="rId11"/>
    <p:sldId id="4552" r:id="rId12"/>
    <p:sldId id="450" r:id="rId13"/>
    <p:sldId id="451" r:id="rId14"/>
    <p:sldId id="482" r:id="rId15"/>
    <p:sldId id="513" r:id="rId16"/>
    <p:sldId id="501" r:id="rId17"/>
    <p:sldId id="4553" r:id="rId18"/>
    <p:sldId id="4571" r:id="rId19"/>
  </p:sldIdLst>
  <p:sldSz cx="13439775" cy="7559675"/>
  <p:notesSz cx="6858000" cy="9144000"/>
  <p:embeddedFontLst>
    <p:embeddedFont>
      <p:font typeface="나눔스퀘어 네오 Heavy" panose="00000A00000000000000" pitchFamily="2" charset="-127"/>
      <p:bold r:id="rId21"/>
    </p:embeddedFont>
    <p:embeddedFont>
      <p:font typeface="프리젠테이션 5 Medium" pitchFamily="2" charset="-127"/>
      <p:regular r:id="rId22"/>
    </p:embeddedFont>
    <p:embeddedFont>
      <p:font typeface="프리젠테이션 8 ExtraBold" pitchFamily="2" charset="-127"/>
      <p:bold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BEBB"/>
    <a:srgbClr val="0472C1"/>
    <a:srgbClr val="0DC3A5"/>
    <a:srgbClr val="FB6A37"/>
    <a:srgbClr val="7DDDFF"/>
    <a:srgbClr val="ED5167"/>
    <a:srgbClr val="023B66"/>
    <a:srgbClr val="2ED3FA"/>
    <a:srgbClr val="A02B93"/>
    <a:srgbClr val="B8D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5460" autoAdjust="0"/>
  </p:normalViewPr>
  <p:slideViewPr>
    <p:cSldViewPr snapToGrid="0">
      <p:cViewPr varScale="1">
        <p:scale>
          <a:sx n="137" d="100"/>
          <a:sy n="137" d="100"/>
        </p:scale>
        <p:origin x="61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5E5E3E21-1B2B-4940-B819-6B02CF9C9E06}" type="datetimeFigureOut">
              <a:rPr lang="ko-KR" altLang="en-US" smtClean="0"/>
              <a:pPr/>
              <a:t>2025-05-26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2D0C9388-1A6E-4A94-847D-8DACE5788F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847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b="0" i="0" kern="1200">
        <a:solidFill>
          <a:schemeClr val="tx1"/>
        </a:solidFill>
        <a:latin typeface="프리젠테이션 5 Medium" pitchFamily="2" charset="-127"/>
        <a:ea typeface="프리젠테이션 5 Medium" pitchFamily="2" charset="-127"/>
        <a:cs typeface="+mn-cs"/>
      </a:defRPr>
    </a:lvl1pPr>
    <a:lvl2pPr marL="457200" algn="l" defTabSz="914400" rtl="0" eaLnBrk="1" latinLnBrk="1" hangingPunct="1">
      <a:defRPr sz="1200" b="0" i="0" kern="1200">
        <a:solidFill>
          <a:schemeClr val="tx1"/>
        </a:solidFill>
        <a:latin typeface="프리젠테이션 5 Medium" pitchFamily="2" charset="-127"/>
        <a:ea typeface="프리젠테이션 5 Medium" pitchFamily="2" charset="-127"/>
        <a:cs typeface="+mn-cs"/>
      </a:defRPr>
    </a:lvl2pPr>
    <a:lvl3pPr marL="914400" algn="l" defTabSz="914400" rtl="0" eaLnBrk="1" latinLnBrk="1" hangingPunct="1">
      <a:defRPr sz="1200" b="0" i="0" kern="1200">
        <a:solidFill>
          <a:schemeClr val="tx1"/>
        </a:solidFill>
        <a:latin typeface="프리젠테이션 5 Medium" pitchFamily="2" charset="-127"/>
        <a:ea typeface="프리젠테이션 5 Medium" pitchFamily="2" charset="-127"/>
        <a:cs typeface="+mn-cs"/>
      </a:defRPr>
    </a:lvl3pPr>
    <a:lvl4pPr marL="1371600" algn="l" defTabSz="914400" rtl="0" eaLnBrk="1" latinLnBrk="1" hangingPunct="1">
      <a:defRPr sz="1200" b="0" i="0" kern="1200">
        <a:solidFill>
          <a:schemeClr val="tx1"/>
        </a:solidFill>
        <a:latin typeface="프리젠테이션 5 Medium" pitchFamily="2" charset="-127"/>
        <a:ea typeface="프리젠테이션 5 Medium" pitchFamily="2" charset="-127"/>
        <a:cs typeface="+mn-cs"/>
      </a:defRPr>
    </a:lvl4pPr>
    <a:lvl5pPr marL="1828800" algn="l" defTabSz="914400" rtl="0" eaLnBrk="1" latinLnBrk="1" hangingPunct="1">
      <a:defRPr sz="1200" b="0" i="0" kern="1200">
        <a:solidFill>
          <a:schemeClr val="tx1"/>
        </a:solidFill>
        <a:latin typeface="프리젠테이션 5 Medium" pitchFamily="2" charset="-127"/>
        <a:ea typeface="프리젠테이션 5 Medium" pitchFamily="2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65881-11E3-4E01-91CA-4713774582D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444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BFDC7-1F01-FAE6-3348-233D6DF23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CCF20AA-3F3A-0F1C-B4B3-15DF8516E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139B3BA-FFAF-DB3F-3092-46BEA562C6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447760B-363C-D5BA-B3F1-909D1377D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27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0625E-E67A-D7E1-9E02-1FB0F61BC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FC11F56-C625-4EAD-20E7-B48A093D2F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1BC992D-6091-ECAD-F854-3EA09B718F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207B497-F331-24EF-9723-D5956C8277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491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2ADF7-5D20-1DE8-636A-600CE914D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7600D3-444B-90C0-BFE7-A9405F7C3C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6B6AEC4-CDFC-8B4E-9731-763DF885E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59CC0B4-8741-4485-025B-04656BBEE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234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AA839-107E-3F05-F502-B01E90920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E80F697-5581-44A9-D512-05171462B8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5BF7418-F250-BB33-0B2A-B3E4E6809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8AE8999-318E-F9E2-8637-5048FB2FFB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7895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4A5DC-D527-7A35-77FF-043BE8E28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68BD745-8EB3-521A-E29E-6DF67E38A0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5835BC0-2B81-97D2-C00B-39E5CFC97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9E7E6F-4748-B3A1-ADD9-AC7EF50DB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36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803E9-0002-82BE-4BAE-A81A3B243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28C6DB3-27B2-3CBA-2351-6D209A9AC1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194D0A1-652C-4B53-8676-3E80A2C218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D1208B-8321-79A8-8105-D5405F2104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032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B6280-D407-C6AD-68DD-AF697D61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89C4143-5FCB-8625-ACCB-9EE87FA60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451F355-9903-E342-1E75-FE54C8E609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39C851A-03F7-4CDE-ABFA-11B9C4247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65881-11E3-4E01-91CA-4713774582D1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478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117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8857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771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7196A14-316D-320E-9622-F41F29DFF2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30461" y="7206939"/>
            <a:ext cx="371966" cy="209214"/>
          </a:xfrm>
        </p:spPr>
        <p:txBody>
          <a:bodyPr/>
          <a:lstStyle>
            <a:lvl1pPr>
              <a:defRPr b="1" i="0">
                <a:latin typeface="프리젠테이션 8 ExtraBold" pitchFamily="2" charset="-127"/>
                <a:ea typeface="프리젠테이션 8 ExtraBold" pitchFamily="2" charset="-127"/>
              </a:defRPr>
            </a:lvl1pPr>
          </a:lstStyle>
          <a:p>
            <a:fld id="{86CB4B4D-7CA3-9044-876B-883B54F8677D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sp>
        <p:nvSpPr>
          <p:cNvPr id="4" name="슬라이드 번호">
            <a:extLst>
              <a:ext uri="{FF2B5EF4-FFF2-40B4-BE49-F238E27FC236}">
                <a16:creationId xmlns:a16="http://schemas.microsoft.com/office/drawing/2014/main" id="{1C5E7368-494B-37A6-EA99-8FB24568DBC5}"/>
              </a:ext>
            </a:extLst>
          </p:cNvPr>
          <p:cNvSpPr txBox="1">
            <a:spLocks/>
          </p:cNvSpPr>
          <p:nvPr userDrawn="1"/>
        </p:nvSpPr>
        <p:spPr>
          <a:xfrm>
            <a:off x="13066132" y="7137844"/>
            <a:ext cx="222036" cy="175484"/>
          </a:xfrm>
          <a:prstGeom prst="rect">
            <a:avLst/>
          </a:prstGeom>
          <a:ln w="12700">
            <a:miter lim="400000"/>
          </a:ln>
        </p:spPr>
        <p:txBody>
          <a:bodyPr wrap="none" lIns="40094" tIns="40094" rIns="40094" bIns="40094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rgbClr val="808080"/>
                </a:solidFill>
                <a:effectLst/>
                <a:uFillTx/>
                <a:latin typeface="나눔고딕"/>
                <a:ea typeface="나눔고딕"/>
                <a:cs typeface="나눔고딕"/>
                <a:sym typeface="나눔고딕"/>
              </a:defRPr>
            </a:lvl1pPr>
            <a:lvl2pPr marL="0" marR="0" indent="4572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en-US" altLang="ko-KR" sz="614" b="1" i="0" smtClean="0">
                <a:latin typeface="프리젠테이션 8 ExtraBold" pitchFamily="2" charset="-127"/>
                <a:ea typeface="프리젠테이션 8 ExtraBold" pitchFamily="2" charset="-127"/>
              </a:rPr>
              <a:pPr/>
              <a:t>‹#›</a:t>
            </a:fld>
            <a:endParaRPr lang="en-US" altLang="ko-KR" sz="614" b="1" i="0" dirty="0"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5" name="Shape 32">
            <a:extLst>
              <a:ext uri="{FF2B5EF4-FFF2-40B4-BE49-F238E27FC236}">
                <a16:creationId xmlns:a16="http://schemas.microsoft.com/office/drawing/2014/main" id="{E89638BA-FB1D-13DD-0730-C1DD34EEE805}"/>
              </a:ext>
            </a:extLst>
          </p:cNvPr>
          <p:cNvSpPr txBox="1"/>
          <p:nvPr userDrawn="1"/>
        </p:nvSpPr>
        <p:spPr>
          <a:xfrm>
            <a:off x="12107112" y="7121443"/>
            <a:ext cx="928871" cy="167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1319" tIns="31319" rIns="31319" bIns="31319">
            <a:spAutoFit/>
          </a:bodyPr>
          <a:lstStyle>
            <a:lvl1pPr algn="r" defTabSz="2590800">
              <a:lnSpc>
                <a:spcPct val="120000"/>
              </a:lnSpc>
              <a:defRPr sz="1400">
                <a:solidFill>
                  <a:srgbClr val="808080"/>
                </a:solidFill>
                <a:uFill>
                  <a:solidFill>
                    <a:srgbClr val="000000"/>
                  </a:solidFill>
                </a:u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rPr sz="614" b="1" i="0" dirty="0" err="1">
                <a:latin typeface="프리젠테이션 8 ExtraBold" pitchFamily="2" charset="-127"/>
                <a:ea typeface="프리젠테이션 8 ExtraBold" pitchFamily="2" charset="-127"/>
              </a:rPr>
              <a:t>전주-익산</a:t>
            </a:r>
            <a:r>
              <a:rPr sz="614" b="1" i="0" dirty="0">
                <a:latin typeface="프리젠테이션 8 ExtraBold" pitchFamily="2" charset="-127"/>
                <a:ea typeface="프리젠테이션 8 ExtraBold" pitchFamily="2" charset="-127"/>
              </a:rPr>
              <a:t> </a:t>
            </a:r>
            <a:r>
              <a:rPr sz="614" b="1" i="0" dirty="0" err="1">
                <a:latin typeface="프리젠테이션 8 ExtraBold" pitchFamily="2" charset="-127"/>
                <a:ea typeface="프리젠테이션 8 ExtraBold" pitchFamily="2" charset="-127"/>
              </a:rPr>
              <a:t>도서관</a:t>
            </a:r>
            <a:r>
              <a:rPr sz="614" b="1" i="0" dirty="0">
                <a:latin typeface="프리젠테이션 8 ExtraBold" pitchFamily="2" charset="-127"/>
                <a:ea typeface="프리젠테이션 8 ExtraBold" pitchFamily="2" charset="-127"/>
              </a:rPr>
              <a:t> </a:t>
            </a:r>
            <a:r>
              <a:rPr sz="614" b="1" i="0" dirty="0" err="1">
                <a:latin typeface="프리젠테이션 8 ExtraBold" pitchFamily="2" charset="-127"/>
                <a:ea typeface="프리젠테이션 8 ExtraBold" pitchFamily="2" charset="-127"/>
              </a:rPr>
              <a:t>여행</a:t>
            </a:r>
            <a:r>
              <a:rPr sz="614" b="1" i="0" dirty="0">
                <a:latin typeface="프리젠테이션 8 ExtraBold" pitchFamily="2" charset="-127"/>
                <a:ea typeface="프리젠테이션 8 ExtraBold" pitchFamily="2" charset="-127"/>
              </a:rPr>
              <a:t> </a:t>
            </a:r>
            <a:r>
              <a:rPr sz="614" b="1" i="0" dirty="0" err="1">
                <a:latin typeface="프리젠테이션 8 ExtraBold" pitchFamily="2" charset="-127"/>
                <a:ea typeface="프리젠테이션 8 ExtraBold" pitchFamily="2" charset="-127"/>
              </a:rPr>
              <a:t>메타버스</a:t>
            </a:r>
            <a:endParaRPr sz="614" b="1" i="0" dirty="0"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6" name="직선 연결선[R] 5">
            <a:extLst>
              <a:ext uri="{FF2B5EF4-FFF2-40B4-BE49-F238E27FC236}">
                <a16:creationId xmlns:a16="http://schemas.microsoft.com/office/drawing/2014/main" id="{235599A0-5768-982C-AE72-529E9A91E0F2}"/>
              </a:ext>
            </a:extLst>
          </p:cNvPr>
          <p:cNvSpPr/>
          <p:nvPr userDrawn="1"/>
        </p:nvSpPr>
        <p:spPr>
          <a:xfrm>
            <a:off x="317298" y="606558"/>
            <a:ext cx="12805180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tIns="40094" bIns="40094"/>
          <a:lstStyle/>
          <a:p>
            <a:pPr algn="l" defTabSz="801929">
              <a:defRPr sz="3600">
                <a:solidFill>
                  <a:srgbClr val="000000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 sz="1579" b="1" i="0" dirty="0"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7" name="직사각형 8">
            <a:extLst>
              <a:ext uri="{FF2B5EF4-FFF2-40B4-BE49-F238E27FC236}">
                <a16:creationId xmlns:a16="http://schemas.microsoft.com/office/drawing/2014/main" id="{A1F09AD0-CD09-046F-8F80-52659DF31D41}"/>
              </a:ext>
            </a:extLst>
          </p:cNvPr>
          <p:cNvSpPr/>
          <p:nvPr userDrawn="1"/>
        </p:nvSpPr>
        <p:spPr>
          <a:xfrm>
            <a:off x="317299" y="297685"/>
            <a:ext cx="39685" cy="210322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tIns="40094" bIns="40094" anchor="ctr"/>
          <a:lstStyle/>
          <a:p>
            <a:pPr defTabSz="801929">
              <a:defRPr sz="3600">
                <a:solidFill>
                  <a:srgbClr val="FFFFFF"/>
                </a:solidFill>
                <a:latin typeface="맑은 고딕"/>
                <a:ea typeface="맑은 고딕"/>
                <a:cs typeface="맑은 고딕"/>
                <a:sym typeface="맑은 고딕"/>
              </a:defRPr>
            </a:pPr>
            <a:endParaRPr sz="1579" b="1" i="0" dirty="0"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8" name="제목 텍스트">
            <a:extLst>
              <a:ext uri="{FF2B5EF4-FFF2-40B4-BE49-F238E27FC236}">
                <a16:creationId xmlns:a16="http://schemas.microsoft.com/office/drawing/2014/main" id="{83611E29-D583-8B7C-A5C7-FA7CDAED5F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2273" y="268685"/>
            <a:ext cx="10326494" cy="268325"/>
          </a:xfrm>
          <a:prstGeom prst="rect">
            <a:avLst/>
          </a:prstGeom>
        </p:spPr>
        <p:txBody>
          <a:bodyPr lIns="91439" tIns="91439" rIns="91439" bIns="91439" anchor="ctr"/>
          <a:lstStyle>
            <a:lvl1pPr defTabSz="801909">
              <a:lnSpc>
                <a:spcPct val="100000"/>
              </a:lnSpc>
              <a:defRPr sz="1140" b="1" i="0" spc="0">
                <a:latin typeface="프리젠테이션 8 ExtraBold" pitchFamily="2" charset="-127"/>
                <a:ea typeface="프리젠테이션 8 ExtraBold" pitchFamily="2" charset="-127"/>
                <a:cs typeface="Pretendard Black" panose="02000503000000020004" pitchFamily="2" charset="-127"/>
                <a:sym typeface="맑은 고딕"/>
              </a:defRPr>
            </a:lvl1pPr>
          </a:lstStyle>
          <a:p>
            <a:r>
              <a:rPr dirty="0" err="1"/>
              <a:t>제목</a:t>
            </a:r>
            <a:r>
              <a:rPr dirty="0"/>
              <a:t> </a:t>
            </a:r>
            <a:r>
              <a:rPr dirty="0" err="1"/>
              <a:t>텍스트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050413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4F68CD5-71F7-2C76-F742-0A26FCCA3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0500"/>
          <a:stretch/>
        </p:blipFill>
        <p:spPr>
          <a:xfrm>
            <a:off x="3027937" y="0"/>
            <a:ext cx="10411838" cy="7361525"/>
          </a:xfrm>
          <a:prstGeom prst="rect">
            <a:avLst/>
          </a:prstGeom>
        </p:spPr>
      </p:pic>
      <p:pic>
        <p:nvPicPr>
          <p:cNvPr id="3" name="그림 2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A1EDF644-12E6-FEEA-C6A2-32792CA14D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6" y="6920397"/>
            <a:ext cx="1504133" cy="33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74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36FEFB38-7CDB-1061-CDE9-540CA3AC42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6" y="6920397"/>
            <a:ext cx="1504133" cy="33424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D2F8DA8-4A53-9324-B012-26BF971D7B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421"/>
          <a:stretch/>
        </p:blipFill>
        <p:spPr>
          <a:xfrm>
            <a:off x="3024864" y="1"/>
            <a:ext cx="10414911" cy="736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13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D705E2D7-F75B-DC0D-0579-7E73282E8B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6" y="6920397"/>
            <a:ext cx="1504133" cy="33424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CA8D478-F559-0DD3-FC94-C3E7B8C35C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692"/>
          <a:stretch/>
        </p:blipFill>
        <p:spPr>
          <a:xfrm>
            <a:off x="3060287" y="2345"/>
            <a:ext cx="10379488" cy="736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76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CC6EDB2-0C05-4123-1B30-1E9E8CA484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944"/>
          <a:stretch/>
        </p:blipFill>
        <p:spPr>
          <a:xfrm>
            <a:off x="1653722" y="1"/>
            <a:ext cx="11786053" cy="7361524"/>
          </a:xfrm>
          <a:prstGeom prst="rect">
            <a:avLst/>
          </a:prstGeom>
        </p:spPr>
      </p:pic>
      <p:pic>
        <p:nvPicPr>
          <p:cNvPr id="2" name="그림 1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ED598D16-6DD7-0F06-22FD-AF5DAA9935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6" y="6920397"/>
            <a:ext cx="1504133" cy="33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224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985C2AE-3595-AAE7-8D1B-E68299713D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939"/>
          <a:stretch/>
        </p:blipFill>
        <p:spPr>
          <a:xfrm>
            <a:off x="1653722" y="1"/>
            <a:ext cx="11786053" cy="7361074"/>
          </a:xfrm>
          <a:prstGeom prst="rect">
            <a:avLst/>
          </a:prstGeom>
        </p:spPr>
      </p:pic>
      <p:pic>
        <p:nvPicPr>
          <p:cNvPr id="2" name="그림 1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E61D65CC-7320-32D1-654C-C75064D2B4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86" y="6920397"/>
            <a:ext cx="1504133" cy="33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802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2AD0B-08D5-7F16-7164-5AB8355F6895}"/>
              </a:ext>
            </a:extLst>
          </p:cNvPr>
          <p:cNvSpPr txBox="1"/>
          <p:nvPr userDrawn="1"/>
        </p:nvSpPr>
        <p:spPr>
          <a:xfrm>
            <a:off x="10717612" y="213038"/>
            <a:ext cx="324961" cy="254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2" b="1" i="0" spc="-53" baseline="0" dirty="0">
                <a:solidFill>
                  <a:schemeClr val="bg1">
                    <a:lumMod val="75000"/>
                  </a:schemeClr>
                </a:solidFill>
                <a:latin typeface="프리젠테이션 8 ExtraBold" pitchFamily="2" charset="-127"/>
                <a:ea typeface="프리젠테이션 8 ExtraBold" pitchFamily="2" charset="-127"/>
                <a:cs typeface="Pretendard" panose="02000503000000020004" pitchFamily="50" charset="-127"/>
              </a:rPr>
              <a:t>02</a:t>
            </a:r>
            <a:endParaRPr kumimoji="1" lang="ko-Kore-KR" altLang="en-US" sz="1052" b="1" i="0" spc="-53" baseline="0" dirty="0">
              <a:solidFill>
                <a:schemeClr val="bg1">
                  <a:lumMod val="75000"/>
                </a:schemeClr>
              </a:solidFill>
              <a:latin typeface="프리젠테이션 8 ExtraBold" pitchFamily="2" charset="-127"/>
              <a:ea typeface="프리젠테이션 8 ExtraBold" pitchFamily="2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DC51E0-7AFD-B04A-81B4-0A44C2DDB148}"/>
              </a:ext>
            </a:extLst>
          </p:cNvPr>
          <p:cNvSpPr txBox="1"/>
          <p:nvPr userDrawn="1"/>
        </p:nvSpPr>
        <p:spPr>
          <a:xfrm>
            <a:off x="11647796" y="213038"/>
            <a:ext cx="324961" cy="254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2" b="1" i="0" spc="-53" baseline="0" dirty="0">
                <a:solidFill>
                  <a:schemeClr val="bg1">
                    <a:lumMod val="75000"/>
                  </a:schemeClr>
                </a:solidFill>
                <a:latin typeface="프리젠테이션 8 ExtraBold" pitchFamily="2" charset="-127"/>
                <a:ea typeface="프리젠테이션 8 ExtraBold" pitchFamily="2" charset="-127"/>
                <a:cs typeface="Pretendard" panose="02000503000000020004" pitchFamily="50" charset="-127"/>
              </a:rPr>
              <a:t>03</a:t>
            </a:r>
            <a:endParaRPr kumimoji="1" lang="ko-Kore-KR" altLang="en-US" sz="1052" b="1" i="0" spc="-53" baseline="0" dirty="0">
              <a:solidFill>
                <a:schemeClr val="bg1">
                  <a:lumMod val="75000"/>
                </a:schemeClr>
              </a:solidFill>
              <a:latin typeface="프리젠테이션 8 ExtraBold" pitchFamily="2" charset="-127"/>
              <a:ea typeface="프리젠테이션 8 ExtraBold" pitchFamily="2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EDB554-FCF3-6C9B-53A9-AF7D261A591B}"/>
              </a:ext>
            </a:extLst>
          </p:cNvPr>
          <p:cNvSpPr txBox="1"/>
          <p:nvPr userDrawn="1"/>
        </p:nvSpPr>
        <p:spPr>
          <a:xfrm>
            <a:off x="12588578" y="213038"/>
            <a:ext cx="324961" cy="254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2" b="1" i="0" spc="-53" baseline="0" dirty="0">
                <a:solidFill>
                  <a:schemeClr val="bg1">
                    <a:lumMod val="75000"/>
                  </a:schemeClr>
                </a:solidFill>
                <a:latin typeface="프리젠테이션 8 ExtraBold" pitchFamily="2" charset="-127"/>
                <a:ea typeface="프리젠테이션 8 ExtraBold" pitchFamily="2" charset="-127"/>
                <a:cs typeface="Pretendard" panose="02000503000000020004" pitchFamily="50" charset="-127"/>
              </a:rPr>
              <a:t>04</a:t>
            </a:r>
            <a:endParaRPr kumimoji="1" lang="ko-Kore-KR" altLang="en-US" sz="1052" b="1" i="0" spc="-53" baseline="0" dirty="0">
              <a:solidFill>
                <a:schemeClr val="bg1">
                  <a:lumMod val="75000"/>
                </a:schemeClr>
              </a:solidFill>
              <a:latin typeface="프리젠테이션 8 ExtraBold" pitchFamily="2" charset="-127"/>
              <a:ea typeface="프리젠테이션 8 ExtraBold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0" name="직선 연결선[R] 9">
            <a:extLst>
              <a:ext uri="{FF2B5EF4-FFF2-40B4-BE49-F238E27FC236}">
                <a16:creationId xmlns:a16="http://schemas.microsoft.com/office/drawing/2014/main" id="{2039DB41-4156-B156-AD21-A29355014719}"/>
              </a:ext>
            </a:extLst>
          </p:cNvPr>
          <p:cNvCxnSpPr>
            <a:cxnSpLocks/>
          </p:cNvCxnSpPr>
          <p:nvPr userDrawn="1"/>
        </p:nvCxnSpPr>
        <p:spPr>
          <a:xfrm>
            <a:off x="1" y="730061"/>
            <a:ext cx="134397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82BD529-D1E4-8D19-921E-1D9ACD492AD4}"/>
              </a:ext>
            </a:extLst>
          </p:cNvPr>
          <p:cNvSpPr/>
          <p:nvPr userDrawn="1"/>
        </p:nvSpPr>
        <p:spPr>
          <a:xfrm>
            <a:off x="9227039" y="679666"/>
            <a:ext cx="907186" cy="50397"/>
          </a:xfrm>
          <a:prstGeom prst="rect">
            <a:avLst/>
          </a:prstGeom>
          <a:solidFill>
            <a:srgbClr val="0AB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sz="1579" b="0" i="0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DC7D86-663A-4832-B6D0-99439DDE3A2E}"/>
              </a:ext>
            </a:extLst>
          </p:cNvPr>
          <p:cNvSpPr txBox="1"/>
          <p:nvPr userDrawn="1"/>
        </p:nvSpPr>
        <p:spPr>
          <a:xfrm>
            <a:off x="9111926" y="213038"/>
            <a:ext cx="780727" cy="254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2" b="1" i="0" spc="-53" baseline="0" dirty="0">
                <a:solidFill>
                  <a:srgbClr val="0ABEBB"/>
                </a:solidFill>
                <a:latin typeface="프리젠테이션 8 ExtraBold" pitchFamily="2" charset="-127"/>
                <a:ea typeface="프리젠테이션 8 ExtraBold" pitchFamily="2" charset="-127"/>
                <a:cs typeface="Pretendard" panose="02000503000000020004" pitchFamily="2" charset="-127"/>
              </a:rPr>
              <a:t>01.</a:t>
            </a:r>
            <a:r>
              <a:rPr kumimoji="1" lang="ko-KR" altLang="en-US" sz="1052" b="1" i="0" spc="-53" baseline="0" dirty="0">
                <a:solidFill>
                  <a:srgbClr val="0ABEBB"/>
                </a:solidFill>
                <a:latin typeface="프리젠테이션 8 ExtraBold" pitchFamily="2" charset="-127"/>
                <a:ea typeface="프리젠테이션 8 ExtraBold" pitchFamily="2" charset="-127"/>
                <a:cs typeface="Pretendard" panose="02000503000000020004" pitchFamily="2" charset="-127"/>
              </a:rPr>
              <a:t> 회사 소개</a:t>
            </a:r>
            <a:endParaRPr kumimoji="1" lang="ko-Kore-KR" altLang="en-US" sz="1052" b="1" i="0" spc="-53" baseline="0" dirty="0">
              <a:solidFill>
                <a:srgbClr val="0ABEBB"/>
              </a:solidFill>
              <a:latin typeface="프리젠테이션 8 ExtraBold" pitchFamily="2" charset="-127"/>
              <a:ea typeface="프리젠테이션 8 ExtraBold" pitchFamily="2" charset="-127"/>
              <a:cs typeface="Pretendard" panose="02000503000000020004" pitchFamily="2" charset="-127"/>
            </a:endParaRPr>
          </a:p>
        </p:txBody>
      </p:sp>
      <p:cxnSp>
        <p:nvCxnSpPr>
          <p:cNvPr id="13" name="직선 연결선[R] 12">
            <a:extLst>
              <a:ext uri="{FF2B5EF4-FFF2-40B4-BE49-F238E27FC236}">
                <a16:creationId xmlns:a16="http://schemas.microsoft.com/office/drawing/2014/main" id="{816D775B-66FC-22D6-970A-3437208B1C98}"/>
              </a:ext>
            </a:extLst>
          </p:cNvPr>
          <p:cNvCxnSpPr>
            <a:cxnSpLocks/>
          </p:cNvCxnSpPr>
          <p:nvPr userDrawn="1"/>
        </p:nvCxnSpPr>
        <p:spPr>
          <a:xfrm>
            <a:off x="10456793" y="287112"/>
            <a:ext cx="0" cy="1424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A58989A3-006E-E1C0-42FE-72986B4BC830}"/>
              </a:ext>
            </a:extLst>
          </p:cNvPr>
          <p:cNvCxnSpPr>
            <a:cxnSpLocks/>
          </p:cNvCxnSpPr>
          <p:nvPr userDrawn="1"/>
        </p:nvCxnSpPr>
        <p:spPr>
          <a:xfrm>
            <a:off x="11386976" y="287112"/>
            <a:ext cx="0" cy="1424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그래픽 15">
            <a:extLst>
              <a:ext uri="{FF2B5EF4-FFF2-40B4-BE49-F238E27FC236}">
                <a16:creationId xmlns:a16="http://schemas.microsoft.com/office/drawing/2014/main" id="{FD157C61-7EF1-5C14-113B-4390C1CF64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00031" y="7113020"/>
            <a:ext cx="1104161" cy="177315"/>
          </a:xfrm>
          <a:prstGeom prst="rect">
            <a:avLst/>
          </a:prstGeom>
        </p:spPr>
      </p:pic>
      <p:cxnSp>
        <p:nvCxnSpPr>
          <p:cNvPr id="18" name="직선 연결선[R] 17">
            <a:extLst>
              <a:ext uri="{FF2B5EF4-FFF2-40B4-BE49-F238E27FC236}">
                <a16:creationId xmlns:a16="http://schemas.microsoft.com/office/drawing/2014/main" id="{545A1BD4-F0E6-A4AA-B1E9-2B906CCE4A16}"/>
              </a:ext>
            </a:extLst>
          </p:cNvPr>
          <p:cNvCxnSpPr>
            <a:cxnSpLocks/>
          </p:cNvCxnSpPr>
          <p:nvPr userDrawn="1"/>
        </p:nvCxnSpPr>
        <p:spPr>
          <a:xfrm>
            <a:off x="12322459" y="287112"/>
            <a:ext cx="0" cy="1424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8295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4B5D40-B4B3-2FD7-F7BE-15FF6D1CE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CD5F229-CF0A-00F4-7C14-75FBA0246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CD2704-371E-86C1-FBD3-29233A92E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A3E6BA9-3976-FE25-D172-7192BB64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265F11-6727-0092-C8EF-E65A1A962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676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63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7542BD-E2C1-7AE7-5F9A-0D2D7C02D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85C461-C213-6F85-3926-2F84A50C9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17A889-85B5-1319-0372-80AB19082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80D8D4-FD43-53A7-F811-0F1B5A417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5F1244-2F87-44AC-1F06-A60F1EDED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9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E554C6-289D-5977-498B-0279BD9B2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0C8F74-1D3F-085B-699B-505AAD931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2082A9-DABD-C669-6CC9-BAADE48FA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08177A-C18C-DC99-F828-417F1ACF1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8C6664-D5E1-445D-AB67-A9FB94FC9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83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96C044-896C-9EDF-547F-A02F5AED6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302685-4439-650F-C2A1-FD314B7B4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DFACE12-CCD5-C09F-AFEF-2712BD84D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E2E9A29-F311-1FC2-B2BE-16356A121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FF2C08B-EFF7-6194-E49C-5C877E7DE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0F752A6-1A1B-D784-E1D8-698E58181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4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D1E9F9-4FD0-2611-D350-FA24D5E16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10146D7-DB64-E7DE-B3CC-3F78BA603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BE19D3-EEBA-8137-6ED5-F6295D5DD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873B2A5-20A2-AC9D-9466-2F7EBE78E6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FBEDF01-9A7B-0A7B-54E4-27D112CCBD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343D99B-5BC1-9705-0C40-331191EE6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1DF7B12-0EC4-42A9-80F1-B239C3F13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DBEDCDD-6EC1-0A8A-5687-890BC0C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56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84EF51-3567-4A8E-D8DD-A505CF104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DC90926-69A1-A7F5-8CD9-3A6447112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991051E-4E35-C8AF-339E-7494C70F1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D451838-D649-1BEB-4002-85B8A9506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4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0A3AAB-AD1C-5691-1875-D5C26FCD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992B36F-05CC-33DE-ED7A-11CAB980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37501E-7A00-E8E5-F1B2-A7B00A9E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88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0A3AAB-AD1C-5691-1875-D5C26FCD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992B36F-05CC-33DE-ED7A-11CAB980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37501E-7A00-E8E5-F1B2-A7B00A9E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6450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빈 화면">
    <p:bg>
      <p:bgPr>
        <a:gradFill flip="none" rotWithShape="1">
          <a:gsLst>
            <a:gs pos="0">
              <a:srgbClr val="1F1C2C"/>
            </a:gs>
            <a:gs pos="100000">
              <a:srgbClr val="04001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0A3AAB-AD1C-5691-1875-D5C26FCD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992B36F-05CC-33DE-ED7A-11CAB980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37501E-7A00-E8E5-F1B2-A7B00A9E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75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빈 화면">
    <p:bg>
      <p:bgPr>
        <a:gradFill flip="none" rotWithShape="1">
          <a:gsLst>
            <a:gs pos="2000">
              <a:schemeClr val="bg1">
                <a:lumMod val="85000"/>
                <a:lumOff val="15000"/>
              </a:schemeClr>
            </a:gs>
            <a:gs pos="100000">
              <a:srgbClr val="04001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0A3AAB-AD1C-5691-1875-D5C26FCD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992B36F-05CC-33DE-ED7A-11CAB980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37501E-7A00-E8E5-F1B2-A7B00A9E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4219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bg>
      <p:bgPr>
        <a:solidFill>
          <a:srgbClr val="DCE4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D0A3AAB-AD1C-5691-1875-D5C26FCD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992B36F-05CC-33DE-ED7A-11CAB980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D37501E-7A00-E8E5-F1B2-A7B00A9E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537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7310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gradFill>
          <a:gsLst>
            <a:gs pos="2000">
              <a:schemeClr val="bg1">
                <a:lumMod val="85000"/>
                <a:lumOff val="15000"/>
              </a:schemeClr>
            </a:gs>
            <a:gs pos="100000">
              <a:srgbClr val="04001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79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4E0A95-4416-B4A2-170D-AFE178638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2AE6691-C471-B548-A6BE-23316EA35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014C73D-DC89-F735-4181-7165BCC1C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5BAF603-1BDC-8262-EDDB-A9B8C5381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D03AF59-D792-97B9-2DFB-9432E8995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E683218-001B-99D1-501B-9BDF0A7EE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47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553353-5836-3DD5-E120-0A78F5032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D87B7B7-E01E-4314-87C9-05FBA3063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F35D9CA-EFB9-82CE-9913-013EE691B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AFDE77F-F24B-83C7-16D9-9C7D88FA7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4D3052-DDB7-CF8C-88A4-DB86DB952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19DE9C2-695E-AD6E-70A4-62D97E8E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570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B30349-3C16-E3D9-34AA-A840C5762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2F52AFF-0F3B-C5B4-DBE8-FDC2A3828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99F54A-B622-75F2-F953-9264801F9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250193-1A0F-6A88-EF51-BB1F06069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E16C2BB-0090-1164-CD77-8A75C9A9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19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C199CF3-8C8F-1B6E-8FDF-75D982883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0608AFA-D27E-8FC1-A437-1DC1BF221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64B57A4-8AC2-F5E6-A7B6-6F6AED200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2D45-0937-4C8F-802C-514E09C3E45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5E5311-7A3B-597D-1B29-298335B45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10DA8F-4B10-4AF1-AE30-1BD49930A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345DF-27E9-489B-A4D6-904B3C8D6D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53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359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595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2886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0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10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08F3-BAF2-4BD6-9FF3-5FE812CB396E}" type="datetimeFigureOut">
              <a:rPr lang="ko-KR" altLang="en-US" smtClean="0"/>
              <a:t>2025-05-26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BA68-02CC-4464-B29F-AD5A5580E8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13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 b="0" i="0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C64508F3-BAF2-4BD6-9FF3-5FE812CB396E}" type="datetimeFigureOut">
              <a:rPr lang="ko-KR" altLang="en-US" smtClean="0"/>
              <a:pPr/>
              <a:t>2025-05-26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 b="0" i="0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 b="0" i="0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FFF1BA68-02CC-4464-B29F-AD5A5580E84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385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20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22" r:id="rId18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b="1" i="0" kern="1200">
          <a:solidFill>
            <a:schemeClr val="tx1"/>
          </a:solidFill>
          <a:latin typeface="프리젠테이션 8 ExtraBold" pitchFamily="2" charset="-127"/>
          <a:ea typeface="프리젠테이션 8 ExtraBold" pitchFamily="2" charset="-127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b="0" i="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b="0" i="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b="0" i="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256C4DC-3432-DF85-CAE8-DB165DA08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ED33E8F-C0EC-8B9A-9AD6-927292BF7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752B3D-2C58-2E6A-59A3-8C596259BD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EF6A2D45-0937-4C8F-802C-514E09C3E45E}" type="datetimeFigureOut">
              <a:rPr lang="ko-KR" altLang="en-US" smtClean="0"/>
              <a:pPr/>
              <a:t>2025-05-26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1D10EB-A3C9-8C55-6946-64166A715E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48B7427-26B7-9C75-42B3-7BFD776B6F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  <a:latin typeface="프리젠테이션 5 Medium" pitchFamily="2" charset="-127"/>
                <a:ea typeface="프리젠테이션 5 Medium" pitchFamily="2" charset="-127"/>
              </a:defRPr>
            </a:lvl1pPr>
          </a:lstStyle>
          <a:p>
            <a:fld id="{0AD345DF-27E9-489B-A4D6-904B3C8D6D3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48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프리젠테이션 5 Medium" pitchFamily="2" charset="-127"/>
          <a:ea typeface="프리젠테이션 5 Medium" pitchFamily="2" charset="-127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svg"/><Relationship Id="rId3" Type="http://schemas.openxmlformats.org/officeDocument/2006/relationships/image" Target="../media/image27.svg"/><Relationship Id="rId7" Type="http://schemas.openxmlformats.org/officeDocument/2006/relationships/image" Target="../media/image21.svg"/><Relationship Id="rId12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11" Type="http://schemas.openxmlformats.org/officeDocument/2006/relationships/image" Target="../media/image19.svg"/><Relationship Id="rId5" Type="http://schemas.openxmlformats.org/officeDocument/2006/relationships/image" Target="../media/image17.svg"/><Relationship Id="rId10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3E2C6698-8DF7-B06E-F286-CE2415EB102C}"/>
              </a:ext>
            </a:extLst>
          </p:cNvPr>
          <p:cNvSpPr/>
          <p:nvPr/>
        </p:nvSpPr>
        <p:spPr>
          <a:xfrm>
            <a:off x="0" y="3779837"/>
            <a:ext cx="13439776" cy="3779838"/>
          </a:xfrm>
          <a:prstGeom prst="rect">
            <a:avLst/>
          </a:prstGeom>
          <a:solidFill>
            <a:srgbClr val="0ABE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6" name="그림 15" descr="그래픽, 창의성, 예술, 디자인이(가) 표시된 사진&#10;&#10;자동 생성된 설명">
            <a:extLst>
              <a:ext uri="{FF2B5EF4-FFF2-40B4-BE49-F238E27FC236}">
                <a16:creationId xmlns:a16="http://schemas.microsoft.com/office/drawing/2014/main" id="{1CA574BA-90B1-F888-B6B3-8A17D888D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b="15352"/>
          <a:stretch/>
        </p:blipFill>
        <p:spPr>
          <a:xfrm>
            <a:off x="-6154" y="1534886"/>
            <a:ext cx="6726041" cy="6024789"/>
          </a:xfrm>
          <a:prstGeom prst="rect">
            <a:avLst/>
          </a:prstGeom>
        </p:spPr>
      </p:pic>
      <p:pic>
        <p:nvPicPr>
          <p:cNvPr id="23" name="그림 22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7DD806D4-95A0-73D6-C7BD-21A255B3A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67" y="6863201"/>
            <a:ext cx="1854440" cy="302714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:a16="http://schemas.microsoft.com/office/drawing/2014/main" id="{AE6E73EE-8BD3-2A96-79F5-6DE6D7ED3190}"/>
              </a:ext>
            </a:extLst>
          </p:cNvPr>
          <p:cNvSpPr/>
          <p:nvPr/>
        </p:nvSpPr>
        <p:spPr>
          <a:xfrm>
            <a:off x="5500361" y="2873656"/>
            <a:ext cx="7686719" cy="118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ko-KR" altLang="en-US" sz="4400" dirty="0">
                <a:solidFill>
                  <a:srgbClr val="0ABEBB"/>
                </a:solidFill>
                <a:latin typeface="프리젠테이션 8 ExtraBold" pitchFamily="2" charset="-127"/>
                <a:ea typeface="프리젠테이션 8 ExtraBold" pitchFamily="2" charset="-127"/>
              </a:rPr>
              <a:t>생성형 </a:t>
            </a:r>
            <a:r>
              <a:rPr lang="en-US" altLang="ko-KR" sz="4400" dirty="0">
                <a:solidFill>
                  <a:srgbClr val="0ABEBB"/>
                </a:solidFill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>
                <a:solidFill>
                  <a:srgbClr val="0ABEBB"/>
                </a:solidFill>
                <a:latin typeface="프리젠테이션 8 ExtraBold" pitchFamily="2" charset="-127"/>
                <a:ea typeface="프리젠테이션 8 ExtraBold" pitchFamily="2" charset="-127"/>
              </a:rPr>
              <a:t>와 웨어러블의 융합</a:t>
            </a:r>
            <a:endParaRPr lang="ko-KR" altLang="en-US" sz="4400" dirty="0">
              <a:solidFill>
                <a:srgbClr val="09BEBB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F1FA953-F028-A589-4FFE-A6F359B42262}"/>
              </a:ext>
            </a:extLst>
          </p:cNvPr>
          <p:cNvSpPr/>
          <p:nvPr/>
        </p:nvSpPr>
        <p:spPr>
          <a:xfrm>
            <a:off x="6719887" y="3779837"/>
            <a:ext cx="6467193" cy="118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ko-KR" altLang="en-US" sz="4400" kern="1100" spc="-140" dirty="0">
                <a:solidFill>
                  <a:schemeClr val="bg1"/>
                </a:solidFill>
                <a:latin typeface="나눔스퀘어 네오 Heavy" panose="00000A00000000000000" pitchFamily="2" charset="-127"/>
                <a:ea typeface="나눔스퀘어 네오 Heavy" panose="00000A00000000000000" pitchFamily="2" charset="-127"/>
              </a:rPr>
              <a:t>스마트안경　ＡＩＮＯＯＮ　</a:t>
            </a:r>
            <a:endParaRPr lang="ko-KR" altLang="en-US" sz="4400" kern="1100" spc="-140" dirty="0">
              <a:solidFill>
                <a:schemeClr val="bg1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3485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5EBEE-032D-B212-7531-1A2F3A49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안경, 디자인, 흑백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9C88D405-478F-6D83-804E-C618BE137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5"/>
            <a:ext cx="13439775" cy="7556184"/>
          </a:xfrm>
          <a:prstGeom prst="rect">
            <a:avLst/>
          </a:prstGeom>
        </p:spPr>
      </p:pic>
      <p:sp>
        <p:nvSpPr>
          <p:cNvPr id="63" name="직사각형 62">
            <a:extLst>
              <a:ext uri="{FF2B5EF4-FFF2-40B4-BE49-F238E27FC236}">
                <a16:creationId xmlns:a16="http://schemas.microsoft.com/office/drawing/2014/main" id="{24FD3A66-B0A4-48F9-15E6-3A14EDF3F8E9}"/>
              </a:ext>
            </a:extLst>
          </p:cNvPr>
          <p:cNvSpPr/>
          <p:nvPr/>
        </p:nvSpPr>
        <p:spPr>
          <a:xfrm>
            <a:off x="1239695" y="627199"/>
            <a:ext cx="1473480" cy="4417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800" spc="-7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8 ExtraBold" pitchFamily="2" charset="-127"/>
                <a:ea typeface="프리젠테이션 8 ExtraBold" pitchFamily="2" charset="-127"/>
              </a:rPr>
              <a:t>Hardware</a:t>
            </a:r>
            <a:endParaRPr lang="ko-KR" altLang="en-US" sz="2800" spc="-7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pic>
        <p:nvPicPr>
          <p:cNvPr id="30" name="그림 29" descr="폰트, 그래픽, 블랙, 타이포그래피이(가) 표시된 사진&#10;&#10;자동 생성된 설명">
            <a:extLst>
              <a:ext uri="{FF2B5EF4-FFF2-40B4-BE49-F238E27FC236}">
                <a16:creationId xmlns:a16="http://schemas.microsoft.com/office/drawing/2014/main" id="{E297566E-17F9-AF95-AFD8-53321C0015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769" y="6593113"/>
            <a:ext cx="3483105" cy="96656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B148C5A-E339-1CD9-1179-329F24519E56}"/>
              </a:ext>
            </a:extLst>
          </p:cNvPr>
          <p:cNvSpPr txBox="1"/>
          <p:nvPr/>
        </p:nvSpPr>
        <p:spPr>
          <a:xfrm>
            <a:off x="1239696" y="426224"/>
            <a:ext cx="56938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defRPr sz="1400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/>
                </a:solidFill>
                <a:latin typeface="나눔스퀘어 네오 ExtraBold" panose="00000900000000000000" pitchFamily="2" charset="-127"/>
                <a:ea typeface="나눔스퀘어 네오 ExtraBold" panose="00000900000000000000" pitchFamily="2" charset="-127"/>
              </a:defRPr>
            </a:lvl1pPr>
          </a:lstStyle>
          <a:p>
            <a:r>
              <a:rPr lang="en-US" altLang="ko-KR" spc="-60" dirty="0">
                <a:solidFill>
                  <a:schemeClr val="bg1"/>
                </a:solidFill>
                <a:latin typeface="+mj-ea"/>
                <a:ea typeface="+mj-ea"/>
              </a:rPr>
              <a:t>AInoon</a:t>
            </a:r>
          </a:p>
        </p:txBody>
      </p:sp>
    </p:spTree>
    <p:extLst>
      <p:ext uri="{BB962C8B-B14F-4D97-AF65-F5344CB8AC3E}">
        <p14:creationId xmlns:p14="http://schemas.microsoft.com/office/powerpoint/2010/main" val="2306355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1E5D1-D79C-F1C3-63FE-C694B5BB3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AC19739-4CDC-5E1B-0788-DF9F1B012AB9}"/>
              </a:ext>
            </a:extLst>
          </p:cNvPr>
          <p:cNvSpPr txBox="1"/>
          <p:nvPr/>
        </p:nvSpPr>
        <p:spPr>
          <a:xfrm>
            <a:off x="6454327" y="3493172"/>
            <a:ext cx="869918" cy="49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07943" latinLnBrk="1"/>
            <a:r>
              <a:rPr lang="en-US" altLang="ko-KR" sz="2646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wi-fi</a:t>
            </a:r>
            <a:endParaRPr lang="ko-KR" altLang="en-US" sz="2646" dirty="0">
              <a:solidFill>
                <a:prstClr val="white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CDD09049-D6C5-F7E5-BBF3-F20BDCB0E46A}"/>
              </a:ext>
            </a:extLst>
          </p:cNvPr>
          <p:cNvCxnSpPr/>
          <p:nvPr/>
        </p:nvCxnSpPr>
        <p:spPr>
          <a:xfrm>
            <a:off x="5378119" y="3458622"/>
            <a:ext cx="3295858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234B5EE5-99A7-F935-0DB0-D9F528B8C230}"/>
              </a:ext>
            </a:extLst>
          </p:cNvPr>
          <p:cNvCxnSpPr/>
          <p:nvPr/>
        </p:nvCxnSpPr>
        <p:spPr>
          <a:xfrm>
            <a:off x="5378119" y="4044071"/>
            <a:ext cx="3295858" cy="0"/>
          </a:xfrm>
          <a:prstGeom prst="line">
            <a:avLst/>
          </a:prstGeom>
          <a:ln w="9525">
            <a:solidFill>
              <a:schemeClr val="tx1"/>
            </a:solidFill>
            <a:prstDash val="dash"/>
            <a:headEnd type="stealth" w="lg" len="lg"/>
            <a:tailEnd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5260A2B-ECF3-681E-1227-AF11EC47B531}"/>
              </a:ext>
            </a:extLst>
          </p:cNvPr>
          <p:cNvSpPr txBox="1"/>
          <p:nvPr/>
        </p:nvSpPr>
        <p:spPr>
          <a:xfrm>
            <a:off x="2070892" y="5207223"/>
            <a:ext cx="1263487" cy="49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07943" latinLnBrk="1"/>
            <a:r>
              <a:rPr lang="en-US" altLang="ko-KR" sz="2646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AInoon</a:t>
            </a:r>
            <a:endParaRPr lang="ko-KR" altLang="en-US" sz="2646" dirty="0">
              <a:solidFill>
                <a:prstClr val="white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0F8703-8403-7E77-8411-0B115B8AAEDE}"/>
              </a:ext>
            </a:extLst>
          </p:cNvPr>
          <p:cNvSpPr txBox="1"/>
          <p:nvPr/>
        </p:nvSpPr>
        <p:spPr>
          <a:xfrm>
            <a:off x="9547820" y="5186180"/>
            <a:ext cx="2339487" cy="906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07943" latinLnBrk="1"/>
            <a:r>
              <a:rPr lang="en-US" altLang="ko-KR" sz="2646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Mobile</a:t>
            </a:r>
          </a:p>
          <a:p>
            <a:pPr algn="ctr" defTabSz="1007943" latinLnBrk="1"/>
            <a:r>
              <a:rPr lang="en-US" altLang="ko-KR" sz="2646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rPr>
              <a:t>(Android / iOS)</a:t>
            </a:r>
            <a:endParaRPr lang="ko-KR" altLang="en-US" sz="2646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B11AA1-D763-ACF0-4C96-A3E27D36B9D4}"/>
              </a:ext>
            </a:extLst>
          </p:cNvPr>
          <p:cNvSpPr txBox="1"/>
          <p:nvPr/>
        </p:nvSpPr>
        <p:spPr>
          <a:xfrm>
            <a:off x="5906790" y="2546633"/>
            <a:ext cx="2150332" cy="548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07943" latinLnBrk="1">
              <a:lnSpc>
                <a:spcPct val="120000"/>
              </a:lnSpc>
              <a:defRPr/>
            </a:pPr>
            <a:r>
              <a:rPr lang="en-US" altLang="ko-KR" sz="2646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5 Medium" pitchFamily="2" charset="-127"/>
                <a:ea typeface="프리젠테이션 5 Medium" pitchFamily="2" charset="-127"/>
              </a:rPr>
              <a:t>[</a:t>
            </a:r>
            <a:r>
              <a:rPr lang="en-US" altLang="ko-KR" sz="2646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Companion</a:t>
            </a:r>
            <a:r>
              <a:rPr lang="en-US" altLang="ko-KR" sz="2646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5 Medium" pitchFamily="2" charset="-127"/>
                <a:ea typeface="프리젠테이션 5 Medium" pitchFamily="2" charset="-127"/>
              </a:rPr>
              <a:t>]</a:t>
            </a:r>
            <a:endParaRPr lang="ko-KR" altLang="en-US" sz="2646" dirty="0">
              <a:solidFill>
                <a:prstClr val="white"/>
              </a:solidFill>
              <a:effectLst>
                <a:outerShdw blurRad="889000" sx="102000" sy="102000" algn="ctr" rotWithShape="0">
                  <a:prstClr val="white">
                    <a:alpha val="27000"/>
                  </a:prstClr>
                </a:outerShdw>
              </a:effectLst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9D19FC3A-7EDF-59FE-308D-53D9E4E4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32" b="96097" l="6744" r="92791">
                        <a14:foregroundMark x1="9070" y1="4089" x2="90465" y2="91636"/>
                        <a14:foregroundMark x1="89767" y1="13011" x2="60233" y2="77509"/>
                        <a14:foregroundMark x1="60233" y1="77509" x2="63953" y2="87361"/>
                        <a14:foregroundMark x1="32093" y1="96097" x2="61860" y2="81599"/>
                        <a14:foregroundMark x1="85116" y1="21190" x2="80000" y2="43123"/>
                        <a14:foregroundMark x1="71628" y1="21561" x2="53721" y2="44981"/>
                        <a14:foregroundMark x1="75581" y1="25093" x2="56744" y2="52045"/>
                        <a14:foregroundMark x1="79767" y1="16543" x2="61860" y2="29554"/>
                        <a14:foregroundMark x1="59302" y1="16729" x2="76512" y2="15985"/>
                        <a14:foregroundMark x1="78372" y1="31599" x2="73721" y2="67286"/>
                        <a14:foregroundMark x1="73721" y1="67286" x2="73721" y2="67286"/>
                        <a14:foregroundMark x1="85581" y1="42751" x2="76512" y2="84387"/>
                        <a14:foregroundMark x1="76512" y1="84387" x2="74884" y2="85874"/>
                        <a14:foregroundMark x1="58837" y1="73978" x2="73256" y2="82900"/>
                        <a14:foregroundMark x1="88140" y1="55762" x2="88140" y2="55762"/>
                        <a14:foregroundMark x1="85349" y1="42751" x2="85349" y2="78810"/>
                        <a14:foregroundMark x1="92791" y1="16729" x2="91395" y2="88848"/>
                        <a14:foregroundMark x1="6744" y1="17286" x2="6744" y2="17286"/>
                        <a14:foregroundMark x1="47674" y1="3903" x2="47674" y2="39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34364" y="2217308"/>
            <a:ext cx="2235726" cy="2797257"/>
          </a:xfrm>
          <a:prstGeom prst="rect">
            <a:avLst/>
          </a:prstGeom>
        </p:spPr>
      </p:pic>
      <p:pic>
        <p:nvPicPr>
          <p:cNvPr id="14" name="그림 13" descr="안경, 액세서리, 선글라스, 고글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CF28B62-3BF8-2932-A773-AFA68702C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9" b="18487"/>
          <a:stretch/>
        </p:blipFill>
        <p:spPr>
          <a:xfrm>
            <a:off x="497661" y="2822285"/>
            <a:ext cx="4879917" cy="178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28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xit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그룹 44">
            <a:extLst>
              <a:ext uri="{FF2B5EF4-FFF2-40B4-BE49-F238E27FC236}">
                <a16:creationId xmlns:a16="http://schemas.microsoft.com/office/drawing/2014/main" id="{D49908A2-A64F-BA33-9F98-6BB9ED50DE57}"/>
              </a:ext>
            </a:extLst>
          </p:cNvPr>
          <p:cNvGrpSpPr/>
          <p:nvPr/>
        </p:nvGrpSpPr>
        <p:grpSpPr>
          <a:xfrm>
            <a:off x="329830" y="4286305"/>
            <a:ext cx="7635176" cy="1167160"/>
            <a:chOff x="255514" y="3873941"/>
            <a:chExt cx="6926493" cy="105882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DC63077-AC89-9DC6-BD70-2FF9B9F20474}"/>
                </a:ext>
              </a:extLst>
            </p:cNvPr>
            <p:cNvSpPr txBox="1"/>
            <p:nvPr/>
          </p:nvSpPr>
          <p:spPr>
            <a:xfrm>
              <a:off x="2962421" y="4513952"/>
              <a:ext cx="1512675" cy="418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07943" latinLnBrk="1"/>
              <a:r>
                <a:rPr lang="ko-KR" altLang="en-US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노이즈 </a:t>
              </a:r>
              <a:r>
                <a:rPr lang="ko-KR" altLang="en-US" sz="2400" dirty="0" err="1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캔슬링</a:t>
              </a:r>
              <a:endParaRPr lang="en-US" altLang="ko-KR" sz="2400" dirty="0">
                <a:gradFill flip="none" rotWithShape="1">
                  <a:gsLst>
                    <a:gs pos="50000">
                      <a:srgbClr val="57D3FF"/>
                    </a:gs>
                    <a:gs pos="0">
                      <a:srgbClr val="0070C0"/>
                    </a:gs>
                    <a:gs pos="100000">
                      <a:srgbClr val="0F9ED5">
                        <a:lumMod val="75000"/>
                      </a:srgbClr>
                    </a:gs>
                  </a:gsLst>
                  <a:lin ang="189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3" name="오른쪽 중괄호 42">
              <a:extLst>
                <a:ext uri="{FF2B5EF4-FFF2-40B4-BE49-F238E27FC236}">
                  <a16:creationId xmlns:a16="http://schemas.microsoft.com/office/drawing/2014/main" id="{8393A64A-B898-5A1B-CED4-8DE7FFD6C18D}"/>
                </a:ext>
              </a:extLst>
            </p:cNvPr>
            <p:cNvSpPr/>
            <p:nvPr/>
          </p:nvSpPr>
          <p:spPr>
            <a:xfrm rot="5400000">
              <a:off x="3413269" y="716186"/>
              <a:ext cx="610983" cy="6926493"/>
            </a:xfrm>
            <a:prstGeom prst="rightBrace">
              <a:avLst>
                <a:gd name="adj1" fmla="val 33276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007943" latinLnBrk="1"/>
              <a:endParaRPr lang="ko-KR" altLang="en-US" sz="1984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4420A001-B46D-3E45-A08E-181989DA760A}"/>
              </a:ext>
            </a:extLst>
          </p:cNvPr>
          <p:cNvGrpSpPr/>
          <p:nvPr/>
        </p:nvGrpSpPr>
        <p:grpSpPr>
          <a:xfrm>
            <a:off x="7967833" y="4286307"/>
            <a:ext cx="5018441" cy="1196088"/>
            <a:chOff x="7382341" y="3873943"/>
            <a:chExt cx="4575324" cy="108506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0151630-F78F-8F05-731F-3FC7EA8AB038}"/>
                </a:ext>
              </a:extLst>
            </p:cNvPr>
            <p:cNvSpPr txBox="1"/>
            <p:nvPr/>
          </p:nvSpPr>
          <p:spPr>
            <a:xfrm>
              <a:off x="8011098" y="4540197"/>
              <a:ext cx="3317810" cy="418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007943" latinLnBrk="1"/>
              <a:r>
                <a:rPr lang="en-US" altLang="ko-KR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1600</a:t>
              </a:r>
              <a:r>
                <a:rPr lang="ko-KR" altLang="en-US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만 화소</a:t>
              </a:r>
              <a:r>
                <a:rPr lang="ko-KR" altLang="en-US" sz="2400" dirty="0">
                  <a:gradFill flip="none" rotWithShape="1">
                    <a:gsLst>
                      <a:gs pos="0">
                        <a:prstClr val="black">
                          <a:lumMod val="65000"/>
                          <a:lumOff val="35000"/>
                        </a:prstClr>
                      </a:gs>
                      <a:gs pos="100000">
                        <a:srgbClr val="999999"/>
                      </a:gs>
                      <a:gs pos="53000">
                        <a:prstClr val="white">
                          <a:lumMod val="95000"/>
                        </a:prstClr>
                      </a:gs>
                    </a:gsLst>
                    <a:lin ang="81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</a:t>
              </a:r>
              <a:r>
                <a:rPr lang="ko-KR" altLang="en-US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카메라</a:t>
              </a:r>
              <a:r>
                <a:rPr lang="en-US" altLang="ko-KR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, LED </a:t>
              </a:r>
              <a:r>
                <a:rPr lang="ko-KR" altLang="en-US" sz="2400" dirty="0">
                  <a:gradFill flip="none" rotWithShape="1">
                    <a:gsLst>
                      <a:gs pos="50000">
                        <a:srgbClr val="57D3FF"/>
                      </a:gs>
                      <a:gs pos="0">
                        <a:srgbClr val="0070C0"/>
                      </a:gs>
                      <a:gs pos="100000">
                        <a:srgbClr val="0F9ED5">
                          <a:lumMod val="75000"/>
                        </a:srgbClr>
                      </a:gs>
                    </a:gsLst>
                    <a:lin ang="189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조명</a:t>
              </a:r>
            </a:p>
          </p:txBody>
        </p:sp>
        <p:sp>
          <p:nvSpPr>
            <p:cNvPr id="44" name="오른쪽 중괄호 43">
              <a:extLst>
                <a:ext uri="{FF2B5EF4-FFF2-40B4-BE49-F238E27FC236}">
                  <a16:creationId xmlns:a16="http://schemas.microsoft.com/office/drawing/2014/main" id="{EAD5463B-39E2-FB74-D1D7-298D0C2020E2}"/>
                </a:ext>
              </a:extLst>
            </p:cNvPr>
            <p:cNvSpPr/>
            <p:nvPr/>
          </p:nvSpPr>
          <p:spPr>
            <a:xfrm rot="5400000">
              <a:off x="9364511" y="1891773"/>
              <a:ext cx="610983" cy="4575324"/>
            </a:xfrm>
            <a:prstGeom prst="rightBrace">
              <a:avLst>
                <a:gd name="adj1" fmla="val 2881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007943" latinLnBrk="1"/>
              <a:endParaRPr lang="ko-KR" altLang="en-US" sz="1984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27F9B9C-876D-43B0-DBFF-29C171D238DE}"/>
              </a:ext>
            </a:extLst>
          </p:cNvPr>
          <p:cNvGrpSpPr/>
          <p:nvPr/>
        </p:nvGrpSpPr>
        <p:grpSpPr>
          <a:xfrm>
            <a:off x="544761" y="2469403"/>
            <a:ext cx="12374542" cy="1991846"/>
            <a:chOff x="494038" y="2240197"/>
            <a:chExt cx="11225960" cy="1806967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A2BB8132-7631-4D18-C501-F5C239E6A257}"/>
                </a:ext>
              </a:extLst>
            </p:cNvPr>
            <p:cNvGrpSpPr/>
            <p:nvPr/>
          </p:nvGrpSpPr>
          <p:grpSpPr>
            <a:xfrm>
              <a:off x="9577240" y="2240197"/>
              <a:ext cx="2142758" cy="1797851"/>
              <a:chOff x="1235082" y="4182599"/>
              <a:chExt cx="1905924" cy="1599139"/>
            </a:xfrm>
          </p:grpSpPr>
          <p:sp>
            <p:nvSpPr>
              <p:cNvPr id="28" name="사각형: 둥근 모서리 27">
                <a:extLst>
                  <a:ext uri="{FF2B5EF4-FFF2-40B4-BE49-F238E27FC236}">
                    <a16:creationId xmlns:a16="http://schemas.microsoft.com/office/drawing/2014/main" id="{F5CD4A4A-F588-998F-47B3-6AB6CCC80CBA}"/>
                  </a:ext>
                </a:extLst>
              </p:cNvPr>
              <p:cNvSpPr/>
              <p:nvPr/>
            </p:nvSpPr>
            <p:spPr>
              <a:xfrm>
                <a:off x="1235082" y="4182599"/>
                <a:ext cx="1905924" cy="1599139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영상 촬영</a:t>
                </a:r>
              </a:p>
            </p:txBody>
          </p:sp>
          <p:pic>
            <p:nvPicPr>
              <p:cNvPr id="29" name="그래픽 28">
                <a:extLst>
                  <a:ext uri="{FF2B5EF4-FFF2-40B4-BE49-F238E27FC236}">
                    <a16:creationId xmlns:a16="http://schemas.microsoft.com/office/drawing/2014/main" id="{A445EC0F-C66E-08F9-BC53-A9B92DF8C6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03917" y="4613303"/>
                <a:ext cx="634449" cy="550618"/>
              </a:xfrm>
              <a:prstGeom prst="rect">
                <a:avLst/>
              </a:prstGeom>
            </p:spPr>
          </p:pic>
        </p:grp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2F77AE20-DC7A-C854-642F-F4FC2453AAC0}"/>
                </a:ext>
              </a:extLst>
            </p:cNvPr>
            <p:cNvGrpSpPr/>
            <p:nvPr/>
          </p:nvGrpSpPr>
          <p:grpSpPr>
            <a:xfrm>
              <a:off x="7304386" y="2240198"/>
              <a:ext cx="2142758" cy="1797850"/>
              <a:chOff x="1235082" y="1452248"/>
              <a:chExt cx="1905924" cy="1599138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027C823F-FB8D-1E10-A561-7BBD97D3AF05}"/>
                  </a:ext>
                </a:extLst>
              </p:cNvPr>
              <p:cNvSpPr/>
              <p:nvPr/>
            </p:nvSpPr>
            <p:spPr>
              <a:xfrm>
                <a:off x="1235082" y="1452248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사진 촬영</a:t>
                </a:r>
              </a:p>
            </p:txBody>
          </p:sp>
          <p:pic>
            <p:nvPicPr>
              <p:cNvPr id="40" name="그래픽 39">
                <a:extLst>
                  <a:ext uri="{FF2B5EF4-FFF2-40B4-BE49-F238E27FC236}">
                    <a16:creationId xmlns:a16="http://schemas.microsoft.com/office/drawing/2014/main" id="{0862243F-6F75-7600-43C9-D907A7F3A9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49178" y="1877406"/>
                <a:ext cx="629972" cy="529078"/>
              </a:xfrm>
              <a:prstGeom prst="rect">
                <a:avLst/>
              </a:prstGeom>
            </p:spPr>
          </p:pic>
        </p:grp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1154657E-D7AF-A986-6E62-8DDEF1C37C31}"/>
                </a:ext>
              </a:extLst>
            </p:cNvPr>
            <p:cNvGrpSpPr/>
            <p:nvPr/>
          </p:nvGrpSpPr>
          <p:grpSpPr>
            <a:xfrm>
              <a:off x="5039746" y="2240197"/>
              <a:ext cx="2142758" cy="1797850"/>
              <a:chOff x="1235082" y="1420716"/>
              <a:chExt cx="1905924" cy="1599138"/>
            </a:xfrm>
          </p:grpSpPr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id="{68618A35-D041-6D6E-06DC-33C5F753ECC8}"/>
                  </a:ext>
                </a:extLst>
              </p:cNvPr>
              <p:cNvSpPr/>
              <p:nvPr/>
            </p:nvSpPr>
            <p:spPr>
              <a:xfrm>
                <a:off x="1235082" y="1420716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오디오 녹음</a:t>
                </a:r>
              </a:p>
            </p:txBody>
          </p:sp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id="{BCDC29C5-F325-7363-2D78-07B3D28C48FA}"/>
                  </a:ext>
                </a:extLst>
              </p:cNvPr>
              <p:cNvGrpSpPr/>
              <p:nvPr/>
            </p:nvGrpSpPr>
            <p:grpSpPr>
              <a:xfrm>
                <a:off x="1506539" y="1797050"/>
                <a:ext cx="1046622" cy="610772"/>
                <a:chOff x="1410667" y="1743418"/>
                <a:chExt cx="1222659" cy="713501"/>
              </a:xfrm>
            </p:grpSpPr>
            <p:pic>
              <p:nvPicPr>
                <p:cNvPr id="33" name="그래픽 32">
                  <a:extLst>
                    <a:ext uri="{FF2B5EF4-FFF2-40B4-BE49-F238E27FC236}">
                      <a16:creationId xmlns:a16="http://schemas.microsoft.com/office/drawing/2014/main" id="{75087C2F-C9E2-ABBD-417D-396E3A630D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 b="32450"/>
                <a:stretch/>
              </p:blipFill>
              <p:spPr>
                <a:xfrm>
                  <a:off x="1843167" y="1868112"/>
                  <a:ext cx="790159" cy="588807"/>
                </a:xfrm>
                <a:prstGeom prst="rect">
                  <a:avLst/>
                </a:prstGeom>
              </p:spPr>
            </p:pic>
            <p:pic>
              <p:nvPicPr>
                <p:cNvPr id="34" name="그래픽 33">
                  <a:extLst>
                    <a:ext uri="{FF2B5EF4-FFF2-40B4-BE49-F238E27FC236}">
                      <a16:creationId xmlns:a16="http://schemas.microsoft.com/office/drawing/2014/main" id="{08A510AD-A98C-B6A4-982F-3BCA8B68B4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 t="68097"/>
                <a:stretch/>
              </p:blipFill>
              <p:spPr>
                <a:xfrm>
                  <a:off x="1410667" y="1743418"/>
                  <a:ext cx="586935" cy="20656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362BD9D8-15BD-17C1-F297-F3DC17550638}"/>
                </a:ext>
              </a:extLst>
            </p:cNvPr>
            <p:cNvGrpSpPr/>
            <p:nvPr/>
          </p:nvGrpSpPr>
          <p:grpSpPr>
            <a:xfrm>
              <a:off x="2766892" y="2240197"/>
              <a:ext cx="2142758" cy="1797850"/>
              <a:chOff x="1235082" y="5563542"/>
              <a:chExt cx="1905924" cy="1599138"/>
            </a:xfrm>
          </p:grpSpPr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199726E5-28C6-FFBE-875A-7FAE5704D5C7}"/>
                  </a:ext>
                </a:extLst>
              </p:cNvPr>
              <p:cNvSpPr/>
              <p:nvPr/>
            </p:nvSpPr>
            <p:spPr>
              <a:xfrm>
                <a:off x="1235082" y="5563542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전화 통화</a:t>
                </a:r>
              </a:p>
            </p:txBody>
          </p:sp>
          <p:pic>
            <p:nvPicPr>
              <p:cNvPr id="37" name="그래픽 36">
                <a:extLst>
                  <a:ext uri="{FF2B5EF4-FFF2-40B4-BE49-F238E27FC236}">
                    <a16:creationId xmlns:a16="http://schemas.microsoft.com/office/drawing/2014/main" id="{89D7209A-7279-E8E2-6FB0-7E529A7504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849280" y="5918200"/>
                <a:ext cx="655047" cy="652340"/>
              </a:xfrm>
              <a:prstGeom prst="rect">
                <a:avLst/>
              </a:prstGeom>
            </p:spPr>
          </p:pic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894F874-86FD-7D49-65B1-45479AFC51D9}"/>
                </a:ext>
              </a:extLst>
            </p:cNvPr>
            <p:cNvGrpSpPr/>
            <p:nvPr/>
          </p:nvGrpSpPr>
          <p:grpSpPr>
            <a:xfrm>
              <a:off x="494038" y="2249314"/>
              <a:ext cx="2142758" cy="1797850"/>
              <a:chOff x="1314653" y="-321656"/>
              <a:chExt cx="2142758" cy="1797850"/>
            </a:xfrm>
          </p:grpSpPr>
          <p:sp>
            <p:nvSpPr>
              <p:cNvPr id="3" name="사각형: 둥근 모서리 2">
                <a:extLst>
                  <a:ext uri="{FF2B5EF4-FFF2-40B4-BE49-F238E27FC236}">
                    <a16:creationId xmlns:a16="http://schemas.microsoft.com/office/drawing/2014/main" id="{E0A81D6A-6213-AC72-F21C-FB8416973B53}"/>
                  </a:ext>
                </a:extLst>
              </p:cNvPr>
              <p:cNvSpPr/>
              <p:nvPr/>
            </p:nvSpPr>
            <p:spPr>
              <a:xfrm>
                <a:off x="1314653" y="-321656"/>
                <a:ext cx="2142758" cy="1797850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오디오 감상</a:t>
                </a:r>
              </a:p>
            </p:txBody>
          </p:sp>
          <p:pic>
            <p:nvPicPr>
              <p:cNvPr id="4" name="그래픽 3">
                <a:extLst>
                  <a:ext uri="{FF2B5EF4-FFF2-40B4-BE49-F238E27FC236}">
                    <a16:creationId xmlns:a16="http://schemas.microsoft.com/office/drawing/2014/main" id="{F6BA1D54-9E13-2BE6-EB1B-6C4BFF2B89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053021" y="29225"/>
                <a:ext cx="722380" cy="73600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895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73014-A457-D1D2-1C5D-5E7CFA585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더하기 기호 22">
            <a:extLst>
              <a:ext uri="{FF2B5EF4-FFF2-40B4-BE49-F238E27FC236}">
                <a16:creationId xmlns:a16="http://schemas.microsoft.com/office/drawing/2014/main" id="{54838988-B928-6091-6301-30AD2CF5A6AB}"/>
              </a:ext>
            </a:extLst>
          </p:cNvPr>
          <p:cNvSpPr/>
          <p:nvPr/>
        </p:nvSpPr>
        <p:spPr>
          <a:xfrm>
            <a:off x="6392580" y="4184836"/>
            <a:ext cx="710161" cy="710161"/>
          </a:xfrm>
          <a:prstGeom prst="mathPlus">
            <a:avLst>
              <a:gd name="adj1" fmla="val 140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/>
            <a:endParaRPr lang="ko-KR" altLang="en-US" sz="1984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808E1A58-1215-53C6-00ED-B5E2FC167AB6}"/>
              </a:ext>
            </a:extLst>
          </p:cNvPr>
          <p:cNvGrpSpPr/>
          <p:nvPr/>
        </p:nvGrpSpPr>
        <p:grpSpPr>
          <a:xfrm>
            <a:off x="4654420" y="5299477"/>
            <a:ext cx="4186479" cy="1232979"/>
            <a:chOff x="4222246" y="4807590"/>
            <a:chExt cx="3797898" cy="1118536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6B726B28-51F3-DBB2-AD9C-B195665B94C7}"/>
                </a:ext>
              </a:extLst>
            </p:cNvPr>
            <p:cNvSpPr/>
            <p:nvPr/>
          </p:nvSpPr>
          <p:spPr>
            <a:xfrm>
              <a:off x="4222246" y="4807590"/>
              <a:ext cx="3797898" cy="11185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07943" latinLnBrk="1"/>
              <a:endParaRPr lang="ko-KR" altLang="en-US" sz="1984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endParaRPr>
            </a:p>
          </p:txBody>
        </p:sp>
        <p:pic>
          <p:nvPicPr>
            <p:cNvPr id="5" name="그래픽 4">
              <a:extLst>
                <a:ext uri="{FF2B5EF4-FFF2-40B4-BE49-F238E27FC236}">
                  <a16:creationId xmlns:a16="http://schemas.microsoft.com/office/drawing/2014/main" id="{3899671F-0355-1388-F472-51EFC98BB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69760" y="5015027"/>
              <a:ext cx="3189940" cy="703662"/>
            </a:xfrm>
            <a:prstGeom prst="rect">
              <a:avLst/>
            </a:prstGeom>
            <a:effectLst>
              <a:outerShdw blurRad="254000" dist="50800" dir="5400000" algn="ctr" rotWithShape="0">
                <a:schemeClr val="tx1">
                  <a:alpha val="15000"/>
                </a:schemeClr>
              </a:outerShdw>
            </a:effectLst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BC6EB19-8134-D20A-9207-B8D5FA61CC0A}"/>
              </a:ext>
            </a:extLst>
          </p:cNvPr>
          <p:cNvGrpSpPr/>
          <p:nvPr/>
        </p:nvGrpSpPr>
        <p:grpSpPr>
          <a:xfrm>
            <a:off x="311715" y="1275422"/>
            <a:ext cx="12871894" cy="2580650"/>
            <a:chOff x="282622" y="1157040"/>
            <a:chExt cx="11677149" cy="2341119"/>
          </a:xfrm>
        </p:grpSpPr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C592B165-82AD-91A5-453E-46976188044A}"/>
                </a:ext>
              </a:extLst>
            </p:cNvPr>
            <p:cNvGrpSpPr/>
            <p:nvPr/>
          </p:nvGrpSpPr>
          <p:grpSpPr>
            <a:xfrm>
              <a:off x="9566036" y="1157040"/>
              <a:ext cx="2142758" cy="1797851"/>
              <a:chOff x="1235082" y="4182599"/>
              <a:chExt cx="1905924" cy="1599139"/>
            </a:xfrm>
          </p:grpSpPr>
          <p:sp>
            <p:nvSpPr>
              <p:cNvPr id="71" name="사각형: 둥근 모서리 70">
                <a:extLst>
                  <a:ext uri="{FF2B5EF4-FFF2-40B4-BE49-F238E27FC236}">
                    <a16:creationId xmlns:a16="http://schemas.microsoft.com/office/drawing/2014/main" id="{B1B5EAE9-AA95-6EFE-34D7-985C5AC86955}"/>
                  </a:ext>
                </a:extLst>
              </p:cNvPr>
              <p:cNvSpPr/>
              <p:nvPr/>
            </p:nvSpPr>
            <p:spPr>
              <a:xfrm>
                <a:off x="1235082" y="4182599"/>
                <a:ext cx="1905924" cy="1599139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영상 촬영</a:t>
                </a:r>
              </a:p>
            </p:txBody>
          </p:sp>
          <p:pic>
            <p:nvPicPr>
              <p:cNvPr id="72" name="그래픽 71">
                <a:extLst>
                  <a:ext uri="{FF2B5EF4-FFF2-40B4-BE49-F238E27FC236}">
                    <a16:creationId xmlns:a16="http://schemas.microsoft.com/office/drawing/2014/main" id="{406282BE-96F8-A31D-6DF1-1E9BBD82CE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803917" y="4613303"/>
                <a:ext cx="634449" cy="550618"/>
              </a:xfrm>
              <a:prstGeom prst="rect">
                <a:avLst/>
              </a:prstGeom>
            </p:spPr>
          </p:pic>
        </p:grpSp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629326F8-253D-B6F9-2B1E-1C2CB5D8604F}"/>
                </a:ext>
              </a:extLst>
            </p:cNvPr>
            <p:cNvGrpSpPr/>
            <p:nvPr/>
          </p:nvGrpSpPr>
          <p:grpSpPr>
            <a:xfrm>
              <a:off x="5024621" y="1157040"/>
              <a:ext cx="2142758" cy="1797850"/>
              <a:chOff x="1235082" y="1420716"/>
              <a:chExt cx="1905924" cy="1599138"/>
            </a:xfrm>
          </p:grpSpPr>
          <p:sp>
            <p:nvSpPr>
              <p:cNvPr id="74" name="사각형: 둥근 모서리 73">
                <a:extLst>
                  <a:ext uri="{FF2B5EF4-FFF2-40B4-BE49-F238E27FC236}">
                    <a16:creationId xmlns:a16="http://schemas.microsoft.com/office/drawing/2014/main" id="{46035DF8-A7F8-FEBA-6B69-C86FE91EB9EA}"/>
                  </a:ext>
                </a:extLst>
              </p:cNvPr>
              <p:cNvSpPr/>
              <p:nvPr/>
            </p:nvSpPr>
            <p:spPr>
              <a:xfrm>
                <a:off x="1235082" y="1420716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녹음</a:t>
                </a:r>
              </a:p>
            </p:txBody>
          </p:sp>
          <p:grpSp>
            <p:nvGrpSpPr>
              <p:cNvPr id="75" name="그룹 74">
                <a:extLst>
                  <a:ext uri="{FF2B5EF4-FFF2-40B4-BE49-F238E27FC236}">
                    <a16:creationId xmlns:a16="http://schemas.microsoft.com/office/drawing/2014/main" id="{65698857-EDF1-CB11-8986-A92CFE4AE744}"/>
                  </a:ext>
                </a:extLst>
              </p:cNvPr>
              <p:cNvGrpSpPr/>
              <p:nvPr/>
            </p:nvGrpSpPr>
            <p:grpSpPr>
              <a:xfrm>
                <a:off x="1506539" y="1797050"/>
                <a:ext cx="1046622" cy="610772"/>
                <a:chOff x="1410667" y="1743418"/>
                <a:chExt cx="1222659" cy="713501"/>
              </a:xfrm>
            </p:grpSpPr>
            <p:pic>
              <p:nvPicPr>
                <p:cNvPr id="76" name="그래픽 75">
                  <a:extLst>
                    <a:ext uri="{FF2B5EF4-FFF2-40B4-BE49-F238E27FC236}">
                      <a16:creationId xmlns:a16="http://schemas.microsoft.com/office/drawing/2014/main" id="{E9DBEC21-BA2E-89C8-9602-50306D169E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 b="32450"/>
                <a:stretch/>
              </p:blipFill>
              <p:spPr>
                <a:xfrm>
                  <a:off x="1843167" y="1868112"/>
                  <a:ext cx="790159" cy="588807"/>
                </a:xfrm>
                <a:prstGeom prst="rect">
                  <a:avLst/>
                </a:prstGeom>
              </p:spPr>
            </p:pic>
            <p:pic>
              <p:nvPicPr>
                <p:cNvPr id="77" name="그래픽 76">
                  <a:extLst>
                    <a:ext uri="{FF2B5EF4-FFF2-40B4-BE49-F238E27FC236}">
                      <a16:creationId xmlns:a16="http://schemas.microsoft.com/office/drawing/2014/main" id="{7D0229FD-2A3F-2810-2C89-F89290F2A6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 t="68097"/>
                <a:stretch/>
              </p:blipFill>
              <p:spPr>
                <a:xfrm>
                  <a:off x="1410667" y="1743418"/>
                  <a:ext cx="586935" cy="20656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A1F035D2-3D55-F907-D8AA-C6F043A773F2}"/>
                </a:ext>
              </a:extLst>
            </p:cNvPr>
            <p:cNvGrpSpPr/>
            <p:nvPr/>
          </p:nvGrpSpPr>
          <p:grpSpPr>
            <a:xfrm>
              <a:off x="2751767" y="1157040"/>
              <a:ext cx="2142758" cy="1797850"/>
              <a:chOff x="1235082" y="5563542"/>
              <a:chExt cx="1905924" cy="1599138"/>
            </a:xfrm>
          </p:grpSpPr>
          <p:sp>
            <p:nvSpPr>
              <p:cNvPr id="79" name="사각형: 둥근 모서리 78">
                <a:extLst>
                  <a:ext uri="{FF2B5EF4-FFF2-40B4-BE49-F238E27FC236}">
                    <a16:creationId xmlns:a16="http://schemas.microsoft.com/office/drawing/2014/main" id="{B22F2FBE-1547-09D8-4AE8-D9A9F0B86C8E}"/>
                  </a:ext>
                </a:extLst>
              </p:cNvPr>
              <p:cNvSpPr/>
              <p:nvPr/>
            </p:nvSpPr>
            <p:spPr>
              <a:xfrm>
                <a:off x="1235082" y="5563542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통화</a:t>
                </a:r>
              </a:p>
            </p:txBody>
          </p:sp>
          <p:pic>
            <p:nvPicPr>
              <p:cNvPr id="80" name="그래픽 79">
                <a:extLst>
                  <a:ext uri="{FF2B5EF4-FFF2-40B4-BE49-F238E27FC236}">
                    <a16:creationId xmlns:a16="http://schemas.microsoft.com/office/drawing/2014/main" id="{7DB48EEC-E7E4-0BA1-0577-1BB01EEFAE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849280" y="5918200"/>
                <a:ext cx="655047" cy="652340"/>
              </a:xfrm>
              <a:prstGeom prst="rect">
                <a:avLst/>
              </a:prstGeom>
            </p:spPr>
          </p:pic>
        </p:grpSp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587D04CF-EDC5-F4BD-FA14-3899B438681F}"/>
                </a:ext>
              </a:extLst>
            </p:cNvPr>
            <p:cNvGrpSpPr/>
            <p:nvPr/>
          </p:nvGrpSpPr>
          <p:grpSpPr>
            <a:xfrm>
              <a:off x="7297475" y="1157041"/>
              <a:ext cx="2142758" cy="1797850"/>
              <a:chOff x="1235082" y="1452248"/>
              <a:chExt cx="1905924" cy="1599138"/>
            </a:xfrm>
          </p:grpSpPr>
          <p:sp>
            <p:nvSpPr>
              <p:cNvPr id="82" name="사각형: 둥근 모서리 81">
                <a:extLst>
                  <a:ext uri="{FF2B5EF4-FFF2-40B4-BE49-F238E27FC236}">
                    <a16:creationId xmlns:a16="http://schemas.microsoft.com/office/drawing/2014/main" id="{70018BA9-D8B4-90F0-D92A-A150CC644C52}"/>
                  </a:ext>
                </a:extLst>
              </p:cNvPr>
              <p:cNvSpPr/>
              <p:nvPr/>
            </p:nvSpPr>
            <p:spPr>
              <a:xfrm>
                <a:off x="1235082" y="1452248"/>
                <a:ext cx="1905924" cy="1599138"/>
              </a:xfrm>
              <a:prstGeom prst="roundRect">
                <a:avLst>
                  <a:gd name="adj" fmla="val 0"/>
                </a:avLst>
              </a:prstGeom>
              <a:solidFill>
                <a:srgbClr val="2929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bIns="158733" rtlCol="0" anchor="b"/>
              <a:lstStyle/>
              <a:p>
                <a:pPr algn="ctr" defTabSz="1007943" latinLnBrk="1"/>
                <a:r>
                  <a:rPr lang="ko-KR" altLang="en-US" sz="1764" b="1" dirty="0">
                    <a:gradFill flip="none" rotWithShape="1">
                      <a:gsLst>
                        <a:gs pos="0">
                          <a:prstClr val="black">
                            <a:lumMod val="65000"/>
                            <a:lumOff val="35000"/>
                          </a:prstClr>
                        </a:gs>
                        <a:gs pos="100000">
                          <a:srgbClr val="999999"/>
                        </a:gs>
                        <a:gs pos="53000">
                          <a:prstClr val="white">
                            <a:lumMod val="95000"/>
                          </a:prstClr>
                        </a:gs>
                      </a:gsLst>
                      <a:lin ang="81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프리젠테이션 5 Medium" pitchFamily="2" charset="-127"/>
                    <a:ea typeface="프리젠테이션 5 Medium" pitchFamily="2" charset="-127"/>
                  </a:rPr>
                  <a:t>사진 촬영</a:t>
                </a:r>
              </a:p>
            </p:txBody>
          </p:sp>
          <p:pic>
            <p:nvPicPr>
              <p:cNvPr id="83" name="그래픽 82">
                <a:extLst>
                  <a:ext uri="{FF2B5EF4-FFF2-40B4-BE49-F238E27FC236}">
                    <a16:creationId xmlns:a16="http://schemas.microsoft.com/office/drawing/2014/main" id="{5AB929CE-53D5-4E14-084E-1A2853E50F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849178" y="1877406"/>
                <a:ext cx="629972" cy="529078"/>
              </a:xfrm>
              <a:prstGeom prst="rect">
                <a:avLst/>
              </a:prstGeom>
            </p:spPr>
          </p:pic>
        </p:grpSp>
        <p:sp>
          <p:nvSpPr>
            <p:cNvPr id="10" name="오른쪽 중괄호 9">
              <a:extLst>
                <a:ext uri="{FF2B5EF4-FFF2-40B4-BE49-F238E27FC236}">
                  <a16:creationId xmlns:a16="http://schemas.microsoft.com/office/drawing/2014/main" id="{746DC1A2-000A-19D1-7281-A1AE1100C16A}"/>
                </a:ext>
              </a:extLst>
            </p:cNvPr>
            <p:cNvSpPr/>
            <p:nvPr/>
          </p:nvSpPr>
          <p:spPr>
            <a:xfrm rot="5400000">
              <a:off x="5815705" y="-2645907"/>
              <a:ext cx="610983" cy="11677149"/>
            </a:xfrm>
            <a:prstGeom prst="rightBrace">
              <a:avLst>
                <a:gd name="adj1" fmla="val 33276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007943" latinLnBrk="1"/>
              <a:endParaRPr lang="ko-KR" altLang="en-US" sz="1984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3E65168B-C9BE-406D-1D32-1E2E0AD6E6CC}"/>
                </a:ext>
              </a:extLst>
            </p:cNvPr>
            <p:cNvSpPr/>
            <p:nvPr/>
          </p:nvSpPr>
          <p:spPr>
            <a:xfrm>
              <a:off x="483206" y="1157040"/>
              <a:ext cx="2142758" cy="1797850"/>
            </a:xfrm>
            <a:prstGeom prst="roundRect">
              <a:avLst>
                <a:gd name="adj" fmla="val 0"/>
              </a:avLst>
            </a:prstGeom>
            <a:solidFill>
              <a:srgbClr val="292929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bIns="158733" rtlCol="0" anchor="b"/>
            <a:lstStyle/>
            <a:p>
              <a:pPr algn="ctr" defTabSz="1007943" latinLnBrk="1"/>
              <a:r>
                <a:rPr lang="ko-KR" altLang="en-US" sz="1764" b="1" dirty="0">
                  <a:gradFill flip="none" rotWithShape="1">
                    <a:gsLst>
                      <a:gs pos="0">
                        <a:prstClr val="black">
                          <a:lumMod val="65000"/>
                          <a:lumOff val="35000"/>
                        </a:prstClr>
                      </a:gs>
                      <a:gs pos="100000">
                        <a:srgbClr val="999999"/>
                      </a:gs>
                      <a:gs pos="53000">
                        <a:prstClr val="white">
                          <a:lumMod val="95000"/>
                        </a:prstClr>
                      </a:gs>
                    </a:gsLst>
                    <a:lin ang="81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프리젠테이션 5 Medium" pitchFamily="2" charset="-127"/>
                  <a:ea typeface="프리젠테이션 5 Medium" pitchFamily="2" charset="-127"/>
                </a:rPr>
                <a:t>오디오 감상</a:t>
              </a:r>
            </a:p>
          </p:txBody>
        </p:sp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id="{CF7C6997-F137-7EFF-1845-44EBC8A0F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221574" y="1507921"/>
              <a:ext cx="722380" cy="7360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33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5E057-5FD2-E6B3-069D-0FEFD2E67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897884-22FE-05DD-C7C5-1B36EF1A1E3C}"/>
              </a:ext>
            </a:extLst>
          </p:cNvPr>
          <p:cNvSpPr txBox="1"/>
          <p:nvPr/>
        </p:nvSpPr>
        <p:spPr>
          <a:xfrm>
            <a:off x="4320031" y="2768242"/>
            <a:ext cx="4799712" cy="1301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defRPr/>
            </a:pPr>
            <a:r>
              <a:rPr lang="en-US" altLang="ko-KR" sz="72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+mj-ea"/>
                <a:ea typeface="+mj-ea"/>
              </a:rPr>
              <a:t>[Moments]</a:t>
            </a:r>
            <a:endParaRPr lang="ko-KR" altLang="en-US" sz="7200" dirty="0">
              <a:solidFill>
                <a:prstClr val="white"/>
              </a:solidFill>
              <a:effectLst>
                <a:outerShdw blurRad="889000" sx="102000" sy="102000" algn="ctr" rotWithShape="0">
                  <a:prstClr val="white">
                    <a:alpha val="27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5890F3-B2F9-EB84-CB87-D50BA58B969C}"/>
              </a:ext>
            </a:extLst>
          </p:cNvPr>
          <p:cNvSpPr txBox="1"/>
          <p:nvPr/>
        </p:nvSpPr>
        <p:spPr>
          <a:xfrm>
            <a:off x="5227609" y="4373170"/>
            <a:ext cx="35282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07943" latinLnBrk="1">
              <a:buFont typeface="+mj-lt"/>
              <a:buAutoNum type="arabicPeriod"/>
              <a:defRPr/>
            </a:pPr>
            <a:r>
              <a:rPr lang="ko-KR" altLang="en-US" sz="2400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rPr>
              <a:t>일상적인 시간의 조각</a:t>
            </a:r>
            <a:br>
              <a:rPr lang="en-US" altLang="ko-KR" sz="2400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rPr>
            </a:br>
            <a:endParaRPr lang="en-US" altLang="ko-KR" sz="2400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  <a:p>
            <a:pPr defTabSz="1007943" latinLnBrk="1">
              <a:buFont typeface="+mj-lt"/>
              <a:buAutoNum type="arabicPeriod"/>
              <a:defRPr/>
            </a:pPr>
            <a:r>
              <a:rPr lang="ko-KR" altLang="en-US" sz="2400" dirty="0">
                <a:solidFill>
                  <a:prstClr val="white"/>
                </a:solidFill>
                <a:latin typeface="프리젠테이션 5 Medium" pitchFamily="2" charset="-127"/>
                <a:ea typeface="프리젠테이션 5 Medium" pitchFamily="2" charset="-127"/>
              </a:rPr>
              <a:t>특정한 경험의 집합</a:t>
            </a:r>
            <a:endParaRPr lang="en-US" altLang="ko-KR" sz="2400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  <a:p>
            <a:pPr defTabSz="1007943" latinLnBrk="1">
              <a:defRPr/>
            </a:pPr>
            <a:endParaRPr lang="ko-KR" altLang="en-US" sz="2400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2437FB2-02A4-AA2D-E058-074422A282FF}"/>
              </a:ext>
            </a:extLst>
          </p:cNvPr>
          <p:cNvSpPr/>
          <p:nvPr/>
        </p:nvSpPr>
        <p:spPr>
          <a:xfrm>
            <a:off x="1239695" y="627199"/>
            <a:ext cx="2556469" cy="4417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스마트 안경 특화 </a:t>
            </a:r>
            <a:r>
              <a:rPr lang="en-US" altLang="ko-KR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UX</a:t>
            </a:r>
            <a:endParaRPr lang="ko-KR" altLang="en-US" sz="2800" spc="-70" dirty="0">
              <a:ln>
                <a:solidFill>
                  <a:srgbClr val="156082">
                    <a:alpha val="0"/>
                  </a:srgbClr>
                </a:solidFill>
              </a:ln>
              <a:solidFill>
                <a:prstClr val="white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924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CD854-D09B-9FFE-6918-DEE3F62A9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ow on-device AI is enabling generative AI to scale [The future of AI is  hybrid] | Qualcomm">
            <a:extLst>
              <a:ext uri="{FF2B5EF4-FFF2-40B4-BE49-F238E27FC236}">
                <a16:creationId xmlns:a16="http://schemas.microsoft.com/office/drawing/2014/main" id="{8219A38C-6442-2373-2F50-AC390C8742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0" r="22237"/>
          <a:stretch/>
        </p:blipFill>
        <p:spPr bwMode="auto">
          <a:xfrm>
            <a:off x="2187840" y="1743840"/>
            <a:ext cx="7143893" cy="499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78C74F8-8FCE-6BBD-B5FD-E9FF3A793506}"/>
              </a:ext>
            </a:extLst>
          </p:cNvPr>
          <p:cNvSpPr/>
          <p:nvPr/>
        </p:nvSpPr>
        <p:spPr>
          <a:xfrm>
            <a:off x="2026812" y="4155868"/>
            <a:ext cx="1466864" cy="198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>
              <a:defRPr/>
            </a:pPr>
            <a:endParaRPr lang="ko-KR" altLang="en-US" sz="1984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0201606-D218-D802-C326-0BA567860C6F}"/>
              </a:ext>
            </a:extLst>
          </p:cNvPr>
          <p:cNvSpPr/>
          <p:nvPr/>
        </p:nvSpPr>
        <p:spPr>
          <a:xfrm>
            <a:off x="1858677" y="4819459"/>
            <a:ext cx="1558371" cy="10079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07943" latinLnBrk="1">
              <a:defRPr/>
            </a:pP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Privacy</a:t>
            </a:r>
          </a:p>
          <a:p>
            <a:pPr defTabSz="1007943" latinLnBrk="1">
              <a:defRPr/>
            </a:pP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Low latency</a:t>
            </a:r>
          </a:p>
          <a:p>
            <a:pPr defTabSz="1007943" latinLnBrk="1">
              <a:defRPr/>
            </a:pP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Cost saving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E4CAFBF-E0A5-56C3-D34C-54C7945E3272}"/>
              </a:ext>
            </a:extLst>
          </p:cNvPr>
          <p:cNvSpPr/>
          <p:nvPr/>
        </p:nvSpPr>
        <p:spPr>
          <a:xfrm>
            <a:off x="3724512" y="2503529"/>
            <a:ext cx="1690753" cy="4801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>
              <a:defRPr/>
            </a:pPr>
            <a:r>
              <a:rPr lang="en-US" altLang="ko-KR" sz="1323" b="1" dirty="0">
                <a:solidFill>
                  <a:srgbClr val="0E2841">
                    <a:lumMod val="50000"/>
                    <a:lumOff val="50000"/>
                  </a:srgbClr>
                </a:solidFill>
                <a:latin typeface="프리젠테이션 8 ExtraBold" pitchFamily="2" charset="-127"/>
                <a:ea typeface="프리젠테이션 8 ExtraBold" pitchFamily="2" charset="-127"/>
              </a:rPr>
              <a:t>ON DEVICE AI</a:t>
            </a:r>
            <a:endParaRPr lang="ko-KR" altLang="en-US" sz="1323" b="1" dirty="0">
              <a:solidFill>
                <a:srgbClr val="0E2841">
                  <a:lumMod val="50000"/>
                  <a:lumOff val="50000"/>
                </a:srgbClr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E75A4F62-F133-E01F-EE4E-549760DE706E}"/>
              </a:ext>
            </a:extLst>
          </p:cNvPr>
          <p:cNvGrpSpPr/>
          <p:nvPr/>
        </p:nvGrpSpPr>
        <p:grpSpPr>
          <a:xfrm>
            <a:off x="9424921" y="3039822"/>
            <a:ext cx="3231073" cy="2120127"/>
            <a:chOff x="8439380" y="2884816"/>
            <a:chExt cx="4603520" cy="3020683"/>
          </a:xfrm>
        </p:grpSpPr>
        <p:pic>
          <p:nvPicPr>
            <p:cNvPr id="9224" name="Picture 8" descr="GlobalGPT (@GlbGPT) / X">
              <a:extLst>
                <a:ext uri="{FF2B5EF4-FFF2-40B4-BE49-F238E27FC236}">
                  <a16:creationId xmlns:a16="http://schemas.microsoft.com/office/drawing/2014/main" id="{F7ACE6E5-9C23-8057-1C35-BCE328AA57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863" b="22081"/>
            <a:stretch/>
          </p:blipFill>
          <p:spPr bwMode="auto">
            <a:xfrm>
              <a:off x="8439380" y="2884816"/>
              <a:ext cx="3460520" cy="3020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8" descr="GlobalGPT (@GlbGPT) / X">
              <a:extLst>
                <a:ext uri="{FF2B5EF4-FFF2-40B4-BE49-F238E27FC236}">
                  <a16:creationId xmlns:a16="http://schemas.microsoft.com/office/drawing/2014/main" id="{01F27CC8-6953-E289-E3ED-33B3C456F6B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52" r="16688" b="22081"/>
            <a:stretch/>
          </p:blipFill>
          <p:spPr bwMode="auto">
            <a:xfrm>
              <a:off x="11899900" y="2884816"/>
              <a:ext cx="1143000" cy="3020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10,000 + 무료 워드 클라우드 &amp; 구름 이미지 - Pixabay">
            <a:extLst>
              <a:ext uri="{FF2B5EF4-FFF2-40B4-BE49-F238E27FC236}">
                <a16:creationId xmlns:a16="http://schemas.microsoft.com/office/drawing/2014/main" id="{5E7147C4-2918-96A8-EEFA-8E4AB1F6F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421" y="3572533"/>
            <a:ext cx="1277814" cy="82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920ABBA-8D1A-273F-8D22-23A7ED5670CD}"/>
              </a:ext>
            </a:extLst>
          </p:cNvPr>
          <p:cNvSpPr/>
          <p:nvPr/>
        </p:nvSpPr>
        <p:spPr>
          <a:xfrm>
            <a:off x="5683336" y="4155868"/>
            <a:ext cx="1466864" cy="198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>
              <a:defRPr/>
            </a:pPr>
            <a:endParaRPr lang="ko-KR" altLang="en-US" sz="1984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8C94ED6-4012-3FC9-54E4-E6542FB1E51A}"/>
              </a:ext>
            </a:extLst>
          </p:cNvPr>
          <p:cNvSpPr/>
          <p:nvPr/>
        </p:nvSpPr>
        <p:spPr>
          <a:xfrm>
            <a:off x="5767084" y="4830309"/>
            <a:ext cx="1696210" cy="10079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07943" latinLnBrk="1">
              <a:defRPr/>
            </a:pP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Performance</a:t>
            </a:r>
          </a:p>
          <a:p>
            <a:pPr defTabSz="1007943" latinLnBrk="1">
              <a:defRPr/>
            </a:pP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Accessibility</a:t>
            </a:r>
            <a:b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</a:br>
            <a:r>
              <a:rPr lang="en-US" altLang="ko-KR" sz="1543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Flexibility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79848E2-A365-87B3-CA7D-A4FD3639DD4E}"/>
              </a:ext>
            </a:extLst>
          </p:cNvPr>
          <p:cNvSpPr/>
          <p:nvPr/>
        </p:nvSpPr>
        <p:spPr>
          <a:xfrm>
            <a:off x="7369800" y="4013676"/>
            <a:ext cx="1497437" cy="289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>
              <a:defRPr/>
            </a:pPr>
            <a:r>
              <a:rPr lang="en-US" altLang="ko-KR" sz="1323" b="1" dirty="0"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CLOUD AI</a:t>
            </a:r>
            <a:endParaRPr lang="ko-KR" altLang="en-US" sz="1323" b="1" dirty="0">
              <a:solidFill>
                <a:prstClr val="white"/>
              </a:solidFill>
              <a:latin typeface="프리젠테이션 8 ExtraBold" pitchFamily="2" charset="-127"/>
              <a:ea typeface="프리젠테이션 8 ExtraBold" pitchFamily="2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CABA89BF-F959-58B3-0083-E6AF306D33A9}"/>
              </a:ext>
            </a:extLst>
          </p:cNvPr>
          <p:cNvSpPr/>
          <p:nvPr/>
        </p:nvSpPr>
        <p:spPr>
          <a:xfrm>
            <a:off x="3843011" y="3298810"/>
            <a:ext cx="1457485" cy="14574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7943" latinLnBrk="1">
              <a:defRPr/>
            </a:pPr>
            <a:endParaRPr lang="ko-KR" altLang="en-US" sz="1984" dirty="0">
              <a:solidFill>
                <a:prstClr val="white"/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14" name="Picture 6" descr="How on-device AI is enabling generative AI to scale [The future of AI is  hybrid] | Qualcomm">
            <a:extLst>
              <a:ext uri="{FF2B5EF4-FFF2-40B4-BE49-F238E27FC236}">
                <a16:creationId xmlns:a16="http://schemas.microsoft.com/office/drawing/2014/main" id="{F4A8FD8A-3C18-A192-0673-96C207A7F1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5ECFF"/>
              </a:clrFrom>
              <a:clrTo>
                <a:srgbClr val="E5E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3" t="32408" r="65371" b="62548"/>
          <a:stretch/>
        </p:blipFill>
        <p:spPr bwMode="auto">
          <a:xfrm>
            <a:off x="4184689" y="3702036"/>
            <a:ext cx="809708" cy="62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32E6282-E3FA-C525-B411-08FAA2434DFD}"/>
              </a:ext>
            </a:extLst>
          </p:cNvPr>
          <p:cNvSpPr/>
          <p:nvPr/>
        </p:nvSpPr>
        <p:spPr>
          <a:xfrm>
            <a:off x="1239695" y="627199"/>
            <a:ext cx="3903313" cy="4380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추후 </a:t>
            </a:r>
            <a:r>
              <a:rPr lang="en-US" altLang="ko-KR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 </a:t>
            </a:r>
            <a:r>
              <a:rPr lang="ko-KR" altLang="en-US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스마트 </a:t>
            </a:r>
            <a:r>
              <a:rPr lang="ko-KR" altLang="en-US" sz="2800" spc="-70" dirty="0" err="1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글래스</a:t>
            </a:r>
            <a:r>
              <a:rPr lang="ko-KR" altLang="en-US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 </a:t>
            </a:r>
            <a:r>
              <a:rPr lang="en-US" altLang="ko-KR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AI </a:t>
            </a:r>
            <a:r>
              <a:rPr lang="ko-KR" altLang="en-US" sz="2800" spc="-70" dirty="0">
                <a:ln>
                  <a:solidFill>
                    <a:srgbClr val="156082">
                      <a:alpha val="0"/>
                    </a:srgbClr>
                  </a:solidFill>
                </a:ln>
                <a:solidFill>
                  <a:prstClr val="white"/>
                </a:solidFill>
                <a:latin typeface="프리젠테이션 8 ExtraBold" pitchFamily="2" charset="-127"/>
                <a:ea typeface="프리젠테이션 8 ExtraBold" pitchFamily="2" charset="-127"/>
              </a:rPr>
              <a:t>발전 방향</a:t>
            </a:r>
          </a:p>
        </p:txBody>
      </p:sp>
    </p:spTree>
    <p:extLst>
      <p:ext uri="{BB962C8B-B14F-4D97-AF65-F5344CB8AC3E}">
        <p14:creationId xmlns:p14="http://schemas.microsoft.com/office/powerpoint/2010/main" val="22943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133F3-CBBC-82F8-B7E7-BFFE5CA59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rugged computing helps the manufacturing industry - Verdict">
            <a:extLst>
              <a:ext uri="{FF2B5EF4-FFF2-40B4-BE49-F238E27FC236}">
                <a16:creationId xmlns:a16="http://schemas.microsoft.com/office/drawing/2014/main" id="{69E85343-52BE-2DB3-7171-D02DC789D6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37"/>
          <a:stretch/>
        </p:blipFill>
        <p:spPr bwMode="auto">
          <a:xfrm>
            <a:off x="0" y="2210223"/>
            <a:ext cx="13439775" cy="534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98C847D2-472C-0B3D-CC61-8AD9B3E7328D}"/>
              </a:ext>
            </a:extLst>
          </p:cNvPr>
          <p:cNvSpPr txBox="1"/>
          <p:nvPr/>
        </p:nvSpPr>
        <p:spPr>
          <a:xfrm>
            <a:off x="5210400" y="2888671"/>
            <a:ext cx="2845749" cy="121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latinLnBrk="0">
              <a:lnSpc>
                <a:spcPct val="110000"/>
              </a:lnSpc>
              <a:defRPr sz="1600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7200" u="none" strike="noStrike" kern="0" cap="none" spc="-20" normalizeH="0" baseline="0" noProof="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프리젠테이션 8 ExtraBold" pitchFamily="2" charset="-127"/>
                <a:ea typeface="프리젠테이션 8 ExtraBold" pitchFamily="2" charset="-127"/>
                <a:cs typeface="Pretendard ExtraBold" panose="02000903000000020004" pitchFamily="2" charset="-127"/>
              </a:rPr>
              <a:t>특화용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751C599-B921-E9F4-4C55-A5AEFC406D18}"/>
              </a:ext>
            </a:extLst>
          </p:cNvPr>
          <p:cNvGrpSpPr/>
          <p:nvPr/>
        </p:nvGrpSpPr>
        <p:grpSpPr>
          <a:xfrm>
            <a:off x="2341250" y="4420445"/>
            <a:ext cx="8584048" cy="1897180"/>
            <a:chOff x="7855661" y="5943041"/>
            <a:chExt cx="4829380" cy="1085573"/>
          </a:xfrm>
        </p:grpSpPr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495CADA8-C71F-277D-E644-594D37EA13FA}"/>
                </a:ext>
              </a:extLst>
            </p:cNvPr>
            <p:cNvGrpSpPr/>
            <p:nvPr/>
          </p:nvGrpSpPr>
          <p:grpSpPr>
            <a:xfrm>
              <a:off x="9103596" y="5943041"/>
              <a:ext cx="1085573" cy="1085573"/>
              <a:chOff x="2791963" y="6309948"/>
              <a:chExt cx="1548054" cy="1548054"/>
            </a:xfrm>
          </p:grpSpPr>
          <p:sp>
            <p:nvSpPr>
              <p:cNvPr id="51" name="타원 50">
                <a:extLst>
                  <a:ext uri="{FF2B5EF4-FFF2-40B4-BE49-F238E27FC236}">
                    <a16:creationId xmlns:a16="http://schemas.microsoft.com/office/drawing/2014/main" id="{0CB8B0C7-D3FD-1A90-A270-F3A9268381B1}"/>
                  </a:ext>
                </a:extLst>
              </p:cNvPr>
              <p:cNvSpPr/>
              <p:nvPr/>
            </p:nvSpPr>
            <p:spPr>
              <a:xfrm>
                <a:off x="2791963" y="6309948"/>
                <a:ext cx="1548054" cy="1548054"/>
              </a:xfrm>
              <a:prstGeom prst="ellipse">
                <a:avLst/>
              </a:prstGeom>
              <a:solidFill>
                <a:sysClr val="window" lastClr="FFFFFF">
                  <a:alpha val="76000"/>
                </a:sys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wrap="none" tIns="216000" bIns="0" rtlCol="0" anchor="b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프리젠테이션 5 Medium" pitchFamily="2" charset="-127"/>
                    <a:ea typeface="프리젠테이션 5 Medium" pitchFamily="2" charset="-127"/>
                    <a:cs typeface="+mn-cs"/>
                  </a:rPr>
                  <a:t>장애인용</a:t>
                </a:r>
              </a:p>
            </p:txBody>
          </p:sp>
          <p:pic>
            <p:nvPicPr>
              <p:cNvPr id="52" name="그래픽 51">
                <a:extLst>
                  <a:ext uri="{FF2B5EF4-FFF2-40B4-BE49-F238E27FC236}">
                    <a16:creationId xmlns:a16="http://schemas.microsoft.com/office/drawing/2014/main" id="{487BE72B-E339-6E57-5886-F9490CA52A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387267" y="6539718"/>
                <a:ext cx="511450" cy="684411"/>
              </a:xfrm>
              <a:prstGeom prst="rect">
                <a:avLst/>
              </a:prstGeom>
            </p:spPr>
          </p:pic>
        </p:grp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25D2FD08-1FAB-5F60-05D9-F944EAC7C02F}"/>
                </a:ext>
              </a:extLst>
            </p:cNvPr>
            <p:cNvGrpSpPr/>
            <p:nvPr/>
          </p:nvGrpSpPr>
          <p:grpSpPr>
            <a:xfrm>
              <a:off x="7855661" y="5943041"/>
              <a:ext cx="1085573" cy="1085573"/>
              <a:chOff x="4463844" y="4847849"/>
              <a:chExt cx="1548054" cy="1548054"/>
            </a:xfrm>
          </p:grpSpPr>
          <p:sp>
            <p:nvSpPr>
              <p:cNvPr id="49" name="타원 48">
                <a:extLst>
                  <a:ext uri="{FF2B5EF4-FFF2-40B4-BE49-F238E27FC236}">
                    <a16:creationId xmlns:a16="http://schemas.microsoft.com/office/drawing/2014/main" id="{07178C81-1C5D-4778-EFF9-5FF06DE1F7AB}"/>
                  </a:ext>
                </a:extLst>
              </p:cNvPr>
              <p:cNvSpPr/>
              <p:nvPr/>
            </p:nvSpPr>
            <p:spPr>
              <a:xfrm>
                <a:off x="4463844" y="4847849"/>
                <a:ext cx="1548054" cy="1548054"/>
              </a:xfrm>
              <a:prstGeom prst="ellipse">
                <a:avLst/>
              </a:prstGeom>
              <a:solidFill>
                <a:sysClr val="window" lastClr="FFFFFF">
                  <a:alpha val="76000"/>
                </a:sys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wrap="none" tIns="216000" bIns="0" rtlCol="0" anchor="b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프리젠테이션 5 Medium" pitchFamily="2" charset="-127"/>
                    <a:ea typeface="프리젠테이션 5 Medium" pitchFamily="2" charset="-127"/>
                    <a:cs typeface="+mn-cs"/>
                  </a:rPr>
                  <a:t>산업용</a:t>
                </a:r>
              </a:p>
            </p:txBody>
          </p:sp>
          <p:pic>
            <p:nvPicPr>
              <p:cNvPr id="50" name="그래픽 49">
                <a:extLst>
                  <a:ext uri="{FF2B5EF4-FFF2-40B4-BE49-F238E27FC236}">
                    <a16:creationId xmlns:a16="http://schemas.microsoft.com/office/drawing/2014/main" id="{6881E244-E2B6-75BD-B2D3-DF3E9379F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866576" y="5058753"/>
                <a:ext cx="742591" cy="703277"/>
              </a:xfrm>
              <a:prstGeom prst="rect">
                <a:avLst/>
              </a:prstGeom>
            </p:spPr>
          </p:pic>
        </p:grp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22F9DD38-80F1-2F92-9C87-C763F1B81881}"/>
                </a:ext>
              </a:extLst>
            </p:cNvPr>
            <p:cNvGrpSpPr/>
            <p:nvPr/>
          </p:nvGrpSpPr>
          <p:grpSpPr>
            <a:xfrm>
              <a:off x="10351532" y="5943041"/>
              <a:ext cx="1085573" cy="1085573"/>
              <a:chOff x="4403326" y="6368022"/>
              <a:chExt cx="1548054" cy="1548054"/>
            </a:xfrm>
          </p:grpSpPr>
          <p:sp>
            <p:nvSpPr>
              <p:cNvPr id="47" name="타원 46">
                <a:extLst>
                  <a:ext uri="{FF2B5EF4-FFF2-40B4-BE49-F238E27FC236}">
                    <a16:creationId xmlns:a16="http://schemas.microsoft.com/office/drawing/2014/main" id="{6A6EDCEC-F6CB-93D0-C16C-C126BC76BA4B}"/>
                  </a:ext>
                </a:extLst>
              </p:cNvPr>
              <p:cNvSpPr/>
              <p:nvPr/>
            </p:nvSpPr>
            <p:spPr>
              <a:xfrm>
                <a:off x="4403326" y="6368022"/>
                <a:ext cx="1548054" cy="1548054"/>
              </a:xfrm>
              <a:prstGeom prst="ellipse">
                <a:avLst/>
              </a:prstGeom>
              <a:solidFill>
                <a:sysClr val="window" lastClr="FFFFFF">
                  <a:alpha val="76000"/>
                </a:sys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wrap="none" tIns="216000" bIns="0" rtlCol="0" anchor="b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프리젠테이션 5 Medium" pitchFamily="2" charset="-127"/>
                    <a:ea typeface="프리젠테이션 5 Medium" pitchFamily="2" charset="-127"/>
                    <a:cs typeface="+mn-cs"/>
                  </a:rPr>
                  <a:t>레저용</a:t>
                </a:r>
              </a:p>
            </p:txBody>
          </p:sp>
          <p:pic>
            <p:nvPicPr>
              <p:cNvPr id="48" name="그래픽 47">
                <a:extLst>
                  <a:ext uri="{FF2B5EF4-FFF2-40B4-BE49-F238E27FC236}">
                    <a16:creationId xmlns:a16="http://schemas.microsoft.com/office/drawing/2014/main" id="{6BA25EFE-F28F-7FD2-0B8E-9A0427BC4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880162" y="6613026"/>
                <a:ext cx="594383" cy="712704"/>
              </a:xfrm>
              <a:prstGeom prst="rect">
                <a:avLst/>
              </a:prstGeom>
            </p:spPr>
          </p:pic>
        </p:grp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7F116F8C-AFBB-7F4F-FB8E-021181837B88}"/>
                </a:ext>
              </a:extLst>
            </p:cNvPr>
            <p:cNvGrpSpPr/>
            <p:nvPr/>
          </p:nvGrpSpPr>
          <p:grpSpPr>
            <a:xfrm>
              <a:off x="11599468" y="5943041"/>
              <a:ext cx="1085573" cy="1085573"/>
              <a:chOff x="6121531" y="6309948"/>
              <a:chExt cx="1548054" cy="1548054"/>
            </a:xfrm>
          </p:grpSpPr>
          <p:sp>
            <p:nvSpPr>
              <p:cNvPr id="45" name="타원 44">
                <a:extLst>
                  <a:ext uri="{FF2B5EF4-FFF2-40B4-BE49-F238E27FC236}">
                    <a16:creationId xmlns:a16="http://schemas.microsoft.com/office/drawing/2014/main" id="{06F8DEE0-E4BD-A3EA-24CB-1038B0A76629}"/>
                  </a:ext>
                </a:extLst>
              </p:cNvPr>
              <p:cNvSpPr/>
              <p:nvPr/>
            </p:nvSpPr>
            <p:spPr>
              <a:xfrm>
                <a:off x="6121531" y="6309948"/>
                <a:ext cx="1548054" cy="1548054"/>
              </a:xfrm>
              <a:prstGeom prst="ellipse">
                <a:avLst/>
              </a:prstGeom>
              <a:solidFill>
                <a:sysClr val="window" lastClr="FFFFFF">
                  <a:alpha val="76000"/>
                </a:sys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wrap="none" tIns="216000" bIns="0" rtlCol="0" anchor="b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프리젠테이션 5 Medium" pitchFamily="2" charset="-127"/>
                    <a:ea typeface="프리젠테이션 5 Medium" pitchFamily="2" charset="-127"/>
                    <a:cs typeface="+mn-cs"/>
                  </a:rPr>
                  <a:t>교육용</a:t>
                </a:r>
              </a:p>
            </p:txBody>
          </p:sp>
          <p:pic>
            <p:nvPicPr>
              <p:cNvPr id="46" name="그래픽 45">
                <a:extLst>
                  <a:ext uri="{FF2B5EF4-FFF2-40B4-BE49-F238E27FC236}">
                    <a16:creationId xmlns:a16="http://schemas.microsoft.com/office/drawing/2014/main" id="{1ECA42FB-CC11-70E6-D2A0-705E601C5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520313" y="6647484"/>
                <a:ext cx="750491" cy="576645"/>
              </a:xfrm>
              <a:prstGeom prst="rect">
                <a:avLst/>
              </a:prstGeom>
            </p:spPr>
          </p:pic>
        </p:grp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29E09BB-836C-49F2-12C5-F2817602D827}"/>
              </a:ext>
            </a:extLst>
          </p:cNvPr>
          <p:cNvSpPr/>
          <p:nvPr/>
        </p:nvSpPr>
        <p:spPr>
          <a:xfrm>
            <a:off x="2" y="1"/>
            <a:ext cx="13439774" cy="2210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17679E-2C97-EA62-CF4A-31F77A2F6E84}"/>
              </a:ext>
            </a:extLst>
          </p:cNvPr>
          <p:cNvSpPr txBox="1"/>
          <p:nvPr/>
        </p:nvSpPr>
        <p:spPr>
          <a:xfrm>
            <a:off x="3958588" y="1326497"/>
            <a:ext cx="5522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Pretendard" panose="02000503000000020004" pitchFamily="2" charset="-127"/>
                <a:sym typeface="Avenir Next Medium"/>
              </a:rPr>
              <a:t>특화 하드웨어와 맞춤형 앱을 통해 특화용으로 확장</a:t>
            </a:r>
          </a:p>
        </p:txBody>
      </p:sp>
      <p:sp>
        <p:nvSpPr>
          <p:cNvPr id="14" name="사각형: 둥근 위쪽 모서리 13">
            <a:extLst>
              <a:ext uri="{FF2B5EF4-FFF2-40B4-BE49-F238E27FC236}">
                <a16:creationId xmlns:a16="http://schemas.microsoft.com/office/drawing/2014/main" id="{610FF47C-5F32-8563-9831-F3C25DB7BB18}"/>
              </a:ext>
            </a:extLst>
          </p:cNvPr>
          <p:cNvSpPr/>
          <p:nvPr/>
        </p:nvSpPr>
        <p:spPr>
          <a:xfrm rot="10800000">
            <a:off x="766762" y="0"/>
            <a:ext cx="392516" cy="1052506"/>
          </a:xfrm>
          <a:prstGeom prst="round2SameRect">
            <a:avLst/>
          </a:prstGeom>
          <a:solidFill>
            <a:srgbClr val="0AB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프리젠테이션 5 Medium" pitchFamily="2" charset="-127"/>
              <a:ea typeface="프리젠테이션 5 Medium" pitchFamily="2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4FAC68C-E858-472D-F24F-C2F659A8B3AC}"/>
              </a:ext>
            </a:extLst>
          </p:cNvPr>
          <p:cNvSpPr/>
          <p:nvPr/>
        </p:nvSpPr>
        <p:spPr>
          <a:xfrm>
            <a:off x="1239695" y="627199"/>
            <a:ext cx="2611933" cy="4417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800" spc="-7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B3B3B"/>
                </a:solidFill>
                <a:latin typeface="프리젠테이션 8 ExtraBold" pitchFamily="2" charset="-127"/>
                <a:ea typeface="프리젠테이션 8 ExtraBold" pitchFamily="2" charset="-127"/>
              </a:rPr>
              <a:t>특화용 </a:t>
            </a:r>
            <a:r>
              <a:rPr lang="ko-KR" altLang="en-US" sz="2800" spc="-7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B3B3B"/>
                </a:solidFill>
                <a:latin typeface="프리젠테이션 8 ExtraBold" pitchFamily="2" charset="-127"/>
                <a:ea typeface="프리젠테이션 8 ExtraBold" pitchFamily="2" charset="-127"/>
              </a:rPr>
              <a:t>글래스로</a:t>
            </a:r>
            <a:r>
              <a:rPr lang="ko-KR" altLang="en-US" sz="2800" spc="-7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B3B3B"/>
                </a:solidFill>
                <a:latin typeface="프리젠테이션 8 ExtraBold" pitchFamily="2" charset="-127"/>
                <a:ea typeface="프리젠테이션 8 ExtraBold" pitchFamily="2" charset="-127"/>
              </a:rPr>
              <a:t> 확장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A6D44D-86C1-66EA-346A-3F15BBBA680D}"/>
              </a:ext>
            </a:extLst>
          </p:cNvPr>
          <p:cNvSpPr txBox="1"/>
          <p:nvPr/>
        </p:nvSpPr>
        <p:spPr>
          <a:xfrm>
            <a:off x="1239696" y="426224"/>
            <a:ext cx="76976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defRPr sz="1400" spc="-1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/>
                </a:solidFill>
                <a:latin typeface="나눔스퀘어 네오 ExtraBold" panose="00000900000000000000" pitchFamily="2" charset="-127"/>
                <a:ea typeface="나눔스퀘어 네오 ExtraBold" panose="00000900000000000000" pitchFamily="2" charset="-127"/>
              </a:defRPr>
            </a:lvl1pPr>
          </a:lstStyle>
          <a:p>
            <a:r>
              <a:rPr lang="ko-KR" altLang="en-US" spc="-60" dirty="0">
                <a:solidFill>
                  <a:srgbClr val="7F7F7F"/>
                </a:solidFill>
                <a:latin typeface="+mj-ea"/>
                <a:ea typeface="+mj-ea"/>
              </a:rPr>
              <a:t>사업화 전략</a:t>
            </a:r>
            <a:endParaRPr lang="en-US" altLang="ko-KR" spc="-60" dirty="0">
              <a:solidFill>
                <a:srgbClr val="7F7F7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36178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644A3-6BA2-5AFC-CFFA-2D4CC91E2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B33F9B73-9F70-0F6A-BBA2-92143C9C9497}"/>
              </a:ext>
            </a:extLst>
          </p:cNvPr>
          <p:cNvSpPr/>
          <p:nvPr/>
        </p:nvSpPr>
        <p:spPr>
          <a:xfrm>
            <a:off x="2" y="3779837"/>
            <a:ext cx="13439774" cy="37798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프리젠테이션 5 Medium" pitchFamily="2" charset="-127"/>
              <a:ea typeface="프리젠테이션 5 Medium" pitchFamily="2" charset="-127"/>
            </a:endParaRPr>
          </a:p>
        </p:txBody>
      </p:sp>
      <p:pic>
        <p:nvPicPr>
          <p:cNvPr id="6" name="그림 5" descr="그래픽, 창의성, 예술, 디자인이(가) 표시된 사진&#10;&#10;자동 생성된 설명">
            <a:extLst>
              <a:ext uri="{FF2B5EF4-FFF2-40B4-BE49-F238E27FC236}">
                <a16:creationId xmlns:a16="http://schemas.microsoft.com/office/drawing/2014/main" id="{24C05220-9464-01F2-B391-AA4D895A63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b="15352"/>
          <a:stretch/>
        </p:blipFill>
        <p:spPr>
          <a:xfrm>
            <a:off x="0" y="1963846"/>
            <a:ext cx="6247152" cy="55958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BA8ED9-0FB1-6947-7556-66859CD6906B}"/>
              </a:ext>
            </a:extLst>
          </p:cNvPr>
          <p:cNvSpPr txBox="1"/>
          <p:nvPr/>
        </p:nvSpPr>
        <p:spPr>
          <a:xfrm>
            <a:off x="7280158" y="2940517"/>
            <a:ext cx="5570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1" lang="en-US" altLang="x-none" sz="6000" dirty="0">
                <a:solidFill>
                  <a:srgbClr val="0ABDBC"/>
                </a:solidFill>
                <a:latin typeface="+mj-ea"/>
                <a:ea typeface="+mj-ea"/>
                <a:cs typeface="Pretendard" panose="02000503000000020004" pitchFamily="2" charset="-127"/>
              </a:rPr>
              <a:t>THANK YOU</a:t>
            </a:r>
            <a:endParaRPr kumimoji="1" lang="x-none" altLang="en-US" sz="6000" dirty="0">
              <a:solidFill>
                <a:srgbClr val="0ABDBC"/>
              </a:solidFill>
              <a:latin typeface="+mj-ea"/>
              <a:ea typeface="+mj-ea"/>
              <a:cs typeface="Pretendard" panose="02000503000000020004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B5C895-A9CA-FE85-8373-28BF899DF7D4}"/>
              </a:ext>
            </a:extLst>
          </p:cNvPr>
          <p:cNvSpPr txBox="1"/>
          <p:nvPr/>
        </p:nvSpPr>
        <p:spPr>
          <a:xfrm>
            <a:off x="8026984" y="3852076"/>
            <a:ext cx="3750851" cy="23624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ABDBC"/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문 의       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김병수 이사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프리젠테이션 5 Medium" pitchFamily="2" charset="-127"/>
              <a:ea typeface="프리젠테이션 5 Medium" pitchFamily="2" charset="-127"/>
              <a:cs typeface="Pretendard Light" panose="02000403000000020004" pitchFamily="2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solidFill>
                  <a:srgbClr val="0ABDBC"/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Office</a:t>
            </a:r>
            <a:r>
              <a:rPr lang="en-US" altLang="ko-KR" dirty="0">
                <a:solidFill>
                  <a:srgbClr val="EF4665"/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   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+82-2-588-6801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solidFill>
                  <a:srgbClr val="0ABDBC"/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H.P.        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+82-10-7237-1977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solidFill>
                  <a:srgbClr val="0ABDBC"/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E-mail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   marc@seerslab.com</a:t>
            </a:r>
          </a:p>
          <a:p>
            <a:pPr>
              <a:lnSpc>
                <a:spcPct val="150000"/>
              </a:lnSpc>
              <a:defRPr/>
            </a:pPr>
            <a:r>
              <a:rPr lang="en" altLang="x-none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프리젠테이션 5 Medium" pitchFamily="2" charset="-127"/>
                <a:ea typeface="프리젠테이션 5 Medium" pitchFamily="2" charset="-127"/>
                <a:cs typeface="Pretendard Light" panose="02000403000000020004" pitchFamily="2" charset="-127"/>
              </a:rPr>
              <a:t>315, Gangnam-daero, Seocho-gu, Seoul, Republic of Korea</a:t>
            </a:r>
          </a:p>
          <a:p>
            <a:pPr>
              <a:lnSpc>
                <a:spcPct val="150000"/>
              </a:lnSpc>
              <a:defRPr/>
            </a:pPr>
            <a:r>
              <a:rPr kumimoji="1" lang="en-US" altLang="x-none" sz="1600" dirty="0">
                <a:solidFill>
                  <a:srgbClr val="0ABDBC"/>
                </a:solidFill>
                <a:latin typeface="프리젠테이션 5 Medium" pitchFamily="2" charset="-127"/>
                <a:ea typeface="프리젠테이션 5 Medium" pitchFamily="2" charset="-127"/>
                <a:cs typeface="Pretendard" panose="02000503000000020004" pitchFamily="2" charset="-127"/>
              </a:rPr>
              <a:t>www.seerslab.com</a:t>
            </a:r>
          </a:p>
        </p:txBody>
      </p:sp>
      <p:pic>
        <p:nvPicPr>
          <p:cNvPr id="8" name="그림 7" descr="폰트, 텍스트, 그래픽, 로고이(가) 표시된 사진&#10;&#10;자동 생성된 설명">
            <a:extLst>
              <a:ext uri="{FF2B5EF4-FFF2-40B4-BE49-F238E27FC236}">
                <a16:creationId xmlns:a16="http://schemas.microsoft.com/office/drawing/2014/main" id="{D1DDC59F-EFF2-196A-BF09-50BF443780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679" y="6716546"/>
            <a:ext cx="1732416" cy="27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0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6BA5FC-3DE5-83D7-C86D-44070FAE9DA5}"/>
              </a:ext>
            </a:extLst>
          </p:cNvPr>
          <p:cNvSpPr txBox="1"/>
          <p:nvPr/>
        </p:nvSpPr>
        <p:spPr>
          <a:xfrm>
            <a:off x="5710637" y="3457535"/>
            <a:ext cx="2018501" cy="63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defRPr/>
            </a:pPr>
            <a:r>
              <a:rPr lang="ko-KR" altLang="en-US" sz="3527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오프닝 영상</a:t>
            </a:r>
          </a:p>
        </p:txBody>
      </p:sp>
      <p:pic>
        <p:nvPicPr>
          <p:cNvPr id="4" name="241210_AINOON_Intro">
            <a:hlinkClick r:id="" action="ppaction://media"/>
            <a:extLst>
              <a:ext uri="{FF2B5EF4-FFF2-40B4-BE49-F238E27FC236}">
                <a16:creationId xmlns:a16="http://schemas.microsoft.com/office/drawing/2014/main" id="{187EC91B-6C07-8E7A-4AA2-EA44B6E3BC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6" y="-1"/>
            <a:ext cx="13439422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2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C36E2-9DAF-32E8-30E7-81FE03AB1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036209-24FA-3383-8B92-07872E6D87AD}"/>
              </a:ext>
            </a:extLst>
          </p:cNvPr>
          <p:cNvSpPr txBox="1"/>
          <p:nvPr/>
        </p:nvSpPr>
        <p:spPr>
          <a:xfrm>
            <a:off x="3001562" y="3395117"/>
            <a:ext cx="74366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defTabSz="1007943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핸드폰으로 다 되는 기능인데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?   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왜？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9466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357DF-8784-0C86-292C-18FC93429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A8D93B-F4B9-10B0-2F3A-FD0B7ACF287E}"/>
              </a:ext>
            </a:extLst>
          </p:cNvPr>
          <p:cNvSpPr txBox="1"/>
          <p:nvPr/>
        </p:nvSpPr>
        <p:spPr>
          <a:xfrm>
            <a:off x="2021325" y="3395117"/>
            <a:ext cx="9397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07943" latinLnBrk="1">
              <a:defRPr/>
            </a:pP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여러분의 일상은 실제 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로 얼마나 바뀌었나요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0486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A1FAC-FFC5-93FF-1B8D-4F059BD90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72B1D0-F71F-331D-5623-0EA9722BC02C}"/>
              </a:ext>
            </a:extLst>
          </p:cNvPr>
          <p:cNvSpPr txBox="1"/>
          <p:nvPr/>
        </p:nvSpPr>
        <p:spPr>
          <a:xfrm>
            <a:off x="894415" y="3395117"/>
            <a:ext cx="11650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defRPr/>
            </a:pPr>
            <a:r>
              <a:rPr lang="ko-KR" altLang="en-US" sz="4000" dirty="0" err="1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시어스랩은</a:t>
            </a:r>
            <a:r>
              <a:rPr lang="ko-KR" altLang="en-US" sz="40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 여러분의 일상을 위한 </a:t>
            </a:r>
            <a:r>
              <a:rPr lang="en-US" altLang="ko-KR" sz="40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 </a:t>
            </a:r>
            <a:r>
              <a:rPr lang="ko-KR" altLang="en-US" sz="40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디바이스를 만들고자 합니다</a:t>
            </a:r>
            <a:endParaRPr lang="en-US" altLang="ko-KR" sz="4000" dirty="0">
              <a:solidFill>
                <a:prstClr val="white"/>
              </a:solidFill>
              <a:effectLst>
                <a:outerShdw blurRad="889000" sx="102000" sy="102000" algn="ctr" rotWithShape="0">
                  <a:prstClr val="white">
                    <a:alpha val="27000"/>
                  </a:prstClr>
                </a:outerShdw>
              </a:effectLst>
              <a:latin typeface="프리젠테이션 8 ExtraBold" pitchFamily="2" charset="-127"/>
              <a:ea typeface="프리젠테이션 8 Extra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614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A935E-8AC7-A62E-D021-74F2C3F9C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2BAD77-EBFA-7886-A21C-6164B06E3C26}"/>
              </a:ext>
            </a:extLst>
          </p:cNvPr>
          <p:cNvSpPr txBox="1"/>
          <p:nvPr/>
        </p:nvSpPr>
        <p:spPr>
          <a:xfrm>
            <a:off x="2416465" y="3056562"/>
            <a:ext cx="86068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lnSpc>
                <a:spcPct val="100000"/>
              </a:lnSpc>
              <a:defRPr/>
            </a:pP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일상에서 가장 익숙한 형태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, 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안경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(</a:t>
            </a:r>
            <a:r>
              <a:rPr lang="ko-KR" altLang="en-US" sz="4400" dirty="0" err="1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글래스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)</a:t>
            </a:r>
            <a:r>
              <a:rPr lang="ko-KR" altLang="en-US" sz="4400" dirty="0" err="1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에</a:t>
            </a:r>
            <a:endParaRPr lang="en-US" altLang="ko-KR" sz="4400" dirty="0">
              <a:solidFill>
                <a:prstClr val="white"/>
              </a:solidFill>
              <a:effectLst>
                <a:outerShdw blurRad="889000" sx="102000" sy="102000" algn="ctr" rotWithShape="0">
                  <a:prstClr val="white">
                    <a:alpha val="27000"/>
                  </a:prstClr>
                </a:outerShdw>
              </a:effectLst>
              <a:latin typeface="프리젠테이션 8 ExtraBold" pitchFamily="2" charset="-127"/>
              <a:ea typeface="프리젠테이션 8 ExtraBold" pitchFamily="2" charset="-127"/>
            </a:endParaRPr>
          </a:p>
          <a:p>
            <a:pPr defTabSz="1007943" latinLnBrk="1">
              <a:lnSpc>
                <a:spcPct val="100000"/>
              </a:lnSpc>
              <a:defRPr/>
            </a:pP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를 담고자 합니다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06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85220-EE41-62BB-7E80-51E302894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9F4173-7EF0-743B-31FA-FE385030960D}"/>
              </a:ext>
            </a:extLst>
          </p:cNvPr>
          <p:cNvSpPr txBox="1"/>
          <p:nvPr/>
        </p:nvSpPr>
        <p:spPr>
          <a:xfrm>
            <a:off x="1604544" y="3395117"/>
            <a:ext cx="102306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defRPr/>
            </a:pP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 err="1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를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 몰라도 우리 가까이에서 더 익숙하고 편리하게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14359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7FC8-1037-06A0-AFAD-668AE15FA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ACAB5C-2100-781F-896E-38148ADD0A9A}"/>
              </a:ext>
            </a:extLst>
          </p:cNvPr>
          <p:cNvSpPr txBox="1"/>
          <p:nvPr/>
        </p:nvSpPr>
        <p:spPr>
          <a:xfrm>
            <a:off x="988997" y="3097310"/>
            <a:ext cx="11461792" cy="16439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3200">
                <a:effectLst>
                  <a:outerShdw blurRad="889000" sx="102000" sy="102000" algn="ctr" rotWithShape="0">
                    <a:schemeClr val="tx1">
                      <a:alpha val="27000"/>
                    </a:schemeClr>
                  </a:outerShdw>
                </a:effectLst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pPr defTabSz="1007943" latinLnBrk="1">
              <a:defRPr/>
            </a:pP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와 함께 세상을 보고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, 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느끼고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, 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행동하는 방식을 새롭게 할</a:t>
            </a:r>
            <a:endParaRPr lang="en-US" altLang="ko-KR" sz="4400" dirty="0">
              <a:solidFill>
                <a:prstClr val="white"/>
              </a:solidFill>
              <a:effectLst>
                <a:outerShdw blurRad="889000" sx="102000" sy="102000" algn="ctr" rotWithShape="0">
                  <a:prstClr val="white">
                    <a:alpha val="27000"/>
                  </a:prstClr>
                </a:outerShdw>
              </a:effectLst>
              <a:latin typeface="프리젠테이션 8 ExtraBold" pitchFamily="2" charset="-127"/>
              <a:ea typeface="프리젠테이션 8 ExtraBold" pitchFamily="2" charset="-127"/>
            </a:endParaRPr>
          </a:p>
          <a:p>
            <a:pPr defTabSz="1007943" latinLnBrk="1">
              <a:defRPr/>
            </a:pP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국내 최초의 </a:t>
            </a:r>
            <a:r>
              <a:rPr lang="en-US" altLang="ko-KR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AI</a:t>
            </a:r>
            <a:r>
              <a:rPr lang="ko-KR" altLang="en-US" sz="4400" dirty="0">
                <a:solidFill>
                  <a:prstClr val="white"/>
                </a:solidFill>
                <a:effectLst>
                  <a:outerShdw blurRad="889000" sx="102000" sy="102000" algn="ctr" rotWithShape="0">
                    <a:prstClr val="white">
                      <a:alpha val="27000"/>
                    </a:prstClr>
                  </a:outerShdw>
                </a:effectLst>
                <a:latin typeface="프리젠테이션 8 ExtraBold" pitchFamily="2" charset="-127"/>
                <a:ea typeface="프리젠테이션 8 ExtraBold" pitchFamily="2" charset="-127"/>
              </a:rPr>
              <a:t>를 탑재한 안경을 소개합니다</a:t>
            </a:r>
          </a:p>
        </p:txBody>
      </p:sp>
    </p:spTree>
    <p:extLst>
      <p:ext uri="{BB962C8B-B14F-4D97-AF65-F5344CB8AC3E}">
        <p14:creationId xmlns:p14="http://schemas.microsoft.com/office/powerpoint/2010/main" val="102967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블랙, 타이포그래피이(가) 표시된 사진&#10;&#10;자동 생성된 설명">
            <a:extLst>
              <a:ext uri="{FF2B5EF4-FFF2-40B4-BE49-F238E27FC236}">
                <a16:creationId xmlns:a16="http://schemas.microsoft.com/office/drawing/2014/main" id="{1CD562C6-228A-F8BC-6C98-686EE7BA4B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115" y="2306413"/>
            <a:ext cx="10623544" cy="294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4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nsition Reveal 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프리젠테이션">
      <a:majorFont>
        <a:latin typeface="프리젠테이션 8 ExtraBold"/>
        <a:ea typeface="프리젠테이션 8 ExtraBold"/>
        <a:cs typeface=""/>
      </a:majorFont>
      <a:minorFont>
        <a:latin typeface="프리젠테이션 5 Medium"/>
        <a:ea typeface="프리젠테이션 5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프리젠테이션">
      <a:majorFont>
        <a:latin typeface="프리젠테이션 8 ExtraBold"/>
        <a:ea typeface="프리젠테이션 8 ExtraBold"/>
        <a:cs typeface=""/>
      </a:majorFont>
      <a:minorFont>
        <a:latin typeface="프리젠테이션 5 Medium"/>
        <a:ea typeface="프리젠테이션 5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11944</TotalTime>
  <Words>211</Words>
  <Application>Microsoft Office PowerPoint</Application>
  <PresentationFormat>사용자 지정</PresentationFormat>
  <Paragraphs>65</Paragraphs>
  <Slides>17</Slides>
  <Notes>8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17</vt:i4>
      </vt:variant>
    </vt:vector>
  </HeadingPairs>
  <TitlesOfParts>
    <vt:vector size="23" baseType="lpstr">
      <vt:lpstr>나눔스퀘어 네오 Heavy</vt:lpstr>
      <vt:lpstr>프리젠테이션 8 ExtraBold</vt:lpstr>
      <vt:lpstr>프리젠테이션 5 Medium</vt:lpstr>
      <vt:lpstr>Arial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Gayoung LEE</dc:creator>
  <cp:lastModifiedBy>Marc Kim</cp:lastModifiedBy>
  <cp:revision>388</cp:revision>
  <dcterms:created xsi:type="dcterms:W3CDTF">2024-01-12T03:44:19Z</dcterms:created>
  <dcterms:modified xsi:type="dcterms:W3CDTF">2025-05-26T11:15:20Z</dcterms:modified>
</cp:coreProperties>
</file>